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415" r:id="rId3"/>
    <p:sldId id="416" r:id="rId4"/>
    <p:sldId id="417" r:id="rId5"/>
    <p:sldId id="489" r:id="rId6"/>
    <p:sldId id="490" r:id="rId7"/>
    <p:sldId id="491" r:id="rId8"/>
    <p:sldId id="494" r:id="rId9"/>
    <p:sldId id="493" r:id="rId10"/>
    <p:sldId id="495" r:id="rId11"/>
    <p:sldId id="496" r:id="rId12"/>
    <p:sldId id="497" r:id="rId13"/>
    <p:sldId id="424" r:id="rId14"/>
    <p:sldId id="425" r:id="rId15"/>
    <p:sldId id="499" r:id="rId16"/>
    <p:sldId id="500" r:id="rId17"/>
    <p:sldId id="426" r:id="rId18"/>
    <p:sldId id="498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50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.gwu.edu/~csci133/fall04/133f04tre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11/1/2016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Analogy:</a:t>
            </a:r>
          </a:p>
          <a:p>
            <a:pPr lvl="1"/>
            <a:r>
              <a:rPr lang="en-US" dirty="0"/>
              <a:t>When visiting a museum, how is the museum able to support many </a:t>
            </a:r>
            <a:r>
              <a:rPr lang="en-US" dirty="0" smtClean="0"/>
              <a:t>different people </a:t>
            </a:r>
            <a:r>
              <a:rPr lang="en-US" dirty="0"/>
              <a:t>(i.e., visitation logic) without updating the museum for each person </a:t>
            </a:r>
            <a:r>
              <a:rPr lang="en-US" dirty="0" smtClean="0"/>
              <a:t>who visits </a:t>
            </a:r>
            <a:r>
              <a:rPr lang="en-US" dirty="0"/>
              <a:t>it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does it handle this in practice?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70956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94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our Expression Evaluator:</a:t>
            </a:r>
          </a:p>
          <a:p>
            <a:pPr lvl="1"/>
            <a:r>
              <a:rPr lang="en-US" dirty="0" smtClean="0"/>
              <a:t>There are many different methods for traversing a tree-structure (e.g., in-order, post-order, pre-order, etc.).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/>
              <a:t>How can we provide different methods </a:t>
            </a:r>
            <a:r>
              <a:rPr lang="en-US" dirty="0" smtClean="0"/>
              <a:t>for traversing </a:t>
            </a:r>
            <a:r>
              <a:rPr lang="en-US" dirty="0"/>
              <a:t>the tree without having </a:t>
            </a:r>
            <a:r>
              <a:rPr lang="en-US" dirty="0" smtClean="0"/>
              <a:t>to update </a:t>
            </a:r>
            <a:r>
              <a:rPr lang="en-US" dirty="0"/>
              <a:t>the class definition (or </a:t>
            </a:r>
            <a:r>
              <a:rPr lang="en-US" dirty="0" smtClean="0"/>
              <a:t>structure) each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14" y="1774825"/>
            <a:ext cx="374337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55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1148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Used to traverse the tree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preorder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&amp;) = 0;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cs typeface="Courier New" panose="02070309020205020404" pitchFamily="49" charset="0"/>
              </a:rPr>
              <a:t>Each type of tree traversal is given its own method in order to perform its specific behavior. </a:t>
            </a:r>
            <a:endParaRPr lang="en-US" sz="2800" dirty="0">
              <a:cs typeface="Courier New" panose="020703090202050204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676400"/>
            <a:ext cx="2743200" cy="244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64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Intent:</a:t>
            </a:r>
          </a:p>
          <a:p>
            <a:pPr lvl="1"/>
            <a:r>
              <a:rPr lang="en-US" dirty="0"/>
              <a:t>Represent an operation to </a:t>
            </a:r>
            <a:r>
              <a:rPr lang="en-US" dirty="0" smtClean="0"/>
              <a:t>be performed </a:t>
            </a:r>
            <a:r>
              <a:rPr lang="en-US" dirty="0"/>
              <a:t>on the elements of </a:t>
            </a:r>
            <a:r>
              <a:rPr lang="en-US" dirty="0" smtClean="0"/>
              <a:t>an object </a:t>
            </a:r>
            <a:r>
              <a:rPr lang="en-US" dirty="0"/>
              <a:t>structure. </a:t>
            </a:r>
            <a:endParaRPr lang="en-US" dirty="0" smtClean="0"/>
          </a:p>
          <a:p>
            <a:pPr lvl="1"/>
            <a:r>
              <a:rPr lang="en-US" dirty="0" smtClean="0"/>
              <a:t>Visitor </a:t>
            </a:r>
            <a:r>
              <a:rPr lang="en-US" dirty="0"/>
              <a:t>lets </a:t>
            </a:r>
            <a:r>
              <a:rPr lang="en-US" dirty="0" smtClean="0"/>
              <a:t>you define </a:t>
            </a:r>
            <a:r>
              <a:rPr lang="en-US" dirty="0"/>
              <a:t>a new operation </a:t>
            </a:r>
            <a:r>
              <a:rPr lang="en-US" dirty="0" smtClean="0"/>
              <a:t>without changing </a:t>
            </a:r>
            <a:r>
              <a:rPr lang="en-US" dirty="0"/>
              <a:t>the classes of </a:t>
            </a:r>
            <a:r>
              <a:rPr lang="en-US" dirty="0" smtClean="0"/>
              <a:t>the elements </a:t>
            </a:r>
            <a:r>
              <a:rPr lang="en-US" dirty="0"/>
              <a:t>on which it </a:t>
            </a:r>
            <a:r>
              <a:rPr lang="en-US" dirty="0" smtClean="0"/>
              <a:t>operates.</a:t>
            </a:r>
          </a:p>
          <a:p>
            <a:pPr lvl="1"/>
            <a:endParaRPr lang="en-US" dirty="0"/>
          </a:p>
          <a:p>
            <a:r>
              <a:rPr lang="en-US" dirty="0" smtClean="0"/>
              <a:t>It provides a way to follow the Open/Closed Principle (OCP).</a:t>
            </a:r>
          </a:p>
        </p:txBody>
      </p:sp>
    </p:spTree>
    <p:extLst>
      <p:ext uri="{BB962C8B-B14F-4D97-AF65-F5344CB8AC3E}">
        <p14:creationId xmlns:p14="http://schemas.microsoft.com/office/powerpoint/2010/main" val="60462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When:</a:t>
            </a:r>
          </a:p>
          <a:p>
            <a:pPr lvl="1"/>
            <a:r>
              <a:rPr lang="en-US" dirty="0" smtClean="0"/>
              <a:t>An object structure contains many classes of objects with differing interfaces and you want to perform operations on these objects that depend on their concrete classes. </a:t>
            </a:r>
          </a:p>
          <a:p>
            <a:pPr lvl="1"/>
            <a:r>
              <a:rPr lang="en-US" dirty="0" smtClean="0"/>
              <a:t>Many distinct and unrelated operations need to be performed on objects in an object structure, and you want to avoid “polluting” their classes with these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3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When:</a:t>
            </a:r>
          </a:p>
          <a:p>
            <a:pPr lvl="1"/>
            <a:r>
              <a:rPr lang="en-US" dirty="0" smtClean="0"/>
              <a:t>The classes defining the object structure rarely change, but you often want to define new operations over the structure.</a:t>
            </a:r>
          </a:p>
          <a:p>
            <a:pPr lvl="1"/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Avoids unnecessary changes.</a:t>
            </a:r>
          </a:p>
          <a:p>
            <a:pPr lvl="1"/>
            <a:r>
              <a:rPr lang="en-US" dirty="0" smtClean="0"/>
              <a:t>Avoids “polluting” the classes.</a:t>
            </a:r>
          </a:p>
          <a:p>
            <a:pPr lvl="1"/>
            <a:r>
              <a:rPr lang="en-US" dirty="0" smtClean="0"/>
              <a:t>Abstract vs. Concrete</a:t>
            </a:r>
          </a:p>
        </p:txBody>
      </p:sp>
    </p:spTree>
    <p:extLst>
      <p:ext uri="{BB962C8B-B14F-4D97-AF65-F5344CB8AC3E}">
        <p14:creationId xmlns:p14="http://schemas.microsoft.com/office/powerpoint/2010/main" val="95726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</a:t>
            </a:r>
            <a:r>
              <a:rPr lang="en-US" dirty="0" smtClean="0"/>
              <a:t>current </a:t>
            </a:r>
            <a:r>
              <a:rPr lang="en-US" dirty="0"/>
              <a:t>implementation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dirty="0"/>
              <a:t> uses the Composite </a:t>
            </a:r>
            <a:r>
              <a:rPr lang="en-US" dirty="0" smtClean="0"/>
              <a:t>pattern: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Used to traverse the tree</a:t>
            </a:r>
          </a:p>
          <a:p>
            <a:pPr marL="676656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r) = 0;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dirty="0">
                <a:cs typeface="Courier New" panose="02070309020205020404" pitchFamily="49" charset="0"/>
              </a:rPr>
              <a:t>method visits all nodes in the tree using post-order </a:t>
            </a:r>
            <a:r>
              <a:rPr lang="en-US" dirty="0" smtClean="0">
                <a:cs typeface="Courier New" panose="02070309020205020404" pitchFamily="49" charset="0"/>
              </a:rPr>
              <a:t>traversal.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0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Used to traverse the tree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r) = 0;</a:t>
            </a:r>
          </a:p>
          <a:p>
            <a:pPr marL="11887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Base class for all nodes within the tree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r)</a:t>
            </a:r>
          </a:p>
          <a:p>
            <a:pPr lvl="1"/>
            <a:r>
              <a:rPr lang="en-US" dirty="0"/>
              <a:t>This is the “operation” that evaluates each node in the tree (i.e. the composite</a:t>
            </a:r>
            <a:r>
              <a:rPr lang="en-US" dirty="0" smtClean="0"/>
              <a:t>).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If we want to perform different operations on the expression tree, then </a:t>
            </a:r>
            <a:r>
              <a:rPr lang="en-US" sz="4000" dirty="0" smtClean="0"/>
              <a:t>we must </a:t>
            </a:r>
            <a:r>
              <a:rPr lang="en-US" sz="4000" dirty="0"/>
              <a:t>add the operation to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4000" dirty="0"/>
              <a:t>, and implement the operation for </a:t>
            </a:r>
            <a:r>
              <a:rPr lang="en-US" sz="4000" dirty="0" smtClean="0"/>
              <a:t>each concrete type: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Used to traverse the tree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= 0;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= 0;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5357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#3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23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potential problem with the design on the previous slide?</a:t>
            </a:r>
          </a:p>
          <a:p>
            <a:pPr lvl="1"/>
            <a:r>
              <a:rPr lang="en-US" dirty="0"/>
              <a:t>Adding new operations causes the class structure to </a:t>
            </a:r>
            <a:r>
              <a:rPr lang="en-US" dirty="0" smtClean="0"/>
              <a:t>change.</a:t>
            </a:r>
          </a:p>
          <a:p>
            <a:pPr lvl="1"/>
            <a:endParaRPr lang="en-US" dirty="0"/>
          </a:p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We have suddenly changed a common dependency and therefore we will need to re-test each individual component in our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0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Visitor pattern can help prevent the class structure from change for </a:t>
            </a:r>
            <a:r>
              <a:rPr lang="en-US" dirty="0" smtClean="0"/>
              <a:t>each operation </a:t>
            </a:r>
            <a:r>
              <a:rPr lang="en-US" dirty="0"/>
              <a:t>that requires traversing the </a:t>
            </a:r>
            <a:r>
              <a:rPr lang="en-US" dirty="0" smtClean="0"/>
              <a:t>tree.</a:t>
            </a:r>
          </a:p>
          <a:p>
            <a:endParaRPr lang="en-US" dirty="0"/>
          </a:p>
          <a:p>
            <a:r>
              <a:rPr lang="en-US" dirty="0"/>
              <a:t>The Visitor class defines an interface that visits all (concrete) nodes in </a:t>
            </a:r>
            <a:r>
              <a:rPr lang="en-US" dirty="0" smtClean="0"/>
              <a:t>the structure.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50570"/>
            <a:ext cx="4038600" cy="186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52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visitors </a:t>
            </a:r>
            <a:r>
              <a:rPr lang="en-US" dirty="0" smtClean="0"/>
              <a:t>only overload </a:t>
            </a:r>
            <a:r>
              <a:rPr lang="en-US" dirty="0"/>
              <a:t>desired </a:t>
            </a:r>
            <a:r>
              <a:rPr lang="en-US" dirty="0" smtClean="0"/>
              <a:t>methods: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Expr_Node_Visitor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Expr_Node_Visitor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Methods for visiting concrete nodes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Visit_Addition_Node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Addition_Node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Visit_Subtraction_Node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Subtraction_Node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Visit_Number_Node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node);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818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Eval_Expr_Tree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Expr_Node_Visitor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Eval_Expr_Tree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Eval_Expr_Tree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665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Methods for visiting concrete nodes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Visit_Addition_Node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 {</a:t>
            </a:r>
          </a:p>
          <a:p>
            <a:pPr marL="67665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 left node, visit right node, then perform addition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76656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665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Visit_Subtraction_Node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Subtraction_Node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node);</a:t>
            </a:r>
          </a:p>
          <a:p>
            <a:pPr marL="676656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665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Visit_Number_Node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node);</a:t>
            </a:r>
          </a:p>
          <a:p>
            <a:pPr marL="676656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665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676656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6656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(void)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this-&gt;result_; }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676656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result_;</a:t>
            </a:r>
          </a:p>
          <a:p>
            <a:pPr marL="676656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6656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 state for calculating result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5135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Eval_Expr_Tree</a:t>
            </a:r>
            <a:r>
              <a:rPr lang="en-US" dirty="0"/>
              <a:t> visitor evaluates the expression tree by </a:t>
            </a:r>
            <a:r>
              <a:rPr lang="en-US" dirty="0" smtClean="0"/>
              <a:t>visiting elements </a:t>
            </a:r>
            <a:r>
              <a:rPr lang="en-US" dirty="0"/>
              <a:t>using post-order traversal </a:t>
            </a:r>
            <a:r>
              <a:rPr lang="en-US" dirty="0" smtClean="0"/>
              <a:t>logic.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Visit_* </a:t>
            </a:r>
            <a:r>
              <a:rPr lang="en-US" dirty="0" smtClean="0"/>
              <a:t>method contains </a:t>
            </a:r>
            <a:r>
              <a:rPr lang="en-US" dirty="0"/>
              <a:t>logic </a:t>
            </a:r>
            <a:r>
              <a:rPr lang="en-US" dirty="0" smtClean="0"/>
              <a:t>for visiting </a:t>
            </a:r>
            <a:r>
              <a:rPr lang="en-US" dirty="0"/>
              <a:t>a concrete </a:t>
            </a:r>
            <a:r>
              <a:rPr lang="en-US" dirty="0" smtClean="0"/>
              <a:t>node.</a:t>
            </a:r>
          </a:p>
          <a:p>
            <a:endParaRPr lang="en-US" dirty="0"/>
          </a:p>
          <a:p>
            <a:r>
              <a:rPr lang="en-US" dirty="0" smtClean="0"/>
              <a:t>Calculates the cumulative state of the result.</a:t>
            </a:r>
          </a:p>
          <a:p>
            <a:pPr lvl="1"/>
            <a:r>
              <a:rPr lang="en-US" dirty="0" smtClean="0"/>
              <a:t>Returns the result of the 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7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convert our tree to a format an infix format such that we can then evaluated it using postfix?</a:t>
            </a:r>
          </a:p>
          <a:p>
            <a:endParaRPr lang="en-US" dirty="0" smtClean="0"/>
          </a:p>
          <a:p>
            <a:r>
              <a:rPr lang="en-US" dirty="0" smtClean="0"/>
              <a:t>We need some way to convert from an In-Order expression…</a:t>
            </a:r>
          </a:p>
          <a:p>
            <a:pPr lvl="1"/>
            <a:r>
              <a:rPr lang="en-US" dirty="0" smtClean="0"/>
              <a:t>But How?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61" y="4800600"/>
            <a:ext cx="298173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1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Print_Inorder_Expression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Expr_Node_Visitor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1148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Print_Inorder_Expression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out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out_ (out) { }</a:t>
            </a:r>
          </a:p>
          <a:p>
            <a:pPr marL="41148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Print_Inorder_Expression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41148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1148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Methods for visiting concrete nodes</a:t>
            </a:r>
          </a:p>
          <a:p>
            <a:pPr marL="41148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Visit_Addition_Node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Addition_Node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node);</a:t>
            </a:r>
          </a:p>
          <a:p>
            <a:pPr marL="41148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Visit_Subtraction_Node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Subtraction_Node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node);</a:t>
            </a:r>
          </a:p>
          <a:p>
            <a:pPr marL="41148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Visit_Number_Node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Number_Node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node);</a:t>
            </a:r>
          </a:p>
          <a:p>
            <a:pPr marL="41148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11480" lvl="1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1148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output stream</a:t>
            </a:r>
          </a:p>
          <a:p>
            <a:pPr marL="411480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out_;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375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Print_Inorder_Expression</a:t>
            </a:r>
            <a:r>
              <a:rPr lang="en-US" dirty="0"/>
              <a:t> visitor prints the expression as an </a:t>
            </a:r>
            <a:r>
              <a:rPr lang="en-US" dirty="0" smtClean="0"/>
              <a:t>infix expression </a:t>
            </a:r>
            <a:r>
              <a:rPr lang="en-US" dirty="0"/>
              <a:t>to the specified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This approach can be used for other concrete visitors.</a:t>
            </a:r>
          </a:p>
          <a:p>
            <a:endParaRPr lang="en-US" dirty="0"/>
          </a:p>
          <a:p>
            <a:r>
              <a:rPr lang="en-US" dirty="0" smtClean="0"/>
              <a:t>Key: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Print_Inorder_Expression</a:t>
            </a:r>
            <a:r>
              <a:rPr lang="en-US" dirty="0" smtClean="0"/>
              <a:t> subclasses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Expr_Node_Visitor</a:t>
            </a:r>
            <a:r>
              <a:rPr lang="en-US" dirty="0" smtClean="0"/>
              <a:t>, but </a:t>
            </a:r>
            <a:r>
              <a:rPr lang="en-US" dirty="0"/>
              <a:t>contains it own </a:t>
            </a:r>
            <a:r>
              <a:rPr lang="en-US" dirty="0" smtClean="0"/>
              <a:t>behavior/state.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add Visitor support to our existing classes?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 () </a:t>
            </a:r>
            <a:r>
              <a:rPr lang="en-US" dirty="0" smtClean="0"/>
              <a:t>method.</a:t>
            </a:r>
          </a:p>
          <a:p>
            <a:pPr marL="16459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6656" lvl="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6656" lvl="2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Used to traverse the tree</a:t>
            </a:r>
          </a:p>
          <a:p>
            <a:pPr marL="676656" lvl="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accept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Expr_Node_Visitor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&amp; v) = 0;</a:t>
            </a:r>
          </a:p>
          <a:p>
            <a:pPr marL="11887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75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add Visitor support to our existing classes?</a:t>
            </a:r>
          </a:p>
          <a:p>
            <a:pPr lvl="1"/>
            <a:r>
              <a:rPr lang="en-US" dirty="0"/>
              <a:t>Add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 () </a:t>
            </a:r>
            <a:r>
              <a:rPr lang="en-US" dirty="0"/>
              <a:t>method.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virtual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accept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Expr_Node_Visitor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v)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v.Visit_Addition_Node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(*this);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039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#4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49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then use the Visitor pattern to accomplish our goal?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11887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expr_tree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/* get tree from somewhere */</a:t>
            </a:r>
          </a:p>
          <a:p>
            <a:pPr marL="11887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Eval_Expr_Tree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evaluate the expression tree</a:t>
            </a:r>
          </a:p>
          <a:p>
            <a:pPr marL="11887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expr_tree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-&gt;accept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eval.result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11887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the tree in infix format</a:t>
            </a:r>
          </a:p>
          <a:p>
            <a:pPr marL="11887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Print_Inorder_Expression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printer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expr_tree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&gt;accept (printer);</a:t>
            </a:r>
          </a:p>
        </p:txBody>
      </p:sp>
    </p:spTree>
    <p:extLst>
      <p:ext uri="{BB962C8B-B14F-4D97-AF65-F5344CB8AC3E}">
        <p14:creationId xmlns:p14="http://schemas.microsoft.com/office/powerpoint/2010/main" val="3350377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Consequences:</a:t>
            </a:r>
          </a:p>
          <a:p>
            <a:pPr lvl="1"/>
            <a:r>
              <a:rPr lang="en-US" dirty="0"/>
              <a:t>Visitors make it easy to </a:t>
            </a:r>
            <a:r>
              <a:rPr lang="en-US" dirty="0" smtClean="0"/>
              <a:t>add operations </a:t>
            </a:r>
            <a:r>
              <a:rPr lang="en-US" dirty="0"/>
              <a:t>that depend </a:t>
            </a:r>
            <a:r>
              <a:rPr lang="en-US" dirty="0" smtClean="0"/>
              <a:t>on components </a:t>
            </a:r>
            <a:r>
              <a:rPr lang="en-US" dirty="0"/>
              <a:t>of complex </a:t>
            </a:r>
            <a:r>
              <a:rPr lang="en-US" dirty="0" smtClean="0"/>
              <a:t>objects.</a:t>
            </a:r>
          </a:p>
          <a:p>
            <a:pPr lvl="1"/>
            <a:r>
              <a:rPr lang="en-US" dirty="0"/>
              <a:t>A visitor gathers </a:t>
            </a:r>
            <a:r>
              <a:rPr lang="en-US" dirty="0" smtClean="0"/>
              <a:t>related operations </a:t>
            </a:r>
            <a:r>
              <a:rPr lang="en-US" dirty="0"/>
              <a:t>and </a:t>
            </a:r>
            <a:r>
              <a:rPr lang="en-US" dirty="0" smtClean="0"/>
              <a:t>separates unrelated ones.</a:t>
            </a:r>
          </a:p>
          <a:p>
            <a:pPr lvl="2"/>
            <a:r>
              <a:rPr lang="en-US" dirty="0" smtClean="0"/>
              <a:t>Related </a:t>
            </a:r>
            <a:r>
              <a:rPr lang="en-US" dirty="0"/>
              <a:t>behavior </a:t>
            </a:r>
            <a:r>
              <a:rPr lang="en-US" dirty="0" smtClean="0"/>
              <a:t>is localized </a:t>
            </a:r>
            <a:r>
              <a:rPr lang="en-US" dirty="0"/>
              <a:t>to the </a:t>
            </a:r>
            <a:r>
              <a:rPr lang="en-US" dirty="0" smtClean="0"/>
              <a:t>visitor.</a:t>
            </a:r>
          </a:p>
          <a:p>
            <a:pPr lvl="1"/>
            <a:r>
              <a:rPr lang="en-US" dirty="0"/>
              <a:t>Accumulating </a:t>
            </a:r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We need to keep “track” of our current location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Without a Visitor this state would need to be either passed as another variable or global – bad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417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Consequences:</a:t>
            </a:r>
          </a:p>
          <a:p>
            <a:pPr lvl="1"/>
            <a:r>
              <a:rPr lang="en-US" sz="4500" dirty="0"/>
              <a:t>Adding new concrete element classes is hard!</a:t>
            </a:r>
          </a:p>
          <a:p>
            <a:pPr lvl="2"/>
            <a:r>
              <a:rPr lang="en-US" sz="3200" dirty="0"/>
              <a:t>We have to update the interface for each new concrete object</a:t>
            </a:r>
            <a:r>
              <a:rPr lang="en-US" sz="3200" dirty="0" smtClean="0"/>
              <a:t>.</a:t>
            </a:r>
          </a:p>
          <a:p>
            <a:pPr lvl="1"/>
            <a:r>
              <a:rPr lang="en-US" sz="4500" dirty="0" smtClean="0"/>
              <a:t>Visiting </a:t>
            </a:r>
            <a:r>
              <a:rPr lang="en-US" sz="4500" dirty="0"/>
              <a:t>across </a:t>
            </a:r>
            <a:r>
              <a:rPr lang="en-US" sz="4500" dirty="0" smtClean="0"/>
              <a:t>class hierarchies.</a:t>
            </a:r>
          </a:p>
          <a:p>
            <a:pPr lvl="2"/>
            <a:r>
              <a:rPr lang="en-US" sz="3200" dirty="0" smtClean="0"/>
              <a:t>Visitor still functions </a:t>
            </a:r>
            <a:r>
              <a:rPr lang="en-US" sz="3200" dirty="0"/>
              <a:t>as </a:t>
            </a:r>
            <a:r>
              <a:rPr lang="en-US" sz="3200" dirty="0" smtClean="0"/>
              <a:t>expected – does not depend on inheritance.</a:t>
            </a:r>
            <a:endParaRPr lang="en-US" sz="3200" dirty="0" smtClean="0"/>
          </a:p>
          <a:p>
            <a:pPr marL="16459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Visitor 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1148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Visit_A (A &amp; a);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(B &amp; b);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6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Consequences:</a:t>
            </a:r>
          </a:p>
          <a:p>
            <a:pPr lvl="1"/>
            <a:r>
              <a:rPr lang="en-US" sz="4000" dirty="0"/>
              <a:t>Can compromise </a:t>
            </a:r>
            <a:r>
              <a:rPr lang="en-US" sz="4000" dirty="0" smtClean="0"/>
              <a:t>encapsulation.</a:t>
            </a:r>
          </a:p>
          <a:p>
            <a:pPr lvl="2"/>
            <a:r>
              <a:rPr lang="en-US" sz="3400" dirty="0"/>
              <a:t>May have to expose </a:t>
            </a:r>
            <a:r>
              <a:rPr lang="en-US" sz="3400" dirty="0" smtClean="0"/>
              <a:t>the internal </a:t>
            </a:r>
            <a:r>
              <a:rPr lang="en-US" sz="3400" dirty="0"/>
              <a:t>state of A and </a:t>
            </a:r>
            <a:r>
              <a:rPr lang="en-US" sz="3400" dirty="0" smtClean="0"/>
              <a:t>B to </a:t>
            </a:r>
            <a:r>
              <a:rPr lang="en-US" sz="3400" dirty="0"/>
              <a:t>visit its children</a:t>
            </a:r>
            <a:r>
              <a:rPr lang="en-US" sz="3400" dirty="0" smtClean="0"/>
              <a:t>.</a:t>
            </a:r>
          </a:p>
          <a:p>
            <a:pPr marL="21031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Visitor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41148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virtual void Visit_A (A &amp; a);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(B &amp; b);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1031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62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following are implementation issues that arise when implementing </a:t>
            </a:r>
            <a:r>
              <a:rPr lang="en-US" dirty="0" smtClean="0"/>
              <a:t>the Visitor </a:t>
            </a:r>
            <a:r>
              <a:rPr lang="en-US" dirty="0"/>
              <a:t>pattern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Double Dispatch</a:t>
            </a:r>
          </a:p>
          <a:p>
            <a:pPr lvl="2"/>
            <a:r>
              <a:rPr lang="en-US" dirty="0" smtClean="0"/>
              <a:t>Code Smell – Violates Open/Closed Principle (OCP)</a:t>
            </a:r>
            <a:endParaRPr lang="en-US" dirty="0"/>
          </a:p>
          <a:p>
            <a:pPr marL="621792" indent="-457200"/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Accept (V &amp; v) {</a:t>
            </a: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v.Visit_A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(*this);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Visitor 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virtual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Visit_A (A &amp; a);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6336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Dispatch</a:t>
            </a:r>
          </a:p>
          <a:p>
            <a:pPr lvl="1"/>
            <a:r>
              <a:rPr lang="en-US" dirty="0" smtClean="0"/>
              <a:t>The operation that gets executed depends on the kind of request and the types of the </a:t>
            </a:r>
            <a:r>
              <a:rPr lang="en-US" i="1" u="sng" dirty="0" smtClean="0"/>
              <a:t>two</a:t>
            </a:r>
            <a:r>
              <a:rPr lang="en-US" dirty="0" smtClean="0"/>
              <a:t> receives.</a:t>
            </a:r>
          </a:p>
          <a:p>
            <a:pPr lvl="2"/>
            <a:r>
              <a:rPr lang="en-US" dirty="0" smtClean="0"/>
              <a:t>Accept is an example as shown on the previous slide of a double dispatch operation.</a:t>
            </a:r>
          </a:p>
          <a:p>
            <a:pPr lvl="3"/>
            <a:r>
              <a:rPr lang="en-US" dirty="0" smtClean="0"/>
              <a:t>It depends on two types: the Visitor’s and the Element’s.</a:t>
            </a:r>
          </a:p>
          <a:p>
            <a:pPr lvl="3"/>
            <a:endParaRPr lang="en-US" dirty="0"/>
          </a:p>
          <a:p>
            <a:r>
              <a:rPr lang="en-US" dirty="0" smtClean="0"/>
              <a:t>Lets visitors request different operations on each class of element.</a:t>
            </a:r>
          </a:p>
          <a:p>
            <a:pPr lvl="1"/>
            <a:r>
              <a:rPr lang="en-US" dirty="0" smtClean="0"/>
              <a:t>Key aspect of the Visitor pattern!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7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#12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8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0248"/>
            <a:ext cx="4038600" cy="267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23369"/>
            <a:ext cx="40386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2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construct an expression tree based upon the valid input of our program?</a:t>
            </a:r>
          </a:p>
          <a:p>
            <a:pPr lvl="1"/>
            <a:r>
              <a:rPr lang="en-US" b="1" dirty="0" smtClean="0"/>
              <a:t>Last Assignment: </a:t>
            </a:r>
            <a:r>
              <a:rPr lang="en-US" dirty="0" smtClean="0"/>
              <a:t>Infix – </a:t>
            </a:r>
            <a:r>
              <a:rPr lang="en-US" dirty="0" smtClean="0"/>
              <a:t>Postfix Conversion</a:t>
            </a:r>
            <a:endParaRPr lang="en-US" dirty="0" smtClean="0"/>
          </a:p>
          <a:p>
            <a:pPr lvl="2"/>
            <a:r>
              <a:rPr lang="en-US" dirty="0" smtClean="0"/>
              <a:t>Same approach for the tree…</a:t>
            </a:r>
          </a:p>
          <a:p>
            <a:pPr lvl="2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decision process for pushing and popping operators on and off the operator stack is exactly the </a:t>
            </a:r>
            <a:r>
              <a:rPr lang="en-US" dirty="0" smtClean="0"/>
              <a:t>same as we had in the Infix-Postfix Conversion….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 around we need two stacks, not just one as we need to deal with the Operands as well as the Operators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Binary Tree – </a:t>
            </a:r>
            <a:r>
              <a:rPr lang="en-US" dirty="0" err="1" smtClean="0"/>
              <a:t>Binary_Op_Command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Helpful </a:t>
            </a:r>
            <a:r>
              <a:rPr lang="en-US" dirty="0" smtClean="0"/>
              <a:t>Hint(s):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https://www.seas.gwu.edu/~</a:t>
            </a:r>
            <a:r>
              <a:rPr lang="en-US" dirty="0" smtClean="0">
                <a:hlinkClick r:id="rId2"/>
              </a:rPr>
              <a:t>csci133/fall04/133f04trees.html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0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11667</TotalTime>
  <Words>1309</Words>
  <Application>Microsoft Office PowerPoint</Application>
  <PresentationFormat>On-screen Show (4:3)</PresentationFormat>
  <Paragraphs>287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Module</vt:lpstr>
      <vt:lpstr>Lecture – 11/1/2016</vt:lpstr>
      <vt:lpstr>Assignment #3 Feedback</vt:lpstr>
      <vt:lpstr>Assignment #4 Questions</vt:lpstr>
      <vt:lpstr>Quiz #12</vt:lpstr>
      <vt:lpstr>Expression Trees</vt:lpstr>
      <vt:lpstr>Expression Trees</vt:lpstr>
      <vt:lpstr>Expression Trees</vt:lpstr>
      <vt:lpstr>Expression Trees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Composite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1081</cp:revision>
  <dcterms:created xsi:type="dcterms:W3CDTF">2011-07-22T18:36:28Z</dcterms:created>
  <dcterms:modified xsi:type="dcterms:W3CDTF">2016-11-01T15:49:21Z</dcterms:modified>
</cp:coreProperties>
</file>