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60" r:id="rId5"/>
    <p:sldId id="259" r:id="rId6"/>
    <p:sldId id="318" r:id="rId7"/>
    <p:sldId id="308" r:id="rId8"/>
    <p:sldId id="309" r:id="rId9"/>
    <p:sldId id="310" r:id="rId10"/>
    <p:sldId id="311" r:id="rId11"/>
    <p:sldId id="312" r:id="rId12"/>
    <p:sldId id="313" r:id="rId13"/>
    <p:sldId id="314" r:id="rId14"/>
    <p:sldId id="315" r:id="rId15"/>
    <p:sldId id="316" r:id="rId16"/>
    <p:sldId id="317" r:id="rId17"/>
    <p:sldId id="319" r:id="rId18"/>
    <p:sldId id="307" r:id="rId19"/>
    <p:sldId id="262" r:id="rId20"/>
    <p:sldId id="263" r:id="rId21"/>
    <p:sldId id="265" r:id="rId22"/>
    <p:sldId id="264" r:id="rId23"/>
    <p:sldId id="320" r:id="rId24"/>
    <p:sldId id="321" r:id="rId25"/>
    <p:sldId id="322" r:id="rId26"/>
    <p:sldId id="266" r:id="rId27"/>
    <p:sldId id="323" r:id="rId28"/>
    <p:sldId id="324" r:id="rId29"/>
    <p:sldId id="325" r:id="rId30"/>
    <p:sldId id="326" r:id="rId31"/>
    <p:sldId id="32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85" d="100"/>
          <a:sy n="85" d="100"/>
        </p:scale>
        <p:origin x="-1363"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ADA500-0D83-4472-8117-89698D861692}" type="datetimeFigureOut">
              <a:rPr lang="en-US" smtClean="0"/>
              <a:t>11/3/2016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E50DD3-B5D8-4C49-8686-233E18939EE3}" type="slidenum">
              <a:rPr lang="en-US" smtClean="0"/>
              <a:t>‹#›</a:t>
            </a:fld>
            <a:endParaRPr lang="en-US"/>
          </a:p>
        </p:txBody>
      </p:sp>
    </p:spTree>
    <p:extLst>
      <p:ext uri="{BB962C8B-B14F-4D97-AF65-F5344CB8AC3E}">
        <p14:creationId xmlns:p14="http://schemas.microsoft.com/office/powerpoint/2010/main" val="1622604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8686DDC-0F8A-4B0B-AEF9-E2022025D4DD}"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E6EC6-BFEA-44CE-9216-D8ABB5D450C5}"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686DDC-0F8A-4B0B-AEF9-E2022025D4DD}"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686DDC-0F8A-4B0B-AEF9-E2022025D4DD}" type="datetimeFigureOut">
              <a:rPr lang="en-US" smtClean="0"/>
              <a:t>11/3/2016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686DDC-0F8A-4B0B-AEF9-E2022025D4DD}"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8686DDC-0F8A-4B0B-AEF9-E2022025D4DD}"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E6EC6-BFEA-44CE-9216-D8ABB5D450C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8686DDC-0F8A-4B0B-AEF9-E2022025D4DD}"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8686DDC-0F8A-4B0B-AEF9-E2022025D4DD}" type="datetimeFigureOut">
              <a:rPr lang="en-US" smtClean="0"/>
              <a:t>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8686DDC-0F8A-4B0B-AEF9-E2022025D4DD}" type="datetimeFigureOut">
              <a:rPr lang="en-US" smtClean="0"/>
              <a:t>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86DDC-0F8A-4B0B-AEF9-E2022025D4DD}" type="datetimeFigureOut">
              <a:rPr lang="en-US" smtClean="0"/>
              <a:t>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7E6EC6-BFEA-44CE-9216-D8ABB5D450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8686DDC-0F8A-4B0B-AEF9-E2022025D4DD}"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E6EC6-BFEA-44CE-9216-D8ABB5D450C5}"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8686DDC-0F8A-4B0B-AEF9-E2022025D4DD}" type="datetimeFigureOut">
              <a:rPr lang="en-US" smtClean="0"/>
              <a:t>11/3/2016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5A7E6EC6-BFEA-44CE-9216-D8ABB5D450C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8686DDC-0F8A-4B0B-AEF9-E2022025D4DD}" type="datetimeFigureOut">
              <a:rPr lang="en-US" smtClean="0"/>
              <a:t>11/3/2016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A7E6EC6-BFEA-44CE-9216-D8ABB5D45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184648"/>
            <a:ext cx="8077200" cy="1673352"/>
          </a:xfrm>
        </p:spPr>
        <p:txBody>
          <a:bodyPr/>
          <a:lstStyle/>
          <a:p>
            <a:r>
              <a:rPr lang="en-US" dirty="0" smtClean="0"/>
              <a:t>Lecture – 11/3/2016</a:t>
            </a:r>
            <a:endParaRPr lang="en-US" dirty="0"/>
          </a:p>
        </p:txBody>
      </p:sp>
      <p:sp>
        <p:nvSpPr>
          <p:cNvPr id="3" name="Subtitle 2"/>
          <p:cNvSpPr>
            <a:spLocks noGrp="1"/>
          </p:cNvSpPr>
          <p:nvPr>
            <p:ph type="subTitle" idx="1"/>
          </p:nvPr>
        </p:nvSpPr>
        <p:spPr>
          <a:xfrm>
            <a:off x="20515" y="1084"/>
            <a:ext cx="9144000" cy="1499616"/>
          </a:xfrm>
        </p:spPr>
        <p:txBody>
          <a:bodyPr anchor="ctr">
            <a:normAutofit/>
          </a:bodyPr>
          <a:lstStyle/>
          <a:p>
            <a:pPr algn="ctr"/>
            <a:r>
              <a:rPr lang="en-US" sz="4000" b="1" dirty="0"/>
              <a:t>CSCI </a:t>
            </a:r>
            <a:r>
              <a:rPr lang="en-US" sz="4000" b="1" dirty="0" smtClean="0"/>
              <a:t>36300 – Software Design</a:t>
            </a:r>
            <a:endParaRPr lang="en-US" sz="4000" b="1" dirty="0"/>
          </a:p>
        </p:txBody>
      </p:sp>
      <p:pic>
        <p:nvPicPr>
          <p:cNvPr id="2055" name="Picture 7" descr="http://brand.iu.edu/img/signatures/iupui/iupui.acr.h.2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90755"/>
            <a:ext cx="5334000" cy="1971645"/>
          </a:xfrm>
          <a:prstGeom prst="rect">
            <a:avLst/>
          </a:prstGeom>
          <a:pattFill prst="pct5">
            <a:fgClr>
              <a:schemeClr val="tx1"/>
            </a:fgClr>
            <a:bgClr>
              <a:schemeClr val="tx1"/>
            </a:bgClr>
          </a:pattFill>
        </p:spPr>
      </p:pic>
    </p:spTree>
    <p:extLst>
      <p:ext uri="{BB962C8B-B14F-4D97-AF65-F5344CB8AC3E}">
        <p14:creationId xmlns:p14="http://schemas.microsoft.com/office/powerpoint/2010/main" val="2393813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Iterator Pattern</a:t>
            </a:r>
            <a:endParaRPr lang="en-US" dirty="0"/>
          </a:p>
        </p:txBody>
      </p:sp>
      <p:sp>
        <p:nvSpPr>
          <p:cNvPr id="6" name="Content Placeholder 5"/>
          <p:cNvSpPr>
            <a:spLocks noGrp="1"/>
          </p:cNvSpPr>
          <p:nvPr>
            <p:ph idx="1"/>
          </p:nvPr>
        </p:nvSpPr>
        <p:spPr/>
        <p:txBody>
          <a:bodyPr>
            <a:normAutofit fontScale="85000" lnSpcReduction="10000"/>
          </a:bodyPr>
          <a:lstStyle/>
          <a:p>
            <a:r>
              <a:rPr lang="en-US" dirty="0" smtClean="0"/>
              <a:t>Analogy:</a:t>
            </a:r>
          </a:p>
          <a:p>
            <a:pPr lvl="1"/>
            <a:r>
              <a:rPr lang="en-US" dirty="0" smtClean="0"/>
              <a:t>“On </a:t>
            </a:r>
            <a:r>
              <a:rPr lang="en-US" dirty="0"/>
              <a:t>early television sets, a dial was used to change channels. When channel surfing, the viewer was required to move the dial through each channel position, regardless of whether or not that channel had reception. On modern television sets, a next and previous button are used. When the viewer selects the "next" button, the next tuned channel will be displayed. Consider watching television in a hotel room in a strange city. When surfing through channels, the channel number is not important, but the programming is. If the programming on one channel is not of interest, the viewer can request the next channel, without knowing its number</a:t>
            </a:r>
            <a:r>
              <a:rPr lang="en-US" dirty="0" smtClean="0"/>
              <a:t>.”</a:t>
            </a:r>
            <a:endParaRPr lang="en-US" dirty="0"/>
          </a:p>
        </p:txBody>
      </p:sp>
      <p:sp>
        <p:nvSpPr>
          <p:cNvPr id="2" name="TextBox 1"/>
          <p:cNvSpPr txBox="1"/>
          <p:nvPr/>
        </p:nvSpPr>
        <p:spPr>
          <a:xfrm>
            <a:off x="1371600" y="6611779"/>
            <a:ext cx="6019800" cy="246221"/>
          </a:xfrm>
          <a:prstGeom prst="rect">
            <a:avLst/>
          </a:prstGeom>
          <a:noFill/>
        </p:spPr>
        <p:txBody>
          <a:bodyPr wrap="square" rtlCol="0">
            <a:spAutoFit/>
          </a:bodyPr>
          <a:lstStyle/>
          <a:p>
            <a:pPr algn="ctr"/>
            <a:r>
              <a:rPr lang="en-US" sz="1000" dirty="0"/>
              <a:t>https://sourcemaking.com/design_patterns/iterator</a:t>
            </a:r>
          </a:p>
        </p:txBody>
      </p:sp>
    </p:spTree>
    <p:extLst>
      <p:ext uri="{BB962C8B-B14F-4D97-AF65-F5344CB8AC3E}">
        <p14:creationId xmlns:p14="http://schemas.microsoft.com/office/powerpoint/2010/main" val="3734554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Pattern</a:t>
            </a:r>
            <a:endParaRPr lang="en-US" dirty="0"/>
          </a:p>
        </p:txBody>
      </p:sp>
      <p:sp>
        <p:nvSpPr>
          <p:cNvPr id="3" name="Content Placeholder 2"/>
          <p:cNvSpPr>
            <a:spLocks noGrp="1"/>
          </p:cNvSpPr>
          <p:nvPr>
            <p:ph idx="1"/>
          </p:nvPr>
        </p:nvSpPr>
        <p:spPr/>
        <p:txBody>
          <a:bodyPr>
            <a:normAutofit lnSpcReduction="10000"/>
          </a:bodyPr>
          <a:lstStyle/>
          <a:p>
            <a:r>
              <a:rPr lang="en-US" dirty="0"/>
              <a:t>We would like to define an ADT that can iterate over the elements </a:t>
            </a:r>
            <a:r>
              <a:rPr lang="en-US" dirty="0" smtClean="0"/>
              <a:t>without penalizing </a:t>
            </a:r>
            <a:r>
              <a:rPr lang="en-US" dirty="0"/>
              <a:t>the client for accessing the elements</a:t>
            </a:r>
            <a:r>
              <a:rPr lang="en-US" dirty="0" smtClean="0"/>
              <a:t>.</a:t>
            </a:r>
          </a:p>
          <a:p>
            <a:pPr lvl="1"/>
            <a:r>
              <a:rPr lang="en-US" dirty="0" smtClean="0"/>
              <a:t>How can we accomplish this with the Array?</a:t>
            </a:r>
            <a:endParaRPr lang="en-US" dirty="0"/>
          </a:p>
          <a:p>
            <a:pPr lvl="1"/>
            <a:endParaRPr lang="en-US" dirty="0" smtClean="0"/>
          </a:p>
          <a:p>
            <a:r>
              <a:rPr lang="en-US" dirty="0" smtClean="0"/>
              <a:t>We can create an iterator class that can handle this behavior for our Array</a:t>
            </a:r>
            <a:r>
              <a:rPr lang="en-US" dirty="0" smtClean="0"/>
              <a:t>. The iterator can shield the client from unnecessary checks.</a:t>
            </a:r>
            <a:endParaRPr lang="en-US" dirty="0" smtClean="0"/>
          </a:p>
          <a:p>
            <a:pPr lvl="1"/>
            <a:r>
              <a:rPr lang="en-US" dirty="0" err="1">
                <a:latin typeface="Courier New" panose="02070309020205020404" pitchFamily="49" charset="0"/>
                <a:cs typeface="Courier New" panose="02070309020205020404" pitchFamily="49" charset="0"/>
              </a:rPr>
              <a:t>Array_Iterator</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70629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Pattern</a:t>
            </a:r>
            <a:endParaRPr lang="en-US" dirty="0"/>
          </a:p>
        </p:txBody>
      </p:sp>
      <p:sp>
        <p:nvSpPr>
          <p:cNvPr id="3" name="Content Placeholder 2"/>
          <p:cNvSpPr>
            <a:spLocks noGrp="1"/>
          </p:cNvSpPr>
          <p:nvPr>
            <p:ph idx="1"/>
          </p:nvPr>
        </p:nvSpPr>
        <p:spPr/>
        <p:txBody>
          <a:bodyPr>
            <a:noAutofit/>
          </a:bodyPr>
          <a:lstStyle/>
          <a:p>
            <a:pPr marL="118872" indent="0">
              <a:buNone/>
            </a:pPr>
            <a:r>
              <a:rPr lang="en-US" sz="1200" dirty="0">
                <a:latin typeface="Courier New" panose="02070309020205020404" pitchFamily="49" charset="0"/>
                <a:cs typeface="Courier New" panose="02070309020205020404" pitchFamily="49" charset="0"/>
              </a:rPr>
              <a:t>template &lt;</a:t>
            </a:r>
            <a:r>
              <a:rPr lang="en-US" sz="1200" dirty="0" err="1">
                <a:latin typeface="Courier New" panose="02070309020205020404" pitchFamily="49" charset="0"/>
                <a:cs typeface="Courier New" panose="02070309020205020404" pitchFamily="49" charset="0"/>
              </a:rPr>
              <a:t>typename</a:t>
            </a:r>
            <a:r>
              <a:rPr lang="en-US" sz="1200" dirty="0">
                <a:latin typeface="Courier New" panose="02070309020205020404" pitchFamily="49" charset="0"/>
                <a:cs typeface="Courier New" panose="02070309020205020404" pitchFamily="49" charset="0"/>
              </a:rPr>
              <a:t> T&gt;</a:t>
            </a:r>
          </a:p>
          <a:p>
            <a:pPr marL="118872" indent="0">
              <a:buNone/>
            </a:pPr>
            <a:r>
              <a:rPr lang="en-US" sz="1200" dirty="0" smtClean="0">
                <a:latin typeface="Courier New" panose="02070309020205020404" pitchFamily="49" charset="0"/>
                <a:cs typeface="Courier New" panose="02070309020205020404" pitchFamily="49" charset="0"/>
              </a:rPr>
              <a:t>	class </a:t>
            </a:r>
            <a:r>
              <a:rPr lang="en-US" sz="1200" dirty="0" err="1">
                <a:latin typeface="Courier New" panose="02070309020205020404" pitchFamily="49" charset="0"/>
                <a:cs typeface="Courier New" panose="02070309020205020404" pitchFamily="49" charset="0"/>
              </a:rPr>
              <a:t>Array_Iterator</a:t>
            </a:r>
            <a:r>
              <a:rPr lang="en-US" sz="1200" dirty="0">
                <a:latin typeface="Courier New" panose="02070309020205020404" pitchFamily="49" charset="0"/>
                <a:cs typeface="Courier New" panose="02070309020205020404" pitchFamily="49" charset="0"/>
              </a:rPr>
              <a:t> {</a:t>
            </a:r>
          </a:p>
          <a:p>
            <a:pPr marL="118872" indent="0">
              <a:buNone/>
            </a:pPr>
            <a:r>
              <a:rPr lang="en-US" sz="1200" dirty="0" smtClean="0">
                <a:latin typeface="Courier New" panose="02070309020205020404" pitchFamily="49" charset="0"/>
                <a:cs typeface="Courier New" panose="02070309020205020404" pitchFamily="49" charset="0"/>
              </a:rPr>
              <a:t>	  public</a:t>
            </a:r>
            <a:r>
              <a:rPr lang="en-US" sz="1200" dirty="0">
                <a:latin typeface="Courier New" panose="02070309020205020404" pitchFamily="49" charset="0"/>
                <a:cs typeface="Courier New" panose="02070309020205020404" pitchFamily="49" charset="0"/>
              </a:rPr>
              <a:t>:</a:t>
            </a:r>
          </a:p>
          <a:p>
            <a:pPr marL="118872"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Array_Iterator</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(Array &lt;T&gt; &amp; a</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a_ (a), </a:t>
            </a:r>
            <a:r>
              <a:rPr lang="en-US" sz="1200" dirty="0" err="1">
                <a:latin typeface="Courier New" panose="02070309020205020404" pitchFamily="49" charset="0"/>
                <a:cs typeface="Courier New" panose="02070309020205020404" pitchFamily="49" charset="0"/>
              </a:rPr>
              <a:t>curr</a:t>
            </a:r>
            <a:r>
              <a:rPr lang="en-US" sz="1200" dirty="0">
                <a:latin typeface="Courier New" panose="02070309020205020404" pitchFamily="49" charset="0"/>
                <a:cs typeface="Courier New" panose="02070309020205020404" pitchFamily="49" charset="0"/>
              </a:rPr>
              <a:t>_ (0) { }</a:t>
            </a:r>
          </a:p>
          <a:p>
            <a:pPr marL="118872" indent="0">
              <a:buNone/>
            </a:pP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Array_Iterator</a:t>
            </a:r>
            <a:r>
              <a:rPr lang="en-US" sz="1200" dirty="0">
                <a:latin typeface="Courier New" panose="02070309020205020404" pitchFamily="49" charset="0"/>
                <a:cs typeface="Courier New" panose="02070309020205020404" pitchFamily="49" charset="0"/>
              </a:rPr>
              <a:t> (void)</a:t>
            </a:r>
          </a:p>
          <a:p>
            <a:pPr marL="118872" indent="0">
              <a:buNone/>
            </a:pPr>
            <a:r>
              <a:rPr lang="en-US" sz="1200" dirty="0" smtClean="0">
                <a:latin typeface="Courier New" panose="02070309020205020404" pitchFamily="49" charset="0"/>
                <a:cs typeface="Courier New" panose="02070309020205020404" pitchFamily="49" charset="0"/>
              </a:rPr>
              <a:t>		</a:t>
            </a:r>
          </a:p>
          <a:p>
            <a:pPr marL="118872"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bool </a:t>
            </a:r>
            <a:r>
              <a:rPr lang="en-US" sz="1200" dirty="0" err="1">
                <a:latin typeface="Courier New" panose="02070309020205020404" pitchFamily="49" charset="0"/>
                <a:cs typeface="Courier New" panose="02070309020205020404" pitchFamily="49" charset="0"/>
              </a:rPr>
              <a:t>is_done</a:t>
            </a:r>
            <a:r>
              <a:rPr lang="en-US" sz="1200" dirty="0">
                <a:latin typeface="Courier New" panose="02070309020205020404" pitchFamily="49" charset="0"/>
                <a:cs typeface="Courier New" panose="02070309020205020404" pitchFamily="49" charset="0"/>
              </a:rPr>
              <a:t> (void) </a:t>
            </a:r>
            <a:endParaRPr lang="en-US" sz="1200" dirty="0" smtClean="0">
              <a:latin typeface="Courier New" panose="02070309020205020404" pitchFamily="49" charset="0"/>
              <a:cs typeface="Courier New" panose="02070309020205020404" pitchFamily="49" charset="0"/>
            </a:endParaRPr>
          </a:p>
          <a:p>
            <a:pPr marL="118872"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 </a:t>
            </a:r>
          </a:p>
          <a:p>
            <a:pPr marL="118872" indent="0">
              <a:buNone/>
            </a:pPr>
            <a:r>
              <a:rPr lang="en-US" sz="1200" dirty="0" smtClean="0">
                <a:latin typeface="Courier New" panose="02070309020205020404" pitchFamily="49" charset="0"/>
                <a:cs typeface="Courier New" panose="02070309020205020404" pitchFamily="49" charset="0"/>
              </a:rPr>
              <a:t>			return </a:t>
            </a:r>
            <a:r>
              <a:rPr lang="en-US" sz="1200" dirty="0">
                <a:latin typeface="Courier New" panose="02070309020205020404" pitchFamily="49" charset="0"/>
                <a:cs typeface="Courier New" panose="02070309020205020404" pitchFamily="49" charset="0"/>
              </a:rPr>
              <a:t>this-&gt;</a:t>
            </a:r>
            <a:r>
              <a:rPr lang="en-US" sz="1200" dirty="0" err="1">
                <a:latin typeface="Courier New" panose="02070309020205020404" pitchFamily="49" charset="0"/>
                <a:cs typeface="Courier New" panose="02070309020205020404" pitchFamily="49" charset="0"/>
              </a:rPr>
              <a:t>curr</a:t>
            </a:r>
            <a:r>
              <a:rPr lang="en-US" sz="1200" dirty="0">
                <a:latin typeface="Courier New" panose="02070309020205020404" pitchFamily="49" charset="0"/>
                <a:cs typeface="Courier New" panose="02070309020205020404" pitchFamily="49" charset="0"/>
              </a:rPr>
              <a:t>_ &gt;= this-&gt;a_.</a:t>
            </a:r>
            <a:r>
              <a:rPr lang="en-US" sz="1200" dirty="0" err="1">
                <a:latin typeface="Courier New" panose="02070309020205020404" pitchFamily="49" charset="0"/>
                <a:cs typeface="Courier New" panose="02070309020205020404" pitchFamily="49" charset="0"/>
              </a:rPr>
              <a:t>cur_size</a:t>
            </a:r>
            <a:r>
              <a:rPr lang="en-US" sz="1200" dirty="0">
                <a:latin typeface="Courier New" panose="02070309020205020404" pitchFamily="49" charset="0"/>
                <a:cs typeface="Courier New" panose="02070309020205020404" pitchFamily="49" charset="0"/>
              </a:rPr>
              <a:t>_; </a:t>
            </a:r>
          </a:p>
          <a:p>
            <a:pPr marL="118872" indent="0">
              <a:buNone/>
            </a:pPr>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pPr marL="118872" indent="0">
              <a:buNone/>
            </a:pPr>
            <a:r>
              <a:rPr lang="en-US" sz="1200" dirty="0" smtClean="0">
                <a:latin typeface="Courier New" panose="02070309020205020404" pitchFamily="49" charset="0"/>
                <a:cs typeface="Courier New" panose="02070309020205020404" pitchFamily="49" charset="0"/>
              </a:rPr>
              <a:t>		</a:t>
            </a:r>
          </a:p>
          <a:p>
            <a:pPr marL="118872"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bool </a:t>
            </a:r>
            <a:r>
              <a:rPr lang="en-US" sz="1200" dirty="0">
                <a:latin typeface="Courier New" panose="02070309020205020404" pitchFamily="49" charset="0"/>
                <a:cs typeface="Courier New" panose="02070309020205020404" pitchFamily="49" charset="0"/>
              </a:rPr>
              <a:t>advance (void) { ++ this-&gt;</a:t>
            </a:r>
            <a:r>
              <a:rPr lang="en-US" sz="1200" dirty="0" err="1">
                <a:latin typeface="Courier New" panose="02070309020205020404" pitchFamily="49" charset="0"/>
                <a:cs typeface="Courier New" panose="02070309020205020404" pitchFamily="49" charset="0"/>
              </a:rPr>
              <a:t>curr</a:t>
            </a:r>
            <a:r>
              <a:rPr lang="en-US" sz="1200" dirty="0">
                <a:latin typeface="Courier New" panose="02070309020205020404" pitchFamily="49" charset="0"/>
                <a:cs typeface="Courier New" panose="02070309020205020404" pitchFamily="49" charset="0"/>
              </a:rPr>
              <a:t>_; }</a:t>
            </a:r>
          </a:p>
          <a:p>
            <a:pPr marL="118872" indent="0">
              <a:buNone/>
            </a:pPr>
            <a:r>
              <a:rPr lang="en-US" sz="1200" dirty="0" smtClean="0">
                <a:latin typeface="Courier New" panose="02070309020205020404" pitchFamily="49" charset="0"/>
                <a:cs typeface="Courier New" panose="02070309020205020404" pitchFamily="49" charset="0"/>
              </a:rPr>
              <a:t>		</a:t>
            </a:r>
          </a:p>
          <a:p>
            <a:pPr marL="118872"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T </a:t>
            </a:r>
            <a:r>
              <a:rPr lang="en-US" sz="1200" dirty="0">
                <a:latin typeface="Courier New" panose="02070309020205020404" pitchFamily="49" charset="0"/>
                <a:cs typeface="Courier New" panose="02070309020205020404" pitchFamily="49" charset="0"/>
              </a:rPr>
              <a:t>&amp; operator * (void) </a:t>
            </a:r>
            <a:endParaRPr lang="en-US" sz="1200" dirty="0" smtClean="0">
              <a:latin typeface="Courier New" panose="02070309020205020404" pitchFamily="49" charset="0"/>
              <a:cs typeface="Courier New" panose="02070309020205020404" pitchFamily="49" charset="0"/>
            </a:endParaRPr>
          </a:p>
          <a:p>
            <a:pPr marL="118872"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 </a:t>
            </a:r>
          </a:p>
          <a:p>
            <a:pPr marL="118872"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return </a:t>
            </a:r>
            <a:r>
              <a:rPr lang="en-US" sz="1200" dirty="0">
                <a:latin typeface="Courier New" panose="02070309020205020404" pitchFamily="49" charset="0"/>
                <a:cs typeface="Courier New" panose="02070309020205020404" pitchFamily="49" charset="0"/>
              </a:rPr>
              <a:t>this-&gt;</a:t>
            </a:r>
            <a:r>
              <a:rPr lang="en-US" sz="1200" dirty="0" err="1">
                <a:latin typeface="Courier New" panose="02070309020205020404" pitchFamily="49" charset="0"/>
                <a:cs typeface="Courier New" panose="02070309020205020404" pitchFamily="49" charset="0"/>
              </a:rPr>
              <a:t>a.data</a:t>
            </a:r>
            <a:r>
              <a:rPr lang="en-US" sz="1200" dirty="0">
                <a:latin typeface="Courier New" panose="02070309020205020404" pitchFamily="49" charset="0"/>
                <a:cs typeface="Courier New" panose="02070309020205020404" pitchFamily="49" charset="0"/>
              </a:rPr>
              <a:t>_[this-&gt;</a:t>
            </a:r>
            <a:r>
              <a:rPr lang="en-US" sz="1200" dirty="0" err="1">
                <a:latin typeface="Courier New" panose="02070309020205020404" pitchFamily="49" charset="0"/>
                <a:cs typeface="Courier New" panose="02070309020205020404" pitchFamily="49" charset="0"/>
              </a:rPr>
              <a:t>curr</a:t>
            </a:r>
            <a:r>
              <a:rPr lang="en-US" sz="1200" dirty="0">
                <a:latin typeface="Courier New" panose="02070309020205020404" pitchFamily="49" charset="0"/>
                <a:cs typeface="Courier New" panose="02070309020205020404" pitchFamily="49" charset="0"/>
              </a:rPr>
              <a:t>_]; </a:t>
            </a:r>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pPr marL="118872" indent="0">
              <a:buNone/>
            </a:pPr>
            <a:r>
              <a:rPr lang="en-US" sz="1200" dirty="0" smtClean="0">
                <a:latin typeface="Courier New" panose="02070309020205020404" pitchFamily="49" charset="0"/>
                <a:cs typeface="Courier New" panose="02070309020205020404" pitchFamily="49" charset="0"/>
              </a:rPr>
              <a:t>		T </a:t>
            </a:r>
            <a:r>
              <a:rPr lang="en-US" sz="1200" dirty="0">
                <a:latin typeface="Courier New" panose="02070309020205020404" pitchFamily="49" charset="0"/>
                <a:cs typeface="Courier New" panose="02070309020205020404" pitchFamily="49" charset="0"/>
              </a:rPr>
              <a:t>* operator -&gt; (void) </a:t>
            </a:r>
            <a:endParaRPr lang="en-US" sz="1200" dirty="0" smtClean="0">
              <a:latin typeface="Courier New" panose="02070309020205020404" pitchFamily="49" charset="0"/>
              <a:cs typeface="Courier New" panose="02070309020205020404" pitchFamily="49" charset="0"/>
            </a:endParaRPr>
          </a:p>
          <a:p>
            <a:pPr marL="118872"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 </a:t>
            </a:r>
          </a:p>
          <a:p>
            <a:pPr marL="118872"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return </a:t>
            </a:r>
            <a:r>
              <a:rPr lang="en-US" sz="1200" dirty="0">
                <a:latin typeface="Courier New" panose="02070309020205020404" pitchFamily="49" charset="0"/>
                <a:cs typeface="Courier New" panose="02070309020205020404" pitchFamily="49" charset="0"/>
              </a:rPr>
              <a:t>&amp;this-&gt;</a:t>
            </a:r>
            <a:r>
              <a:rPr lang="en-US" sz="1200" dirty="0" err="1">
                <a:latin typeface="Courier New" panose="02070309020205020404" pitchFamily="49" charset="0"/>
                <a:cs typeface="Courier New" panose="02070309020205020404" pitchFamily="49" charset="0"/>
              </a:rPr>
              <a:t>a_.data</a:t>
            </a:r>
            <a:r>
              <a:rPr lang="en-US" sz="1200" dirty="0">
                <a:latin typeface="Courier New" panose="02070309020205020404" pitchFamily="49" charset="0"/>
                <a:cs typeface="Courier New" panose="02070309020205020404" pitchFamily="49" charset="0"/>
              </a:rPr>
              <a:t>_[this-&gt;</a:t>
            </a:r>
            <a:r>
              <a:rPr lang="en-US" sz="1200" dirty="0" err="1">
                <a:latin typeface="Courier New" panose="02070309020205020404" pitchFamily="49" charset="0"/>
                <a:cs typeface="Courier New" panose="02070309020205020404" pitchFamily="49" charset="0"/>
              </a:rPr>
              <a:t>curr</a:t>
            </a:r>
            <a:r>
              <a:rPr lang="en-US" sz="1200" dirty="0">
                <a:latin typeface="Courier New" panose="02070309020205020404" pitchFamily="49" charset="0"/>
                <a:cs typeface="Courier New" panose="02070309020205020404" pitchFamily="49" charset="0"/>
              </a:rPr>
              <a:t>_]; </a:t>
            </a:r>
            <a:endParaRPr lang="en-US" sz="1200" dirty="0" smtClean="0">
              <a:latin typeface="Courier New" panose="02070309020205020404" pitchFamily="49" charset="0"/>
              <a:cs typeface="Courier New" panose="02070309020205020404" pitchFamily="49" charset="0"/>
            </a:endParaRPr>
          </a:p>
          <a:p>
            <a:pPr marL="118872"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pPr marL="118872" indent="0">
              <a:buNone/>
            </a:pPr>
            <a:r>
              <a:rPr lang="en-US" sz="1200" dirty="0" smtClean="0">
                <a:latin typeface="Courier New" panose="02070309020205020404" pitchFamily="49" charset="0"/>
                <a:cs typeface="Courier New" panose="02070309020205020404" pitchFamily="49" charset="0"/>
              </a:rPr>
              <a:t>	   private</a:t>
            </a:r>
            <a:r>
              <a:rPr lang="en-US" sz="1200" dirty="0">
                <a:latin typeface="Courier New" panose="02070309020205020404" pitchFamily="49" charset="0"/>
                <a:cs typeface="Courier New" panose="02070309020205020404" pitchFamily="49" charset="0"/>
              </a:rPr>
              <a:t>:</a:t>
            </a:r>
          </a:p>
          <a:p>
            <a:pPr marL="118872" indent="0">
              <a:buNone/>
            </a:pPr>
            <a:r>
              <a:rPr lang="en-US" sz="1200" dirty="0" smtClean="0">
                <a:latin typeface="Courier New" panose="02070309020205020404" pitchFamily="49" charset="0"/>
                <a:cs typeface="Courier New" panose="02070309020205020404" pitchFamily="49" charset="0"/>
              </a:rPr>
              <a:t>		Array </a:t>
            </a:r>
            <a:r>
              <a:rPr lang="en-US" sz="1200" dirty="0">
                <a:latin typeface="Courier New" panose="02070309020205020404" pitchFamily="49" charset="0"/>
                <a:cs typeface="Courier New" panose="02070309020205020404" pitchFamily="49" charset="0"/>
              </a:rPr>
              <a:t>&lt;T&gt; &amp; a_;</a:t>
            </a:r>
          </a:p>
          <a:p>
            <a:pPr marL="118872"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size_t</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curr</a:t>
            </a:r>
            <a:r>
              <a:rPr lang="en-US" sz="1200" dirty="0">
                <a:latin typeface="Courier New" panose="02070309020205020404" pitchFamily="49" charset="0"/>
                <a:cs typeface="Courier New" panose="02070309020205020404" pitchFamily="49" charset="0"/>
              </a:rPr>
              <a:t>_;</a:t>
            </a:r>
          </a:p>
          <a:p>
            <a:pPr marL="118872" indent="0">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5733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Pattern</a:t>
            </a:r>
            <a:endParaRPr lang="en-US" dirty="0"/>
          </a:p>
        </p:txBody>
      </p:sp>
      <p:sp>
        <p:nvSpPr>
          <p:cNvPr id="3" name="Content Placeholder 2"/>
          <p:cNvSpPr>
            <a:spLocks noGrp="1"/>
          </p:cNvSpPr>
          <p:nvPr>
            <p:ph idx="1"/>
          </p:nvPr>
        </p:nvSpPr>
        <p:spPr/>
        <p:txBody>
          <a:bodyPr>
            <a:normAutofit fontScale="40000" lnSpcReduction="20000"/>
          </a:bodyPr>
          <a:lstStyle/>
          <a:p>
            <a:r>
              <a:rPr lang="en-US" sz="7000" dirty="0" smtClean="0"/>
              <a:t>How do we access the private member variables on the previous slide???</a:t>
            </a:r>
          </a:p>
          <a:p>
            <a:pPr marL="118872" indent="0">
              <a:buNone/>
            </a:pPr>
            <a:endParaRPr lang="en-US" sz="7000" dirty="0" smtClean="0"/>
          </a:p>
          <a:p>
            <a:r>
              <a:rPr lang="en-US" sz="7000" dirty="0" smtClean="0"/>
              <a:t>Friend </a:t>
            </a:r>
            <a:r>
              <a:rPr lang="en-US" sz="7000" dirty="0" smtClean="0"/>
              <a:t>Class</a:t>
            </a:r>
          </a:p>
          <a:p>
            <a:pPr lvl="1"/>
            <a:r>
              <a:rPr lang="en-US" sz="7000" dirty="0" smtClean="0"/>
              <a:t>Provide access to private member variables.</a:t>
            </a:r>
          </a:p>
          <a:p>
            <a:pPr marL="164592" indent="0">
              <a:buNone/>
            </a:pPr>
            <a:endParaRPr lang="en-US" dirty="0"/>
          </a:p>
          <a:p>
            <a:pPr marL="164592" indent="0">
              <a:buNone/>
            </a:pPr>
            <a:r>
              <a:rPr lang="en-US" dirty="0">
                <a:latin typeface="Courier New" panose="02070309020205020404" pitchFamily="49" charset="0"/>
                <a:cs typeface="Courier New" panose="02070309020205020404" pitchFamily="49" charset="0"/>
              </a:rPr>
              <a:t>class B {</a:t>
            </a:r>
          </a:p>
          <a:p>
            <a:pPr marL="164592" indent="0">
              <a:buNone/>
            </a:pPr>
            <a:r>
              <a:rPr lang="en-US" dirty="0">
                <a:latin typeface="Courier New" panose="02070309020205020404" pitchFamily="49" charset="0"/>
                <a:cs typeface="Courier New" panose="02070309020205020404" pitchFamily="49" charset="0"/>
              </a:rPr>
              <a:t>    friend class A; // A is a friend of B</a:t>
            </a:r>
          </a:p>
          <a:p>
            <a:pPr marL="164592" indent="0">
              <a:buNone/>
            </a:pPr>
            <a:endParaRPr lang="en-US" dirty="0">
              <a:latin typeface="Courier New" panose="02070309020205020404" pitchFamily="49" charset="0"/>
              <a:cs typeface="Courier New" panose="02070309020205020404" pitchFamily="49" charset="0"/>
            </a:endParaRPr>
          </a:p>
          <a:p>
            <a:pPr marL="164592" indent="0">
              <a:buNone/>
            </a:pPr>
            <a:r>
              <a:rPr lang="en-US" dirty="0" smtClean="0">
                <a:latin typeface="Courier New" panose="02070309020205020404" pitchFamily="49" charset="0"/>
                <a:cs typeface="Courier New" panose="02070309020205020404" pitchFamily="49" charset="0"/>
              </a:rPr>
              <a:t>	private</a:t>
            </a:r>
            <a:r>
              <a:rPr lang="en-US" dirty="0">
                <a:latin typeface="Courier New" panose="02070309020205020404" pitchFamily="49" charset="0"/>
                <a:cs typeface="Courier New" panose="02070309020205020404" pitchFamily="49" charset="0"/>
              </a:rPr>
              <a:t>:</a:t>
            </a:r>
          </a:p>
          <a:p>
            <a:pPr marL="16459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164592" indent="0">
              <a:buNone/>
            </a:pPr>
            <a:r>
              <a:rPr lang="en-US" dirty="0">
                <a:latin typeface="Courier New" panose="02070309020205020404" pitchFamily="49" charset="0"/>
                <a:cs typeface="Courier New" panose="02070309020205020404" pitchFamily="49" charset="0"/>
              </a:rPr>
              <a:t>};</a:t>
            </a:r>
          </a:p>
          <a:p>
            <a:pPr marL="164592" indent="0">
              <a:buNone/>
            </a:pPr>
            <a:endParaRPr lang="en-US" dirty="0">
              <a:latin typeface="Courier New" panose="02070309020205020404" pitchFamily="49" charset="0"/>
              <a:cs typeface="Courier New" panose="02070309020205020404" pitchFamily="49" charset="0"/>
            </a:endParaRPr>
          </a:p>
          <a:p>
            <a:pPr marL="164592" indent="0">
              <a:buNone/>
            </a:pPr>
            <a:r>
              <a:rPr lang="en-US" dirty="0">
                <a:latin typeface="Courier New" panose="02070309020205020404" pitchFamily="49" charset="0"/>
                <a:cs typeface="Courier New" panose="02070309020205020404" pitchFamily="49" charset="0"/>
              </a:rPr>
              <a:t>class A {</a:t>
            </a:r>
          </a:p>
          <a:p>
            <a:pPr marL="164592" indent="0">
              <a:buNone/>
            </a:pPr>
            <a:r>
              <a:rPr lang="en-US" dirty="0" smtClean="0">
                <a:latin typeface="Courier New" panose="02070309020205020404" pitchFamily="49" charset="0"/>
                <a:cs typeface="Courier New" panose="02070309020205020404" pitchFamily="49" charset="0"/>
              </a:rPr>
              <a:t>	public</a:t>
            </a:r>
            <a:r>
              <a:rPr lang="en-US" dirty="0">
                <a:latin typeface="Courier New" panose="02070309020205020404" pitchFamily="49" charset="0"/>
                <a:cs typeface="Courier New" panose="02070309020205020404" pitchFamily="49" charset="0"/>
              </a:rPr>
              <a:t>: </a:t>
            </a:r>
          </a:p>
          <a:p>
            <a:pPr marL="16459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A(B b) {</a:t>
            </a:r>
          </a:p>
          <a:p>
            <a:pPr marL="16459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b.i</a:t>
            </a:r>
            <a:r>
              <a:rPr lang="en-US" dirty="0">
                <a:latin typeface="Courier New" panose="02070309020205020404" pitchFamily="49" charset="0"/>
                <a:cs typeface="Courier New" panose="02070309020205020404" pitchFamily="49" charset="0"/>
              </a:rPr>
              <a:t> = 0; // legal access due to friendship</a:t>
            </a:r>
          </a:p>
          <a:p>
            <a:pPr marL="16459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164592" indent="0">
              <a:buNone/>
            </a:pPr>
            <a:r>
              <a:rPr lang="en-US" dirty="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lvl="1"/>
            <a:endParaRPr lang="en-US" dirty="0"/>
          </a:p>
        </p:txBody>
      </p:sp>
    </p:spTree>
    <p:extLst>
      <p:ext uri="{BB962C8B-B14F-4D97-AF65-F5344CB8AC3E}">
        <p14:creationId xmlns:p14="http://schemas.microsoft.com/office/powerpoint/2010/main" val="1599714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Pattern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do we actually use this pattern in practice:</a:t>
            </a:r>
          </a:p>
          <a:p>
            <a:pPr marL="118872" indent="0">
              <a:buNone/>
            </a:pPr>
            <a:endParaRPr lang="en-US" dirty="0"/>
          </a:p>
          <a:p>
            <a:pPr marL="118872" indent="0">
              <a:buNone/>
            </a:pPr>
            <a:r>
              <a:rPr lang="en-US" sz="2200" dirty="0" err="1">
                <a:latin typeface="Courier New" panose="02070309020205020404" pitchFamily="49" charset="0"/>
                <a:cs typeface="Courier New" panose="02070309020205020404" pitchFamily="49" charset="0"/>
              </a:rPr>
              <a:t>typedef</a:t>
            </a:r>
            <a:r>
              <a:rPr lang="en-US" sz="2200" dirty="0">
                <a:latin typeface="Courier New" panose="02070309020205020404" pitchFamily="49" charset="0"/>
                <a:cs typeface="Courier New" panose="02070309020205020404" pitchFamily="49" charset="0"/>
              </a:rPr>
              <a:t> Array &lt;</a:t>
            </a: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&gt; </a:t>
            </a:r>
            <a:r>
              <a:rPr lang="en-US" sz="2200" dirty="0" err="1">
                <a:latin typeface="Courier New" panose="02070309020205020404" pitchFamily="49" charset="0"/>
                <a:cs typeface="Courier New" panose="02070309020205020404" pitchFamily="49" charset="0"/>
              </a:rPr>
              <a:t>Int_Array</a:t>
            </a:r>
            <a:r>
              <a:rPr lang="en-US" sz="2200" dirty="0">
                <a:latin typeface="Courier New" panose="02070309020205020404" pitchFamily="49" charset="0"/>
                <a:cs typeface="Courier New" panose="02070309020205020404" pitchFamily="49" charset="0"/>
              </a:rPr>
              <a:t>;</a:t>
            </a:r>
          </a:p>
          <a:p>
            <a:pPr marL="118872" indent="0">
              <a:buNone/>
            </a:pPr>
            <a:endParaRPr lang="en-US" sz="2200" dirty="0" smtClean="0">
              <a:latin typeface="Courier New" panose="02070309020205020404" pitchFamily="49" charset="0"/>
              <a:cs typeface="Courier New" panose="02070309020205020404" pitchFamily="49" charset="0"/>
            </a:endParaRPr>
          </a:p>
          <a:p>
            <a:pPr marL="118872" indent="0">
              <a:buNone/>
            </a:pPr>
            <a:r>
              <a:rPr lang="en-US" sz="2200" dirty="0" err="1" smtClean="0">
                <a:latin typeface="Courier New" panose="02070309020205020404" pitchFamily="49" charset="0"/>
                <a:cs typeface="Courier New" panose="02070309020205020404" pitchFamily="49" charset="0"/>
              </a:rPr>
              <a:t>int_Array</a:t>
            </a:r>
            <a:r>
              <a:rPr lang="en-US" sz="2200" dirty="0" smtClean="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a1 </a:t>
            </a:r>
            <a:r>
              <a:rPr lang="en-US" sz="2200" dirty="0" smtClean="0">
                <a:latin typeface="Courier New" panose="02070309020205020404" pitchFamily="49" charset="0"/>
                <a:cs typeface="Courier New" panose="02070309020205020404" pitchFamily="49" charset="0"/>
              </a:rPr>
              <a:t>(6, ‘r’);</a:t>
            </a:r>
            <a:endParaRPr lang="en-US" sz="2200" dirty="0">
              <a:latin typeface="Courier New" panose="02070309020205020404" pitchFamily="49" charset="0"/>
              <a:cs typeface="Courier New" panose="02070309020205020404" pitchFamily="49" charset="0"/>
            </a:endParaRPr>
          </a:p>
          <a:p>
            <a:pPr marL="118872" indent="0">
              <a:buNone/>
            </a:pPr>
            <a:endParaRPr lang="en-US" sz="2200" dirty="0" smtClean="0">
              <a:latin typeface="Courier New" panose="02070309020205020404" pitchFamily="49" charset="0"/>
              <a:cs typeface="Courier New" panose="02070309020205020404" pitchFamily="49" charset="0"/>
            </a:endParaRPr>
          </a:p>
          <a:p>
            <a:pPr marL="118872" indent="0">
              <a:buNone/>
            </a:pPr>
            <a:r>
              <a:rPr lang="en-US" sz="2200" dirty="0" smtClean="0">
                <a:latin typeface="Courier New" panose="02070309020205020404" pitchFamily="49" charset="0"/>
                <a:cs typeface="Courier New" panose="02070309020205020404" pitchFamily="49" charset="0"/>
              </a:rPr>
              <a:t>a1[0</a:t>
            </a:r>
            <a:r>
              <a:rPr lang="en-US" sz="2200" dirty="0">
                <a:latin typeface="Courier New" panose="02070309020205020404" pitchFamily="49" charset="0"/>
                <a:cs typeface="Courier New" panose="02070309020205020404" pitchFamily="49" charset="0"/>
              </a:rPr>
              <a:t>] = </a:t>
            </a:r>
            <a:r>
              <a:rPr lang="en-US" sz="2200" dirty="0" smtClean="0">
                <a:latin typeface="Courier New" panose="02070309020205020404" pitchFamily="49" charset="0"/>
                <a:cs typeface="Courier New" panose="02070309020205020404" pitchFamily="49" charset="0"/>
              </a:rPr>
              <a:t>‘R’;</a:t>
            </a:r>
            <a:endParaRPr lang="en-US" sz="2200" dirty="0">
              <a:latin typeface="Courier New" panose="02070309020205020404" pitchFamily="49" charset="0"/>
              <a:cs typeface="Courier New" panose="02070309020205020404" pitchFamily="49" charset="0"/>
            </a:endParaRPr>
          </a:p>
          <a:p>
            <a:pPr marL="118872" indent="0">
              <a:buNone/>
            </a:pPr>
            <a:r>
              <a:rPr lang="en-US" sz="2200" dirty="0">
                <a:latin typeface="Courier New" panose="02070309020205020404" pitchFamily="49" charset="0"/>
                <a:cs typeface="Courier New" panose="02070309020205020404" pitchFamily="49" charset="0"/>
              </a:rPr>
              <a:t>a1[1] = </a:t>
            </a:r>
            <a:r>
              <a:rPr lang="en-US" sz="2200" dirty="0" smtClean="0">
                <a:latin typeface="Courier New" panose="02070309020205020404" pitchFamily="49" charset="0"/>
                <a:cs typeface="Courier New" panose="02070309020205020404" pitchFamily="49" charset="0"/>
              </a:rPr>
              <a:t>‘y’;</a:t>
            </a:r>
            <a:endParaRPr lang="en-US" sz="2200" dirty="0">
              <a:latin typeface="Courier New" panose="02070309020205020404" pitchFamily="49" charset="0"/>
              <a:cs typeface="Courier New" panose="02070309020205020404" pitchFamily="49" charset="0"/>
            </a:endParaRPr>
          </a:p>
          <a:p>
            <a:pPr marL="118872" indent="0">
              <a:buNone/>
            </a:pPr>
            <a:r>
              <a:rPr lang="en-US" sz="2200" dirty="0">
                <a:latin typeface="Courier New" panose="02070309020205020404" pitchFamily="49" charset="0"/>
                <a:cs typeface="Courier New" panose="02070309020205020404" pitchFamily="49" charset="0"/>
              </a:rPr>
              <a:t>a1[2] = </a:t>
            </a:r>
            <a:r>
              <a:rPr lang="en-US" sz="2200" dirty="0" smtClean="0">
                <a:latin typeface="Courier New" panose="02070309020205020404" pitchFamily="49" charset="0"/>
                <a:cs typeface="Courier New" panose="02070309020205020404" pitchFamily="49" charset="0"/>
              </a:rPr>
              <a:t>‘a’;</a:t>
            </a:r>
            <a:endParaRPr lang="en-US" sz="2200" dirty="0">
              <a:latin typeface="Courier New" panose="02070309020205020404" pitchFamily="49" charset="0"/>
              <a:cs typeface="Courier New" panose="02070309020205020404" pitchFamily="49" charset="0"/>
            </a:endParaRPr>
          </a:p>
          <a:p>
            <a:pPr marL="118872" indent="0">
              <a:buNone/>
            </a:pPr>
            <a:r>
              <a:rPr lang="en-US" sz="2200" dirty="0">
                <a:latin typeface="Courier New" panose="02070309020205020404" pitchFamily="49" charset="0"/>
                <a:cs typeface="Courier New" panose="02070309020205020404" pitchFamily="49" charset="0"/>
              </a:rPr>
              <a:t>a1[3] = </a:t>
            </a:r>
            <a:r>
              <a:rPr lang="en-US" sz="2200" dirty="0" smtClean="0">
                <a:latin typeface="Courier New" panose="02070309020205020404" pitchFamily="49" charset="0"/>
                <a:cs typeface="Courier New" panose="02070309020205020404" pitchFamily="49" charset="0"/>
              </a:rPr>
              <a:t>‘n’;</a:t>
            </a:r>
            <a:endParaRPr lang="en-US" sz="2200" dirty="0">
              <a:latin typeface="Courier New" panose="02070309020205020404" pitchFamily="49" charset="0"/>
              <a:cs typeface="Courier New" panose="02070309020205020404" pitchFamily="49" charset="0"/>
            </a:endParaRPr>
          </a:p>
          <a:p>
            <a:pPr marL="118872" indent="0">
              <a:buNone/>
            </a:pPr>
            <a:endParaRPr lang="en-US" sz="2200" dirty="0" smtClean="0">
              <a:latin typeface="Courier New" panose="02070309020205020404" pitchFamily="49" charset="0"/>
              <a:cs typeface="Courier New" panose="02070309020205020404" pitchFamily="49" charset="0"/>
            </a:endParaRPr>
          </a:p>
          <a:p>
            <a:pPr marL="118872" indent="0">
              <a:buNone/>
            </a:pPr>
            <a:r>
              <a:rPr lang="en-US" sz="2200" dirty="0" err="1" smtClean="0">
                <a:latin typeface="Courier New" panose="02070309020205020404" pitchFamily="49" charset="0"/>
                <a:cs typeface="Courier New" panose="02070309020205020404" pitchFamily="49" charset="0"/>
              </a:rPr>
              <a:t>typedef</a:t>
            </a:r>
            <a:r>
              <a:rPr lang="en-US" sz="2200" dirty="0" smtClean="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Array_Iterator</a:t>
            </a:r>
            <a:r>
              <a:rPr lang="en-US" sz="2200" dirty="0">
                <a:latin typeface="Courier New" panose="02070309020205020404" pitchFamily="49" charset="0"/>
                <a:cs typeface="Courier New" panose="02070309020205020404" pitchFamily="49" charset="0"/>
              </a:rPr>
              <a:t> &lt;</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&gt; </a:t>
            </a:r>
            <a:r>
              <a:rPr lang="en-US" sz="2200" dirty="0" err="1" smtClean="0">
                <a:latin typeface="Courier New" panose="02070309020205020404" pitchFamily="49" charset="0"/>
                <a:cs typeface="Courier New" panose="02070309020205020404" pitchFamily="49" charset="0"/>
              </a:rPr>
              <a:t>Int_Array_Iterator</a:t>
            </a:r>
            <a:r>
              <a:rPr lang="en-US" sz="2200" dirty="0">
                <a:latin typeface="Courier New" panose="02070309020205020404" pitchFamily="49" charset="0"/>
                <a:cs typeface="Courier New" panose="02070309020205020404" pitchFamily="49" charset="0"/>
              </a:rPr>
              <a:t>;</a:t>
            </a:r>
          </a:p>
          <a:p>
            <a:pPr marL="118872" indent="0">
              <a:buNone/>
            </a:pPr>
            <a:endParaRPr lang="en-US" sz="2200" dirty="0" smtClean="0">
              <a:latin typeface="Courier New" panose="02070309020205020404" pitchFamily="49" charset="0"/>
              <a:cs typeface="Courier New" panose="02070309020205020404" pitchFamily="49" charset="0"/>
            </a:endParaRPr>
          </a:p>
          <a:p>
            <a:pPr marL="118872" indent="0">
              <a:buNone/>
            </a:pPr>
            <a:r>
              <a:rPr lang="en-US" sz="2200" dirty="0" smtClean="0">
                <a:latin typeface="Courier New" panose="02070309020205020404" pitchFamily="49" charset="0"/>
                <a:cs typeface="Courier New" panose="02070309020205020404" pitchFamily="49" charset="0"/>
              </a:rPr>
              <a:t>for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Int_Array_Iterator</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iter</a:t>
            </a:r>
            <a:r>
              <a:rPr lang="en-US" sz="2200" dirty="0">
                <a:latin typeface="Courier New" panose="02070309020205020404" pitchFamily="49" charset="0"/>
                <a:cs typeface="Courier New" panose="02070309020205020404" pitchFamily="49" charset="0"/>
              </a:rPr>
              <a:t> (a1); !</a:t>
            </a:r>
            <a:r>
              <a:rPr lang="en-US" sz="2200" dirty="0" err="1">
                <a:latin typeface="Courier New" panose="02070309020205020404" pitchFamily="49" charset="0"/>
                <a:cs typeface="Courier New" panose="02070309020205020404" pitchFamily="49" charset="0"/>
              </a:rPr>
              <a:t>iter.is_done</a:t>
            </a:r>
            <a:r>
              <a:rPr lang="en-US" sz="2200" dirty="0">
                <a:latin typeface="Courier New" panose="02070309020205020404" pitchFamily="49" charset="0"/>
                <a:cs typeface="Courier New" panose="02070309020205020404" pitchFamily="49" charset="0"/>
              </a:rPr>
              <a:t> (); </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iter.advance</a:t>
            </a:r>
            <a:r>
              <a:rPr lang="en-US" sz="2200" dirty="0" smtClean="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a:t>
            </a:r>
          </a:p>
          <a:p>
            <a:pPr marL="118872" indent="0">
              <a:buNone/>
            </a:pP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std</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cout</a:t>
            </a:r>
            <a:r>
              <a:rPr lang="en-US" sz="2200" dirty="0">
                <a:latin typeface="Courier New" panose="02070309020205020404" pitchFamily="49" charset="0"/>
                <a:cs typeface="Courier New" panose="02070309020205020404" pitchFamily="49" charset="0"/>
              </a:rPr>
              <a:t> &lt;&lt; ‘[‘ &lt;&lt; *</a:t>
            </a:r>
            <a:r>
              <a:rPr lang="en-US" sz="2200" dirty="0" err="1">
                <a:latin typeface="Courier New" panose="02070309020205020404" pitchFamily="49" charset="0"/>
                <a:cs typeface="Courier New" panose="02070309020205020404" pitchFamily="49" charset="0"/>
              </a:rPr>
              <a:t>iter</a:t>
            </a:r>
            <a:r>
              <a:rPr lang="en-US" sz="2200" dirty="0">
                <a:latin typeface="Courier New" panose="02070309020205020404" pitchFamily="49" charset="0"/>
                <a:cs typeface="Courier New" panose="02070309020205020404" pitchFamily="49" charset="0"/>
              </a:rPr>
              <a:t> &lt;&lt; ‘]’;</a:t>
            </a:r>
          </a:p>
        </p:txBody>
      </p:sp>
    </p:spTree>
    <p:extLst>
      <p:ext uri="{BB962C8B-B14F-4D97-AF65-F5344CB8AC3E}">
        <p14:creationId xmlns:p14="http://schemas.microsoft.com/office/powerpoint/2010/main" val="1453370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Pattern</a:t>
            </a:r>
            <a:endParaRPr lang="en-US" dirty="0"/>
          </a:p>
        </p:txBody>
      </p:sp>
      <p:sp>
        <p:nvSpPr>
          <p:cNvPr id="3" name="Content Placeholder 2"/>
          <p:cNvSpPr>
            <a:spLocks noGrp="1"/>
          </p:cNvSpPr>
          <p:nvPr>
            <p:ph idx="1"/>
          </p:nvPr>
        </p:nvSpPr>
        <p:spPr/>
        <p:txBody>
          <a:bodyPr/>
          <a:lstStyle/>
          <a:p>
            <a:r>
              <a:rPr lang="en-US" dirty="0" smtClean="0"/>
              <a:t>The code on the previous slide prints the following:</a:t>
            </a:r>
          </a:p>
          <a:p>
            <a:pPr lvl="1"/>
            <a:r>
              <a:rPr lang="pl-PL"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R</a:t>
            </a:r>
            <a:r>
              <a:rPr lang="pl-PL"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y</a:t>
            </a:r>
            <a:r>
              <a:rPr lang="pl-PL"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a:t>
            </a:r>
            <a:r>
              <a:rPr lang="pl-PL" dirty="0" smtClean="0">
                <a:latin typeface="Courier New" panose="02070309020205020404" pitchFamily="49" charset="0"/>
                <a:cs typeface="Courier New" panose="02070309020205020404" pitchFamily="49" charset="0"/>
              </a:rPr>
              <a:t>][</a:t>
            </a:r>
            <a:r>
              <a:rPr lang="pl-PL" dirty="0">
                <a:latin typeface="Courier New" panose="02070309020205020404" pitchFamily="49" charset="0"/>
                <a:cs typeface="Courier New" panose="02070309020205020404" pitchFamily="49" charset="0"/>
              </a:rPr>
              <a:t>n</a:t>
            </a:r>
            <a:r>
              <a:rPr lang="pl-PL"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r</a:t>
            </a:r>
            <a:r>
              <a:rPr lang="pl-PL"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r</a:t>
            </a:r>
            <a:r>
              <a:rPr lang="pl-PL"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Benefits:</a:t>
            </a:r>
          </a:p>
          <a:p>
            <a:pPr lvl="1"/>
            <a:r>
              <a:rPr lang="en-US" dirty="0" smtClean="0">
                <a:cs typeface="Courier New" panose="02070309020205020404" pitchFamily="49" charset="0"/>
              </a:rPr>
              <a:t>We hide the Array’s implementation of how we access the elements in the Array.</a:t>
            </a:r>
          </a:p>
          <a:p>
            <a:pPr lvl="1"/>
            <a:r>
              <a:rPr lang="en-US" dirty="0" smtClean="0">
                <a:cs typeface="Courier New" panose="02070309020205020404" pitchFamily="49" charset="0"/>
              </a:rPr>
              <a:t>We don’t fall victim to the unnecessary boundary checks each time we try and access an element.</a:t>
            </a:r>
          </a:p>
        </p:txBody>
      </p:sp>
    </p:spTree>
    <p:extLst>
      <p:ext uri="{BB962C8B-B14F-4D97-AF65-F5344CB8AC3E}">
        <p14:creationId xmlns:p14="http://schemas.microsoft.com/office/powerpoint/2010/main" val="589906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Pattern</a:t>
            </a:r>
            <a:endParaRPr lang="en-US" dirty="0"/>
          </a:p>
        </p:txBody>
      </p:sp>
      <p:sp>
        <p:nvSpPr>
          <p:cNvPr id="3" name="Content Placeholder 2"/>
          <p:cNvSpPr>
            <a:spLocks noGrp="1"/>
          </p:cNvSpPr>
          <p:nvPr>
            <p:ph idx="1"/>
          </p:nvPr>
        </p:nvSpPr>
        <p:spPr/>
        <p:txBody>
          <a:bodyPr>
            <a:normAutofit fontScale="92500"/>
          </a:bodyPr>
          <a:lstStyle/>
          <a:p>
            <a:r>
              <a:rPr lang="en-US" dirty="0" smtClean="0"/>
              <a:t>Consequences:</a:t>
            </a:r>
          </a:p>
          <a:p>
            <a:pPr lvl="1"/>
            <a:r>
              <a:rPr lang="en-US" dirty="0"/>
              <a:t>It supports variations in </a:t>
            </a:r>
            <a:r>
              <a:rPr lang="en-US" dirty="0" smtClean="0"/>
              <a:t>the traversal </a:t>
            </a:r>
            <a:r>
              <a:rPr lang="en-US" dirty="0"/>
              <a:t>of an </a:t>
            </a:r>
            <a:r>
              <a:rPr lang="en-US" dirty="0" smtClean="0"/>
              <a:t>aggregate.</a:t>
            </a:r>
          </a:p>
          <a:p>
            <a:pPr lvl="2"/>
            <a:r>
              <a:rPr lang="en-US" dirty="0" smtClean="0"/>
              <a:t>In-Order vs. Reverse Order</a:t>
            </a:r>
          </a:p>
          <a:p>
            <a:pPr lvl="1"/>
            <a:endParaRPr lang="en-US" dirty="0" smtClean="0"/>
          </a:p>
          <a:p>
            <a:pPr lvl="1"/>
            <a:r>
              <a:rPr lang="en-US" dirty="0" smtClean="0"/>
              <a:t>Iterators </a:t>
            </a:r>
            <a:r>
              <a:rPr lang="en-US" dirty="0"/>
              <a:t>simplify the </a:t>
            </a:r>
            <a:r>
              <a:rPr lang="en-US" dirty="0" smtClean="0"/>
              <a:t>Aggregate interface.</a:t>
            </a:r>
          </a:p>
          <a:p>
            <a:pPr lvl="2"/>
            <a:r>
              <a:rPr lang="en-US" dirty="0" smtClean="0"/>
              <a:t>In our example the Aggregate is the Array.</a:t>
            </a:r>
          </a:p>
          <a:p>
            <a:pPr lvl="1"/>
            <a:endParaRPr lang="en-US" dirty="0" smtClean="0"/>
          </a:p>
          <a:p>
            <a:pPr lvl="1"/>
            <a:r>
              <a:rPr lang="en-US" dirty="0" smtClean="0"/>
              <a:t>More </a:t>
            </a:r>
            <a:r>
              <a:rPr lang="en-US" dirty="0"/>
              <a:t>than one traversal can </a:t>
            </a:r>
            <a:r>
              <a:rPr lang="en-US" dirty="0" smtClean="0"/>
              <a:t>be pending </a:t>
            </a:r>
            <a:r>
              <a:rPr lang="en-US" dirty="0"/>
              <a:t>on a </a:t>
            </a:r>
            <a:r>
              <a:rPr lang="en-US" dirty="0" smtClean="0"/>
              <a:t>aggregate.</a:t>
            </a:r>
          </a:p>
          <a:p>
            <a:pPr lvl="2"/>
            <a:r>
              <a:rPr lang="en-US" dirty="0" smtClean="0"/>
              <a:t>Each </a:t>
            </a:r>
            <a:r>
              <a:rPr lang="en-US" dirty="0"/>
              <a:t>Iterator </a:t>
            </a:r>
            <a:r>
              <a:rPr lang="en-US" dirty="0" smtClean="0"/>
              <a:t>keeps track </a:t>
            </a:r>
            <a:r>
              <a:rPr lang="en-US" dirty="0"/>
              <a:t>of its own </a:t>
            </a:r>
            <a:r>
              <a:rPr lang="en-US" dirty="0" smtClean="0"/>
              <a:t>state.</a:t>
            </a:r>
            <a:endParaRPr lang="en-US" dirty="0"/>
          </a:p>
          <a:p>
            <a:pPr lvl="2"/>
            <a:endParaRPr lang="en-US" dirty="0"/>
          </a:p>
        </p:txBody>
      </p:sp>
    </p:spTree>
    <p:extLst>
      <p:ext uri="{BB962C8B-B14F-4D97-AF65-F5344CB8AC3E}">
        <p14:creationId xmlns:p14="http://schemas.microsoft.com/office/powerpoint/2010/main" val="499763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Pattern</a:t>
            </a:r>
            <a:endParaRPr lang="en-US" dirty="0"/>
          </a:p>
        </p:txBody>
      </p:sp>
      <p:sp>
        <p:nvSpPr>
          <p:cNvPr id="3" name="Content Placeholder 2"/>
          <p:cNvSpPr>
            <a:spLocks noGrp="1"/>
          </p:cNvSpPr>
          <p:nvPr>
            <p:ph idx="1"/>
          </p:nvPr>
        </p:nvSpPr>
        <p:spPr/>
        <p:txBody>
          <a:bodyPr/>
          <a:lstStyle/>
          <a:p>
            <a:r>
              <a:rPr lang="en-US" dirty="0" smtClean="0"/>
              <a:t>Visitor vs. Iterator</a:t>
            </a:r>
          </a:p>
          <a:p>
            <a:pPr lvl="1"/>
            <a:r>
              <a:rPr lang="en-US" dirty="0" smtClean="0"/>
              <a:t>Visitor:</a:t>
            </a:r>
          </a:p>
          <a:p>
            <a:pPr lvl="2"/>
            <a:r>
              <a:rPr lang="en-US" dirty="0" smtClean="0"/>
              <a:t>Decouple </a:t>
            </a:r>
            <a:r>
              <a:rPr lang="en-US" dirty="0"/>
              <a:t>the </a:t>
            </a:r>
            <a:r>
              <a:rPr lang="en-US" b="1" i="1" u="sng" dirty="0"/>
              <a:t>actions</a:t>
            </a:r>
            <a:r>
              <a:rPr lang="en-US" dirty="0"/>
              <a:t> performed on some data structure from the specific </a:t>
            </a:r>
            <a:r>
              <a:rPr lang="en-US" dirty="0" smtClean="0"/>
              <a:t>concrete structure.</a:t>
            </a:r>
          </a:p>
          <a:p>
            <a:pPr lvl="1"/>
            <a:r>
              <a:rPr lang="en-US" dirty="0" smtClean="0"/>
              <a:t>Iterator:</a:t>
            </a:r>
          </a:p>
          <a:p>
            <a:pPr lvl="2"/>
            <a:r>
              <a:rPr lang="en-US" dirty="0" smtClean="0"/>
              <a:t>Decouples the </a:t>
            </a:r>
            <a:r>
              <a:rPr lang="en-US" b="1" i="1" u="sng" dirty="0" smtClean="0"/>
              <a:t>exploration</a:t>
            </a:r>
            <a:r>
              <a:rPr lang="en-US" dirty="0" smtClean="0"/>
              <a:t> performed on some data structure from the specific concrete structure.</a:t>
            </a:r>
          </a:p>
          <a:p>
            <a:pPr lvl="3"/>
            <a:endParaRPr lang="en-US" dirty="0" smtClean="0"/>
          </a:p>
          <a:p>
            <a:r>
              <a:rPr lang="en-US" dirty="0" smtClean="0"/>
              <a:t>Often used together – iterate over and explore and then perform the specific action.</a:t>
            </a:r>
            <a:endParaRPr lang="en-US" dirty="0"/>
          </a:p>
        </p:txBody>
      </p:sp>
    </p:spTree>
    <p:extLst>
      <p:ext uri="{BB962C8B-B14F-4D97-AF65-F5344CB8AC3E}">
        <p14:creationId xmlns:p14="http://schemas.microsoft.com/office/powerpoint/2010/main" val="1651417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2971800"/>
            <a:ext cx="8077200" cy="1673352"/>
          </a:xfrm>
        </p:spPr>
        <p:txBody>
          <a:bodyPr/>
          <a:lstStyle/>
          <a:p>
            <a:pPr algn="ctr"/>
            <a:r>
              <a:rPr lang="en-US" dirty="0" smtClean="0"/>
              <a:t>Adapter Pattern</a:t>
            </a: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2485225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a:t>
            </a:r>
            <a:endParaRPr lang="en-US" dirty="0"/>
          </a:p>
        </p:txBody>
      </p:sp>
      <p:sp>
        <p:nvSpPr>
          <p:cNvPr id="4" name="Content Placeholder 3"/>
          <p:cNvSpPr>
            <a:spLocks noGrp="1"/>
          </p:cNvSpPr>
          <p:nvPr>
            <p:ph sz="half" idx="1"/>
          </p:nvPr>
        </p:nvSpPr>
        <p:spPr/>
        <p:txBody>
          <a:bodyPr>
            <a:normAutofit fontScale="92500" lnSpcReduction="10000"/>
          </a:bodyPr>
          <a:lstStyle/>
          <a:p>
            <a:r>
              <a:rPr lang="en-US" dirty="0" smtClean="0"/>
              <a:t>Pattern Classification:</a:t>
            </a:r>
          </a:p>
          <a:p>
            <a:pPr lvl="1"/>
            <a:r>
              <a:rPr lang="en-US" dirty="0" smtClean="0"/>
              <a:t>Structural Pattern</a:t>
            </a:r>
          </a:p>
          <a:p>
            <a:pPr lvl="1"/>
            <a:endParaRPr lang="en-US" dirty="0"/>
          </a:p>
          <a:p>
            <a:r>
              <a:rPr lang="en-US" dirty="0" smtClean="0"/>
              <a:t>Problem:</a:t>
            </a:r>
          </a:p>
          <a:p>
            <a:pPr lvl="1"/>
            <a:r>
              <a:rPr lang="en-US" dirty="0"/>
              <a:t>Allow </a:t>
            </a:r>
            <a:r>
              <a:rPr lang="en-US" dirty="0" smtClean="0"/>
              <a:t>existing </a:t>
            </a:r>
            <a:r>
              <a:rPr lang="en-US" dirty="0"/>
              <a:t>classes work with </a:t>
            </a:r>
            <a:r>
              <a:rPr lang="en-US" dirty="0" smtClean="0"/>
              <a:t>other components without </a:t>
            </a:r>
            <a:r>
              <a:rPr lang="en-US" dirty="0"/>
              <a:t>modifying their source code</a:t>
            </a:r>
            <a:r>
              <a:rPr lang="en-US" dirty="0" smtClean="0"/>
              <a:t>.</a:t>
            </a:r>
          </a:p>
          <a:p>
            <a:pPr lvl="1"/>
            <a:endParaRPr lang="en-US" dirty="0"/>
          </a:p>
          <a:p>
            <a:r>
              <a:rPr lang="en-US" dirty="0" smtClean="0"/>
              <a:t>Solution:</a:t>
            </a:r>
          </a:p>
          <a:p>
            <a:pPr lvl="1"/>
            <a:r>
              <a:rPr lang="en-US" dirty="0" smtClean="0"/>
              <a:t>Allow </a:t>
            </a:r>
            <a:r>
              <a:rPr lang="en-US" dirty="0"/>
              <a:t>the interface of an existing class to be used as another </a:t>
            </a:r>
            <a:r>
              <a:rPr lang="en-US" dirty="0" smtClean="0"/>
              <a:t>interface.</a:t>
            </a:r>
            <a:endParaRPr lang="en-US" dirty="0"/>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43500" y="2942431"/>
            <a:ext cx="30480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07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3048000"/>
            <a:ext cx="8077200" cy="1673352"/>
          </a:xfrm>
        </p:spPr>
        <p:txBody>
          <a:bodyPr/>
          <a:lstStyle/>
          <a:p>
            <a:pPr algn="ctr"/>
            <a:r>
              <a:rPr lang="en-US" dirty="0" smtClean="0"/>
              <a:t>Assignment #3 Feedback</a:t>
            </a: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350502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Adapter Pattern</a:t>
            </a:r>
            <a:endParaRPr lang="en-US" dirty="0"/>
          </a:p>
        </p:txBody>
      </p:sp>
      <p:sp>
        <p:nvSpPr>
          <p:cNvPr id="6" name="Content Placeholder 5"/>
          <p:cNvSpPr>
            <a:spLocks noGrp="1"/>
          </p:cNvSpPr>
          <p:nvPr>
            <p:ph idx="1"/>
          </p:nvPr>
        </p:nvSpPr>
        <p:spPr/>
        <p:txBody>
          <a:bodyPr/>
          <a:lstStyle/>
          <a:p>
            <a:r>
              <a:rPr lang="en-US" dirty="0"/>
              <a:t>Have you ever been in the </a:t>
            </a:r>
            <a:r>
              <a:rPr lang="en-US" dirty="0" smtClean="0"/>
              <a:t>following situation:</a:t>
            </a:r>
          </a:p>
          <a:p>
            <a:pPr lvl="1"/>
            <a:r>
              <a:rPr lang="en-US" dirty="0"/>
              <a:t>Have a method that expects </a:t>
            </a:r>
            <a:r>
              <a:rPr lang="en-US" dirty="0" smtClean="0"/>
              <a:t>an certain </a:t>
            </a:r>
            <a:r>
              <a:rPr lang="en-US" dirty="0"/>
              <a:t>interface, and a class </a:t>
            </a:r>
            <a:r>
              <a:rPr lang="en-US" dirty="0" smtClean="0"/>
              <a:t>that does </a:t>
            </a:r>
            <a:r>
              <a:rPr lang="en-US" dirty="0"/>
              <a:t>not have the </a:t>
            </a:r>
            <a:r>
              <a:rPr lang="en-US" dirty="0" smtClean="0"/>
              <a:t>expected interface?</a:t>
            </a:r>
          </a:p>
          <a:p>
            <a:pPr lvl="2"/>
            <a:r>
              <a:rPr lang="en-US" dirty="0" smtClean="0"/>
              <a:t>A class </a:t>
            </a:r>
            <a:r>
              <a:rPr lang="en-US" dirty="0"/>
              <a:t>that is not </a:t>
            </a:r>
            <a:r>
              <a:rPr lang="en-US" dirty="0" smtClean="0"/>
              <a:t>designed to </a:t>
            </a:r>
            <a:r>
              <a:rPr lang="en-US" dirty="0"/>
              <a:t>work with a template </a:t>
            </a:r>
            <a:r>
              <a:rPr lang="en-US" dirty="0" smtClean="0"/>
              <a:t>method.</a:t>
            </a:r>
          </a:p>
          <a:p>
            <a:pPr lvl="2"/>
            <a:endParaRPr lang="en-US" dirty="0"/>
          </a:p>
          <a:p>
            <a:pPr lvl="1"/>
            <a:r>
              <a:rPr lang="en-US" dirty="0" smtClean="0"/>
              <a:t>Analogy:</a:t>
            </a:r>
          </a:p>
          <a:p>
            <a:pPr lvl="2"/>
            <a:r>
              <a:rPr lang="en-US" dirty="0" smtClean="0"/>
              <a:t>Power Supply</a:t>
            </a:r>
          </a:p>
          <a:p>
            <a:pPr lvl="3"/>
            <a:r>
              <a:rPr lang="en-US" dirty="0" smtClean="0"/>
              <a:t>Domestic vs. Foreign</a:t>
            </a:r>
            <a:endParaRPr lang="en-US" dirty="0"/>
          </a:p>
        </p:txBody>
      </p:sp>
    </p:spTree>
    <p:extLst>
      <p:ext uri="{BB962C8B-B14F-4D97-AF65-F5344CB8AC3E}">
        <p14:creationId xmlns:p14="http://schemas.microsoft.com/office/powerpoint/2010/main" val="283129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a:t>
            </a:r>
            <a:endParaRPr lang="en-US" dirty="0"/>
          </a:p>
        </p:txBody>
      </p:sp>
      <p:sp>
        <p:nvSpPr>
          <p:cNvPr id="3" name="Content Placeholder 2"/>
          <p:cNvSpPr>
            <a:spLocks noGrp="1"/>
          </p:cNvSpPr>
          <p:nvPr>
            <p:ph idx="1"/>
          </p:nvPr>
        </p:nvSpPr>
        <p:spPr/>
        <p:txBody>
          <a:bodyPr/>
          <a:lstStyle/>
          <a:p>
            <a:r>
              <a:rPr lang="en-US" dirty="0" smtClean="0"/>
              <a:t>Pattern Intent:</a:t>
            </a:r>
          </a:p>
          <a:p>
            <a:pPr lvl="1"/>
            <a:r>
              <a:rPr lang="en-US" dirty="0"/>
              <a:t>Convert an interface of a class to </a:t>
            </a:r>
            <a:r>
              <a:rPr lang="en-US" dirty="0" smtClean="0"/>
              <a:t>another interface </a:t>
            </a:r>
            <a:r>
              <a:rPr lang="en-US" dirty="0"/>
              <a:t>the client expects. Adapter </a:t>
            </a:r>
            <a:r>
              <a:rPr lang="en-US" dirty="0" smtClean="0"/>
              <a:t>lets classes </a:t>
            </a:r>
            <a:r>
              <a:rPr lang="en-US" dirty="0"/>
              <a:t>work together that </a:t>
            </a:r>
            <a:r>
              <a:rPr lang="en-US" dirty="0" smtClean="0"/>
              <a:t>couldn’t otherwise </a:t>
            </a:r>
            <a:r>
              <a:rPr lang="en-US" dirty="0"/>
              <a:t>because of </a:t>
            </a:r>
            <a:r>
              <a:rPr lang="en-US" dirty="0" smtClean="0"/>
              <a:t>incompatible interfaces.</a:t>
            </a:r>
          </a:p>
          <a:p>
            <a:pPr lvl="1"/>
            <a:endParaRPr lang="en-US" dirty="0"/>
          </a:p>
          <a:p>
            <a:r>
              <a:rPr lang="en-US" dirty="0" smtClean="0"/>
              <a:t>Domain Definition:</a:t>
            </a:r>
          </a:p>
          <a:p>
            <a:pPr lvl="1"/>
            <a:r>
              <a:rPr lang="en-US" dirty="0"/>
              <a:t>An adapter helps two incompatible interfaces to work </a:t>
            </a:r>
            <a:r>
              <a:rPr lang="en-US" dirty="0" smtClean="0"/>
              <a:t>together.</a:t>
            </a:r>
            <a:endParaRPr lang="en-US" dirty="0"/>
          </a:p>
        </p:txBody>
      </p:sp>
    </p:spTree>
    <p:extLst>
      <p:ext uri="{BB962C8B-B14F-4D97-AF65-F5344CB8AC3E}">
        <p14:creationId xmlns:p14="http://schemas.microsoft.com/office/powerpoint/2010/main" val="2188460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02201"/>
            <a:ext cx="8229600" cy="357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8904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Target</a:t>
            </a:r>
          </a:p>
          <a:p>
            <a:pPr lvl="1"/>
            <a:r>
              <a:rPr lang="en-US" dirty="0" smtClean="0"/>
              <a:t>This </a:t>
            </a:r>
            <a:r>
              <a:rPr lang="en-US" dirty="0"/>
              <a:t>is the interface with which the client </a:t>
            </a:r>
            <a:r>
              <a:rPr lang="en-US" dirty="0" smtClean="0"/>
              <a:t>interacts.</a:t>
            </a:r>
          </a:p>
          <a:p>
            <a:pPr lvl="1"/>
            <a:endParaRPr lang="en-US" dirty="0"/>
          </a:p>
          <a:p>
            <a:r>
              <a:rPr lang="en-US" dirty="0" err="1" smtClean="0"/>
              <a:t>Adaptee</a:t>
            </a:r>
            <a:endParaRPr lang="en-US" dirty="0" smtClean="0"/>
          </a:p>
          <a:p>
            <a:pPr lvl="1"/>
            <a:r>
              <a:rPr lang="en-US" dirty="0" smtClean="0"/>
              <a:t>This </a:t>
            </a:r>
            <a:r>
              <a:rPr lang="en-US" dirty="0"/>
              <a:t>is the interface the client wants to interact with, but can’t interact without the help of the </a:t>
            </a:r>
            <a:r>
              <a:rPr lang="en-US" dirty="0" smtClean="0"/>
              <a:t>Adapter.</a:t>
            </a:r>
          </a:p>
          <a:p>
            <a:pPr marL="457200" lvl="1" indent="0">
              <a:buNone/>
            </a:pPr>
            <a:endParaRPr lang="en-US" dirty="0" smtClean="0"/>
          </a:p>
          <a:p>
            <a:r>
              <a:rPr lang="en-US" dirty="0" smtClean="0"/>
              <a:t>Adapter</a:t>
            </a:r>
          </a:p>
          <a:p>
            <a:pPr lvl="1"/>
            <a:r>
              <a:rPr lang="en-US" dirty="0" smtClean="0"/>
              <a:t>This </a:t>
            </a:r>
            <a:r>
              <a:rPr lang="en-US" dirty="0"/>
              <a:t>is derived from Target and contains the object of </a:t>
            </a:r>
            <a:r>
              <a:rPr lang="en-US" dirty="0" err="1"/>
              <a:t>Adaptee</a:t>
            </a:r>
            <a:r>
              <a:rPr lang="en-US" dirty="0" smtClean="0"/>
              <a:t>.</a:t>
            </a:r>
            <a:endParaRPr lang="en-US" dirty="0"/>
          </a:p>
        </p:txBody>
      </p:sp>
    </p:spTree>
    <p:extLst>
      <p:ext uri="{BB962C8B-B14F-4D97-AF65-F5344CB8AC3E}">
        <p14:creationId xmlns:p14="http://schemas.microsoft.com/office/powerpoint/2010/main" val="2181740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Similar to the Proxy pattern.</a:t>
            </a:r>
          </a:p>
          <a:p>
            <a:pPr lvl="1"/>
            <a:endParaRPr lang="en-US" dirty="0"/>
          </a:p>
          <a:p>
            <a:r>
              <a:rPr lang="en-US" dirty="0"/>
              <a:t>Adapter is about creating an intermediary abstraction that translates, or maps, the old component to the new system. </a:t>
            </a:r>
            <a:endParaRPr lang="en-US" dirty="0" smtClean="0"/>
          </a:p>
          <a:p>
            <a:endParaRPr lang="en-US" dirty="0"/>
          </a:p>
          <a:p>
            <a:r>
              <a:rPr lang="en-US" dirty="0" smtClean="0"/>
              <a:t>Clients </a:t>
            </a:r>
            <a:r>
              <a:rPr lang="en-US" dirty="0"/>
              <a:t>call methods on the Adapter object which redirects them into calls to the legacy component. </a:t>
            </a:r>
            <a:endParaRPr lang="en-US" dirty="0" smtClean="0"/>
          </a:p>
          <a:p>
            <a:endParaRPr lang="en-US" dirty="0"/>
          </a:p>
          <a:p>
            <a:r>
              <a:rPr lang="en-US" dirty="0" smtClean="0"/>
              <a:t>This </a:t>
            </a:r>
            <a:r>
              <a:rPr lang="en-US" dirty="0"/>
              <a:t>strategy can be implemented either with inheritance or with aggregation.</a:t>
            </a:r>
          </a:p>
        </p:txBody>
      </p:sp>
    </p:spTree>
    <p:extLst>
      <p:ext uri="{BB962C8B-B14F-4D97-AF65-F5344CB8AC3E}">
        <p14:creationId xmlns:p14="http://schemas.microsoft.com/office/powerpoint/2010/main" val="3982470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Analogy:</a:t>
            </a:r>
          </a:p>
          <a:p>
            <a:pPr lvl="1"/>
            <a:r>
              <a:rPr lang="en-US" dirty="0"/>
              <a:t>Socket wrenches provide an example of the Adapter. </a:t>
            </a:r>
            <a:endParaRPr lang="en-US" dirty="0" smtClean="0"/>
          </a:p>
          <a:p>
            <a:pPr lvl="1"/>
            <a:r>
              <a:rPr lang="en-US" dirty="0" smtClean="0"/>
              <a:t>A </a:t>
            </a:r>
            <a:r>
              <a:rPr lang="en-US" dirty="0"/>
              <a:t>socket attaches to a ratchet, provided that the size of the drive is the same. </a:t>
            </a:r>
            <a:endParaRPr lang="en-US" dirty="0" smtClean="0"/>
          </a:p>
          <a:p>
            <a:pPr lvl="1"/>
            <a:r>
              <a:rPr lang="en-US" dirty="0" smtClean="0"/>
              <a:t>Obviously</a:t>
            </a:r>
            <a:r>
              <a:rPr lang="en-US" dirty="0"/>
              <a:t>, a 1/2" drive ratchet will not fit into a 1/4" drive socket unless an adapter is used. </a:t>
            </a:r>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43500" y="2561431"/>
            <a:ext cx="30480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2698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a:t>
            </a:r>
            <a:endParaRPr lang="en-US" dirty="0"/>
          </a:p>
        </p:txBody>
      </p:sp>
      <p:sp>
        <p:nvSpPr>
          <p:cNvPr id="3" name="Content Placeholder 2"/>
          <p:cNvSpPr>
            <a:spLocks noGrp="1"/>
          </p:cNvSpPr>
          <p:nvPr>
            <p:ph idx="1"/>
          </p:nvPr>
        </p:nvSpPr>
        <p:spPr/>
        <p:txBody>
          <a:bodyPr>
            <a:normAutofit/>
          </a:bodyPr>
          <a:lstStyle/>
          <a:p>
            <a:r>
              <a:rPr lang="en-US" dirty="0" smtClean="0"/>
              <a:t>Consequences:</a:t>
            </a:r>
          </a:p>
          <a:p>
            <a:pPr lvl="1"/>
            <a:r>
              <a:rPr lang="en-US" dirty="0"/>
              <a:t>Class Adapter </a:t>
            </a:r>
            <a:r>
              <a:rPr lang="en-US" dirty="0" smtClean="0"/>
              <a:t>Consequences</a:t>
            </a:r>
          </a:p>
          <a:p>
            <a:pPr lvl="2"/>
            <a:r>
              <a:rPr lang="en-US" dirty="0"/>
              <a:t>Adapts </a:t>
            </a:r>
            <a:r>
              <a:rPr lang="en-US" dirty="0" err="1"/>
              <a:t>Adaptee</a:t>
            </a:r>
            <a:r>
              <a:rPr lang="en-US" dirty="0"/>
              <a:t> to Target </a:t>
            </a:r>
            <a:r>
              <a:rPr lang="en-US" dirty="0" smtClean="0"/>
              <a:t>by committing </a:t>
            </a:r>
            <a:r>
              <a:rPr lang="en-US" dirty="0"/>
              <a:t>Concrete </a:t>
            </a:r>
            <a:r>
              <a:rPr lang="en-US" dirty="0" smtClean="0"/>
              <a:t>class.</a:t>
            </a:r>
            <a:endParaRPr lang="en-US" dirty="0"/>
          </a:p>
          <a:p>
            <a:pPr lvl="2"/>
            <a:r>
              <a:rPr lang="en-US" dirty="0" smtClean="0"/>
              <a:t>Lets </a:t>
            </a:r>
            <a:r>
              <a:rPr lang="en-US" dirty="0"/>
              <a:t>Adapter override some </a:t>
            </a:r>
            <a:r>
              <a:rPr lang="en-US" dirty="0" smtClean="0"/>
              <a:t>of </a:t>
            </a:r>
            <a:r>
              <a:rPr lang="en-US" dirty="0" err="1" smtClean="0"/>
              <a:t>Adaptee’s</a:t>
            </a:r>
            <a:r>
              <a:rPr lang="en-US" dirty="0" smtClean="0"/>
              <a:t> behavior.</a:t>
            </a:r>
          </a:p>
          <a:p>
            <a:pPr lvl="2"/>
            <a:r>
              <a:rPr lang="en-US" dirty="0" smtClean="0"/>
              <a:t>No </a:t>
            </a:r>
            <a:r>
              <a:rPr lang="en-US" dirty="0"/>
              <a:t>additional pointer </a:t>
            </a:r>
            <a:r>
              <a:rPr lang="en-US" dirty="0" smtClean="0"/>
              <a:t>indirection is needed.</a:t>
            </a:r>
          </a:p>
          <a:p>
            <a:pPr lvl="1"/>
            <a:r>
              <a:rPr lang="en-US" dirty="0"/>
              <a:t>Object Adapter </a:t>
            </a:r>
            <a:r>
              <a:rPr lang="en-US" dirty="0" smtClean="0"/>
              <a:t>Consequences</a:t>
            </a:r>
          </a:p>
          <a:p>
            <a:pPr lvl="2"/>
            <a:r>
              <a:rPr lang="en-US" dirty="0"/>
              <a:t>Let’s a single Adapter work </a:t>
            </a:r>
            <a:r>
              <a:rPr lang="en-US" dirty="0" smtClean="0"/>
              <a:t>with many </a:t>
            </a:r>
            <a:r>
              <a:rPr lang="en-US" dirty="0" err="1" smtClean="0"/>
              <a:t>Adaptees</a:t>
            </a:r>
            <a:r>
              <a:rPr lang="en-US" dirty="0" smtClean="0"/>
              <a:t>.</a:t>
            </a:r>
            <a:endParaRPr lang="en-US" dirty="0"/>
          </a:p>
          <a:p>
            <a:pPr lvl="3"/>
            <a:r>
              <a:rPr lang="en-US" dirty="0"/>
              <a:t>T</a:t>
            </a:r>
            <a:r>
              <a:rPr lang="en-US" dirty="0" smtClean="0"/>
              <a:t>he </a:t>
            </a:r>
            <a:r>
              <a:rPr lang="en-US" dirty="0" err="1"/>
              <a:t>Adaptee</a:t>
            </a:r>
            <a:r>
              <a:rPr lang="en-US" dirty="0"/>
              <a:t> itself and </a:t>
            </a:r>
            <a:r>
              <a:rPr lang="en-US" dirty="0" smtClean="0"/>
              <a:t>all its subclasses.</a:t>
            </a:r>
            <a:endParaRPr lang="en-US" dirty="0"/>
          </a:p>
          <a:p>
            <a:pPr lvl="2"/>
            <a:r>
              <a:rPr lang="en-US" dirty="0" smtClean="0"/>
              <a:t>Makes </a:t>
            </a:r>
            <a:r>
              <a:rPr lang="en-US" dirty="0"/>
              <a:t>it hard to override </a:t>
            </a:r>
            <a:r>
              <a:rPr lang="en-US" dirty="0" err="1" smtClean="0"/>
              <a:t>Adaptee</a:t>
            </a:r>
            <a:r>
              <a:rPr lang="en-US" dirty="0" smtClean="0"/>
              <a:t> behavior.</a:t>
            </a:r>
            <a:endParaRPr lang="en-US" dirty="0"/>
          </a:p>
        </p:txBody>
      </p:sp>
    </p:spTree>
    <p:extLst>
      <p:ext uri="{BB962C8B-B14F-4D97-AF65-F5344CB8AC3E}">
        <p14:creationId xmlns:p14="http://schemas.microsoft.com/office/powerpoint/2010/main" val="1496663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3278" y="1774825"/>
            <a:ext cx="6017444" cy="462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1493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Lets’ say we have a rectangle that is considered legacy code and needs a specialized wrapper in order to still make use of the component.</a:t>
            </a:r>
          </a:p>
          <a:p>
            <a:pPr lvl="1"/>
            <a:r>
              <a:rPr lang="en-US" dirty="0" smtClean="0"/>
              <a:t>We can achieve this by applying the Adapter pattern such that the legacy rectangle can still be used if need be.</a:t>
            </a:r>
          </a:p>
          <a:p>
            <a:pPr lvl="1"/>
            <a:r>
              <a:rPr lang="en-US" dirty="0" smtClean="0"/>
              <a:t>The adapter maps the interface with the legacy components implementation.</a:t>
            </a:r>
            <a:endParaRPr lang="en-US" dirty="0"/>
          </a:p>
        </p:txBody>
      </p:sp>
    </p:spTree>
    <p:extLst>
      <p:ext uri="{BB962C8B-B14F-4D97-AF65-F5344CB8AC3E}">
        <p14:creationId xmlns:p14="http://schemas.microsoft.com/office/powerpoint/2010/main" val="114383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a:t>
            </a:r>
            <a:endParaRPr lang="en-US" dirty="0"/>
          </a:p>
        </p:txBody>
      </p:sp>
      <p:sp>
        <p:nvSpPr>
          <p:cNvPr id="3" name="Content Placeholder 2"/>
          <p:cNvSpPr>
            <a:spLocks noGrp="1"/>
          </p:cNvSpPr>
          <p:nvPr>
            <p:ph idx="1"/>
          </p:nvPr>
        </p:nvSpPr>
        <p:spPr/>
        <p:txBody>
          <a:bodyPr/>
          <a:lstStyle/>
          <a:p>
            <a:pPr marL="118872" indent="0">
              <a:buNone/>
            </a:pPr>
            <a:endParaRPr lang="en-US" dirty="0" smtClean="0">
              <a:latin typeface="Courier New" panose="02070309020205020404" pitchFamily="49" charset="0"/>
              <a:cs typeface="Courier New" panose="02070309020205020404" pitchFamily="49" charset="0"/>
            </a:endParaRPr>
          </a:p>
          <a:p>
            <a:pPr marL="118872"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Desired interface</a:t>
            </a:r>
          </a:p>
          <a:p>
            <a:pPr marL="118872" indent="0">
              <a:buNone/>
            </a:pPr>
            <a:r>
              <a:rPr lang="en-US" dirty="0">
                <a:latin typeface="Courier New" panose="02070309020205020404" pitchFamily="49" charset="0"/>
                <a:cs typeface="Courier New" panose="02070309020205020404" pitchFamily="49" charset="0"/>
              </a:rPr>
              <a:t>class Rectangle</a:t>
            </a:r>
          </a:p>
          <a:p>
            <a:pPr marL="118872" indent="0">
              <a:buNone/>
            </a:pPr>
            <a:r>
              <a:rPr lang="en-US" dirty="0">
                <a:latin typeface="Courier New" panose="02070309020205020404" pitchFamily="49" charset="0"/>
                <a:cs typeface="Courier New" panose="02070309020205020404" pitchFamily="49" charset="0"/>
              </a:rPr>
              <a:t>{</a:t>
            </a:r>
          </a:p>
          <a:p>
            <a:pPr marL="118872" indent="0">
              <a:buNone/>
            </a:pPr>
            <a:r>
              <a:rPr lang="en-US" dirty="0">
                <a:latin typeface="Courier New" panose="02070309020205020404" pitchFamily="49" charset="0"/>
                <a:cs typeface="Courier New" panose="02070309020205020404" pitchFamily="49" charset="0"/>
              </a:rPr>
              <a:t>  public:</a:t>
            </a:r>
          </a:p>
          <a:p>
            <a:pPr marL="118872" indent="0">
              <a:buNone/>
            </a:pPr>
            <a:r>
              <a:rPr lang="en-US" dirty="0">
                <a:latin typeface="Courier New" panose="02070309020205020404" pitchFamily="49" charset="0"/>
                <a:cs typeface="Courier New" panose="02070309020205020404" pitchFamily="49" charset="0"/>
              </a:rPr>
              <a:t>    virtual void draw() = 0;</a:t>
            </a:r>
          </a:p>
          <a:p>
            <a:pPr marL="118872"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16588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3124200"/>
            <a:ext cx="8077200" cy="1673352"/>
          </a:xfrm>
        </p:spPr>
        <p:txBody>
          <a:bodyPr/>
          <a:lstStyle/>
          <a:p>
            <a:pPr algn="ctr"/>
            <a:r>
              <a:rPr lang="en-US" dirty="0" smtClean="0"/>
              <a:t>Assignment #4 Questions</a:t>
            </a: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059208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a:t>
            </a:r>
            <a:endParaRPr lang="en-US" dirty="0"/>
          </a:p>
        </p:txBody>
      </p:sp>
      <p:sp>
        <p:nvSpPr>
          <p:cNvPr id="3" name="Content Placeholder 2"/>
          <p:cNvSpPr>
            <a:spLocks noGrp="1"/>
          </p:cNvSpPr>
          <p:nvPr>
            <p:ph idx="1"/>
          </p:nvPr>
        </p:nvSpPr>
        <p:spPr/>
        <p:txBody>
          <a:bodyPr>
            <a:normAutofit fontScale="40000" lnSpcReduction="20000"/>
          </a:bodyPr>
          <a:lstStyle/>
          <a:p>
            <a:pPr marL="118872" indent="0">
              <a:buNone/>
            </a:pPr>
            <a:r>
              <a:rPr lang="en-US" dirty="0">
                <a:latin typeface="Courier New" panose="02070309020205020404" pitchFamily="49" charset="0"/>
                <a:cs typeface="Courier New" panose="02070309020205020404" pitchFamily="49" charset="0"/>
              </a:rPr>
              <a:t>// Legacy component</a:t>
            </a:r>
          </a:p>
          <a:p>
            <a:pPr marL="118872" indent="0">
              <a:buNone/>
            </a:pPr>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LegacyRectangle</a:t>
            </a:r>
            <a:endParaRPr lang="en-US" dirty="0">
              <a:latin typeface="Courier New" panose="02070309020205020404" pitchFamily="49" charset="0"/>
              <a:cs typeface="Courier New" panose="02070309020205020404" pitchFamily="49" charset="0"/>
            </a:endParaRPr>
          </a:p>
          <a:p>
            <a:pPr marL="118872" indent="0">
              <a:buNone/>
            </a:pPr>
            <a:r>
              <a:rPr lang="en-US" dirty="0">
                <a:latin typeface="Courier New" panose="02070309020205020404" pitchFamily="49" charset="0"/>
                <a:cs typeface="Courier New" panose="02070309020205020404" pitchFamily="49" charset="0"/>
              </a:rPr>
              <a:t>{</a:t>
            </a:r>
          </a:p>
          <a:p>
            <a:pPr marL="118872" indent="0">
              <a:buNone/>
            </a:pPr>
            <a:r>
              <a:rPr lang="en-US" dirty="0">
                <a:latin typeface="Courier New" panose="02070309020205020404" pitchFamily="49" charset="0"/>
                <a:cs typeface="Courier New" panose="02070309020205020404" pitchFamily="49" charset="0"/>
              </a:rPr>
              <a:t>  public:</a:t>
            </a:r>
          </a:p>
          <a:p>
            <a:pPr marL="11887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LegacyRectangle</a:t>
            </a:r>
            <a:r>
              <a:rPr lang="en-US" dirty="0">
                <a:latin typeface="Courier New" panose="02070309020205020404" pitchFamily="49" charset="0"/>
                <a:cs typeface="Courier New" panose="02070309020205020404" pitchFamily="49" charset="0"/>
              </a:rPr>
              <a:t>(Coordinate x1, Coordinate y1, Coordinate x2, Coordinate y2)</a:t>
            </a:r>
          </a:p>
          <a:p>
            <a:pPr marL="118872" indent="0">
              <a:buNone/>
            </a:pPr>
            <a:r>
              <a:rPr lang="en-US" dirty="0">
                <a:latin typeface="Courier New" panose="02070309020205020404" pitchFamily="49" charset="0"/>
                <a:cs typeface="Courier New" panose="02070309020205020404" pitchFamily="49" charset="0"/>
              </a:rPr>
              <a:t>    {</a:t>
            </a:r>
          </a:p>
          <a:p>
            <a:pPr marL="118872" indent="0">
              <a:buNone/>
            </a:pPr>
            <a:r>
              <a:rPr lang="en-US" dirty="0">
                <a:latin typeface="Courier New" panose="02070309020205020404" pitchFamily="49" charset="0"/>
                <a:cs typeface="Courier New" panose="02070309020205020404" pitchFamily="49" charset="0"/>
              </a:rPr>
              <a:t>        x1_ = x1;</a:t>
            </a:r>
          </a:p>
          <a:p>
            <a:pPr marL="118872" indent="0">
              <a:buNone/>
            </a:pPr>
            <a:r>
              <a:rPr lang="en-US" dirty="0">
                <a:latin typeface="Courier New" panose="02070309020205020404" pitchFamily="49" charset="0"/>
                <a:cs typeface="Courier New" panose="02070309020205020404" pitchFamily="49" charset="0"/>
              </a:rPr>
              <a:t>        y1_ = y1;</a:t>
            </a:r>
          </a:p>
          <a:p>
            <a:pPr marL="118872" indent="0">
              <a:buNone/>
            </a:pPr>
            <a:r>
              <a:rPr lang="en-US" dirty="0">
                <a:latin typeface="Courier New" panose="02070309020205020404" pitchFamily="49" charset="0"/>
                <a:cs typeface="Courier New" panose="02070309020205020404" pitchFamily="49" charset="0"/>
              </a:rPr>
              <a:t>        x2_ = x2;</a:t>
            </a:r>
          </a:p>
          <a:p>
            <a:pPr marL="118872" indent="0">
              <a:buNone/>
            </a:pPr>
            <a:r>
              <a:rPr lang="en-US" dirty="0">
                <a:latin typeface="Courier New" panose="02070309020205020404" pitchFamily="49" charset="0"/>
                <a:cs typeface="Courier New" panose="02070309020205020404" pitchFamily="49" charset="0"/>
              </a:rPr>
              <a:t>        y2_ = y2;</a:t>
            </a:r>
          </a:p>
          <a:p>
            <a:pPr marL="11887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a:t>
            </a:r>
            <a:r>
              <a:rPr lang="en-US" dirty="0" err="1">
                <a:latin typeface="Courier New" panose="02070309020205020404" pitchFamily="49" charset="0"/>
                <a:cs typeface="Courier New" panose="02070309020205020404" pitchFamily="49" charset="0"/>
              </a:rPr>
              <a:t>LegacyRectangle</a:t>
            </a:r>
            <a:r>
              <a:rPr lang="en-US" dirty="0">
                <a:latin typeface="Courier New" panose="02070309020205020404" pitchFamily="49" charset="0"/>
                <a:cs typeface="Courier New" panose="02070309020205020404" pitchFamily="49" charset="0"/>
              </a:rPr>
              <a:t>:  create.  (" &lt;&lt; x1_ &lt;&lt; "," &lt;&lt; y1_ &lt;&lt; ") =&gt; ("</a:t>
            </a:r>
          </a:p>
          <a:p>
            <a:pPr marL="118872" indent="0">
              <a:buNone/>
            </a:pPr>
            <a:r>
              <a:rPr lang="en-US" dirty="0">
                <a:latin typeface="Courier New" panose="02070309020205020404" pitchFamily="49" charset="0"/>
                <a:cs typeface="Courier New" panose="02070309020205020404" pitchFamily="49" charset="0"/>
              </a:rPr>
              <a:t>          &lt;&lt; x2_ &lt;&lt; "," &lt;&lt; y2_ &lt;&lt; ")" &lt;&lt; </a:t>
            </a:r>
            <a:r>
              <a:rPr lang="en-US" dirty="0" err="1">
                <a:latin typeface="Courier New" panose="02070309020205020404" pitchFamily="49" charset="0"/>
                <a:cs typeface="Courier New" panose="02070309020205020404" pitchFamily="49" charset="0"/>
              </a:rPr>
              <a:t>endl</a:t>
            </a:r>
            <a:r>
              <a:rPr lang="en-US" dirty="0">
                <a:latin typeface="Courier New" panose="02070309020205020404" pitchFamily="49" charset="0"/>
                <a:cs typeface="Courier New" panose="02070309020205020404" pitchFamily="49" charset="0"/>
              </a:rPr>
              <a:t>;</a:t>
            </a:r>
          </a:p>
          <a:p>
            <a:pPr marL="118872" indent="0">
              <a:buNone/>
            </a:pPr>
            <a:r>
              <a:rPr lang="en-US" dirty="0">
                <a:latin typeface="Courier New" panose="02070309020205020404" pitchFamily="49" charset="0"/>
                <a:cs typeface="Courier New" panose="02070309020205020404" pitchFamily="49" charset="0"/>
              </a:rPr>
              <a:t>    }</a:t>
            </a:r>
          </a:p>
          <a:p>
            <a:pPr marL="118872" indent="0">
              <a:buNone/>
            </a:pPr>
            <a:r>
              <a:rPr lang="en-US" dirty="0">
                <a:latin typeface="Courier New" panose="02070309020205020404" pitchFamily="49" charset="0"/>
                <a:cs typeface="Courier New" panose="02070309020205020404" pitchFamily="49" charset="0"/>
              </a:rPr>
              <a:t>    void </a:t>
            </a:r>
            <a:r>
              <a:rPr lang="en-US" dirty="0" err="1">
                <a:latin typeface="Courier New" panose="02070309020205020404" pitchFamily="49" charset="0"/>
                <a:cs typeface="Courier New" panose="02070309020205020404" pitchFamily="49" charset="0"/>
              </a:rPr>
              <a:t>oldDraw</a:t>
            </a:r>
            <a:r>
              <a:rPr lang="en-US" dirty="0">
                <a:latin typeface="Courier New" panose="02070309020205020404" pitchFamily="49" charset="0"/>
                <a:cs typeface="Courier New" panose="02070309020205020404" pitchFamily="49" charset="0"/>
              </a:rPr>
              <a:t>()</a:t>
            </a:r>
          </a:p>
          <a:p>
            <a:pPr marL="118872" indent="0">
              <a:buNone/>
            </a:pPr>
            <a:r>
              <a:rPr lang="en-US" dirty="0">
                <a:latin typeface="Courier New" panose="02070309020205020404" pitchFamily="49" charset="0"/>
                <a:cs typeface="Courier New" panose="02070309020205020404" pitchFamily="49" charset="0"/>
              </a:rPr>
              <a:t>    {</a:t>
            </a:r>
          </a:p>
          <a:p>
            <a:pPr marL="11887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a:t>
            </a:r>
            <a:r>
              <a:rPr lang="en-US" dirty="0" err="1">
                <a:latin typeface="Courier New" panose="02070309020205020404" pitchFamily="49" charset="0"/>
                <a:cs typeface="Courier New" panose="02070309020205020404" pitchFamily="49" charset="0"/>
              </a:rPr>
              <a:t>LegacyRectangle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oldDraw</a:t>
            </a:r>
            <a:r>
              <a:rPr lang="en-US" dirty="0">
                <a:latin typeface="Courier New" panose="02070309020205020404" pitchFamily="49" charset="0"/>
                <a:cs typeface="Courier New" panose="02070309020205020404" pitchFamily="49" charset="0"/>
              </a:rPr>
              <a:t>.  (" &lt;&lt; x1_ &lt;&lt; "," &lt;&lt; y1_ &lt;&lt; </a:t>
            </a:r>
          </a:p>
          <a:p>
            <a:pPr marL="118872" indent="0">
              <a:buNone/>
            </a:pPr>
            <a:r>
              <a:rPr lang="en-US" dirty="0">
                <a:latin typeface="Courier New" panose="02070309020205020404" pitchFamily="49" charset="0"/>
                <a:cs typeface="Courier New" panose="02070309020205020404" pitchFamily="49" charset="0"/>
              </a:rPr>
              <a:t>          ") =&gt; (" &lt;&lt; x2_ &lt;&lt; "," &lt;&lt; y2_ &lt;&lt; ")" &lt;&lt; </a:t>
            </a:r>
            <a:r>
              <a:rPr lang="en-US" dirty="0" err="1">
                <a:latin typeface="Courier New" panose="02070309020205020404" pitchFamily="49" charset="0"/>
                <a:cs typeface="Courier New" panose="02070309020205020404" pitchFamily="49" charset="0"/>
              </a:rPr>
              <a:t>endl</a:t>
            </a:r>
            <a:r>
              <a:rPr lang="en-US" dirty="0">
                <a:latin typeface="Courier New" panose="02070309020205020404" pitchFamily="49" charset="0"/>
                <a:cs typeface="Courier New" panose="02070309020205020404" pitchFamily="49" charset="0"/>
              </a:rPr>
              <a:t>;</a:t>
            </a:r>
          </a:p>
          <a:p>
            <a:pPr marL="118872" indent="0">
              <a:buNone/>
            </a:pPr>
            <a:r>
              <a:rPr lang="en-US" dirty="0">
                <a:latin typeface="Courier New" panose="02070309020205020404" pitchFamily="49" charset="0"/>
                <a:cs typeface="Courier New" panose="02070309020205020404" pitchFamily="49" charset="0"/>
              </a:rPr>
              <a:t>    }</a:t>
            </a:r>
          </a:p>
          <a:p>
            <a:pPr marL="118872" indent="0">
              <a:buNone/>
            </a:pPr>
            <a:r>
              <a:rPr lang="en-US" dirty="0">
                <a:latin typeface="Courier New" panose="02070309020205020404" pitchFamily="49" charset="0"/>
                <a:cs typeface="Courier New" panose="02070309020205020404" pitchFamily="49" charset="0"/>
              </a:rPr>
              <a:t>  private:</a:t>
            </a:r>
          </a:p>
          <a:p>
            <a:pPr marL="118872" indent="0">
              <a:buNone/>
            </a:pPr>
            <a:r>
              <a:rPr lang="en-US" dirty="0">
                <a:latin typeface="Courier New" panose="02070309020205020404" pitchFamily="49" charset="0"/>
                <a:cs typeface="Courier New" panose="02070309020205020404" pitchFamily="49" charset="0"/>
              </a:rPr>
              <a:t>    Coordinate x1_;</a:t>
            </a:r>
          </a:p>
          <a:p>
            <a:pPr marL="118872" indent="0">
              <a:buNone/>
            </a:pPr>
            <a:r>
              <a:rPr lang="en-US" dirty="0">
                <a:latin typeface="Courier New" panose="02070309020205020404" pitchFamily="49" charset="0"/>
                <a:cs typeface="Courier New" panose="02070309020205020404" pitchFamily="49" charset="0"/>
              </a:rPr>
              <a:t>    Coordinate y1_;</a:t>
            </a:r>
          </a:p>
          <a:p>
            <a:pPr marL="118872" indent="0">
              <a:buNone/>
            </a:pPr>
            <a:r>
              <a:rPr lang="en-US" dirty="0">
                <a:latin typeface="Courier New" panose="02070309020205020404" pitchFamily="49" charset="0"/>
                <a:cs typeface="Courier New" panose="02070309020205020404" pitchFamily="49" charset="0"/>
              </a:rPr>
              <a:t>    Coordinate x2_;</a:t>
            </a:r>
          </a:p>
          <a:p>
            <a:pPr marL="118872" indent="0">
              <a:buNone/>
            </a:pPr>
            <a:r>
              <a:rPr lang="en-US" dirty="0">
                <a:latin typeface="Courier New" panose="02070309020205020404" pitchFamily="49" charset="0"/>
                <a:cs typeface="Courier New" panose="02070309020205020404" pitchFamily="49" charset="0"/>
              </a:rPr>
              <a:t>    Coordinate y2_;</a:t>
            </a:r>
          </a:p>
          <a:p>
            <a:pPr marL="118872"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01115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a:t>
            </a:r>
            <a:endParaRPr lang="en-US" dirty="0"/>
          </a:p>
        </p:txBody>
      </p:sp>
      <p:sp>
        <p:nvSpPr>
          <p:cNvPr id="3" name="Content Placeholder 2"/>
          <p:cNvSpPr>
            <a:spLocks noGrp="1"/>
          </p:cNvSpPr>
          <p:nvPr>
            <p:ph idx="1"/>
          </p:nvPr>
        </p:nvSpPr>
        <p:spPr/>
        <p:txBody>
          <a:bodyPr>
            <a:noAutofit/>
          </a:bodyPr>
          <a:lstStyle/>
          <a:p>
            <a:pPr marL="118872" indent="0">
              <a:buNone/>
            </a:pPr>
            <a:r>
              <a:rPr lang="en-US" sz="1200" dirty="0">
                <a:latin typeface="Courier New" panose="02070309020205020404" pitchFamily="49" charset="0"/>
                <a:cs typeface="Courier New" panose="02070309020205020404" pitchFamily="49" charset="0"/>
              </a:rPr>
              <a:t>// Adapter wrapper</a:t>
            </a:r>
          </a:p>
          <a:p>
            <a:pPr marL="118872" indent="0">
              <a:buNone/>
            </a:pPr>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RectangleAdapter</a:t>
            </a:r>
            <a:r>
              <a:rPr lang="en-US" sz="1200" dirty="0">
                <a:latin typeface="Courier New" panose="02070309020205020404" pitchFamily="49" charset="0"/>
                <a:cs typeface="Courier New" panose="02070309020205020404" pitchFamily="49" charset="0"/>
              </a:rPr>
              <a:t>: public Rectangle, private </a:t>
            </a:r>
            <a:r>
              <a:rPr lang="en-US" sz="1200" dirty="0" err="1">
                <a:latin typeface="Courier New" panose="02070309020205020404" pitchFamily="49" charset="0"/>
                <a:cs typeface="Courier New" panose="02070309020205020404" pitchFamily="49" charset="0"/>
              </a:rPr>
              <a:t>LegacyRectangle</a:t>
            </a:r>
            <a:endParaRPr lang="en-US" sz="1200" dirty="0">
              <a:latin typeface="Courier New" panose="02070309020205020404" pitchFamily="49" charset="0"/>
              <a:cs typeface="Courier New" panose="02070309020205020404" pitchFamily="49" charset="0"/>
            </a:endParaRPr>
          </a:p>
          <a:p>
            <a:pPr marL="118872" indent="0">
              <a:buNone/>
            </a:pPr>
            <a:r>
              <a:rPr lang="en-US" sz="1200" dirty="0">
                <a:latin typeface="Courier New" panose="02070309020205020404" pitchFamily="49" charset="0"/>
                <a:cs typeface="Courier New" panose="02070309020205020404" pitchFamily="49" charset="0"/>
              </a:rPr>
              <a:t>{</a:t>
            </a:r>
          </a:p>
          <a:p>
            <a:pPr marL="118872" indent="0">
              <a:buNone/>
            </a:pPr>
            <a:r>
              <a:rPr lang="en-US" sz="1200" dirty="0">
                <a:latin typeface="Courier New" panose="02070309020205020404" pitchFamily="49" charset="0"/>
                <a:cs typeface="Courier New" panose="02070309020205020404" pitchFamily="49" charset="0"/>
              </a:rPr>
              <a:t>  public:</a:t>
            </a:r>
          </a:p>
          <a:p>
            <a:pPr marL="11887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RectangleAdapter</a:t>
            </a:r>
            <a:r>
              <a:rPr lang="en-US" sz="1200" dirty="0">
                <a:latin typeface="Courier New" panose="02070309020205020404" pitchFamily="49" charset="0"/>
                <a:cs typeface="Courier New" panose="02070309020205020404" pitchFamily="49" charset="0"/>
              </a:rPr>
              <a:t>(Coordinate x, Coordinate y, Dimension w, Dimension h):</a:t>
            </a:r>
          </a:p>
          <a:p>
            <a:pPr marL="11887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LegacyRectangle</a:t>
            </a:r>
            <a:r>
              <a:rPr lang="en-US" sz="1200" dirty="0">
                <a:latin typeface="Courier New" panose="02070309020205020404" pitchFamily="49" charset="0"/>
                <a:cs typeface="Courier New" panose="02070309020205020404" pitchFamily="49" charset="0"/>
              </a:rPr>
              <a:t>(x, y, x + w, y + h)</a:t>
            </a:r>
          </a:p>
          <a:p>
            <a:pPr marL="118872" indent="0">
              <a:buNone/>
            </a:pPr>
            <a:r>
              <a:rPr lang="en-US" sz="1200" dirty="0">
                <a:latin typeface="Courier New" panose="02070309020205020404" pitchFamily="49" charset="0"/>
                <a:cs typeface="Courier New" panose="02070309020205020404" pitchFamily="49" charset="0"/>
              </a:rPr>
              <a:t>    {</a:t>
            </a:r>
          </a:p>
          <a:p>
            <a:pPr marL="11887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a:t>
            </a:r>
            <a:r>
              <a:rPr lang="en-US" sz="1200" dirty="0" err="1">
                <a:latin typeface="Courier New" panose="02070309020205020404" pitchFamily="49" charset="0"/>
                <a:cs typeface="Courier New" panose="02070309020205020404" pitchFamily="49" charset="0"/>
              </a:rPr>
              <a:t>RectangleAdapter</a:t>
            </a:r>
            <a:r>
              <a:rPr lang="en-US" sz="1200" dirty="0">
                <a:latin typeface="Courier New" panose="02070309020205020404" pitchFamily="49" charset="0"/>
                <a:cs typeface="Courier New" panose="02070309020205020404" pitchFamily="49" charset="0"/>
              </a:rPr>
              <a:t>: create.  (" &lt;&lt; x &lt;&lt; "," &lt;&lt; y &lt;&lt; </a:t>
            </a:r>
          </a:p>
          <a:p>
            <a:pPr marL="118872" indent="0">
              <a:buNone/>
            </a:pPr>
            <a:r>
              <a:rPr lang="en-US" sz="1200" dirty="0">
                <a:latin typeface="Courier New" panose="02070309020205020404" pitchFamily="49" charset="0"/>
                <a:cs typeface="Courier New" panose="02070309020205020404" pitchFamily="49" charset="0"/>
              </a:rPr>
              <a:t>          "), width = " &lt;&lt; w &lt;&lt; ", height = " &lt;&lt; h &lt;&lt; </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pPr marL="118872" indent="0">
              <a:buNone/>
            </a:pPr>
            <a:r>
              <a:rPr lang="en-US" sz="1200" dirty="0">
                <a:latin typeface="Courier New" panose="02070309020205020404" pitchFamily="49" charset="0"/>
                <a:cs typeface="Courier New" panose="02070309020205020404" pitchFamily="49" charset="0"/>
              </a:rPr>
              <a:t>    }</a:t>
            </a:r>
          </a:p>
          <a:p>
            <a:pPr marL="118872" indent="0">
              <a:buNone/>
            </a:pPr>
            <a:r>
              <a:rPr lang="en-US" sz="1200" dirty="0">
                <a:latin typeface="Courier New" panose="02070309020205020404" pitchFamily="49" charset="0"/>
                <a:cs typeface="Courier New" panose="02070309020205020404" pitchFamily="49" charset="0"/>
              </a:rPr>
              <a:t>    virtual void draw()</a:t>
            </a:r>
          </a:p>
          <a:p>
            <a:pPr marL="118872" indent="0">
              <a:buNone/>
            </a:pPr>
            <a:r>
              <a:rPr lang="en-US" sz="1200" dirty="0">
                <a:latin typeface="Courier New" panose="02070309020205020404" pitchFamily="49" charset="0"/>
                <a:cs typeface="Courier New" panose="02070309020205020404" pitchFamily="49" charset="0"/>
              </a:rPr>
              <a:t>    {</a:t>
            </a:r>
          </a:p>
          <a:p>
            <a:pPr marL="11887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a:t>
            </a:r>
            <a:r>
              <a:rPr lang="en-US" sz="1200" dirty="0" err="1">
                <a:latin typeface="Courier New" panose="02070309020205020404" pitchFamily="49" charset="0"/>
                <a:cs typeface="Courier New" panose="02070309020205020404" pitchFamily="49" charset="0"/>
              </a:rPr>
              <a:t>RectangleAdapter</a:t>
            </a:r>
            <a:r>
              <a:rPr lang="en-US" sz="1200" dirty="0">
                <a:latin typeface="Courier New" panose="02070309020205020404" pitchFamily="49" charset="0"/>
                <a:cs typeface="Courier New" panose="02070309020205020404" pitchFamily="49" charset="0"/>
              </a:rPr>
              <a:t>: draw." &lt;&lt; </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pPr marL="11887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oldDraw</a:t>
            </a:r>
            <a:r>
              <a:rPr lang="en-US" sz="1200" dirty="0">
                <a:latin typeface="Courier New" panose="02070309020205020404" pitchFamily="49" charset="0"/>
                <a:cs typeface="Courier New" panose="02070309020205020404" pitchFamily="49" charset="0"/>
              </a:rPr>
              <a:t>();</a:t>
            </a:r>
          </a:p>
          <a:p>
            <a:pPr marL="118872" indent="0">
              <a:buNone/>
            </a:pPr>
            <a:r>
              <a:rPr lang="en-US" sz="1200" dirty="0">
                <a:latin typeface="Courier New" panose="02070309020205020404" pitchFamily="49" charset="0"/>
                <a:cs typeface="Courier New" panose="02070309020205020404" pitchFamily="49" charset="0"/>
              </a:rPr>
              <a:t>    }</a:t>
            </a:r>
          </a:p>
          <a:p>
            <a:pPr marL="118872" indent="0">
              <a:buNone/>
            </a:pPr>
            <a:r>
              <a:rPr lang="en-US" sz="1200" dirty="0">
                <a:latin typeface="Courier New" panose="02070309020205020404" pitchFamily="49" charset="0"/>
                <a:cs typeface="Courier New" panose="02070309020205020404" pitchFamily="49" charset="0"/>
              </a:rPr>
              <a:t>};</a:t>
            </a:r>
          </a:p>
          <a:p>
            <a:pPr marL="118872" indent="0">
              <a:buNone/>
            </a:pPr>
            <a:endParaRPr lang="en-US" sz="1200" dirty="0">
              <a:latin typeface="Courier New" panose="02070309020205020404" pitchFamily="49" charset="0"/>
              <a:cs typeface="Courier New" panose="02070309020205020404" pitchFamily="49" charset="0"/>
            </a:endParaRPr>
          </a:p>
          <a:p>
            <a:pPr marL="118872" indent="0">
              <a:buNone/>
            </a:pP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main()</a:t>
            </a:r>
          </a:p>
          <a:p>
            <a:pPr marL="118872" indent="0">
              <a:buNone/>
            </a:pPr>
            <a:r>
              <a:rPr lang="en-US" sz="1200" dirty="0">
                <a:latin typeface="Courier New" panose="02070309020205020404" pitchFamily="49" charset="0"/>
                <a:cs typeface="Courier New" panose="02070309020205020404" pitchFamily="49" charset="0"/>
              </a:rPr>
              <a:t>{</a:t>
            </a:r>
          </a:p>
          <a:p>
            <a:pPr marL="118872" indent="0">
              <a:buNone/>
            </a:pPr>
            <a:r>
              <a:rPr lang="en-US" sz="1200" dirty="0">
                <a:latin typeface="Courier New" panose="02070309020205020404" pitchFamily="49" charset="0"/>
                <a:cs typeface="Courier New" panose="02070309020205020404" pitchFamily="49" charset="0"/>
              </a:rPr>
              <a:t>  Rectangle *r = new </a:t>
            </a:r>
            <a:r>
              <a:rPr lang="en-US" sz="1200" dirty="0" err="1">
                <a:latin typeface="Courier New" panose="02070309020205020404" pitchFamily="49" charset="0"/>
                <a:cs typeface="Courier New" panose="02070309020205020404" pitchFamily="49" charset="0"/>
              </a:rPr>
              <a:t>RectangleAdapter</a:t>
            </a:r>
            <a:r>
              <a:rPr lang="en-US" sz="1200" dirty="0">
                <a:latin typeface="Courier New" panose="02070309020205020404" pitchFamily="49" charset="0"/>
                <a:cs typeface="Courier New" panose="02070309020205020404" pitchFamily="49" charset="0"/>
              </a:rPr>
              <a:t>(120, 200, 60, 40);</a:t>
            </a:r>
          </a:p>
          <a:p>
            <a:pPr marL="118872" indent="0">
              <a:buNone/>
            </a:pPr>
            <a:r>
              <a:rPr lang="en-US" sz="1200" dirty="0">
                <a:latin typeface="Courier New" panose="02070309020205020404" pitchFamily="49" charset="0"/>
                <a:cs typeface="Courier New" panose="02070309020205020404" pitchFamily="49" charset="0"/>
              </a:rPr>
              <a:t>  r-&gt;draw();</a:t>
            </a:r>
          </a:p>
          <a:p>
            <a:pPr marL="118872" indent="0">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9494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048000"/>
            <a:ext cx="8077200" cy="1673352"/>
          </a:xfrm>
        </p:spPr>
        <p:txBody>
          <a:bodyPr/>
          <a:lstStyle/>
          <a:p>
            <a:pPr algn="ctr"/>
            <a:r>
              <a:rPr lang="en-US" dirty="0" smtClean="0"/>
              <a:t>Iterator Pattern</a:t>
            </a: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96625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Pattern</a:t>
            </a:r>
            <a:endParaRPr lang="en-US" dirty="0"/>
          </a:p>
        </p:txBody>
      </p:sp>
      <p:sp>
        <p:nvSpPr>
          <p:cNvPr id="4" name="Content Placeholder 3"/>
          <p:cNvSpPr>
            <a:spLocks noGrp="1"/>
          </p:cNvSpPr>
          <p:nvPr>
            <p:ph sz="half" idx="1"/>
          </p:nvPr>
        </p:nvSpPr>
        <p:spPr/>
        <p:txBody>
          <a:bodyPr>
            <a:normAutofit fontScale="92500" lnSpcReduction="10000"/>
          </a:bodyPr>
          <a:lstStyle/>
          <a:p>
            <a:r>
              <a:rPr lang="en-US" dirty="0"/>
              <a:t>Have you ever been in the following situation</a:t>
            </a:r>
            <a:r>
              <a:rPr lang="en-US" dirty="0" smtClean="0"/>
              <a:t>:</a:t>
            </a:r>
          </a:p>
          <a:p>
            <a:pPr lvl="1"/>
            <a:r>
              <a:rPr lang="en-US" dirty="0"/>
              <a:t>Have a collection of elements, and need </a:t>
            </a:r>
            <a:r>
              <a:rPr lang="en-US" dirty="0" smtClean="0"/>
              <a:t>to access </a:t>
            </a:r>
            <a:r>
              <a:rPr lang="en-US" dirty="0"/>
              <a:t>them in a sequential </a:t>
            </a:r>
            <a:r>
              <a:rPr lang="en-US" dirty="0" smtClean="0"/>
              <a:t>manner.</a:t>
            </a:r>
          </a:p>
          <a:p>
            <a:pPr lvl="2"/>
            <a:r>
              <a:rPr lang="en-US" dirty="0" smtClean="0"/>
              <a:t>An Array of integers or </a:t>
            </a:r>
            <a:r>
              <a:rPr lang="en-US" dirty="0" smtClean="0"/>
              <a:t>characters that you need to access.</a:t>
            </a:r>
            <a:endParaRPr lang="en-US" dirty="0" smtClean="0"/>
          </a:p>
          <a:p>
            <a:pPr lvl="2"/>
            <a:endParaRPr lang="en-US" dirty="0"/>
          </a:p>
          <a:p>
            <a:r>
              <a:rPr lang="en-US" dirty="0" smtClean="0"/>
              <a:t>How can we iterate over the values in the data structure?</a:t>
            </a:r>
          </a:p>
          <a:p>
            <a:pPr lvl="2"/>
            <a:endParaRPr lang="en-US" dirty="0"/>
          </a:p>
          <a:p>
            <a:endParaRPr lang="en-US" dirty="0"/>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81537" y="3399631"/>
            <a:ext cx="397192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61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Iterator Pattern</a:t>
            </a:r>
            <a:endParaRPr lang="en-US" dirty="0"/>
          </a:p>
        </p:txBody>
      </p:sp>
      <p:sp>
        <p:nvSpPr>
          <p:cNvPr id="6" name="Content Placeholder 5"/>
          <p:cNvSpPr>
            <a:spLocks noGrp="1"/>
          </p:cNvSpPr>
          <p:nvPr>
            <p:ph idx="1"/>
          </p:nvPr>
        </p:nvSpPr>
        <p:spPr/>
        <p:txBody>
          <a:bodyPr>
            <a:normAutofit fontScale="85000" lnSpcReduction="20000"/>
          </a:bodyPr>
          <a:lstStyle/>
          <a:p>
            <a:r>
              <a:rPr lang="en-US" dirty="0" smtClean="0"/>
              <a:t>Pattern Classification</a:t>
            </a:r>
          </a:p>
          <a:p>
            <a:pPr lvl="1"/>
            <a:r>
              <a:rPr lang="en-US" dirty="0" smtClean="0"/>
              <a:t>Behavioral Pattern</a:t>
            </a:r>
          </a:p>
          <a:p>
            <a:pPr lvl="1"/>
            <a:endParaRPr lang="en-US" dirty="0"/>
          </a:p>
          <a:p>
            <a:r>
              <a:rPr lang="en-US" dirty="0" smtClean="0"/>
              <a:t>Problem:</a:t>
            </a:r>
          </a:p>
          <a:p>
            <a:pPr lvl="1"/>
            <a:r>
              <a:rPr lang="en-US" dirty="0"/>
              <a:t>Need to "abstract" the traversal of </a:t>
            </a:r>
            <a:r>
              <a:rPr lang="en-US" dirty="0" smtClean="0"/>
              <a:t>different </a:t>
            </a:r>
            <a:r>
              <a:rPr lang="en-US" dirty="0"/>
              <a:t>data structures so that algorithms can be defined that are capable of interfacing with each transparently</a:t>
            </a:r>
            <a:r>
              <a:rPr lang="en-US" dirty="0" smtClean="0"/>
              <a:t>.</a:t>
            </a:r>
          </a:p>
          <a:p>
            <a:endParaRPr lang="en-US" dirty="0"/>
          </a:p>
          <a:p>
            <a:r>
              <a:rPr lang="en-US" dirty="0" smtClean="0"/>
              <a:t>Solution:</a:t>
            </a:r>
          </a:p>
          <a:p>
            <a:pPr lvl="1"/>
            <a:r>
              <a:rPr lang="en-US" dirty="0" smtClean="0"/>
              <a:t>Take </a:t>
            </a:r>
            <a:r>
              <a:rPr lang="en-US" dirty="0"/>
              <a:t>the responsibility for access and traversal out of the aggregate object and put it into an Iterator object that defines a standard traversal protocol</a:t>
            </a:r>
            <a:r>
              <a:rPr lang="en-US" dirty="0" smtClean="0"/>
              <a:t>.</a:t>
            </a:r>
          </a:p>
          <a:p>
            <a:pPr lvl="2"/>
            <a:r>
              <a:rPr lang="en-US" dirty="0" smtClean="0"/>
              <a:t>Generic Programming</a:t>
            </a:r>
            <a:endParaRPr lang="en-US" dirty="0"/>
          </a:p>
        </p:txBody>
      </p:sp>
    </p:spTree>
    <p:extLst>
      <p:ext uri="{BB962C8B-B14F-4D97-AF65-F5344CB8AC3E}">
        <p14:creationId xmlns:p14="http://schemas.microsoft.com/office/powerpoint/2010/main" val="95939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Iterator Pattern</a:t>
            </a:r>
            <a:endParaRPr lang="en-US" dirty="0"/>
          </a:p>
        </p:txBody>
      </p:sp>
      <p:sp>
        <p:nvSpPr>
          <p:cNvPr id="8" name="Content Placeholder 7"/>
          <p:cNvSpPr>
            <a:spLocks noGrp="1"/>
          </p:cNvSpPr>
          <p:nvPr>
            <p:ph idx="1"/>
          </p:nvPr>
        </p:nvSpPr>
        <p:spPr/>
        <p:txBody>
          <a:bodyPr>
            <a:normAutofit lnSpcReduction="10000"/>
          </a:bodyPr>
          <a:lstStyle/>
          <a:p>
            <a:r>
              <a:rPr lang="en-US" dirty="0" smtClean="0"/>
              <a:t>Motivating Example:</a:t>
            </a:r>
          </a:p>
          <a:p>
            <a:pPr marL="164592" indent="0">
              <a:buNone/>
            </a:pPr>
            <a:endParaRPr lang="en-US" dirty="0" smtClean="0"/>
          </a:p>
          <a:p>
            <a:pPr marL="118872" indent="0">
              <a:buNone/>
            </a:pPr>
            <a:r>
              <a:rPr lang="en-US" sz="1800" dirty="0">
                <a:latin typeface="Courier New" panose="02070309020205020404" pitchFamily="49" charset="0"/>
                <a:cs typeface="Courier New" panose="02070309020205020404" pitchFamily="49" charset="0"/>
              </a:rPr>
              <a:t>Array &lt;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&gt; a(56);</a:t>
            </a:r>
          </a:p>
          <a:p>
            <a:pPr marL="118872" indent="0">
              <a:buNone/>
            </a:pPr>
            <a:r>
              <a:rPr lang="en-US" sz="1800" dirty="0">
                <a:latin typeface="Courier New" panose="02070309020205020404" pitchFamily="49" charset="0"/>
                <a:cs typeface="Courier New" panose="02070309020205020404" pitchFamily="49" charset="0"/>
              </a:rPr>
              <a:t>// ...</a:t>
            </a:r>
          </a:p>
          <a:p>
            <a:pPr marL="118872" indent="0">
              <a:buNone/>
            </a:pPr>
            <a:r>
              <a:rPr lang="en-US" sz="1800" dirty="0">
                <a:latin typeface="Courier New" panose="02070309020205020404" pitchFamily="49" charset="0"/>
                <a:cs typeface="Courier New" panose="02070309020205020404" pitchFamily="49" charset="0"/>
              </a:rPr>
              <a:t>for (</a:t>
            </a:r>
            <a:r>
              <a:rPr lang="en-US" sz="1800" dirty="0" err="1">
                <a:latin typeface="Courier New" panose="02070309020205020404" pitchFamily="49" charset="0"/>
                <a:cs typeface="Courier New" panose="02070309020205020404" pitchFamily="49" charset="0"/>
              </a:rPr>
              <a:t>size_t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0;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a:t>
            </a:r>
            <a:r>
              <a:rPr lang="en-US" sz="1800" dirty="0" err="1">
                <a:latin typeface="Courier New" panose="02070309020205020404" pitchFamily="49" charset="0"/>
                <a:cs typeface="Courier New" panose="02070309020205020404" pitchFamily="49" charset="0"/>
              </a:rPr>
              <a:t>a.size</a:t>
            </a:r>
            <a:r>
              <a:rPr lang="en-US" sz="1800" dirty="0">
                <a:latin typeface="Courier New" panose="02070309020205020404" pitchFamily="49" charset="0"/>
                <a:cs typeface="Courier New" panose="02070309020205020404" pitchFamily="49" charset="0"/>
              </a:rPr>
              <a:t> (); ++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411480" lvl="1" indent="0">
              <a:buNone/>
            </a:pPr>
            <a:r>
              <a:rPr lang="en-US" sz="1800" dirty="0" err="1">
                <a:latin typeface="Courier New" panose="02070309020205020404" pitchFamily="49" charset="0"/>
                <a:cs typeface="Courier New" panose="02070309020205020404" pitchFamily="49" charset="0"/>
              </a:rPr>
              <a:t>cout</a:t>
            </a:r>
            <a:r>
              <a:rPr lang="en-US" sz="1800" dirty="0">
                <a:latin typeface="Courier New" panose="02070309020205020404" pitchFamily="49" charset="0"/>
                <a:cs typeface="Courier New" panose="02070309020205020404" pitchFamily="49" charset="0"/>
              </a:rPr>
              <a:t> &lt;&lt; ‘[‘ &lt;&lt; a[</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&lt;&lt; ‘]’;</a:t>
            </a:r>
          </a:p>
          <a:p>
            <a:pPr marL="118872"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a:p>
            <a:pPr marL="118872" indent="0">
              <a:buNone/>
            </a:pPr>
            <a:endParaRPr lang="en-US" sz="1800" dirty="0">
              <a:latin typeface="Courier New" panose="02070309020205020404" pitchFamily="49" charset="0"/>
              <a:cs typeface="Courier New" panose="02070309020205020404" pitchFamily="49" charset="0"/>
            </a:endParaRPr>
          </a:p>
          <a:p>
            <a:r>
              <a:rPr lang="en-US" dirty="0"/>
              <a:t>Here we use the [] operator to access each element in the Array</a:t>
            </a:r>
            <a:r>
              <a:rPr lang="en-US" dirty="0" smtClean="0"/>
              <a:t>.</a:t>
            </a:r>
          </a:p>
          <a:p>
            <a:pPr lvl="1"/>
            <a:r>
              <a:rPr lang="en-US" dirty="0" smtClean="0"/>
              <a:t>What is wrong with the implementation of our typical [] operator?</a:t>
            </a:r>
            <a:endParaRPr lang="en-US" dirty="0"/>
          </a:p>
        </p:txBody>
      </p:sp>
    </p:spTree>
    <p:extLst>
      <p:ext uri="{BB962C8B-B14F-4D97-AF65-F5344CB8AC3E}">
        <p14:creationId xmlns:p14="http://schemas.microsoft.com/office/powerpoint/2010/main" val="268305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Pattern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Let’s revisit our Array:</a:t>
            </a:r>
          </a:p>
          <a:p>
            <a:pPr marL="118872" indent="0">
              <a:buNone/>
            </a:pPr>
            <a:endParaRPr lang="en-US" dirty="0"/>
          </a:p>
          <a:p>
            <a:pPr marL="118872" indent="0">
              <a:buNone/>
            </a:pPr>
            <a:r>
              <a:rPr lang="en-US" sz="2000" dirty="0">
                <a:latin typeface="Courier New" panose="02070309020205020404" pitchFamily="49" charset="0"/>
                <a:cs typeface="Courier New" panose="02070309020205020404" pitchFamily="49" charset="0"/>
              </a:rPr>
              <a:t>template &lt;</a:t>
            </a:r>
            <a:r>
              <a:rPr lang="en-US" sz="2000" dirty="0" err="1">
                <a:latin typeface="Courier New" panose="02070309020205020404" pitchFamily="49" charset="0"/>
                <a:cs typeface="Courier New" panose="02070309020205020404" pitchFamily="49" charset="0"/>
              </a:rPr>
              <a:t>typename</a:t>
            </a:r>
            <a:r>
              <a:rPr lang="en-US" sz="2000" dirty="0">
                <a:latin typeface="Courier New" panose="02070309020205020404" pitchFamily="49" charset="0"/>
                <a:cs typeface="Courier New" panose="02070309020205020404" pitchFamily="49" charset="0"/>
              </a:rPr>
              <a:t> T&gt;</a:t>
            </a:r>
          </a:p>
          <a:p>
            <a:pPr marL="118872" indent="0">
              <a:buNone/>
            </a:pPr>
            <a:r>
              <a:rPr lang="en-US" sz="2000" dirty="0">
                <a:latin typeface="Courier New" panose="02070309020205020404" pitchFamily="49" charset="0"/>
                <a:cs typeface="Courier New" panose="02070309020205020404" pitchFamily="49" charset="0"/>
              </a:rPr>
              <a:t>T &amp; Array &lt;T&gt;::operator [] (</a:t>
            </a:r>
            <a:r>
              <a:rPr lang="en-US" sz="2000" dirty="0" err="1">
                <a:latin typeface="Courier New" panose="02070309020205020404" pitchFamily="49" charset="0"/>
                <a:cs typeface="Courier New" panose="02070309020205020404" pitchFamily="49" charset="0"/>
              </a:rPr>
              <a:t>size_t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118872" indent="0">
              <a:buNone/>
            </a:pPr>
            <a:r>
              <a:rPr lang="en-US" sz="2000" dirty="0">
                <a:latin typeface="Courier New" panose="02070309020205020404" pitchFamily="49" charset="0"/>
                <a:cs typeface="Courier New" panose="02070309020205020404" pitchFamily="49" charset="0"/>
              </a:rPr>
              <a:t>{</a:t>
            </a:r>
          </a:p>
          <a:p>
            <a:pPr marL="118872" indent="0">
              <a:buNone/>
            </a:pPr>
            <a:r>
              <a:rPr lang="en-US" sz="2000" dirty="0" smtClean="0">
                <a:latin typeface="Courier New" panose="02070309020205020404" pitchFamily="49" charset="0"/>
                <a:cs typeface="Courier New" panose="02070309020205020404" pitchFamily="49" charset="0"/>
              </a:rPr>
              <a:t>	if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&lt; this-&gt;</a:t>
            </a:r>
            <a:r>
              <a:rPr lang="en-US" sz="2000" dirty="0" err="1">
                <a:latin typeface="Courier New" panose="02070309020205020404" pitchFamily="49" charset="0"/>
                <a:cs typeface="Courier New" panose="02070309020205020404" pitchFamily="49" charset="0"/>
              </a:rPr>
              <a:t>cur_size</a:t>
            </a:r>
            <a:r>
              <a:rPr lang="en-US" sz="2000" dirty="0">
                <a:latin typeface="Courier New" panose="02070309020205020404" pitchFamily="49" charset="0"/>
                <a:cs typeface="Courier New" panose="02070309020205020404" pitchFamily="49" charset="0"/>
              </a:rPr>
              <a:t>_)</a:t>
            </a:r>
          </a:p>
          <a:p>
            <a:pPr marL="118872" indent="0">
              <a:buNone/>
            </a:pPr>
            <a:r>
              <a:rPr lang="en-US" sz="2000" dirty="0" smtClean="0">
                <a:latin typeface="Courier New" panose="02070309020205020404" pitchFamily="49" charset="0"/>
                <a:cs typeface="Courier New" panose="02070309020205020404" pitchFamily="49" charset="0"/>
              </a:rPr>
              <a:t>		return </a:t>
            </a:r>
            <a:r>
              <a:rPr lang="en-US" sz="2000" dirty="0">
                <a:latin typeface="Courier New" panose="02070309020205020404" pitchFamily="49" charset="0"/>
                <a:cs typeface="Courier New" panose="02070309020205020404" pitchFamily="49" charset="0"/>
              </a:rPr>
              <a:t>this-&gt;data_[</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118872" indent="0">
              <a:buNone/>
            </a:pPr>
            <a:r>
              <a:rPr lang="en-US" sz="2000" dirty="0" smtClean="0">
                <a:latin typeface="Courier New" panose="02070309020205020404" pitchFamily="49" charset="0"/>
                <a:cs typeface="Courier New" panose="02070309020205020404" pitchFamily="49" charset="0"/>
              </a:rPr>
              <a:t>	</a:t>
            </a:r>
          </a:p>
          <a:p>
            <a:pPr marL="118872"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throw </a:t>
            </a:r>
            <a:r>
              <a:rPr lang="en-US" sz="2000" dirty="0" err="1">
                <a:latin typeface="Courier New" panose="02070309020205020404" pitchFamily="49" charset="0"/>
                <a:cs typeface="Courier New" panose="02070309020205020404" pitchFamily="49" charset="0"/>
              </a:rPr>
              <a:t>std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out_of_range</a:t>
            </a:r>
            <a:r>
              <a:rPr lang="en-US" sz="2000" dirty="0">
                <a:latin typeface="Courier New" panose="02070309020205020404" pitchFamily="49" charset="0"/>
                <a:cs typeface="Courier New" panose="02070309020205020404" pitchFamily="49" charset="0"/>
              </a:rPr>
              <a:t> (“invalid index”);</a:t>
            </a:r>
          </a:p>
          <a:p>
            <a:pPr marL="118872" indent="0">
              <a:buNone/>
            </a:pPr>
            <a:r>
              <a:rPr lang="en-US" sz="2000" dirty="0" smtClean="0">
                <a:latin typeface="Courier New" panose="02070309020205020404" pitchFamily="49" charset="0"/>
                <a:cs typeface="Courier New" panose="02070309020205020404" pitchFamily="49" charset="0"/>
              </a:rPr>
              <a:t>}</a:t>
            </a:r>
          </a:p>
          <a:p>
            <a:pPr marL="118872" indent="0">
              <a:buNone/>
            </a:pPr>
            <a:endParaRPr lang="en-US" sz="2000" dirty="0">
              <a:latin typeface="Courier New" panose="02070309020205020404" pitchFamily="49" charset="0"/>
              <a:cs typeface="Courier New" panose="02070309020205020404" pitchFamily="49" charset="0"/>
            </a:endParaRPr>
          </a:p>
          <a:p>
            <a:r>
              <a:rPr lang="en-US" dirty="0"/>
              <a:t>Accessing each element results in unnecessary bound check</a:t>
            </a:r>
            <a:r>
              <a:rPr lang="en-US" dirty="0" smtClean="0"/>
              <a:t>.</a:t>
            </a:r>
          </a:p>
          <a:p>
            <a:pPr lvl="1"/>
            <a:r>
              <a:rPr lang="en-US" dirty="0" smtClean="0"/>
              <a:t>If we have to evaluate a large number of values this could add substantial overhead to our program.</a:t>
            </a:r>
            <a:endParaRPr lang="en-US" dirty="0"/>
          </a:p>
        </p:txBody>
      </p:sp>
    </p:spTree>
    <p:extLst>
      <p:ext uri="{BB962C8B-B14F-4D97-AF65-F5344CB8AC3E}">
        <p14:creationId xmlns:p14="http://schemas.microsoft.com/office/powerpoint/2010/main" val="2942168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Pattern</a:t>
            </a:r>
            <a:endParaRPr lang="en-US" dirty="0"/>
          </a:p>
        </p:txBody>
      </p:sp>
      <p:sp>
        <p:nvSpPr>
          <p:cNvPr id="4" name="Content Placeholder 3"/>
          <p:cNvSpPr>
            <a:spLocks noGrp="1"/>
          </p:cNvSpPr>
          <p:nvPr>
            <p:ph sz="half" idx="1"/>
          </p:nvPr>
        </p:nvSpPr>
        <p:spPr/>
        <p:txBody>
          <a:bodyPr/>
          <a:lstStyle/>
          <a:p>
            <a:r>
              <a:rPr lang="en-US" dirty="0" smtClean="0"/>
              <a:t>Pattern Intent:</a:t>
            </a:r>
          </a:p>
          <a:p>
            <a:pPr lvl="1"/>
            <a:r>
              <a:rPr lang="en-US" dirty="0"/>
              <a:t>Provide a way to access the elements of </a:t>
            </a:r>
            <a:r>
              <a:rPr lang="en-US" dirty="0" smtClean="0"/>
              <a:t>an aggregate </a:t>
            </a:r>
            <a:r>
              <a:rPr lang="en-US" dirty="0"/>
              <a:t>object sequentially </a:t>
            </a:r>
            <a:r>
              <a:rPr lang="en-US" dirty="0" smtClean="0"/>
              <a:t>without exposing </a:t>
            </a:r>
            <a:r>
              <a:rPr lang="en-US" dirty="0"/>
              <a:t>the underlying </a:t>
            </a:r>
            <a:r>
              <a:rPr lang="en-US" dirty="0" smtClean="0"/>
              <a:t>representation.</a:t>
            </a:r>
          </a:p>
          <a:p>
            <a:pPr lvl="1"/>
            <a:endParaRPr lang="en-US" dirty="0"/>
          </a:p>
          <a:p>
            <a:r>
              <a:rPr lang="en-US" dirty="0" smtClean="0"/>
              <a:t>Common Theme:</a:t>
            </a:r>
          </a:p>
          <a:p>
            <a:pPr lvl="1"/>
            <a:r>
              <a:rPr lang="en-US" dirty="0" smtClean="0"/>
              <a:t>Shield the complexity from the client.</a:t>
            </a:r>
            <a:endParaRPr lang="en-US" dirty="0"/>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913827"/>
            <a:ext cx="4038600" cy="234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457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12466</TotalTime>
  <Words>1450</Words>
  <Application>Microsoft Office PowerPoint</Application>
  <PresentationFormat>On-screen Show (4:3)</PresentationFormat>
  <Paragraphs>270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Module</vt:lpstr>
      <vt:lpstr>Lecture – 11/3/2016</vt:lpstr>
      <vt:lpstr>Assignment #3 Feedback</vt:lpstr>
      <vt:lpstr>Assignment #4 Questions</vt:lpstr>
      <vt:lpstr>Iterator Pattern</vt:lpstr>
      <vt:lpstr>Iterator Pattern</vt:lpstr>
      <vt:lpstr>Iterator Pattern</vt:lpstr>
      <vt:lpstr>Iterator Pattern</vt:lpstr>
      <vt:lpstr>Iterator Pattern</vt:lpstr>
      <vt:lpstr>Iterator Pattern</vt:lpstr>
      <vt:lpstr>Iterator Pattern</vt:lpstr>
      <vt:lpstr>Iterator Pattern</vt:lpstr>
      <vt:lpstr>Iterator Pattern</vt:lpstr>
      <vt:lpstr>Iterator Pattern</vt:lpstr>
      <vt:lpstr>Iterator Pattern</vt:lpstr>
      <vt:lpstr>Iterator Pattern</vt:lpstr>
      <vt:lpstr>Iterator Pattern</vt:lpstr>
      <vt:lpstr>Iterator Pattern</vt:lpstr>
      <vt:lpstr>Adapter Pattern</vt:lpstr>
      <vt:lpstr>Adapter Pattern</vt:lpstr>
      <vt:lpstr>Adapter Pattern</vt:lpstr>
      <vt:lpstr>Adapter Pattern</vt:lpstr>
      <vt:lpstr>Adapter Pattern</vt:lpstr>
      <vt:lpstr>Adapter Pattern</vt:lpstr>
      <vt:lpstr>Adapter Pattern</vt:lpstr>
      <vt:lpstr>Adapter Pattern</vt:lpstr>
      <vt:lpstr>Adapter Pattern</vt:lpstr>
      <vt:lpstr>Adapter Pattern</vt:lpstr>
      <vt:lpstr>Adapter Pattern</vt:lpstr>
      <vt:lpstr>Adapter Pattern</vt:lpstr>
      <vt:lpstr>Adapter Pattern</vt:lpstr>
      <vt:lpstr>Adapter Pattern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Rybarczyk</dc:creator>
  <cp:lastModifiedBy>Ryan Rybarczyk</cp:lastModifiedBy>
  <cp:revision>1133</cp:revision>
  <dcterms:created xsi:type="dcterms:W3CDTF">2011-07-22T18:36:28Z</dcterms:created>
  <dcterms:modified xsi:type="dcterms:W3CDTF">2016-11-03T14:22:49Z</dcterms:modified>
</cp:coreProperties>
</file>