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416" r:id="rId3"/>
    <p:sldId id="419" r:id="rId4"/>
    <p:sldId id="418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67" r:id="rId23"/>
    <p:sldId id="478" r:id="rId24"/>
    <p:sldId id="480" r:id="rId25"/>
    <p:sldId id="479" r:id="rId26"/>
    <p:sldId id="417" r:id="rId27"/>
    <p:sldId id="481" r:id="rId28"/>
    <p:sldId id="489" r:id="rId29"/>
    <p:sldId id="482" r:id="rId30"/>
    <p:sldId id="483" r:id="rId31"/>
    <p:sldId id="490" r:id="rId32"/>
    <p:sldId id="491" r:id="rId33"/>
    <p:sldId id="492" r:id="rId34"/>
    <p:sldId id="484" r:id="rId35"/>
    <p:sldId id="485" r:id="rId36"/>
    <p:sldId id="4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oostorg/boost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11/8/2016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Pointers</a:t>
            </a:r>
          </a:p>
          <a:p>
            <a:pPr lvl="1"/>
            <a:r>
              <a:rPr lang="en-US" dirty="0" smtClean="0"/>
              <a:t>C++11 Deprecated</a:t>
            </a:r>
          </a:p>
          <a:p>
            <a:pPr lvl="2"/>
            <a:r>
              <a:rPr lang="en-US" dirty="0" smtClean="0"/>
              <a:t>Unique Pointer</a:t>
            </a:r>
          </a:p>
          <a:p>
            <a:pPr lvl="2"/>
            <a:endParaRPr lang="en-US" dirty="0"/>
          </a:p>
          <a:p>
            <a:r>
              <a:rPr lang="en-US" dirty="0"/>
              <a:t>A template class describes an object that stores a pointer to a single allocated object that ensures that the object to which it points gets destroyed automatically when control leaves a scope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3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desturctor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overloading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operator -&gt;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 *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*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the memory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7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(0) {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desturctor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 != 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operator -&gt; (void) { return 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 * (void) { return *this-&gt;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* (void) { return this-&gt;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the memory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53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think we are dealing with a pointer but we are actually using the Proxy pattern to use the Auto Pointer which gives us the benefit of automatic memory management.</a:t>
            </a:r>
          </a:p>
          <a:p>
            <a:pPr lvl="1"/>
            <a:r>
              <a:rPr lang="en-US" dirty="0"/>
              <a:t>The constructor initializes </a:t>
            </a:r>
            <a:r>
              <a:rPr lang="en-US" dirty="0" smtClean="0"/>
              <a:t>the contained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 accordingly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destructor </a:t>
            </a:r>
            <a:r>
              <a:rPr lang="en-US" dirty="0" smtClean="0"/>
              <a:t>automatically deletes </a:t>
            </a:r>
            <a:r>
              <a:rPr lang="en-US" dirty="0"/>
              <a:t>memory owned </a:t>
            </a:r>
            <a:r>
              <a:rPr lang="en-US" dirty="0" smtClean="0"/>
              <a:t>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overloaded operators </a:t>
            </a:r>
            <a:r>
              <a:rPr lang="en-US" dirty="0" smtClean="0"/>
              <a:t>enable access </a:t>
            </a:r>
            <a:r>
              <a:rPr lang="en-US" dirty="0"/>
              <a:t>to the encapsulated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 smtClean="0"/>
              <a:t>and </a:t>
            </a:r>
            <a:r>
              <a:rPr lang="en-US" dirty="0"/>
              <a:t>its </a:t>
            </a:r>
            <a:r>
              <a:rPr lang="en-US" dirty="0" smtClean="0"/>
              <a:t>memory.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7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wrong with the following block of code?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memory when done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1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by chance something would go wrong within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/>
              <a:t> method we would have a memory leak as the pointer would not be “cleaned up.”</a:t>
            </a:r>
          </a:p>
          <a:p>
            <a:endParaRPr lang="en-US" dirty="0"/>
          </a:p>
          <a:p>
            <a:r>
              <a:rPr lang="en-US" dirty="0" smtClean="0"/>
              <a:t>How could we potentially alleviate this problem – assuming we still want to use a pointer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7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using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/>
              <a:t> to manage memory, if control returns abruptly </a:t>
            </a:r>
            <a:r>
              <a:rPr lang="en-US" dirty="0" smtClean="0"/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/>
              <a:t>, then we are guaranteed that the memory will be </a:t>
            </a:r>
            <a:r>
              <a:rPr lang="en-US" dirty="0" smtClean="0"/>
              <a:t>deleted.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overloaded operator *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Pointer Benefits:</a:t>
            </a:r>
          </a:p>
          <a:p>
            <a:pPr lvl="1"/>
            <a:r>
              <a:rPr lang="en-US" dirty="0" smtClean="0"/>
              <a:t>We can use this with ADT’s…not just with primitives (e.g., integers).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Overloaded operators allow this functionality to behave seamless to the client.</a:t>
            </a:r>
          </a:p>
          <a:p>
            <a:pPr lvl="1"/>
            <a:r>
              <a:rPr lang="en-US" dirty="0" smtClean="0"/>
              <a:t>Are we dealing with the actual pointer or the auto pointer – do we know? Do we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we simply include the template class for Auto Pointer into our existing project to deal with say the Array?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data_;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max-size_;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208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additional operator overloads that the pointer may reference in this case – [] in the case of an Array.</a:t>
            </a:r>
          </a:p>
          <a:p>
            <a:endParaRPr lang="en-US" dirty="0"/>
          </a:p>
          <a:p>
            <a:r>
              <a:rPr lang="en-US" dirty="0" smtClean="0"/>
              <a:t>We need to create a specialized implementation of the Auto Pointer in order to properly handle the behavior, or semantics, of the Array.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4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desturctor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overloading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operator -&gt;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 *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* (void);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 []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the memory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873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Implementation:</a:t>
            </a:r>
          </a:p>
          <a:p>
            <a:pPr marL="118872" indent="0">
              <a:buNone/>
            </a:pPr>
            <a:endParaRPr lang="en-US" sz="3600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 (void)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handles delete for you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array_auto_ptr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data_;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122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Boost Library</a:t>
            </a:r>
          </a:p>
          <a:p>
            <a:pPr lvl="1"/>
            <a:r>
              <a:rPr lang="en-US" dirty="0" smtClean="0"/>
              <a:t>Various tools and frameworks included.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endParaRPr lang="en-US" dirty="0"/>
          </a:p>
          <a:p>
            <a:r>
              <a:rPr lang="en-US" dirty="0" smtClean="0"/>
              <a:t>Unique Pointers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prevents copying of its contained </a:t>
            </a:r>
            <a:r>
              <a:rPr lang="en-US" dirty="0" smtClean="0"/>
              <a:t>pointer.</a:t>
            </a:r>
          </a:p>
          <a:p>
            <a:endParaRPr lang="en-US" dirty="0"/>
          </a:p>
          <a:p>
            <a:r>
              <a:rPr lang="en-US" dirty="0" smtClean="0"/>
              <a:t>Shared Pointers</a:t>
            </a:r>
          </a:p>
          <a:p>
            <a:pPr lvl="1"/>
            <a:r>
              <a:rPr lang="en-US" dirty="0" smtClean="0"/>
              <a:t>Allows for sharing and corresponding removal of a pointer.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github.com/boostorg/boost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3675856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7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C++11 specification introduces 3 new smart pointers for managing </a:t>
            </a:r>
            <a:r>
              <a:rPr lang="en-US" dirty="0" smtClean="0"/>
              <a:t>memory allocations</a:t>
            </a:r>
            <a:r>
              <a:rPr lang="en-US" dirty="0"/>
              <a:t>:</a:t>
            </a:r>
          </a:p>
          <a:p>
            <a:pPr lvl="1"/>
            <a:r>
              <a:rPr lang="en-US" b="1" dirty="0" err="1" smtClean="0"/>
              <a:t>unique_ptr</a:t>
            </a:r>
            <a:r>
              <a:rPr lang="en-US" b="1" dirty="0" smtClean="0"/>
              <a:t> </a:t>
            </a:r>
            <a:r>
              <a:rPr lang="en-US" dirty="0"/>
              <a:t>– a smart pointer that retains sole ownership of an object </a:t>
            </a:r>
            <a:r>
              <a:rPr lang="en-US" dirty="0" smtClean="0"/>
              <a:t>through a pointer</a:t>
            </a:r>
          </a:p>
          <a:p>
            <a:pPr lvl="1"/>
            <a:r>
              <a:rPr lang="en-US" b="1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– a smart pointer that manages lifetime of an object, </a:t>
            </a:r>
            <a:r>
              <a:rPr lang="en-US" dirty="0" smtClean="0"/>
              <a:t>typically allocated </a:t>
            </a:r>
            <a:r>
              <a:rPr lang="en-US" dirty="0"/>
              <a:t>with </a:t>
            </a:r>
            <a:r>
              <a:rPr lang="en-US" dirty="0" smtClean="0"/>
              <a:t>new</a:t>
            </a:r>
          </a:p>
          <a:p>
            <a:pPr lvl="1"/>
            <a:r>
              <a:rPr lang="en-US" b="1" dirty="0" err="1" smtClean="0"/>
              <a:t>weak_ptr</a:t>
            </a:r>
            <a:r>
              <a:rPr lang="en-US" dirty="0" smtClean="0"/>
              <a:t> </a:t>
            </a:r>
            <a:r>
              <a:rPr lang="en-US" dirty="0"/>
              <a:t>– a smart pointer that holds a non-owning (“weak”) reference to </a:t>
            </a:r>
            <a:r>
              <a:rPr lang="en-US" dirty="0" smtClean="0"/>
              <a:t>an object </a:t>
            </a:r>
            <a:r>
              <a:rPr lang="en-US" dirty="0"/>
              <a:t>that is managed by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. It must be converted </a:t>
            </a:r>
            <a:r>
              <a:rPr lang="en-US" dirty="0" smtClean="0"/>
              <a:t>to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in order to access the referenced object</a:t>
            </a:r>
          </a:p>
        </p:txBody>
      </p:sp>
    </p:spTree>
    <p:extLst>
      <p:ext uri="{BB962C8B-B14F-4D97-AF65-F5344CB8AC3E}">
        <p14:creationId xmlns:p14="http://schemas.microsoft.com/office/powerpoint/2010/main" val="403670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talk about pointers has made my head hurt….</a:t>
            </a:r>
          </a:p>
          <a:p>
            <a:endParaRPr lang="en-US" dirty="0"/>
          </a:p>
          <a:p>
            <a:r>
              <a:rPr lang="en-US" dirty="0" smtClean="0"/>
              <a:t>What about the Proxy pattern?</a:t>
            </a:r>
          </a:p>
          <a:p>
            <a:pPr lvl="1"/>
            <a:r>
              <a:rPr lang="en-US" dirty="0" smtClean="0"/>
              <a:t>It is simply a wrapper here that allows us to hide some of the complexity from the client. We add a layer of indirection between the client and the real object that we are working with.</a:t>
            </a:r>
          </a:p>
          <a:p>
            <a:pPr lvl="2"/>
            <a:r>
              <a:rPr lang="en-US" dirty="0" smtClean="0"/>
              <a:t>Potential side effects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4322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/>
              <a:t>Introduces a level of indirection when accessing the underlying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Copy-on-Write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is the idea of copying an object only after you begin </a:t>
            </a:r>
            <a:r>
              <a:rPr lang="en-US" dirty="0" smtClean="0"/>
              <a:t>to write </a:t>
            </a:r>
            <a:r>
              <a:rPr lang="en-US" dirty="0"/>
              <a:t>to </a:t>
            </a:r>
            <a:r>
              <a:rPr lang="en-US" dirty="0" smtClean="0"/>
              <a:t>it.</a:t>
            </a:r>
          </a:p>
          <a:p>
            <a:pPr lvl="1"/>
            <a:endParaRPr lang="en-US" dirty="0"/>
          </a:p>
          <a:p>
            <a:r>
              <a:rPr lang="en-US" dirty="0" smtClean="0"/>
              <a:t>Too much indirection?</a:t>
            </a:r>
          </a:p>
          <a:p>
            <a:pPr lvl="1"/>
            <a:r>
              <a:rPr lang="en-US" dirty="0" smtClean="0"/>
              <a:t>What if we need to know what the underlying “real” object is doing?</a:t>
            </a:r>
          </a:p>
          <a:p>
            <a:pPr lvl="1"/>
            <a:r>
              <a:rPr lang="en-US" dirty="0" smtClean="0"/>
              <a:t>A change in the interface impacts the proxy as well.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8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3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(Wrapper) 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you ever been in one of the following situations:</a:t>
            </a:r>
          </a:p>
          <a:p>
            <a:pPr lvl="1"/>
            <a:r>
              <a:rPr lang="en-US" dirty="0"/>
              <a:t>Dealing with many interacting </a:t>
            </a:r>
            <a:r>
              <a:rPr lang="en-US" dirty="0" smtClean="0"/>
              <a:t>objects (or </a:t>
            </a:r>
            <a:r>
              <a:rPr lang="en-US" dirty="0"/>
              <a:t>subsystems) to achieve </a:t>
            </a:r>
            <a:r>
              <a:rPr lang="en-US" dirty="0" smtClean="0"/>
              <a:t>some higher-level functionality.</a:t>
            </a:r>
          </a:p>
          <a:p>
            <a:pPr lvl="1"/>
            <a:r>
              <a:rPr lang="en-US" dirty="0"/>
              <a:t>Working with low-level </a:t>
            </a:r>
            <a:r>
              <a:rPr lang="en-US" dirty="0" smtClean="0"/>
              <a:t>functionality and </a:t>
            </a:r>
            <a:r>
              <a:rPr lang="en-US" dirty="0"/>
              <a:t>APIs, and need to </a:t>
            </a:r>
            <a:r>
              <a:rPr lang="en-US" dirty="0" smtClean="0"/>
              <a:t>logically coordinate invocations.</a:t>
            </a:r>
          </a:p>
          <a:p>
            <a:pPr lvl="1"/>
            <a:r>
              <a:rPr lang="en-US" dirty="0"/>
              <a:t>Need to shield developers from </a:t>
            </a:r>
            <a:r>
              <a:rPr lang="en-US" dirty="0" smtClean="0"/>
              <a:t>low-level functionality </a:t>
            </a:r>
            <a:r>
              <a:rPr lang="en-US" dirty="0"/>
              <a:t>so they can focus </a:t>
            </a:r>
            <a:r>
              <a:rPr lang="en-US" dirty="0" smtClean="0"/>
              <a:t>on achieving </a:t>
            </a:r>
            <a:r>
              <a:rPr lang="en-US" dirty="0"/>
              <a:t>high-level </a:t>
            </a:r>
            <a:r>
              <a:rPr lang="en-US" dirty="0" smtClean="0"/>
              <a:t>goals.</a:t>
            </a:r>
          </a:p>
          <a:p>
            <a:pPr lvl="1"/>
            <a:r>
              <a:rPr lang="en-US" dirty="0"/>
              <a:t>Dealing with the same concept </a:t>
            </a:r>
            <a:r>
              <a:rPr lang="en-US" dirty="0" smtClean="0"/>
              <a:t>that must </a:t>
            </a:r>
            <a:r>
              <a:rPr lang="en-US" dirty="0"/>
              <a:t>be implemented on </a:t>
            </a:r>
            <a:r>
              <a:rPr lang="en-US" dirty="0" smtClean="0"/>
              <a:t>many different </a:t>
            </a:r>
            <a:r>
              <a:rPr lang="en-US" dirty="0"/>
              <a:t>machines and </a:t>
            </a:r>
            <a:r>
              <a:rPr lang="en-US" dirty="0" smtClean="0"/>
              <a:t>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9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façade is an </a:t>
            </a:r>
            <a:r>
              <a:rPr lang="en-US" dirty="0"/>
              <a:t>object that provides a simplified interface to a larger body of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Architectural Façade </a:t>
            </a:r>
          </a:p>
          <a:p>
            <a:pPr lvl="2"/>
            <a:r>
              <a:rPr lang="en-US" dirty="0" smtClean="0"/>
              <a:t>“Front Facing”</a:t>
            </a:r>
          </a:p>
          <a:p>
            <a:pPr lvl="2"/>
            <a:endParaRPr lang="en-US" dirty="0"/>
          </a:p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Pattern</a:t>
            </a:r>
          </a:p>
          <a:p>
            <a:pPr lvl="2"/>
            <a:r>
              <a:rPr lang="en-US" dirty="0" smtClean="0"/>
              <a:t>GOF: pp. 185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 higher-level interface that makes the subsystem easier to use.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95600"/>
            <a:ext cx="4358640" cy="234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3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48600" cy="4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6704112"/>
            <a:ext cx="38862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" dirty="0"/>
              <a:t>http://best-practice-software-engineering.ifs.tuwien.ac.at/patterns/facade.html</a:t>
            </a:r>
          </a:p>
        </p:txBody>
      </p:sp>
    </p:spTree>
    <p:extLst>
      <p:ext uri="{BB962C8B-B14F-4D97-AF65-F5344CB8AC3E}">
        <p14:creationId xmlns:p14="http://schemas.microsoft.com/office/powerpoint/2010/main" val="208430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900" dirty="0" smtClean="0"/>
              <a:t>What are some potential problems with the following code: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[]) {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a1[3] = {‘C’, ‘S’, ‘I’};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find the ‘C’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3; ++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(a1[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 == ‘C’)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* a2 = new char[5];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find the ‘I’ in a1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++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(a1[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] == ‘C’)</a:t>
            </a:r>
          </a:p>
          <a:p>
            <a:pPr marL="118872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934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Potential problems with the code on the previous slide:</a:t>
            </a:r>
          </a:p>
          <a:p>
            <a:pPr lvl="1"/>
            <a:r>
              <a:rPr lang="en-US" dirty="0"/>
              <a:t>Developer is responsible </a:t>
            </a:r>
            <a:r>
              <a:rPr lang="en-US" dirty="0" smtClean="0"/>
              <a:t>for knowing </a:t>
            </a:r>
            <a:r>
              <a:rPr lang="en-US" dirty="0"/>
              <a:t>that array’s use </a:t>
            </a:r>
            <a:r>
              <a:rPr lang="en-US" dirty="0" smtClean="0"/>
              <a:t>0-based indexing.</a:t>
            </a:r>
          </a:p>
          <a:p>
            <a:pPr lvl="2"/>
            <a:r>
              <a:rPr lang="en-US" dirty="0" smtClean="0"/>
              <a:t>We can’t always assume…</a:t>
            </a:r>
          </a:p>
          <a:p>
            <a:pPr lvl="1"/>
            <a:r>
              <a:rPr lang="en-US" dirty="0"/>
              <a:t>Developer is </a:t>
            </a:r>
            <a:r>
              <a:rPr lang="en-US" dirty="0" smtClean="0"/>
              <a:t>responsible manually </a:t>
            </a:r>
            <a:r>
              <a:rPr lang="en-US" dirty="0"/>
              <a:t>keeping track </a:t>
            </a:r>
            <a:r>
              <a:rPr lang="en-US" dirty="0" smtClean="0"/>
              <a:t>of what </a:t>
            </a:r>
            <a:r>
              <a:rPr lang="en-US" dirty="0"/>
              <a:t>size belongs to </a:t>
            </a:r>
            <a:r>
              <a:rPr lang="en-US" dirty="0" smtClean="0"/>
              <a:t>what array </a:t>
            </a:r>
            <a:r>
              <a:rPr lang="en-US" dirty="0"/>
              <a:t>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This is a simple/trivial program – just image a real software system.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How did we deal with this in our Array class?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[])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array of size 3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contents to “CSI”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(“CSI”, 3);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 the ‘C’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(‘C’);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(5);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 the ‘I’ in a1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a1.find (‘I’);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545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Need for a simplified interface to the overall functionality of a complex system.</a:t>
            </a:r>
          </a:p>
          <a:p>
            <a:endParaRPr lang="en-US" dirty="0" smtClean="0"/>
          </a:p>
          <a:p>
            <a:r>
              <a:rPr lang="en-US" dirty="0" smtClean="0"/>
              <a:t>Reduces subsystem coupling.</a:t>
            </a:r>
          </a:p>
          <a:p>
            <a:pPr lvl="1"/>
            <a:r>
              <a:rPr lang="en-US" altLang="en-US" dirty="0"/>
              <a:t>Provides an abstract coupling between the façade abstract class and the concrete subclasses for different implementation of a subsystem.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Related Patterns:</a:t>
            </a:r>
          </a:p>
          <a:p>
            <a:pPr lvl="1"/>
            <a:r>
              <a:rPr lang="en-US" b="1" dirty="0" smtClean="0"/>
              <a:t>Abstract Factory</a:t>
            </a:r>
          </a:p>
          <a:p>
            <a:pPr lvl="1"/>
            <a:r>
              <a:rPr lang="en-US" dirty="0" smtClean="0"/>
              <a:t>Mediator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5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Protects the </a:t>
            </a:r>
            <a:r>
              <a:rPr lang="en-US" sz="2500" dirty="0"/>
              <a:t>user from the complex details of the </a:t>
            </a:r>
            <a:r>
              <a:rPr lang="en-US" sz="2500" dirty="0" smtClean="0"/>
              <a:t>system.</a:t>
            </a:r>
          </a:p>
          <a:p>
            <a:endParaRPr lang="en-US" sz="2500" dirty="0"/>
          </a:p>
          <a:p>
            <a:r>
              <a:rPr lang="en-US" sz="2500" dirty="0" smtClean="0"/>
              <a:t>Provides simplified view</a:t>
            </a:r>
          </a:p>
          <a:p>
            <a:endParaRPr lang="en-US" sz="2500" dirty="0" smtClean="0"/>
          </a:p>
          <a:p>
            <a:r>
              <a:rPr lang="en-US" sz="2500" dirty="0" smtClean="0"/>
              <a:t>Provides ease of Use</a:t>
            </a:r>
          </a:p>
          <a:p>
            <a:endParaRPr lang="en-US" sz="2500" dirty="0" smtClean="0"/>
          </a:p>
          <a:p>
            <a:r>
              <a:rPr lang="en-US" sz="2500" dirty="0" smtClean="0"/>
              <a:t>Decouples </a:t>
            </a:r>
            <a:r>
              <a:rPr lang="en-US" sz="2500" dirty="0"/>
              <a:t>the code that uses the system from the details of the subsystems, making it easier to modify the system later.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Layered System Architecture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9924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Vending Machine Example</a:t>
            </a:r>
          </a:p>
          <a:p>
            <a:pPr lvl="1"/>
            <a:r>
              <a:rPr lang="en-US" dirty="0" smtClean="0"/>
              <a:t>Purchase Coffee</a:t>
            </a:r>
          </a:p>
          <a:p>
            <a:pPr lvl="2"/>
            <a:r>
              <a:rPr lang="en-US" dirty="0" smtClean="0"/>
              <a:t>Push Button </a:t>
            </a:r>
            <a:r>
              <a:rPr lang="en-US" dirty="0" smtClean="0">
                <a:sym typeface="Wingdings" panose="05000000000000000000" pitchFamily="2" charset="2"/>
              </a:rPr>
              <a:t> Get Coffee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More to this entire scenario…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are the components we are interacting with?</a:t>
            </a:r>
          </a:p>
          <a:p>
            <a:endParaRPr lang="en-US" dirty="0"/>
          </a:p>
          <a:p>
            <a:r>
              <a:rPr lang="en-US" dirty="0" smtClean="0"/>
              <a:t>What purpose does the façade serve in this example?</a:t>
            </a:r>
          </a:p>
          <a:p>
            <a:endParaRPr lang="en-US" dirty="0"/>
          </a:p>
          <a:p>
            <a:r>
              <a:rPr lang="en-US" dirty="0" smtClean="0"/>
              <a:t>Flight &amp; Hotel Booking Example</a:t>
            </a:r>
          </a:p>
          <a:p>
            <a:pPr lvl="1"/>
            <a:r>
              <a:rPr lang="en-US" dirty="0" smtClean="0"/>
              <a:t>Travel Façade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Have you ever been in </a:t>
            </a:r>
            <a:r>
              <a:rPr lang="en-US" dirty="0" smtClean="0"/>
              <a:t>the following situation(s):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use an object, but </a:t>
            </a:r>
            <a:r>
              <a:rPr lang="en-US" dirty="0" smtClean="0"/>
              <a:t>really do </a:t>
            </a:r>
            <a:r>
              <a:rPr lang="en-US" dirty="0"/>
              <a:t>not care about its </a:t>
            </a:r>
            <a:r>
              <a:rPr lang="en-US" dirty="0" smtClean="0"/>
              <a:t>location.</a:t>
            </a:r>
          </a:p>
          <a:p>
            <a:pPr lvl="2"/>
            <a:r>
              <a:rPr lang="en-US" dirty="0" smtClean="0"/>
              <a:t>Load an image from disk.</a:t>
            </a:r>
          </a:p>
          <a:p>
            <a:pPr lvl="1"/>
            <a:r>
              <a:rPr lang="en-US" dirty="0"/>
              <a:t>Have a pointer, but want to </a:t>
            </a:r>
            <a:r>
              <a:rPr lang="en-US" dirty="0" smtClean="0"/>
              <a:t>add more </a:t>
            </a:r>
            <a:r>
              <a:rPr lang="en-US" dirty="0"/>
              <a:t>intelligence to it so it is </a:t>
            </a:r>
            <a:r>
              <a:rPr lang="en-US" dirty="0" smtClean="0"/>
              <a:t>a LOT </a:t>
            </a:r>
            <a:r>
              <a:rPr lang="en-US" dirty="0"/>
              <a:t>easier to </a:t>
            </a:r>
            <a:r>
              <a:rPr lang="en-US" dirty="0" smtClean="0"/>
              <a:t>use.</a:t>
            </a:r>
          </a:p>
          <a:p>
            <a:pPr lvl="2"/>
            <a:r>
              <a:rPr lang="en-US" dirty="0" smtClean="0"/>
              <a:t>Remembering </a:t>
            </a:r>
            <a:r>
              <a:rPr lang="en-US" dirty="0"/>
              <a:t>to delete </a:t>
            </a:r>
            <a:r>
              <a:rPr lang="en-US" dirty="0" smtClean="0"/>
              <a:t>it once </a:t>
            </a:r>
            <a:r>
              <a:rPr lang="en-US" dirty="0"/>
              <a:t>it goes out of </a:t>
            </a:r>
            <a:r>
              <a:rPr lang="en-US" dirty="0" smtClean="0"/>
              <a:t>scope.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69134"/>
            <a:ext cx="4038600" cy="3032594"/>
          </a:xfrm>
        </p:spPr>
      </p:pic>
    </p:spTree>
    <p:extLst>
      <p:ext uri="{BB962C8B-B14F-4D97-AF65-F5344CB8AC3E}">
        <p14:creationId xmlns:p14="http://schemas.microsoft.com/office/powerpoint/2010/main" val="389224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Pattern</a:t>
            </a:r>
          </a:p>
          <a:p>
            <a:pPr lvl="2"/>
            <a:r>
              <a:rPr lang="en-US" dirty="0" smtClean="0"/>
              <a:t>GOF: pp. 207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do not want to instantiate </a:t>
            </a:r>
            <a:r>
              <a:rPr lang="en-US" dirty="0" smtClean="0"/>
              <a:t>a complex object </a:t>
            </a:r>
            <a:r>
              <a:rPr lang="en-US" dirty="0"/>
              <a:t>unless </a:t>
            </a:r>
            <a:r>
              <a:rPr lang="en-US" dirty="0" smtClean="0"/>
              <a:t>they </a:t>
            </a:r>
            <a:r>
              <a:rPr lang="en-US" dirty="0"/>
              <a:t>are actually requested by the client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Provide a surrogate, as a go-between, in order to provide access to the object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3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/>
              <a:t>Using basic pointers can be a headache. </a:t>
            </a:r>
            <a:endParaRPr lang="en-US" dirty="0" smtClean="0"/>
          </a:p>
          <a:p>
            <a:pPr lvl="1"/>
            <a:r>
              <a:rPr lang="en-US" dirty="0" smtClean="0"/>
              <a:t>Ideally</a:t>
            </a:r>
            <a:r>
              <a:rPr lang="en-US" dirty="0"/>
              <a:t>, we want to have </a:t>
            </a:r>
            <a:r>
              <a:rPr lang="en-US" dirty="0" smtClean="0"/>
              <a:t>some concept/construct </a:t>
            </a:r>
            <a:r>
              <a:rPr lang="en-US" dirty="0"/>
              <a:t>that will know when to delete memory held by a </a:t>
            </a:r>
            <a:r>
              <a:rPr lang="en-US" dirty="0" smtClean="0"/>
              <a:t>pointer.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[])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char ();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937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Intent:</a:t>
            </a:r>
          </a:p>
          <a:p>
            <a:pPr lvl="1"/>
            <a:r>
              <a:rPr lang="en-US" dirty="0"/>
              <a:t>Provide a surrogate, </a:t>
            </a:r>
            <a:r>
              <a:rPr lang="en-US" dirty="0" smtClean="0"/>
              <a:t>or placeholder</a:t>
            </a:r>
            <a:r>
              <a:rPr lang="en-US" dirty="0"/>
              <a:t>, for another object </a:t>
            </a:r>
            <a:r>
              <a:rPr lang="en-US" dirty="0" smtClean="0"/>
              <a:t>and control </a:t>
            </a:r>
            <a:r>
              <a:rPr lang="en-US" dirty="0"/>
              <a:t>access to </a:t>
            </a:r>
            <a:r>
              <a:rPr lang="en-US" dirty="0" smtClean="0"/>
              <a:t>it.</a:t>
            </a:r>
          </a:p>
          <a:p>
            <a:pPr lvl="1"/>
            <a:endParaRPr lang="en-US" dirty="0"/>
          </a:p>
          <a:p>
            <a:r>
              <a:rPr lang="en-US" dirty="0"/>
              <a:t>The proxy is meant to look and feel like the real object that it is imitating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“Sits” in-between the actual object and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7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1" y="2286000"/>
            <a:ext cx="7969389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 in </a:t>
            </a:r>
            <a:r>
              <a:rPr lang="en-US" dirty="0"/>
              <a:t>the previous example requires developers to manually delete memory when it </a:t>
            </a:r>
            <a:r>
              <a:rPr lang="en-US" dirty="0" smtClean="0"/>
              <a:t>is out </a:t>
            </a:r>
            <a:r>
              <a:rPr lang="en-US" dirty="0"/>
              <a:t>of scope.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better solution would be to automatically delete memory </a:t>
            </a:r>
            <a:r>
              <a:rPr lang="en-US" dirty="0" smtClean="0"/>
              <a:t>when necessary.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[])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automatically delete</a:t>
            </a:r>
          </a:p>
          <a:p>
            <a:pPr marL="118872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pointer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char ();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8155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12285</TotalTime>
  <Words>1276</Words>
  <Application>Microsoft Office PowerPoint</Application>
  <PresentationFormat>On-screen Show (4:3)</PresentationFormat>
  <Paragraphs>321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Lecture – 11/8/2016</vt:lpstr>
      <vt:lpstr>Assignment #4 Questions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Proxy Pattern</vt:lpstr>
      <vt:lpstr>Quiz #13</vt:lpstr>
      <vt:lpstr>Façade Pattern</vt:lpstr>
      <vt:lpstr>(Wrapper) Façade Pattern</vt:lpstr>
      <vt:lpstr>Façade Pattern</vt:lpstr>
      <vt:lpstr>Façade Pattern</vt:lpstr>
      <vt:lpstr>Façade Pattern</vt:lpstr>
      <vt:lpstr>Façade Pattern</vt:lpstr>
      <vt:lpstr>Façade Pattern</vt:lpstr>
      <vt:lpstr>Façade Pattern</vt:lpstr>
      <vt:lpstr>Façade Pattern Benefits</vt:lpstr>
      <vt:lpstr>Façade Pattern: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1120</cp:revision>
  <dcterms:created xsi:type="dcterms:W3CDTF">2011-07-22T18:36:28Z</dcterms:created>
  <dcterms:modified xsi:type="dcterms:W3CDTF">2016-11-08T16:56:32Z</dcterms:modified>
</cp:coreProperties>
</file>