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9" r:id="rId3"/>
    <p:sldId id="258" r:id="rId4"/>
    <p:sldId id="305" r:id="rId5"/>
    <p:sldId id="304" r:id="rId6"/>
    <p:sldId id="306" r:id="rId7"/>
    <p:sldId id="309" r:id="rId8"/>
    <p:sldId id="307" r:id="rId9"/>
    <p:sldId id="308" r:id="rId10"/>
    <p:sldId id="310" r:id="rId11"/>
    <p:sldId id="260" r:id="rId12"/>
    <p:sldId id="303" r:id="rId13"/>
    <p:sldId id="311" r:id="rId14"/>
    <p:sldId id="312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3" r:id="rId27"/>
    <p:sldId id="27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>
      <p:cViewPr varScale="1">
        <p:scale>
          <a:sx n="85" d="100"/>
          <a:sy n="85" d="100"/>
        </p:scale>
        <p:origin x="-1363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ADA500-0D83-4472-8117-89698D861692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50DD3-B5D8-4C49-8686-233E18939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04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78686DDC-0F8A-4B0B-AEF9-E2022025D4DD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8686DDC-0F8A-4B0B-AEF9-E2022025D4DD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mich.edu/~eecs381/handouts/IncompleteDeclarations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184648"/>
            <a:ext cx="8077200" cy="1673352"/>
          </a:xfrm>
        </p:spPr>
        <p:txBody>
          <a:bodyPr/>
          <a:lstStyle/>
          <a:p>
            <a:r>
              <a:rPr lang="en-US" dirty="0" smtClean="0"/>
              <a:t>Lecture – 11/10/2016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15" y="1084"/>
            <a:ext cx="9144000" cy="1499616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 dirty="0"/>
              <a:t>CSCI </a:t>
            </a:r>
            <a:r>
              <a:rPr lang="en-US" sz="4000" b="1" dirty="0" smtClean="0"/>
              <a:t>36300 – Software Design</a:t>
            </a:r>
            <a:endParaRPr lang="en-US" sz="4000" b="1" dirty="0"/>
          </a:p>
        </p:txBody>
      </p:sp>
      <p:pic>
        <p:nvPicPr>
          <p:cNvPr id="2055" name="Picture 7" descr="http://brand.iu.edu/img/signatures/iupui/iupui.acr.h.20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990755"/>
            <a:ext cx="5334000" cy="197164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tx1"/>
            </a:bgClr>
          </a:pattFill>
        </p:spPr>
      </p:pic>
    </p:spTree>
    <p:extLst>
      <p:ext uri="{BB962C8B-B14F-4D97-AF65-F5344CB8AC3E}">
        <p14:creationId xmlns:p14="http://schemas.microsoft.com/office/powerpoint/2010/main" val="239381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 Declarations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not a equivalent technique to including a .CPP file in your code.</a:t>
            </a:r>
          </a:p>
          <a:p>
            <a:pPr lvl="1"/>
            <a:r>
              <a:rPr lang="en-US" dirty="0" smtClean="0"/>
              <a:t>This is a </a:t>
            </a:r>
            <a:r>
              <a:rPr lang="en-US" b="1" u="sng" dirty="0" smtClean="0"/>
              <a:t>very </a:t>
            </a:r>
            <a:r>
              <a:rPr lang="en-US" b="1" u="sng" dirty="0" err="1" smtClean="0"/>
              <a:t>very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very</a:t>
            </a:r>
            <a:r>
              <a:rPr lang="en-US" b="1" u="sng" dirty="0" smtClean="0"/>
              <a:t> </a:t>
            </a:r>
            <a:r>
              <a:rPr lang="en-US" dirty="0" smtClean="0"/>
              <a:t>bad practice!</a:t>
            </a:r>
          </a:p>
          <a:p>
            <a:pPr lvl="1"/>
            <a:endParaRPr lang="en-US" dirty="0"/>
          </a:p>
          <a:p>
            <a:r>
              <a:rPr lang="en-US" dirty="0" smtClean="0"/>
              <a:t>This would be a case where an inline or include of a header file would be a better approach.</a:t>
            </a:r>
          </a:p>
          <a:p>
            <a:pPr lvl="1"/>
            <a:r>
              <a:rPr lang="en-US" dirty="0" smtClean="0"/>
              <a:t>Forward Declarations are not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807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" y="3048000"/>
            <a:ext cx="8077200" cy="1673352"/>
          </a:xfrm>
        </p:spPr>
        <p:txBody>
          <a:bodyPr/>
          <a:lstStyle/>
          <a:p>
            <a:pPr algn="ctr"/>
            <a:r>
              <a:rPr lang="en-US" dirty="0" smtClean="0"/>
              <a:t>Quiz #14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680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81000" y="2895600"/>
            <a:ext cx="8077200" cy="1673352"/>
          </a:xfrm>
        </p:spPr>
        <p:txBody>
          <a:bodyPr/>
          <a:lstStyle/>
          <a:p>
            <a:pPr algn="ctr"/>
            <a:r>
              <a:rPr lang="en-US" dirty="0" smtClean="0"/>
              <a:t>Façade Pattern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504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Façade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façade is an </a:t>
            </a:r>
            <a:r>
              <a:rPr lang="en-US" dirty="0"/>
              <a:t>object that provides a simplified interface to a larger body of </a:t>
            </a:r>
            <a:r>
              <a:rPr lang="en-US" dirty="0" smtClean="0"/>
              <a:t>code.</a:t>
            </a:r>
          </a:p>
          <a:p>
            <a:pPr lvl="1"/>
            <a:r>
              <a:rPr lang="en-US" dirty="0" smtClean="0"/>
              <a:t>Architectural Façade </a:t>
            </a:r>
          </a:p>
          <a:p>
            <a:pPr lvl="2"/>
            <a:r>
              <a:rPr lang="en-US" dirty="0" smtClean="0"/>
              <a:t>“Front Facing”</a:t>
            </a:r>
          </a:p>
          <a:p>
            <a:pPr lvl="2"/>
            <a:endParaRPr lang="en-US" dirty="0"/>
          </a:p>
          <a:p>
            <a:r>
              <a:rPr lang="en-US" dirty="0" smtClean="0"/>
              <a:t>Pattern Classification:</a:t>
            </a:r>
          </a:p>
          <a:p>
            <a:pPr lvl="1"/>
            <a:r>
              <a:rPr lang="en-US" dirty="0" smtClean="0"/>
              <a:t>Structural Pattern</a:t>
            </a:r>
          </a:p>
          <a:p>
            <a:pPr lvl="2"/>
            <a:r>
              <a:rPr lang="en-US" dirty="0" smtClean="0"/>
              <a:t>GOF: pp. 185</a:t>
            </a:r>
          </a:p>
          <a:p>
            <a:endParaRPr lang="en-US" dirty="0"/>
          </a:p>
          <a:p>
            <a:r>
              <a:rPr lang="en-US" dirty="0" smtClean="0"/>
              <a:t>Defines </a:t>
            </a:r>
            <a:r>
              <a:rPr lang="en-US" dirty="0"/>
              <a:t>a higher-level interface that makes the subsystem easier to use.</a:t>
            </a:r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160" y="2895600"/>
            <a:ext cx="4358640" cy="2348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2597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Façade Pattern: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Vending Machine Example</a:t>
            </a:r>
          </a:p>
          <a:p>
            <a:pPr lvl="1"/>
            <a:r>
              <a:rPr lang="en-US" dirty="0" smtClean="0"/>
              <a:t>Purchase Coffee</a:t>
            </a:r>
          </a:p>
          <a:p>
            <a:pPr lvl="2"/>
            <a:r>
              <a:rPr lang="en-US" dirty="0" smtClean="0"/>
              <a:t>Push Button </a:t>
            </a:r>
            <a:r>
              <a:rPr lang="en-US" dirty="0" smtClean="0">
                <a:sym typeface="Wingdings" panose="05000000000000000000" pitchFamily="2" charset="2"/>
              </a:rPr>
              <a:t> Get Coffee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More to this entire scenario…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What are the components we are interacting with?</a:t>
            </a:r>
          </a:p>
          <a:p>
            <a:endParaRPr lang="en-US" dirty="0"/>
          </a:p>
          <a:p>
            <a:r>
              <a:rPr lang="en-US" dirty="0" smtClean="0"/>
              <a:t>What purpose does the façade serve in this example?</a:t>
            </a:r>
          </a:p>
          <a:p>
            <a:endParaRPr lang="en-US" dirty="0"/>
          </a:p>
          <a:p>
            <a:r>
              <a:rPr lang="en-US" dirty="0" smtClean="0"/>
              <a:t>Flight &amp; Hotel Booking Example</a:t>
            </a:r>
          </a:p>
          <a:p>
            <a:pPr lvl="1"/>
            <a:r>
              <a:rPr lang="en-US" dirty="0" smtClean="0"/>
              <a:t>Travel Façade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783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Façade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Provides a </a:t>
            </a:r>
            <a:r>
              <a:rPr lang="en-US" dirty="0"/>
              <a:t>single interface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Simplicity </a:t>
            </a:r>
            <a:r>
              <a:rPr lang="en-US" dirty="0"/>
              <a:t>is the </a:t>
            </a:r>
            <a:r>
              <a:rPr lang="en-US" dirty="0" smtClean="0"/>
              <a:t>aim.</a:t>
            </a:r>
          </a:p>
          <a:p>
            <a:endParaRPr lang="en-US" dirty="0"/>
          </a:p>
          <a:p>
            <a:r>
              <a:rPr lang="en-US" dirty="0" smtClean="0"/>
              <a:t>Helps to promote subsystem independence.</a:t>
            </a:r>
          </a:p>
          <a:p>
            <a:endParaRPr lang="en-US" dirty="0"/>
          </a:p>
          <a:p>
            <a:r>
              <a:rPr lang="en-US" dirty="0" smtClean="0"/>
              <a:t>Provides coordination and decoupling.</a:t>
            </a:r>
          </a:p>
          <a:p>
            <a:endParaRPr lang="en-US" dirty="0"/>
          </a:p>
          <a:p>
            <a:r>
              <a:rPr lang="en-US" dirty="0" smtClean="0"/>
              <a:t>Provides a straightforward interface for interaction with subsystem data.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493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Mistakes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Creating a façade layer just to create a façade.</a:t>
            </a:r>
          </a:p>
          <a:p>
            <a:endParaRPr lang="en-US" dirty="0"/>
          </a:p>
          <a:p>
            <a:r>
              <a:rPr lang="en-US" dirty="0" smtClean="0"/>
              <a:t>Don’t force interaction!</a:t>
            </a:r>
          </a:p>
          <a:p>
            <a:pPr lvl="1"/>
            <a:r>
              <a:rPr lang="en-US" dirty="0" smtClean="0"/>
              <a:t>If it doesn’t feel natural – don’t do it.</a:t>
            </a:r>
          </a:p>
          <a:p>
            <a:endParaRPr lang="en-US" dirty="0"/>
          </a:p>
          <a:p>
            <a:r>
              <a:rPr lang="en-US" dirty="0" smtClean="0"/>
              <a:t>If the façade is </a:t>
            </a:r>
            <a:r>
              <a:rPr lang="en-US" u="sng" dirty="0" smtClean="0"/>
              <a:t>too</a:t>
            </a:r>
            <a:r>
              <a:rPr lang="en-US" dirty="0" smtClean="0"/>
              <a:t> simple. </a:t>
            </a:r>
          </a:p>
          <a:p>
            <a:pPr lvl="1"/>
            <a:r>
              <a:rPr lang="en-US" dirty="0" smtClean="0"/>
              <a:t>See first bullet point.</a:t>
            </a:r>
          </a:p>
          <a:p>
            <a:pPr lvl="1"/>
            <a:endParaRPr lang="en-US" dirty="0"/>
          </a:p>
          <a:p>
            <a:r>
              <a:rPr lang="en-US" dirty="0" smtClean="0"/>
              <a:t>Controller != Façade </a:t>
            </a:r>
          </a:p>
          <a:p>
            <a:endParaRPr lang="en-US" dirty="0"/>
          </a:p>
          <a:p>
            <a:r>
              <a:rPr lang="en-US" dirty="0" smtClean="0"/>
              <a:t>Not Information Hiding Layer!</a:t>
            </a:r>
          </a:p>
          <a:p>
            <a:pPr marL="118872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57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" y="2822448"/>
            <a:ext cx="8686800" cy="1673352"/>
          </a:xfrm>
        </p:spPr>
        <p:txBody>
          <a:bodyPr/>
          <a:lstStyle/>
          <a:p>
            <a:pPr algn="ctr"/>
            <a:r>
              <a:rPr lang="en-US" dirty="0"/>
              <a:t>Dependency Inversion Principle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312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Dependency </a:t>
            </a:r>
            <a:r>
              <a:rPr lang="en-US" dirty="0"/>
              <a:t>Inversion </a:t>
            </a:r>
            <a:r>
              <a:rPr lang="en-US" dirty="0" smtClean="0"/>
              <a:t>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Depend upon Abstractions. </a:t>
            </a:r>
            <a:endParaRPr lang="en-US" dirty="0" smtClean="0"/>
          </a:p>
          <a:p>
            <a:pPr lvl="1"/>
            <a:r>
              <a:rPr lang="en-US" dirty="0" smtClean="0"/>
              <a:t>Do </a:t>
            </a:r>
            <a:r>
              <a:rPr lang="en-US" dirty="0"/>
              <a:t>not depend upon concretions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dirty="0"/>
              <a:t>A </a:t>
            </a:r>
            <a:r>
              <a:rPr lang="en-US" dirty="0" smtClean="0"/>
              <a:t>principle </a:t>
            </a:r>
            <a:r>
              <a:rPr lang="en-US" dirty="0"/>
              <a:t>of depending upon interfaces or </a:t>
            </a:r>
            <a:r>
              <a:rPr lang="en-US" dirty="0" smtClean="0"/>
              <a:t>abstractions, </a:t>
            </a:r>
            <a:r>
              <a:rPr lang="en-US" dirty="0"/>
              <a:t>rather than upon concrete </a:t>
            </a:r>
            <a:r>
              <a:rPr lang="en-US" dirty="0" smtClean="0"/>
              <a:t>implementations.</a:t>
            </a:r>
          </a:p>
          <a:p>
            <a:pPr lvl="1"/>
            <a:r>
              <a:rPr lang="en-US" dirty="0" smtClean="0"/>
              <a:t>Core principles of OO Design</a:t>
            </a:r>
          </a:p>
          <a:p>
            <a:pPr lvl="1"/>
            <a:endParaRPr lang="en-US" dirty="0"/>
          </a:p>
          <a:p>
            <a:r>
              <a:rPr lang="en-US" dirty="0" smtClean="0"/>
              <a:t>Never target a concrete class – always use an abstraction.</a:t>
            </a:r>
          </a:p>
          <a:p>
            <a:pPr lvl="1"/>
            <a:r>
              <a:rPr lang="en-US" dirty="0" smtClean="0"/>
              <a:t>Why?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824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Inversion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Concrete “things” tend to change a lot, abstract “things” tend to change less frequently.</a:t>
            </a:r>
          </a:p>
          <a:p>
            <a:endParaRPr lang="en-US" dirty="0"/>
          </a:p>
          <a:p>
            <a:r>
              <a:rPr lang="en-US" dirty="0" smtClean="0"/>
              <a:t>Abstractions also happen to typically be “hinge-points” within our systems – or in other words, places in our system in which we can be extended without themselves having to be modified.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051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#4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Deadline:</a:t>
            </a:r>
          </a:p>
          <a:p>
            <a:pPr lvl="1"/>
            <a:r>
              <a:rPr lang="en-US" dirty="0" smtClean="0"/>
              <a:t>Phase I: Tonight @ 11:59 PM</a:t>
            </a:r>
          </a:p>
          <a:p>
            <a:pPr lvl="1"/>
            <a:endParaRPr lang="en-US" dirty="0"/>
          </a:p>
          <a:p>
            <a:r>
              <a:rPr lang="en-US" dirty="0" smtClean="0"/>
              <a:t>Checklist:</a:t>
            </a:r>
          </a:p>
          <a:p>
            <a:pPr lvl="1"/>
            <a:r>
              <a:rPr lang="en-US" dirty="0" smtClean="0"/>
              <a:t>Is your repo setup, named correctly, and are “we” added as collaborators?</a:t>
            </a:r>
          </a:p>
          <a:p>
            <a:pPr lvl="1"/>
            <a:r>
              <a:rPr lang="en-US" dirty="0" smtClean="0"/>
              <a:t>Is the code that you want looked at in your master branch?</a:t>
            </a:r>
          </a:p>
          <a:p>
            <a:pPr lvl="1"/>
            <a:r>
              <a:rPr lang="en-US" dirty="0" smtClean="0"/>
              <a:t>Do you have all the appropriate files (source, header, MPC, </a:t>
            </a:r>
            <a:r>
              <a:rPr lang="en-US" dirty="0" err="1" smtClean="0"/>
              <a:t>Valgrind</a:t>
            </a:r>
            <a:r>
              <a:rPr lang="en-US" dirty="0" smtClean="0"/>
              <a:t>)?</a:t>
            </a:r>
          </a:p>
          <a:p>
            <a:pPr lvl="1"/>
            <a:r>
              <a:rPr lang="en-US" dirty="0" smtClean="0"/>
              <a:t>Have you compiled and run your code?</a:t>
            </a:r>
          </a:p>
          <a:p>
            <a:pPr lvl="1"/>
            <a:r>
              <a:rPr lang="en-US" dirty="0" smtClean="0"/>
              <a:t>Have you corrected any mistakes from Assignment #3 and run proper test cases to check for the expression evaluations?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460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28600" y="2971800"/>
            <a:ext cx="8686800" cy="1673352"/>
          </a:xfrm>
        </p:spPr>
        <p:txBody>
          <a:bodyPr/>
          <a:lstStyle/>
          <a:p>
            <a:pPr algn="ctr"/>
            <a:r>
              <a:rPr lang="en-US" dirty="0"/>
              <a:t>Interface Segregation Principle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6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Segregation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This principle states:</a:t>
            </a:r>
          </a:p>
          <a:p>
            <a:pPr lvl="1"/>
            <a:r>
              <a:rPr lang="en-US" dirty="0"/>
              <a:t>Many client specific interfaces are better than one general purpose </a:t>
            </a:r>
            <a:r>
              <a:rPr lang="en-US" dirty="0" smtClean="0"/>
              <a:t>interface.</a:t>
            </a:r>
          </a:p>
          <a:p>
            <a:pPr lvl="1"/>
            <a:endParaRPr lang="en-US" dirty="0"/>
          </a:p>
          <a:p>
            <a:r>
              <a:rPr lang="en-US" dirty="0" smtClean="0"/>
              <a:t>What does this mean?</a:t>
            </a:r>
          </a:p>
          <a:p>
            <a:pPr lvl="1"/>
            <a:r>
              <a:rPr lang="en-US" dirty="0"/>
              <a:t>If you have a class that has several </a:t>
            </a:r>
            <a:r>
              <a:rPr lang="en-US" dirty="0" smtClean="0"/>
              <a:t>clients, rather </a:t>
            </a:r>
            <a:r>
              <a:rPr lang="en-US" dirty="0"/>
              <a:t>than loading the class with all the methods that the clients need, </a:t>
            </a:r>
            <a:r>
              <a:rPr lang="en-US" dirty="0" smtClean="0"/>
              <a:t>create specific </a:t>
            </a:r>
            <a:r>
              <a:rPr lang="en-US" dirty="0"/>
              <a:t>interfaces for each client and multiply inherit them into the class.</a:t>
            </a:r>
          </a:p>
        </p:txBody>
      </p:sp>
    </p:spTree>
    <p:extLst>
      <p:ext uri="{BB962C8B-B14F-4D97-AF65-F5344CB8AC3E}">
        <p14:creationId xmlns:p14="http://schemas.microsoft.com/office/powerpoint/2010/main" val="572001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Segregation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Xerox created a new printer system that performed many different tasks. When developing the system to perform these tasks a change for one task had a ripple effect on the others.</a:t>
            </a:r>
          </a:p>
          <a:p>
            <a:pPr lvl="2"/>
            <a:r>
              <a:rPr lang="en-US" dirty="0" smtClean="0"/>
              <a:t>We could use the DIP to place an interface as a go-between…</a:t>
            </a:r>
          </a:p>
          <a:p>
            <a:pPr lvl="2"/>
            <a:r>
              <a:rPr lang="en-US" dirty="0" smtClean="0"/>
              <a:t>Create an interface for each individual task that is necessary in the system – that way we only change that specific tasks interface, not the entire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8084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Segregation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Note:</a:t>
            </a:r>
          </a:p>
          <a:p>
            <a:pPr lvl="1"/>
            <a:r>
              <a:rPr lang="en-US" dirty="0" smtClean="0"/>
              <a:t>We should not just create a specialized interface for each individual client – we should group clients that do “like” or similar tasks and make use of a group interface.</a:t>
            </a:r>
          </a:p>
          <a:p>
            <a:pPr lvl="1"/>
            <a:endParaRPr lang="en-US" dirty="0"/>
          </a:p>
          <a:p>
            <a:r>
              <a:rPr lang="en-US" dirty="0" smtClean="0"/>
              <a:t>Consequences (Negative):</a:t>
            </a:r>
          </a:p>
          <a:p>
            <a:pPr lvl="1"/>
            <a:r>
              <a:rPr lang="en-US" dirty="0" smtClean="0"/>
              <a:t>If we start creating hundreds of interfaces to make use of the principle we probably have missed the mark as to its intent. Back to square 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892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3124200"/>
            <a:ext cx="9067800" cy="1673352"/>
          </a:xfrm>
        </p:spPr>
        <p:txBody>
          <a:bodyPr/>
          <a:lstStyle/>
          <a:p>
            <a:pPr algn="ctr"/>
            <a:r>
              <a:rPr lang="en-US" dirty="0"/>
              <a:t>Principles of Package Architecture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9229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Principles of Package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suddenly have all of these classes and associated files how do we organize them in  a fashion that not only makes logical sense but also makes use of good practices?</a:t>
            </a:r>
          </a:p>
          <a:p>
            <a:pPr lvl="1"/>
            <a:r>
              <a:rPr lang="en-US" dirty="0" smtClean="0"/>
              <a:t>We can use packages.</a:t>
            </a:r>
          </a:p>
          <a:p>
            <a:endParaRPr lang="en-US" dirty="0"/>
          </a:p>
          <a:p>
            <a:r>
              <a:rPr lang="en-US" dirty="0" smtClean="0"/>
              <a:t>Key Questions:</a:t>
            </a:r>
          </a:p>
          <a:p>
            <a:pPr lvl="1"/>
            <a:r>
              <a:rPr lang="en-US" dirty="0" smtClean="0"/>
              <a:t>How do we know </a:t>
            </a:r>
            <a:r>
              <a:rPr lang="en-US" i="1" u="sng" dirty="0" smtClean="0"/>
              <a:t>what</a:t>
            </a:r>
            <a:r>
              <a:rPr lang="en-US" dirty="0" smtClean="0"/>
              <a:t> goes in </a:t>
            </a:r>
            <a:r>
              <a:rPr lang="en-US" i="1" u="sng" dirty="0" smtClean="0"/>
              <a:t>what</a:t>
            </a:r>
            <a:r>
              <a:rPr lang="en-US" dirty="0" smtClean="0"/>
              <a:t> package?</a:t>
            </a:r>
          </a:p>
          <a:p>
            <a:pPr lvl="1"/>
            <a:r>
              <a:rPr lang="en-US" dirty="0" smtClean="0"/>
              <a:t>How do we make </a:t>
            </a:r>
            <a:r>
              <a:rPr lang="en-US" i="1" u="sng" dirty="0" smtClean="0"/>
              <a:t>this</a:t>
            </a:r>
            <a:r>
              <a:rPr lang="en-US" dirty="0" smtClean="0"/>
              <a:t> happen?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6572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Principles of Package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Three Key Principles:</a:t>
            </a:r>
          </a:p>
          <a:p>
            <a:pPr lvl="1"/>
            <a:r>
              <a:rPr lang="en-US" dirty="0" smtClean="0"/>
              <a:t>Release </a:t>
            </a:r>
            <a:r>
              <a:rPr lang="en-US" dirty="0"/>
              <a:t>Reuse Equivalency </a:t>
            </a:r>
            <a:r>
              <a:rPr lang="en-US" dirty="0" smtClean="0"/>
              <a:t>Principle</a:t>
            </a:r>
          </a:p>
          <a:p>
            <a:pPr lvl="1"/>
            <a:r>
              <a:rPr lang="en-US" dirty="0"/>
              <a:t>Common Closure </a:t>
            </a:r>
            <a:r>
              <a:rPr lang="en-US" dirty="0" smtClean="0"/>
              <a:t>Principle</a:t>
            </a:r>
          </a:p>
          <a:p>
            <a:pPr lvl="1"/>
            <a:r>
              <a:rPr lang="en-US" dirty="0"/>
              <a:t>Common Reuse </a:t>
            </a:r>
            <a:r>
              <a:rPr lang="en-US" dirty="0" smtClean="0"/>
              <a:t>Principle</a:t>
            </a:r>
          </a:p>
          <a:p>
            <a:pPr lvl="1"/>
            <a:endParaRPr lang="en-US" dirty="0"/>
          </a:p>
          <a:p>
            <a:r>
              <a:rPr lang="en-US" dirty="0" smtClean="0"/>
              <a:t>What do these three principles provide us when constructing software systems?</a:t>
            </a:r>
          </a:p>
          <a:p>
            <a:endParaRPr lang="en-US" dirty="0" smtClean="0"/>
          </a:p>
          <a:p>
            <a:r>
              <a:rPr lang="en-US" dirty="0" smtClean="0"/>
              <a:t>What are the benefits of using each principle – and can they be used together?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5538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Release Reuse Equivalency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“</a:t>
            </a:r>
            <a:r>
              <a:rPr lang="en-US" i="1" dirty="0"/>
              <a:t>The granule of reuse is the granule of release</a:t>
            </a:r>
            <a:r>
              <a:rPr lang="en-US" i="1" dirty="0" smtClean="0"/>
              <a:t>.”</a:t>
            </a:r>
          </a:p>
          <a:p>
            <a:pPr lvl="1"/>
            <a:r>
              <a:rPr lang="en-US" dirty="0" smtClean="0"/>
              <a:t>What does this mean?</a:t>
            </a:r>
          </a:p>
          <a:p>
            <a:pPr lvl="2"/>
            <a:r>
              <a:rPr lang="en-US" dirty="0" smtClean="0"/>
              <a:t>If we want to make a component reusable it must be managed by a release system in some fashion.</a:t>
            </a:r>
          </a:p>
          <a:p>
            <a:pPr lvl="2"/>
            <a:endParaRPr lang="en-US" dirty="0"/>
          </a:p>
          <a:p>
            <a:r>
              <a:rPr lang="en-US" dirty="0" smtClean="0"/>
              <a:t>So, what does this really mean….</a:t>
            </a:r>
          </a:p>
          <a:p>
            <a:pPr lvl="1"/>
            <a:r>
              <a:rPr lang="en-US" dirty="0" smtClean="0"/>
              <a:t>How likely are we to use something if we constantly have to upgrade it and learn the new changes without proper documentation and information.</a:t>
            </a:r>
          </a:p>
          <a:p>
            <a:pPr lvl="2"/>
            <a:r>
              <a:rPr lang="en-US" dirty="0" smtClean="0"/>
              <a:t>Windows OS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078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3124200"/>
            <a:ext cx="8077200" cy="1673352"/>
          </a:xfrm>
        </p:spPr>
        <p:txBody>
          <a:bodyPr/>
          <a:lstStyle/>
          <a:p>
            <a:pPr algn="ctr"/>
            <a:r>
              <a:rPr lang="en-US" dirty="0" smtClean="0"/>
              <a:t>Assignment #4 Questions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208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3124200"/>
            <a:ext cx="8077200" cy="1673352"/>
          </a:xfrm>
        </p:spPr>
        <p:txBody>
          <a:bodyPr/>
          <a:lstStyle/>
          <a:p>
            <a:pPr algn="ctr"/>
            <a:r>
              <a:rPr lang="en-US" dirty="0" smtClean="0"/>
              <a:t>Forward Declarations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002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 Declarations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Visitor &amp; Nodes</a:t>
            </a:r>
          </a:p>
          <a:p>
            <a:pPr lvl="1"/>
            <a:r>
              <a:rPr lang="en-US" dirty="0" smtClean="0"/>
              <a:t>There may be a potential linking problem between your Visitor and your respective Node classes.</a:t>
            </a:r>
          </a:p>
          <a:p>
            <a:pPr lvl="2"/>
            <a:r>
              <a:rPr lang="en-US" dirty="0" smtClean="0"/>
              <a:t>This occurs because the compiler goes through and attempts to evaluate each respective type and if it cannot determine the type it throws an error.</a:t>
            </a:r>
            <a:endParaRPr lang="en-US" dirty="0" smtClean="0"/>
          </a:p>
          <a:p>
            <a:pPr lvl="3"/>
            <a:r>
              <a:rPr lang="en-US" dirty="0" smtClean="0"/>
              <a:t>How can we resolve this?</a:t>
            </a:r>
          </a:p>
          <a:p>
            <a:pPr lvl="2"/>
            <a:endParaRPr lang="en-US" dirty="0"/>
          </a:p>
          <a:p>
            <a:r>
              <a:rPr lang="en-US" dirty="0" smtClean="0"/>
              <a:t>Forward Declarations</a:t>
            </a:r>
          </a:p>
          <a:p>
            <a:pPr lvl="1"/>
            <a:r>
              <a:rPr lang="en-US" dirty="0" smtClean="0"/>
              <a:t>Provides us, the programmer, a way </a:t>
            </a:r>
            <a:r>
              <a:rPr lang="en-US" dirty="0"/>
              <a:t>to tell the compiler about the existence of an identifier before actually defining the identifier.</a:t>
            </a:r>
          </a:p>
        </p:txBody>
      </p:sp>
    </p:spTree>
    <p:extLst>
      <p:ext uri="{BB962C8B-B14F-4D97-AF65-F5344CB8AC3E}">
        <p14:creationId xmlns:p14="http://schemas.microsoft.com/office/powerpoint/2010/main" val="431567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 Declarations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Why are they necessary?</a:t>
            </a:r>
          </a:p>
          <a:p>
            <a:pPr lvl="1"/>
            <a:r>
              <a:rPr lang="en-US" dirty="0" smtClean="0"/>
              <a:t>The compile needs some way to know what these incomplete types </a:t>
            </a:r>
            <a:r>
              <a:rPr lang="en-US" dirty="0" smtClean="0"/>
              <a:t>are – otherwise it cannot properly evaluate the code. 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What can </a:t>
            </a:r>
            <a:r>
              <a:rPr lang="en-US" dirty="0" smtClean="0"/>
              <a:t>forward declarations do</a:t>
            </a:r>
            <a:r>
              <a:rPr lang="en-US" dirty="0" smtClean="0"/>
              <a:t>?</a:t>
            </a:r>
          </a:p>
          <a:p>
            <a:pPr lvl="1"/>
            <a:r>
              <a:rPr lang="en-US" dirty="0"/>
              <a:t>Declare a member to be a pointer or a reference to the incomplete </a:t>
            </a:r>
            <a:r>
              <a:rPr lang="en-US" dirty="0" smtClean="0"/>
              <a:t>type.</a:t>
            </a:r>
          </a:p>
          <a:p>
            <a:pPr lvl="1"/>
            <a:r>
              <a:rPr lang="en-US" dirty="0"/>
              <a:t>Declare functions or methods which accept/return incomplete </a:t>
            </a:r>
            <a:r>
              <a:rPr lang="en-US" dirty="0" smtClean="0"/>
              <a:t>types.</a:t>
            </a:r>
          </a:p>
          <a:p>
            <a:pPr lvl="1"/>
            <a:r>
              <a:rPr lang="en-US" dirty="0"/>
              <a:t>Define functions or methods which accept/return pointers/references to the incomplete </a:t>
            </a:r>
            <a:r>
              <a:rPr lang="en-US" dirty="0" smtClean="0"/>
              <a:t>type.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296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 Declarations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is the difference between a Forward </a:t>
            </a:r>
            <a:r>
              <a:rPr lang="en-US" dirty="0"/>
              <a:t>D</a:t>
            </a:r>
            <a:r>
              <a:rPr lang="en-US" dirty="0" smtClean="0"/>
              <a:t>eclaration and an Incomplete Type?</a:t>
            </a:r>
          </a:p>
          <a:p>
            <a:pPr lvl="1"/>
            <a:r>
              <a:rPr lang="en-US" dirty="0" smtClean="0"/>
              <a:t>An incomplete type is a type that has not yet evaluated by the compiler and therefore is incomplete in its definition.</a:t>
            </a:r>
          </a:p>
          <a:p>
            <a:pPr lvl="1"/>
            <a:r>
              <a:rPr lang="en-US" dirty="0" smtClean="0"/>
              <a:t>A forward declaration is essentially the programmer telling the compiler that at “some point” this type will exist in its complete form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It just isn’t ready at the time of evaluation – in this case because we are using a Base class.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042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 Declarations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Example:</a:t>
            </a:r>
          </a:p>
          <a:p>
            <a:pPr lvl="1"/>
            <a:r>
              <a:rPr lang="en-US" dirty="0" err="1" smtClean="0"/>
              <a:t>Visitor.h</a:t>
            </a:r>
            <a:endParaRPr lang="en-US" dirty="0" smtClean="0"/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Num_Node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18872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118872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Visitor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1887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virtual void visit_num_node(Num_Node &amp; num_node) = 0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18872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118872" indent="0">
              <a:buNone/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18872" indent="0">
              <a:buNone/>
            </a:pP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/>
              <a:t>Tutorial:</a:t>
            </a:r>
          </a:p>
          <a:p>
            <a:pPr lvl="1"/>
            <a:r>
              <a:rPr lang="en-US" dirty="0">
                <a:hlinkClick r:id="rId2"/>
              </a:rPr>
              <a:t>http://www.umich.edu/~</a:t>
            </a:r>
            <a:r>
              <a:rPr lang="en-US" dirty="0" smtClean="0">
                <a:hlinkClick r:id="rId2"/>
              </a:rPr>
              <a:t>eecs381/handouts/IncompleteDeclarations.pdf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6813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 Declarations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Consequences:</a:t>
            </a:r>
          </a:p>
          <a:p>
            <a:pPr lvl="1"/>
            <a:r>
              <a:rPr lang="en-US" dirty="0" smtClean="0"/>
              <a:t>“Invisible” Dependency</a:t>
            </a:r>
          </a:p>
          <a:p>
            <a:pPr lvl="2"/>
            <a:r>
              <a:rPr lang="en-US" dirty="0" smtClean="0"/>
              <a:t>We have the relationship between </a:t>
            </a:r>
            <a:r>
              <a:rPr lang="en-US" dirty="0" smtClean="0"/>
              <a:t>types (classes) </a:t>
            </a:r>
            <a:r>
              <a:rPr lang="en-US" dirty="0" smtClean="0"/>
              <a:t>but this relationship is maintained in a non-visible </a:t>
            </a:r>
            <a:r>
              <a:rPr lang="en-US" dirty="0" smtClean="0"/>
              <a:t>fashion – meaning that the dependency is to be done at a later time.</a:t>
            </a:r>
            <a:endParaRPr lang="en-US" dirty="0" smtClean="0"/>
          </a:p>
          <a:p>
            <a:pPr lvl="2"/>
            <a:endParaRPr lang="en-US" dirty="0"/>
          </a:p>
          <a:p>
            <a:pPr lvl="1"/>
            <a:r>
              <a:rPr lang="en-US" dirty="0" smtClean="0"/>
              <a:t>You cannot use it as a Base class.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Visitor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Num_Node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Resolves compile time dependencies – think the role of generic programming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It provides the bare minimum needed for proper compilation.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2818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12986</TotalTime>
  <Words>1170</Words>
  <Application>Microsoft Office PowerPoint</Application>
  <PresentationFormat>On-screen Show (4:3)</PresentationFormat>
  <Paragraphs>175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Module</vt:lpstr>
      <vt:lpstr>Lecture – 11/10/2016</vt:lpstr>
      <vt:lpstr>Assignment #4</vt:lpstr>
      <vt:lpstr>Assignment #4 Questions</vt:lpstr>
      <vt:lpstr>Forward Declarations</vt:lpstr>
      <vt:lpstr>Forward Declarations</vt:lpstr>
      <vt:lpstr>Forward Declarations</vt:lpstr>
      <vt:lpstr>Forward Declarations</vt:lpstr>
      <vt:lpstr>Forward Declarations</vt:lpstr>
      <vt:lpstr>Forward Declarations</vt:lpstr>
      <vt:lpstr>Forward Declarations</vt:lpstr>
      <vt:lpstr>Quiz #14</vt:lpstr>
      <vt:lpstr>Façade Pattern</vt:lpstr>
      <vt:lpstr>Façade Pattern</vt:lpstr>
      <vt:lpstr>Façade Pattern: Example</vt:lpstr>
      <vt:lpstr>Façade Pattern</vt:lpstr>
      <vt:lpstr>Common Mistakes</vt:lpstr>
      <vt:lpstr>Dependency Inversion Principle</vt:lpstr>
      <vt:lpstr>Dependency Inversion Principle</vt:lpstr>
      <vt:lpstr>Dependency Inversion Principle</vt:lpstr>
      <vt:lpstr>Interface Segregation Principle</vt:lpstr>
      <vt:lpstr>Interface Segregation Principle</vt:lpstr>
      <vt:lpstr>Interface Segregation Principle</vt:lpstr>
      <vt:lpstr>Interface Segregation Principle</vt:lpstr>
      <vt:lpstr>Principles of Package Architecture</vt:lpstr>
      <vt:lpstr>Principles of Package Architecture</vt:lpstr>
      <vt:lpstr>Principles of Package Architecture</vt:lpstr>
      <vt:lpstr>Release Reuse Equivalency Principle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Rybarczyk</dc:creator>
  <cp:lastModifiedBy>Ryan Rybarczyk</cp:lastModifiedBy>
  <cp:revision>1153</cp:revision>
  <dcterms:created xsi:type="dcterms:W3CDTF">2011-07-22T18:36:28Z</dcterms:created>
  <dcterms:modified xsi:type="dcterms:W3CDTF">2016-11-10T18:24:26Z</dcterms:modified>
</cp:coreProperties>
</file>