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1" r:id="rId29"/>
    <p:sldId id="284" r:id="rId30"/>
    <p:sldId id="285" r:id="rId31"/>
    <p:sldId id="286" r:id="rId32"/>
    <p:sldId id="288" r:id="rId33"/>
    <p:sldId id="28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>
      <p:cViewPr varScale="1">
        <p:scale>
          <a:sx n="85" d="100"/>
          <a:sy n="85" d="100"/>
        </p:scale>
        <p:origin x="-1363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DA500-0D83-4472-8117-89698D861692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50DD3-B5D8-4C49-8686-233E18939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0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8686DDC-0F8A-4B0B-AEF9-E2022025D4DD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8686DDC-0F8A-4B0B-AEF9-E2022025D4DD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++_Standard_Librar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84648"/>
            <a:ext cx="8077200" cy="1673352"/>
          </a:xfrm>
        </p:spPr>
        <p:txBody>
          <a:bodyPr/>
          <a:lstStyle/>
          <a:p>
            <a:r>
              <a:rPr lang="en-US" dirty="0" smtClean="0"/>
              <a:t>Lecture – 11/17/2016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15" y="1084"/>
            <a:ext cx="9144000" cy="1499616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/>
              <a:t>CSCI </a:t>
            </a:r>
            <a:r>
              <a:rPr lang="en-US" sz="4000" b="1" dirty="0" smtClean="0"/>
              <a:t>36300 – Software Design</a:t>
            </a:r>
            <a:endParaRPr lang="en-US" sz="4000" b="1" dirty="0"/>
          </a:p>
        </p:txBody>
      </p:sp>
      <p:pic>
        <p:nvPicPr>
          <p:cNvPr id="2055" name="Picture 7" descr="http://brand.iu.edu/img/signatures/iupui/iupui.acr.h.2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90755"/>
            <a:ext cx="5334000" cy="19716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tx1"/>
            </a:bgClr>
          </a:pattFill>
        </p:spPr>
      </p:pic>
    </p:spTree>
    <p:extLst>
      <p:ext uri="{BB962C8B-B14F-4D97-AF65-F5344CB8AC3E}">
        <p14:creationId xmlns:p14="http://schemas.microsoft.com/office/powerpoint/2010/main" val="23938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</a:t>
            </a:r>
            <a:r>
              <a:rPr lang="en-US" dirty="0"/>
              <a:t>libraries allows you to create programs that can break down </a:t>
            </a:r>
            <a:r>
              <a:rPr lang="en-US" dirty="0" smtClean="0"/>
              <a:t>functions, classes, and components </a:t>
            </a:r>
            <a:r>
              <a:rPr lang="en-US" dirty="0"/>
              <a:t>into several different binary </a:t>
            </a:r>
            <a:r>
              <a:rPr lang="en-US" dirty="0" smtClean="0"/>
              <a:t>files.</a:t>
            </a:r>
          </a:p>
          <a:p>
            <a:pPr lvl="1"/>
            <a:r>
              <a:rPr lang="en-US" dirty="0" smtClean="0"/>
              <a:t>Just imagine if we had to pull in code every time we wanted to handle standard input and output and compile and run that code alongside our own files.</a:t>
            </a:r>
          </a:p>
          <a:p>
            <a:pPr lvl="2"/>
            <a:r>
              <a:rPr lang="en-US" dirty="0" smtClean="0"/>
              <a:t>Tedious, error prone, code bloat,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817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Time</a:t>
            </a:r>
          </a:p>
          <a:p>
            <a:pPr lvl="1"/>
            <a:r>
              <a:rPr lang="en-US" dirty="0" smtClean="0"/>
              <a:t>If everything was in one single binary file the compile time of even the smallest of programs would be massive.</a:t>
            </a:r>
          </a:p>
          <a:p>
            <a:pPr lvl="1"/>
            <a:endParaRPr lang="en-US" dirty="0"/>
          </a:p>
          <a:p>
            <a:r>
              <a:rPr lang="en-US" dirty="0" smtClean="0"/>
              <a:t>Libraries allow for reuse of existing binaries so we don’t have to constantly recompile the entire C++ language.</a:t>
            </a:r>
          </a:p>
          <a:p>
            <a:pPr lvl="1"/>
            <a:r>
              <a:rPr lang="en-US" dirty="0" smtClean="0"/>
              <a:t>Compile Once </a:t>
            </a:r>
            <a:r>
              <a:rPr lang="en-US" dirty="0" smtClean="0">
                <a:sym typeface="Wingdings" panose="05000000000000000000" pitchFamily="2" charset="2"/>
              </a:rPr>
              <a:t> Use Many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136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Shared libraries are binaries containing symbols that are resolved at runtimes, instead of linked directly into the library at compile-time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Reduction of size on disk.</a:t>
            </a:r>
          </a:p>
          <a:p>
            <a:pPr lvl="1"/>
            <a:r>
              <a:rPr lang="en-US" dirty="0" smtClean="0"/>
              <a:t>What is the size of your Expression Tree Calculator?</a:t>
            </a:r>
          </a:p>
          <a:p>
            <a:pPr lvl="1"/>
            <a:r>
              <a:rPr lang="en-US" dirty="0" smtClean="0"/>
              <a:t>What would the size be if you had to include all the other “includes” that you are referencing?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207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do you create a shared library in C++?</a:t>
            </a:r>
          </a:p>
          <a:p>
            <a:pPr lvl="1"/>
            <a:r>
              <a:rPr lang="en-US" dirty="0"/>
              <a:t>We </a:t>
            </a:r>
            <a:r>
              <a:rPr lang="en-US" dirty="0" smtClean="0"/>
              <a:t>can </a:t>
            </a:r>
            <a:r>
              <a:rPr lang="en-US" dirty="0"/>
              <a:t>use MPC to create shared libraries, and link against them from an </a:t>
            </a:r>
            <a:r>
              <a:rPr lang="en-US" dirty="0" smtClean="0"/>
              <a:t>executable.</a:t>
            </a:r>
          </a:p>
          <a:p>
            <a:pPr lvl="1"/>
            <a:endParaRPr lang="en-US" dirty="0"/>
          </a:p>
          <a:p>
            <a:r>
              <a:rPr lang="en-US" dirty="0" smtClean="0"/>
              <a:t>In this tutorial I am going to walk you through how we can create a shared library for your code and how we can link it against one of your existing executables.</a:t>
            </a:r>
          </a:p>
          <a:p>
            <a:pPr lvl="1"/>
            <a:r>
              <a:rPr lang="en-US" dirty="0" smtClean="0"/>
              <a:t>We will be using the Array </a:t>
            </a:r>
            <a:r>
              <a:rPr lang="en-US" dirty="0" smtClean="0"/>
              <a:t>(Assignment #2) </a:t>
            </a:r>
            <a:r>
              <a:rPr lang="en-US" dirty="0" smtClean="0"/>
              <a:t>as the basis for this exercise.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19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shared library we need to use the MPC file for its true intent and purpose – modeling a project.</a:t>
            </a:r>
          </a:p>
          <a:p>
            <a:pPr lvl="1"/>
            <a:r>
              <a:rPr lang="en-US" dirty="0" smtClean="0"/>
              <a:t>MPC – Project/MWC- Workspace</a:t>
            </a:r>
          </a:p>
          <a:p>
            <a:pPr lvl="1"/>
            <a:endParaRPr lang="en-US" dirty="0"/>
          </a:p>
          <a:p>
            <a:r>
              <a:rPr lang="en-US" dirty="0" smtClean="0"/>
              <a:t>The setup of the MPC file is similar to what we have already done in our assignments this semester – however, now we must setup the proper linkage to library.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98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3791"/>
            <a:ext cx="8229600" cy="4625609"/>
          </a:xfrm>
        </p:spPr>
        <p:txBody>
          <a:bodyPr>
            <a:normAutofit fontScale="62500" lnSpcReduction="20000"/>
          </a:bodyPr>
          <a:lstStyle/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shared_lib.mpc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project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my_shared_lib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Declare project as shared library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my_shared_lib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dynamicflags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MY_SHARED_LIB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dllout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.                   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Define location of generated shared library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.                   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Define location of import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Source_Files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my_shared_lib.cpp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476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revisit the last slide and look at some of the unique inclusions of this MPC file:</a:t>
            </a:r>
          </a:p>
          <a:p>
            <a:pPr lvl="1"/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sharedname</a:t>
            </a:r>
            <a:r>
              <a:rPr lang="en-US" dirty="0"/>
              <a:t> property to declare the project as a shared library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 preprocessor macro must be added to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dynamicflags</a:t>
            </a:r>
            <a:r>
              <a:rPr lang="en-US" dirty="0"/>
              <a:t> property, which is used to control exporting/importing symbols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We will discuss this more in detail on the forthcoming slides and what impact it has on the creation of our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751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Now that we have defined the project file, we need to generate the export header file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The export header file defines some important macros that control importing and exporting symbols within a shared library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generate_export_header.pl MY_SHARED_LIB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my_shared_lib_export.h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/>
              <a:t>This </a:t>
            </a:r>
            <a:r>
              <a:rPr lang="en-US" dirty="0" err="1" smtClean="0"/>
              <a:t>perl</a:t>
            </a:r>
            <a:r>
              <a:rPr lang="en-US" dirty="0" smtClean="0"/>
              <a:t> script is included with the MPC packaged you downloaded at the beginning of the semester.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70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second </a:t>
            </a:r>
            <a:r>
              <a:rPr lang="en-US" dirty="0" smtClean="0"/>
              <a:t>argument </a:t>
            </a:r>
            <a:r>
              <a:rPr lang="en-US" dirty="0"/>
              <a:t>to the script is </a:t>
            </a:r>
            <a:r>
              <a:rPr lang="en-US" dirty="0" smtClean="0"/>
              <a:t>based </a:t>
            </a:r>
            <a:r>
              <a:rPr lang="en-US" dirty="0"/>
              <a:t>on the preprocessor macro added to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dynamicflags</a:t>
            </a:r>
            <a:r>
              <a:rPr lang="en-US" dirty="0"/>
              <a:t> attribute in the project specification </a:t>
            </a:r>
            <a:r>
              <a:rPr lang="en-US" dirty="0" smtClean="0"/>
              <a:t>on the previous slide. </a:t>
            </a:r>
          </a:p>
          <a:p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can now create the source files that will be part of the shared library and export symbols from it.</a:t>
            </a:r>
          </a:p>
        </p:txBody>
      </p:sp>
    </p:spTree>
    <p:extLst>
      <p:ext uri="{BB962C8B-B14F-4D97-AF65-F5344CB8AC3E}">
        <p14:creationId xmlns:p14="http://schemas.microsoft.com/office/powerpoint/2010/main" val="2748055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887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my_shared_lib.h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&lt;string&gt;     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Include the Export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</a:p>
          <a:p>
            <a:pPr marL="11887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include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my_shared_lib_export.h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</a:t>
            </a:r>
          </a:p>
          <a:p>
            <a:pPr marL="118872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Shared Library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</a:p>
          <a:p>
            <a:pPr marL="118872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MY_SHARED_LIB_Export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print_message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::string &amp;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Shared Library Class  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MY_SHARED_LIB_Export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</a:p>
          <a:p>
            <a:pPr marL="11887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public:		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Greeting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(void);		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Greeting (void);      		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say_message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::string &amp;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887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7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Phase II</a:t>
            </a:r>
          </a:p>
          <a:p>
            <a:pPr lvl="1"/>
            <a:r>
              <a:rPr lang="en-US" dirty="0" smtClean="0"/>
              <a:t>Due: Friday @ 11:59 PM</a:t>
            </a:r>
          </a:p>
          <a:p>
            <a:pPr lvl="1"/>
            <a:endParaRPr lang="en-US" dirty="0"/>
          </a:p>
          <a:p>
            <a:r>
              <a:rPr lang="en-US" dirty="0" smtClean="0"/>
              <a:t>Checklist: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the code that you want looked at in your master branch?</a:t>
            </a:r>
          </a:p>
          <a:p>
            <a:pPr lvl="1"/>
            <a:r>
              <a:rPr lang="en-US" dirty="0"/>
              <a:t>Do you have all the appropriate files (source, header, MPC, </a:t>
            </a:r>
            <a:r>
              <a:rPr lang="en-US" dirty="0" err="1"/>
              <a:t>Valgrind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Have you compiled and run your code?</a:t>
            </a:r>
          </a:p>
          <a:p>
            <a:pPr lvl="1"/>
            <a:r>
              <a:rPr lang="en-US" dirty="0"/>
              <a:t>Have you corrected any mistakes from Assignment #3 and run proper test cases to check for the expression evaluations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010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notice on the previous slide that we have both an example of a method and a class defined shared object.</a:t>
            </a:r>
          </a:p>
          <a:p>
            <a:endParaRPr lang="en-US" dirty="0"/>
          </a:p>
          <a:p>
            <a:r>
              <a:rPr lang="en-US" dirty="0" smtClean="0"/>
              <a:t>We also notice the presence of the defined macro here – in the case of the method it is inserted prior to the method definition; in the case of the class it is inserted between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 smtClean="0"/>
              <a:t> and the name of the respective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99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my_shared_lib.cpp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my_shared_lib.h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Message        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print_message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Default Constructor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::Greeting (void) {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Destructor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::~Greeting (void) { }    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Say Message - Error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Greeting::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say_message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065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100" dirty="0" smtClean="0"/>
              <a:t>Important Notes: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export header file must be included in the source file to use the export macros to export symbols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export symbol is based on the name provided to the script that generates the export header file, and is appended with _Export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exporting a function, the export symbol goes in front of the return value type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exporting a class, the export symbol goes between the class identifier and the name of the </a:t>
            </a:r>
            <a:r>
              <a:rPr lang="en-US" dirty="0" smtClean="0"/>
              <a:t>class.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not required to export an entire class. You can export individual methods on a class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Export </a:t>
            </a:r>
            <a:r>
              <a:rPr lang="en-US" dirty="0"/>
              <a:t>symbols are only on the definitions, not the implementations.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37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 far so good….</a:t>
            </a:r>
          </a:p>
          <a:p>
            <a:pPr lvl="1"/>
            <a:r>
              <a:rPr lang="en-US" dirty="0" smtClean="0"/>
              <a:t>We have created a source and header file with some minor modifications – now how do we actually create the library?</a:t>
            </a:r>
          </a:p>
          <a:p>
            <a:pPr lvl="1"/>
            <a:endParaRPr lang="en-US" dirty="0"/>
          </a:p>
          <a:p>
            <a:r>
              <a:rPr lang="en-US" dirty="0" smtClean="0"/>
              <a:t>We need to generate the project (MPC).</a:t>
            </a:r>
          </a:p>
          <a:p>
            <a:pPr lvl="1"/>
            <a:r>
              <a:rPr lang="en-US" dirty="0" smtClean="0"/>
              <a:t>The build process will behave the same as before:</a:t>
            </a:r>
          </a:p>
          <a:p>
            <a:pPr lvl="2"/>
            <a:r>
              <a:rPr lang="en-US" dirty="0" smtClean="0"/>
              <a:t>$ mpc.pl –type make </a:t>
            </a:r>
            <a:r>
              <a:rPr lang="en-US" dirty="0" err="1" smtClean="0"/>
              <a:t>shared_lib.mpc</a:t>
            </a:r>
            <a:endParaRPr lang="en-US" dirty="0" smtClean="0"/>
          </a:p>
          <a:p>
            <a:pPr lvl="1"/>
            <a:r>
              <a:rPr lang="en-US" dirty="0"/>
              <a:t>At the end of the build process, </a:t>
            </a:r>
            <a:r>
              <a:rPr lang="en-US" dirty="0" smtClean="0"/>
              <a:t>libmy_shared_lib.so </a:t>
            </a:r>
            <a:r>
              <a:rPr lang="en-US" dirty="0"/>
              <a:t>(or </a:t>
            </a:r>
            <a:r>
              <a:rPr lang="en-US" dirty="0" smtClean="0"/>
              <a:t>libmy_shared_lib.dll</a:t>
            </a:r>
            <a:r>
              <a:rPr lang="en-US" dirty="0"/>
              <a:t>) will be placed in the current directory.</a:t>
            </a:r>
          </a:p>
        </p:txBody>
      </p:sp>
    </p:spTree>
    <p:extLst>
      <p:ext uri="{BB962C8B-B14F-4D97-AF65-F5344CB8AC3E}">
        <p14:creationId xmlns:p14="http://schemas.microsoft.com/office/powerpoint/2010/main" val="3764954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.SO vs. .DLL</a:t>
            </a:r>
          </a:p>
          <a:p>
            <a:pPr lvl="1"/>
            <a:r>
              <a:rPr lang="en-US" dirty="0" smtClean="0"/>
              <a:t>.SO</a:t>
            </a:r>
          </a:p>
          <a:p>
            <a:pPr lvl="2"/>
            <a:r>
              <a:rPr lang="en-US" dirty="0" smtClean="0"/>
              <a:t>Shared Object</a:t>
            </a:r>
          </a:p>
          <a:p>
            <a:pPr lvl="1"/>
            <a:r>
              <a:rPr lang="en-US" dirty="0" smtClean="0"/>
              <a:t>.DLL</a:t>
            </a:r>
          </a:p>
          <a:p>
            <a:pPr lvl="2"/>
            <a:r>
              <a:rPr lang="en-US" dirty="0" smtClean="0"/>
              <a:t>Dynamic Linked Library</a:t>
            </a:r>
          </a:p>
          <a:p>
            <a:pPr lvl="2"/>
            <a:endParaRPr lang="en-US" dirty="0"/>
          </a:p>
          <a:p>
            <a:r>
              <a:rPr lang="en-US" dirty="0"/>
              <a:t>At </a:t>
            </a:r>
            <a:r>
              <a:rPr lang="en-US" dirty="0" smtClean="0"/>
              <a:t>linkage </a:t>
            </a:r>
            <a:r>
              <a:rPr lang="en-US" dirty="0"/>
              <a:t>time, the object is </a:t>
            </a:r>
            <a:r>
              <a:rPr lang="en-US" dirty="0" smtClean="0"/>
              <a:t>verified </a:t>
            </a:r>
            <a:r>
              <a:rPr lang="en-US" dirty="0"/>
              <a:t>against its API via the corresponding header (.h) file.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library isn't actually used until run time, where it is needed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Unix vs. Windows Terminology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62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have created our library – now how do we use this library in practice?</a:t>
            </a:r>
          </a:p>
          <a:p>
            <a:pPr lvl="1"/>
            <a:r>
              <a:rPr lang="en-US" dirty="0" smtClean="0"/>
              <a:t>We need to create a source file that can make use of the library that we have created.</a:t>
            </a:r>
          </a:p>
          <a:p>
            <a:pPr lvl="1"/>
            <a:r>
              <a:rPr lang="en-US" dirty="0" smtClean="0"/>
              <a:t>This behavior will be much in the same way we use the Standard Library in C++.</a:t>
            </a:r>
          </a:p>
          <a:p>
            <a:pPr lvl="2"/>
            <a:r>
              <a:rPr lang="en-US" dirty="0" smtClean="0"/>
              <a:t>Except now we will be using our user-created library.</a:t>
            </a:r>
          </a:p>
          <a:p>
            <a:pPr lvl="2"/>
            <a:endParaRPr lang="en-US" dirty="0"/>
          </a:p>
          <a:p>
            <a:r>
              <a:rPr lang="en-US" dirty="0" smtClean="0"/>
              <a:t>We need to create a source executable…</a:t>
            </a:r>
          </a:p>
          <a:p>
            <a:pPr lvl="1"/>
            <a:r>
              <a:rPr lang="en-US" dirty="0" smtClean="0"/>
              <a:t>First we will create our MPC – then our Source.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35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shared_exe.mpc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project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shared_exe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shared_exe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install = .          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libs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my_shared_lib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after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my_shared_lib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Source_Files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shared_exe.cpp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518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Important Notes: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added the name of the shared library project to the after project property, which forces this project to build after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my_shared_lib</a:t>
            </a:r>
            <a:r>
              <a:rPr lang="en-US" dirty="0"/>
              <a:t> build is </a:t>
            </a:r>
            <a:r>
              <a:rPr lang="en-US" dirty="0" smtClean="0"/>
              <a:t>complete.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do not added the export preprocessor definition to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dynamicflags</a:t>
            </a:r>
            <a:r>
              <a:rPr lang="en-US" dirty="0"/>
              <a:t> project property. This causes the compiler to treat the corresponding export macros in the source file as import macro definitions.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57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25609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175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shared_exe.cpp</a:t>
            </a:r>
          </a:p>
          <a:p>
            <a:pPr marL="118872" indent="0">
              <a:buNone/>
            </a:pPr>
            <a:endParaRPr lang="en-US" sz="17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750" dirty="0">
                <a:latin typeface="Courier New" panose="02070309020205020404" pitchFamily="49" charset="0"/>
                <a:cs typeface="Courier New" panose="02070309020205020404" pitchFamily="49" charset="0"/>
              </a:rPr>
              <a:t>include "</a:t>
            </a:r>
            <a:r>
              <a:rPr lang="en-US" sz="1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my_shared_lib.h</a:t>
            </a:r>
            <a:r>
              <a:rPr lang="en-US" sz="1750" dirty="0">
                <a:latin typeface="Courier New" panose="02070309020205020404" pitchFamily="49" charset="0"/>
                <a:cs typeface="Courier New" panose="02070309020205020404" pitchFamily="49" charset="0"/>
              </a:rPr>
              <a:t>"    </a:t>
            </a:r>
            <a:endParaRPr lang="en-US" sz="17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sz="17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750" dirty="0">
                <a:latin typeface="Courier New" panose="02070309020205020404" pitchFamily="49" charset="0"/>
                <a:cs typeface="Courier New" panose="02070309020205020404" pitchFamily="49" charset="0"/>
              </a:rPr>
              <a:t>Driver </a:t>
            </a:r>
            <a:r>
              <a:rPr lang="en-US" sz="1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</a:p>
          <a:p>
            <a:pPr marL="118872" indent="0">
              <a:buNone/>
            </a:pPr>
            <a:r>
              <a:rPr lang="en-US" sz="17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50" dirty="0">
                <a:latin typeface="Courier New" panose="02070309020205020404" pitchFamily="49" charset="0"/>
                <a:cs typeface="Courier New" panose="02070309020205020404" pitchFamily="49" charset="0"/>
              </a:rPr>
              <a:t>main (</a:t>
            </a:r>
            <a:r>
              <a:rPr lang="en-US" sz="1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750" dirty="0">
                <a:latin typeface="Courier New" panose="02070309020205020404" pitchFamily="49" charset="0"/>
                <a:cs typeface="Courier New" panose="02070309020205020404" pitchFamily="49" charset="0"/>
              </a:rPr>
              <a:t>, char * </a:t>
            </a:r>
            <a:r>
              <a:rPr lang="en-US" sz="1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7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marL="118872" indent="0">
              <a:buNone/>
            </a:pPr>
            <a:r>
              <a:rPr lang="en-US" sz="1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7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7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7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750" dirty="0">
                <a:latin typeface="Courier New" panose="02070309020205020404" pitchFamily="49" charset="0"/>
                <a:cs typeface="Courier New" panose="02070309020205020404" pitchFamily="49" charset="0"/>
              </a:rPr>
              <a:t>We can print the message here </a:t>
            </a:r>
            <a:endParaRPr lang="en-US" sz="17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7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due </a:t>
            </a:r>
            <a:r>
              <a:rPr lang="en-US" sz="1750" dirty="0">
                <a:latin typeface="Courier New" panose="02070309020205020404" pitchFamily="49" charset="0"/>
                <a:cs typeface="Courier New" panose="02070309020205020404" pitchFamily="49" charset="0"/>
              </a:rPr>
              <a:t>to the library...	</a:t>
            </a:r>
            <a:endParaRPr lang="en-US" sz="17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7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print_message</a:t>
            </a:r>
            <a:r>
              <a:rPr lang="en-US" sz="1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50" dirty="0">
                <a:latin typeface="Courier New" panose="02070309020205020404" pitchFamily="49" charset="0"/>
                <a:cs typeface="Courier New" panose="02070309020205020404" pitchFamily="49" charset="0"/>
              </a:rPr>
              <a:t>("Hello, World!");      	</a:t>
            </a:r>
            <a:endParaRPr lang="en-US" sz="17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7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7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7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750" dirty="0">
                <a:latin typeface="Courier New" panose="02070309020205020404" pitchFamily="49" charset="0"/>
                <a:cs typeface="Courier New" panose="02070309020205020404" pitchFamily="49" charset="0"/>
              </a:rPr>
              <a:t>Here we have to create a new </a:t>
            </a:r>
            <a:endParaRPr lang="en-US" sz="17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7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instance </a:t>
            </a:r>
            <a:r>
              <a:rPr lang="en-US" sz="1750" dirty="0">
                <a:latin typeface="Courier New" panose="02070309020205020404" pitchFamily="49" charset="0"/>
                <a:cs typeface="Courier New" panose="02070309020205020404" pitchFamily="49" charset="0"/>
              </a:rPr>
              <a:t>in order to print the </a:t>
            </a:r>
            <a:endParaRPr lang="en-US" sz="17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"</a:t>
            </a:r>
            <a:r>
              <a:rPr lang="en-US" sz="1750" dirty="0">
                <a:latin typeface="Courier New" panose="02070309020205020404" pitchFamily="49" charset="0"/>
                <a:cs typeface="Courier New" panose="02070309020205020404" pitchFamily="49" charset="0"/>
              </a:rPr>
              <a:t>error" message.    </a:t>
            </a:r>
            <a:endParaRPr lang="en-US" sz="17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7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Greeting </a:t>
            </a:r>
            <a:r>
              <a:rPr lang="en-US" sz="1750" dirty="0">
                <a:latin typeface="Courier New" panose="02070309020205020404" pitchFamily="49" charset="0"/>
                <a:cs typeface="Courier New" panose="02070309020205020404" pitchFamily="49" charset="0"/>
              </a:rPr>
              <a:t>g;    </a:t>
            </a:r>
            <a:endParaRPr lang="en-US" sz="17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7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g.say_message</a:t>
            </a:r>
            <a:r>
              <a:rPr lang="en-US" sz="1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50" dirty="0">
                <a:latin typeface="Courier New" panose="02070309020205020404" pitchFamily="49" charset="0"/>
                <a:cs typeface="Courier New" panose="02070309020205020404" pitchFamily="49" charset="0"/>
              </a:rPr>
              <a:t>("Hello, World!");          </a:t>
            </a:r>
            <a:r>
              <a:rPr lang="en-US" sz="1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18872" indent="0">
              <a:buNone/>
            </a:pPr>
            <a:r>
              <a:rPr lang="en-US" sz="17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75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8872" indent="0">
              <a:buNone/>
            </a:pPr>
            <a:r>
              <a:rPr lang="en-US" sz="1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7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584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now be able to compile the executable project and you will have linked the shared library with the source file that you have created.</a:t>
            </a:r>
          </a:p>
          <a:p>
            <a:endParaRPr lang="en-US" dirty="0"/>
          </a:p>
          <a:p>
            <a:r>
              <a:rPr lang="en-US" dirty="0" smtClean="0"/>
              <a:t>But wait….</a:t>
            </a:r>
          </a:p>
          <a:p>
            <a:pPr lvl="1"/>
            <a:r>
              <a:rPr lang="en-US" dirty="0" smtClean="0"/>
              <a:t>Ryan, something went wrong – the compiler told me that it can’t find the shared library, but I can see it…how can this be!?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00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11/22 – No Office </a:t>
            </a:r>
            <a:r>
              <a:rPr lang="en-US" dirty="0" smtClean="0"/>
              <a:t>Hours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Remaining Schedule:</a:t>
            </a:r>
          </a:p>
          <a:p>
            <a:pPr lvl="1"/>
            <a:r>
              <a:rPr lang="en-US" dirty="0" smtClean="0"/>
              <a:t>11/18 – Assignment #4 Final Submission</a:t>
            </a:r>
          </a:p>
          <a:p>
            <a:pPr lvl="1"/>
            <a:r>
              <a:rPr lang="en-US" dirty="0" smtClean="0"/>
              <a:t>11/22 – Frameworks Lecture?</a:t>
            </a:r>
          </a:p>
          <a:p>
            <a:pPr lvl="1"/>
            <a:r>
              <a:rPr lang="en-US" dirty="0" smtClean="0"/>
              <a:t>11/24 – No class, Thanksgiving Break!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11/29 – Software Anti-patterns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12/1 – Software Anti-patterns / Assignment #5 – Phase I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12/6 – Assignment #5 Discussion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12/8 – Final Exam Review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12/9 – Assignment #5 – Phase II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12/15 – Final Exam 10:30 AM – 12:30 PM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6085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edit our paths again for our environmental variables in our environment.</a:t>
            </a:r>
          </a:p>
          <a:p>
            <a:pPr lvl="1"/>
            <a:r>
              <a:rPr lang="en-US" dirty="0" smtClean="0"/>
              <a:t>We need to add the following to our paths:</a:t>
            </a:r>
          </a:p>
          <a:p>
            <a:pPr lvl="1"/>
            <a:endParaRPr lang="en-US" dirty="0"/>
          </a:p>
          <a:p>
            <a:pPr marL="16459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LD_LIBRARY_PATH=$LD_LIBRARY_PATH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:“DIRECTORY WHERE YOUR LIB(S) ARE”</a:t>
            </a:r>
          </a:p>
          <a:p>
            <a:pPr marL="164592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459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export LD_LIBRARY_PATH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668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we do not edit this we will more than likely encounter an error – unless we attempt to put them in the global library location.</a:t>
            </a:r>
          </a:p>
          <a:p>
            <a:pPr lvl="1"/>
            <a:r>
              <a:rPr lang="en-US" dirty="0" smtClean="0"/>
              <a:t>The problem with this “global” location is that we do not have access to it on Tesla – and for good reasons.</a:t>
            </a:r>
          </a:p>
          <a:p>
            <a:pPr lvl="1"/>
            <a:r>
              <a:rPr lang="en-US" dirty="0" smtClean="0"/>
              <a:t>We need some way to tell the compiler where our libraries are located so when it goes to link them it can find them.</a:t>
            </a:r>
          </a:p>
          <a:p>
            <a:pPr lvl="1"/>
            <a:endParaRPr lang="en-US" dirty="0"/>
          </a:p>
          <a:p>
            <a:r>
              <a:rPr lang="en-US" dirty="0" smtClean="0"/>
              <a:t>Once you have edited your path you should be able to successfully run your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40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31242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Shared Library 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46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Assignment #5 – Phase I</a:t>
            </a:r>
          </a:p>
          <a:p>
            <a:pPr lvl="1"/>
            <a:r>
              <a:rPr lang="en-US" dirty="0" smtClean="0"/>
              <a:t>Goal I</a:t>
            </a:r>
          </a:p>
          <a:p>
            <a:pPr lvl="2"/>
            <a:r>
              <a:rPr lang="en-US" dirty="0" smtClean="0"/>
              <a:t>You need to implement this tutorial on your own and ensure that you can run the executable against this sample library.</a:t>
            </a:r>
          </a:p>
          <a:p>
            <a:pPr lvl="3"/>
            <a:r>
              <a:rPr lang="en-US" dirty="0" smtClean="0"/>
              <a:t>Once completed this should be placed out on your GITHUB repo and you should let me know so that I can check it and verify it.</a:t>
            </a:r>
          </a:p>
          <a:p>
            <a:pPr lvl="1"/>
            <a:r>
              <a:rPr lang="en-US" dirty="0" smtClean="0"/>
              <a:t>Goal II</a:t>
            </a:r>
          </a:p>
          <a:p>
            <a:pPr lvl="2"/>
            <a:r>
              <a:rPr lang="en-US" dirty="0" smtClean="0"/>
              <a:t>You should attempt to created a shared library for your Dynamic Array – you will then create a driver that will use this shared library to test that the behavior.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5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2974848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Assignment #5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24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Shared Libraries &amp; Frameworks</a:t>
            </a:r>
          </a:p>
          <a:p>
            <a:pPr lvl="1"/>
            <a:r>
              <a:rPr lang="en-US" dirty="0" smtClean="0"/>
              <a:t>Last Assignment – YAY!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Due Date:</a:t>
            </a:r>
          </a:p>
          <a:p>
            <a:pPr lvl="1"/>
            <a:r>
              <a:rPr lang="en-US" dirty="0" smtClean="0"/>
              <a:t>12/1/2016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project will be completed in two phases.</a:t>
            </a:r>
          </a:p>
          <a:p>
            <a:pPr lvl="1"/>
            <a:r>
              <a:rPr lang="en-US" dirty="0" smtClean="0"/>
              <a:t>Each phase will be graded independently.</a:t>
            </a:r>
          </a:p>
          <a:p>
            <a:pPr lvl="1"/>
            <a:r>
              <a:rPr lang="en-US" dirty="0" smtClean="0"/>
              <a:t>Please start early!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7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Shared Libraries</a:t>
            </a:r>
          </a:p>
          <a:p>
            <a:pPr lvl="1"/>
            <a:r>
              <a:rPr lang="en-US" dirty="0" smtClean="0"/>
              <a:t>We will be covering a tutorial in lecture regarding how to construct a shared library.</a:t>
            </a:r>
          </a:p>
          <a:p>
            <a:pPr lvl="1"/>
            <a:endParaRPr lang="en-US" dirty="0"/>
          </a:p>
          <a:p>
            <a:r>
              <a:rPr lang="en-US" dirty="0" smtClean="0"/>
              <a:t>It is imperative that you are attentive in lectures as this will serve as the foundation for this assignment.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510" y="1799431"/>
            <a:ext cx="364998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18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Frameworks</a:t>
            </a:r>
          </a:p>
          <a:p>
            <a:pPr lvl="1"/>
            <a:r>
              <a:rPr lang="en-US" dirty="0"/>
              <a:t>We will be covering a tutorial in lecture regarding how to construct a </a:t>
            </a:r>
            <a:r>
              <a:rPr lang="en-US" dirty="0" smtClean="0"/>
              <a:t>framework.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This is the more difficult of the two concepts to master as it involves more work – please make sure you start early on Phase I.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928240"/>
            <a:ext cx="4038600" cy="2314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6785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9718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Shared Libraries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9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What is a library (in C++)?</a:t>
            </a:r>
          </a:p>
          <a:p>
            <a:pPr lvl="1"/>
            <a:r>
              <a:rPr lang="en-US" dirty="0" smtClean="0"/>
              <a:t>A collection of classes and functions in the language.</a:t>
            </a:r>
          </a:p>
          <a:p>
            <a:pPr lvl="2"/>
            <a:r>
              <a:rPr lang="en-US" dirty="0" smtClean="0"/>
              <a:t>Domain World: Library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Collection of Books</a:t>
            </a:r>
          </a:p>
          <a:p>
            <a:pPr lvl="2"/>
            <a:endParaRPr lang="en-US" dirty="0"/>
          </a:p>
          <a:p>
            <a:r>
              <a:rPr lang="en-US" dirty="0" smtClean="0"/>
              <a:t>C++ Standard Library (STD)</a:t>
            </a:r>
          </a:p>
          <a:p>
            <a:pPr lvl="1"/>
            <a:r>
              <a:rPr lang="en-US" dirty="0" smtClean="0"/>
              <a:t>Standard Template Library (STL)</a:t>
            </a:r>
          </a:p>
          <a:p>
            <a:pPr lvl="2"/>
            <a:r>
              <a:rPr lang="en-US" dirty="0" smtClean="0"/>
              <a:t>Array + Stack</a:t>
            </a:r>
          </a:p>
          <a:p>
            <a:pPr lvl="2"/>
            <a:endParaRPr 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en.wikipedia.org/wiki/C%2B%2B_Standard_Library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327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12625</TotalTime>
  <Words>1706</Words>
  <Application>Microsoft Office PowerPoint</Application>
  <PresentationFormat>On-screen Show (4:3)</PresentationFormat>
  <Paragraphs>266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Module</vt:lpstr>
      <vt:lpstr>Lecture – 11/17/2016</vt:lpstr>
      <vt:lpstr>Assignment #4</vt:lpstr>
      <vt:lpstr>Course Update</vt:lpstr>
      <vt:lpstr>Assignment #5</vt:lpstr>
      <vt:lpstr>Assignment #5</vt:lpstr>
      <vt:lpstr>Assignment #5</vt:lpstr>
      <vt:lpstr>Assignment #5</vt:lpstr>
      <vt:lpstr>Shared Libraries</vt:lpstr>
      <vt:lpstr>Shared Libraries</vt:lpstr>
      <vt:lpstr>Shared Libraries</vt:lpstr>
      <vt:lpstr>Shared Libraries</vt:lpstr>
      <vt:lpstr>Shared Libraries</vt:lpstr>
      <vt:lpstr>Shared Libraries</vt:lpstr>
      <vt:lpstr>Shared Libraries</vt:lpstr>
      <vt:lpstr>Shared Libraries</vt:lpstr>
      <vt:lpstr>Shared Libraries</vt:lpstr>
      <vt:lpstr>Shared Libraries</vt:lpstr>
      <vt:lpstr>Shared Libraries</vt:lpstr>
      <vt:lpstr>Shared Libraries</vt:lpstr>
      <vt:lpstr>Shared Libraries</vt:lpstr>
      <vt:lpstr>Shared Libraries</vt:lpstr>
      <vt:lpstr>Shared Libraries</vt:lpstr>
      <vt:lpstr>Shared Libraries</vt:lpstr>
      <vt:lpstr>Shared Libraries</vt:lpstr>
      <vt:lpstr>Shared Libraries</vt:lpstr>
      <vt:lpstr>Shared Libraries</vt:lpstr>
      <vt:lpstr>Shared Libraries</vt:lpstr>
      <vt:lpstr>Shared Libraries</vt:lpstr>
      <vt:lpstr>Shared Libraries</vt:lpstr>
      <vt:lpstr>Shared Libraries</vt:lpstr>
      <vt:lpstr>Shared Libraries</vt:lpstr>
      <vt:lpstr>Shared Library Demo</vt:lpstr>
      <vt:lpstr>Shared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Rybarczyk</dc:creator>
  <cp:lastModifiedBy>Ryan Rybarczyk</cp:lastModifiedBy>
  <cp:revision>1178</cp:revision>
  <dcterms:created xsi:type="dcterms:W3CDTF">2011-07-22T18:36:28Z</dcterms:created>
  <dcterms:modified xsi:type="dcterms:W3CDTF">2016-11-17T15:18:56Z</dcterms:modified>
</cp:coreProperties>
</file>