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89" r:id="rId3"/>
    <p:sldId id="272" r:id="rId4"/>
    <p:sldId id="331" r:id="rId5"/>
    <p:sldId id="262" r:id="rId6"/>
    <p:sldId id="290" r:id="rId7"/>
    <p:sldId id="353" r:id="rId8"/>
    <p:sldId id="354" r:id="rId9"/>
    <p:sldId id="355" r:id="rId10"/>
    <p:sldId id="291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u.edu/hilljh/training-and-policies/blob/master/howto/shared-library/howto-create-a-framework.md" TargetMode="External"/><Relationship Id="rId2" Type="http://schemas.openxmlformats.org/officeDocument/2006/relationships/hyperlink" Target="http://www.dre.vanderbilt.edu/~schmidt/ACE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11/22/2016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 Tutorial</a:t>
            </a:r>
          </a:p>
          <a:p>
            <a:pPr lvl="1"/>
            <a:r>
              <a:rPr lang="en-US" dirty="0" smtClean="0"/>
              <a:t>Assignment #5 – Phase II (Extra Credit)</a:t>
            </a:r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Preparing Workspace for </a:t>
            </a:r>
            <a:r>
              <a:rPr lang="en-US" dirty="0" smtClean="0"/>
              <a:t>Compilation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Creating the </a:t>
            </a:r>
            <a:r>
              <a:rPr lang="en-US" dirty="0" smtClean="0"/>
              <a:t>Framework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Defining Operators for the </a:t>
            </a:r>
            <a:r>
              <a:rPr lang="en-US" dirty="0" smtClean="0"/>
              <a:t>Framework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Integrating Framework into Calculator </a:t>
            </a:r>
            <a:r>
              <a:rPr lang="en-US" dirty="0" smtClean="0"/>
              <a:t>Executable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Running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112760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specific tutorial we will be using the code you created in Assignment #3.</a:t>
            </a:r>
          </a:p>
          <a:p>
            <a:pPr lvl="1"/>
            <a:r>
              <a:rPr lang="en-US" dirty="0" smtClean="0"/>
              <a:t>Stack-based Expression Evaluator</a:t>
            </a:r>
          </a:p>
          <a:p>
            <a:pPr lvl="1"/>
            <a:endParaRPr lang="en-US" dirty="0"/>
          </a:p>
          <a:p>
            <a:r>
              <a:rPr lang="en-US" dirty="0" smtClean="0"/>
              <a:t>You will need to set a wide array of environmental variables in order to ensure that the project compiles and runs correctly with respect to the frameworks – you can create a shell script to do this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2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to create the following directory structure:</a:t>
            </a:r>
          </a:p>
          <a:p>
            <a:pPr marL="118872" indent="0">
              <a:buNone/>
            </a:pPr>
            <a:endParaRPr lang="en-US" sz="2400" dirty="0"/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calculator/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 directory for our project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|- bin/            # Target location of executable artifacts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|- calculator/     # Location of the calculator project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|- framework/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of the framework project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|- examples/       # Location of example projects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|- libs/           # Target location library artifacts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|- MPC/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of MPC base projects</a:t>
            </a:r>
          </a:p>
        </p:txBody>
      </p:sp>
    </p:spTree>
    <p:extLst>
      <p:ext uri="{BB962C8B-B14F-4D97-AF65-F5344CB8AC3E}">
        <p14:creationId xmlns:p14="http://schemas.microsoft.com/office/powerpoint/2010/main" val="166871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CALCULATOR_ROOT</a:t>
            </a:r>
            <a:r>
              <a:rPr lang="en-US" dirty="0" smtClean="0"/>
              <a:t> environmental variable and set it to the location of the directory that you created in the previous slide.</a:t>
            </a:r>
          </a:p>
          <a:p>
            <a:endParaRPr lang="en-US" dirty="0"/>
          </a:p>
          <a:p>
            <a:r>
              <a:rPr lang="en-US" dirty="0" smtClean="0"/>
              <a:t>Create the following MWC file: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calculator.mwc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workspace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(calculator)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11887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Let MPC know where to find additional base projects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cmdline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+= -include $CALCULATOR_ROOT/MPC/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 need to specify what projects to include.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Let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MPC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recursively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search for projects starting 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the directory containing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this workspace.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4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Although the framework does not know the concrete operators, it must understand the kind of operator.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will allow the </a:t>
            </a:r>
            <a:r>
              <a:rPr lang="en-US" dirty="0" smtClean="0"/>
              <a:t>framework </a:t>
            </a:r>
            <a:r>
              <a:rPr lang="en-US" dirty="0"/>
              <a:t>to handle it properly. First, let's define our import/export header file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generate_export_file.pl CALCULATOR_FRAMEWORK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$CALCULATOR_ROOT/calculator/framework/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Calculator_Framework_export.h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5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$CALCULATOR_ROOT/calculator/framework/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__OPERATOR_H__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__OPERATOR_H__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Calculator_Framework_export.h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Forward decl.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Operator_Visitor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@class Operator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Abstract base class for all operators in our framework. For the operator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to integrate into our, we must know it token representation and precedence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in relation to other operators.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If you want to add an operator to the framework, you must subclass from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 the like.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CALCULATOR_FRAMEWORK_Export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Operator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~Operator (void);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token (void)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precedence (void)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accept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Operator_Visitor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v) = 0;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So we can delete this object from another address space! This must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be a virtual method so the compiler does not resolve the method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within its own address space.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destroy (void);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Operator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token,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precedence);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token_;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precedence_;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__OPERATOR_H__</a:t>
            </a:r>
          </a:p>
        </p:txBody>
      </p:sp>
    </p:spTree>
    <p:extLst>
      <p:ext uri="{BB962C8B-B14F-4D97-AF65-F5344CB8AC3E}">
        <p14:creationId xmlns:p14="http://schemas.microsoft.com/office/powerpoint/2010/main" val="14011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$CALCULATOR_ROOT/calculator/framework/Binary_Operator.cpp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Operator_Visitor.h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token,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precedence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(token, precedence) { }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(void) { }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::accept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Operator_Visitor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v.visit_Binary_Operator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(*this);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cs typeface="Courier New" panose="02070309020205020404" pitchFamily="49" charset="0"/>
              </a:rPr>
              <a:t>Operator Base Class (Header/Source)</a:t>
            </a: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7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118872" indent="0">
              <a:buNone/>
            </a:pPr>
            <a:r>
              <a:rPr lang="en-US" dirty="0"/>
              <a:t>// $CALCULATOR_ROOT/calculator/framework/</a:t>
            </a:r>
            <a:r>
              <a:rPr lang="en-US" dirty="0" err="1"/>
              <a:t>Binary_Operator.h</a:t>
            </a: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__BINARY_OPERATOR_H__</a:t>
            </a:r>
          </a:p>
          <a:p>
            <a:pPr marL="118872" indent="0">
              <a:buNone/>
            </a:pPr>
            <a:r>
              <a:rPr lang="en-US" dirty="0"/>
              <a:t>#define __BINARY_OPERATOR_H__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#include "</a:t>
            </a:r>
            <a:r>
              <a:rPr lang="en-US" dirty="0" err="1"/>
              <a:t>Operator.h</a:t>
            </a:r>
            <a:r>
              <a:rPr lang="en-US" dirty="0"/>
              <a:t>"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/**</a:t>
            </a:r>
          </a:p>
          <a:p>
            <a:pPr marL="118872" indent="0">
              <a:buNone/>
            </a:pPr>
            <a:r>
              <a:rPr lang="en-US" dirty="0"/>
              <a:t> * @class </a:t>
            </a:r>
            <a:r>
              <a:rPr lang="en-US" dirty="0" err="1"/>
              <a:t>Binary_Operator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 *</a:t>
            </a:r>
          </a:p>
          <a:p>
            <a:pPr marL="118872" indent="0">
              <a:buNone/>
            </a:pPr>
            <a:r>
              <a:rPr lang="en-US" dirty="0"/>
              <a:t> * Base class for used for adding a binary operator to the calculator. You</a:t>
            </a:r>
          </a:p>
          <a:p>
            <a:pPr marL="118872" indent="0">
              <a:buNone/>
            </a:pPr>
            <a:r>
              <a:rPr lang="en-US" dirty="0"/>
              <a:t> * must define the token representation and the precedence of the operator.</a:t>
            </a:r>
          </a:p>
          <a:p>
            <a:pPr marL="118872" indent="0">
              <a:buNone/>
            </a:pPr>
            <a:r>
              <a:rPr lang="en-US" dirty="0"/>
              <a:t> *</a:t>
            </a:r>
          </a:p>
          <a:p>
            <a:pPr marL="118872" indent="0">
              <a:buNone/>
            </a:pPr>
            <a:r>
              <a:rPr lang="en-US" dirty="0"/>
              <a:t> * You must also define how to evaluate two numbers.</a:t>
            </a:r>
          </a:p>
          <a:p>
            <a:pPr marL="118872" indent="0">
              <a:buNone/>
            </a:pPr>
            <a:r>
              <a:rPr lang="en-US" dirty="0"/>
              <a:t> */</a:t>
            </a:r>
          </a:p>
          <a:p>
            <a:pPr marL="118872" indent="0">
              <a:buNone/>
            </a:pPr>
            <a:r>
              <a:rPr lang="en-US" dirty="0"/>
              <a:t>class </a:t>
            </a:r>
            <a:r>
              <a:rPr lang="en-US" dirty="0" err="1"/>
              <a:t>CALCULATOR_FRAMEWORK_Export</a:t>
            </a:r>
            <a:r>
              <a:rPr lang="en-US" dirty="0"/>
              <a:t> </a:t>
            </a:r>
            <a:r>
              <a:rPr lang="en-US" dirty="0" err="1"/>
              <a:t>Binary_Operator</a:t>
            </a:r>
            <a:r>
              <a:rPr lang="en-US" dirty="0"/>
              <a:t> </a:t>
            </a:r>
            <a:r>
              <a:rPr lang="en-US" dirty="0" smtClean="0"/>
              <a:t>: Operator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{</a:t>
            </a:r>
          </a:p>
          <a:p>
            <a:pPr marL="118872" indent="0">
              <a:buNone/>
            </a:pPr>
            <a:r>
              <a:rPr lang="en-US" dirty="0"/>
              <a:t>public:</a:t>
            </a:r>
          </a:p>
          <a:p>
            <a:pPr marL="118872" indent="0">
              <a:buNone/>
            </a:pPr>
            <a:r>
              <a:rPr lang="en-US" dirty="0"/>
              <a:t>  virtual ~</a:t>
            </a:r>
            <a:r>
              <a:rPr lang="en-US" dirty="0" err="1"/>
              <a:t>Binary_Operator</a:t>
            </a:r>
            <a:r>
              <a:rPr lang="en-US" dirty="0"/>
              <a:t> (void);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  /**</a:t>
            </a:r>
          </a:p>
          <a:p>
            <a:pPr marL="118872" indent="0">
              <a:buNone/>
            </a:pPr>
            <a:r>
              <a:rPr lang="en-US" dirty="0"/>
              <a:t>   * Evaluate two numbers.</a:t>
            </a:r>
          </a:p>
          <a:p>
            <a:pPr marL="118872" indent="0">
              <a:buNone/>
            </a:pPr>
            <a:r>
              <a:rPr lang="en-US" dirty="0"/>
              <a:t>   *</a:t>
            </a:r>
          </a:p>
          <a:p>
            <a:pPr marL="118872" indent="0">
              <a:buNone/>
            </a:pPr>
            <a:r>
              <a:rPr lang="en-US" dirty="0"/>
              <a:t>   * @</a:t>
            </a:r>
            <a:r>
              <a:rPr lang="en-US" dirty="0" err="1"/>
              <a:t>param</a:t>
            </a:r>
            <a:r>
              <a:rPr lang="en-US" dirty="0"/>
              <a:t>[in]    lhs       The number left of the operator</a:t>
            </a:r>
          </a:p>
          <a:p>
            <a:pPr marL="118872" indent="0">
              <a:buNone/>
            </a:pPr>
            <a:r>
              <a:rPr lang="en-US" dirty="0"/>
              <a:t>   * @</a:t>
            </a:r>
            <a:r>
              <a:rPr lang="en-US" dirty="0" err="1"/>
              <a:t>param</a:t>
            </a:r>
            <a:r>
              <a:rPr lang="en-US" dirty="0"/>
              <a:t>[in]    </a:t>
            </a:r>
            <a:r>
              <a:rPr lang="en-US" dirty="0" err="1"/>
              <a:t>rhs</a:t>
            </a:r>
            <a:r>
              <a:rPr lang="en-US" dirty="0"/>
              <a:t>       The number right of the operator</a:t>
            </a:r>
          </a:p>
          <a:p>
            <a:pPr marL="118872" indent="0">
              <a:buNone/>
            </a:pPr>
            <a:r>
              <a:rPr lang="en-US" dirty="0"/>
              <a:t>   */</a:t>
            </a:r>
          </a:p>
          <a:p>
            <a:pPr marL="118872" indent="0">
              <a:buNone/>
            </a:pPr>
            <a:r>
              <a:rPr lang="en-US" dirty="0"/>
              <a:t>  virtual </a:t>
            </a:r>
            <a:r>
              <a:rPr lang="en-US" dirty="0" err="1"/>
              <a:t>int</a:t>
            </a:r>
            <a:r>
              <a:rPr lang="en-US" dirty="0"/>
              <a:t> evaluate (</a:t>
            </a:r>
            <a:r>
              <a:rPr lang="en-US" dirty="0" err="1"/>
              <a:t>int</a:t>
            </a:r>
            <a:r>
              <a:rPr lang="en-US" dirty="0"/>
              <a:t> lhs,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 = 0;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  void accept (</a:t>
            </a:r>
            <a:r>
              <a:rPr lang="en-US" dirty="0" err="1"/>
              <a:t>Operator_Visitor</a:t>
            </a:r>
            <a:r>
              <a:rPr lang="en-US" dirty="0"/>
              <a:t> &amp; v);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protected:</a:t>
            </a:r>
          </a:p>
          <a:p>
            <a:pPr marL="118872" indent="0">
              <a:buNone/>
            </a:pPr>
            <a:r>
              <a:rPr lang="en-US" dirty="0"/>
              <a:t>  </a:t>
            </a:r>
            <a:r>
              <a:rPr lang="en-US" dirty="0" err="1"/>
              <a:t>Binary_Operator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 &amp; token, </a:t>
            </a:r>
            <a:r>
              <a:rPr lang="en-US" dirty="0" err="1"/>
              <a:t>int</a:t>
            </a:r>
            <a:r>
              <a:rPr lang="en-US" dirty="0"/>
              <a:t> precedence);</a:t>
            </a:r>
          </a:p>
          <a:p>
            <a:pPr marL="118872" indent="0">
              <a:buNone/>
            </a:pPr>
            <a:r>
              <a:rPr lang="en-US" dirty="0"/>
              <a:t>};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r>
              <a:rPr lang="en-US" dirty="0"/>
              <a:t>  __BINARY_OPERATOR_H</a:t>
            </a:r>
            <a:r>
              <a:rPr lang="en-US" dirty="0" smtClean="0"/>
              <a:t>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3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$CALCULATOR_ROOT/calculator/framework/Binary_Operator.cpp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Operator_Visitor.h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token,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precedence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(token, precedence) { }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(void) { }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::accept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Operator_Visitor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v)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v.visit_Binary_Operator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(*this);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Binary Operator (Header/Source)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59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 we can create the MPC file to build our framework: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$CALCULATOR_ROOT/calculator/framework/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Calculator_Framework.mpc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project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Calculator_Framework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Calculator_Framework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dynamicflags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+= CALCULATOR_FRAMEWORK_BUILD_DLL</a:t>
            </a:r>
          </a:p>
          <a:p>
            <a:pPr marL="118872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$(CALCULATOR_ROOT)/libs</a:t>
            </a: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dllout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$(CALCULATOR_ROOT)/libs</a:t>
            </a:r>
          </a:p>
          <a:p>
            <a:pPr marL="118872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Source_Files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Binary_Operator.cpp</a:t>
            </a: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Operator.cpp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6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#4 - Update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4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 this point we have followed the same steps (more or less) that we did in the Shared Libraries tutorial of construction.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mwc.pl -type make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calculator.mwc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We have our shared object in this case that contains a Binary Operator that inherits from an Operator.</a:t>
            </a:r>
          </a:p>
          <a:p>
            <a:pPr lvl="1"/>
            <a:r>
              <a:rPr lang="en-US" dirty="0" smtClean="0"/>
              <a:t>Same hierarchy as used in Assignment #3.</a:t>
            </a:r>
          </a:p>
        </p:txBody>
      </p:sp>
    </p:spTree>
    <p:extLst>
      <p:ext uri="{BB962C8B-B14F-4D97-AF65-F5344CB8AC3E}">
        <p14:creationId xmlns:p14="http://schemas.microsoft.com/office/powerpoint/2010/main" val="391755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now going to use the operator framework to implement several concrete operators.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concrete operators will eventually be loaded by the calculator executable at runtime, not at compile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need to generate an export file for our concrete operator library. This will instruct the compiler to export symbols that can be loaded by the calculator executable.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0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process as before to generate the necessary: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generate_export_file.pl BASIC_OPERATORS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CALCULATOR_ROOT/examples/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Basic_Operators_export.h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Now we can create the concrete operators (Add, Subtract, etc.)</a:t>
            </a:r>
          </a:p>
        </p:txBody>
      </p:sp>
    </p:spTree>
    <p:extLst>
      <p:ext uri="{BB962C8B-B14F-4D97-AF65-F5344CB8AC3E}">
        <p14:creationId xmlns:p14="http://schemas.microsoft.com/office/powerpoint/2010/main" val="4192972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$CALCULATOR_ROOT/examples/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Add_Operator.h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__ADD_OPERATOR_H__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__ADD_OPERATOR_H__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Basic_Operators_export.h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"calculator/framework/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DO NOT EXPORT THE ENTIRE CLASS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evaluate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lhs,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Factory method exported from shared library, 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We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force its definition to use C semantics so we do not have to worry about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name mangling concerns in C++, which is not standardized across compilers.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"C"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BASIC_OPERATORS_Export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Operator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make_Add_Operator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!defined __ADD_OPERATOR_H__</a:t>
            </a:r>
          </a:p>
        </p:txBody>
      </p:sp>
    </p:spTree>
    <p:extLst>
      <p:ext uri="{BB962C8B-B14F-4D97-AF65-F5344CB8AC3E}">
        <p14:creationId xmlns:p14="http://schemas.microsoft.com/office/powerpoint/2010/main" val="325323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$CALCULATOR_ROOT/examples/Add_Operator.cpp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Add_Operator.h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("+", 1) { }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 { }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::evaluate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lhs,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lhs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the factory method</a:t>
            </a: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make_Add_Operator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00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MPC File: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$CALCULATOR_ROOT/examples/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Basic_Operator.mpc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Basic_Operators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Basic_Operators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dynamicflags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BASIC_OPERATORS_BUILD_DLL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after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Calculator_Framework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libs 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Calculator_Framework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dllout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$(CALCULATOR_ROOT)/lib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$(CALCULATOR_ROOT)/lib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includes += $(CALCULATOR_ROOT)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libpaths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$(CALCULATOR_ROOT)/libs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Add_Operator.cpp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other concrete operator source files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084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</a:t>
            </a:r>
            <a:r>
              <a:rPr lang="en-US" dirty="0" smtClean="0"/>
              <a:t>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all the source files for </a:t>
            </a:r>
            <a:r>
              <a:rPr lang="en-US" dirty="0" smtClean="0"/>
              <a:t>the stack-based calculator to: </a:t>
            </a:r>
          </a:p>
          <a:p>
            <a:pPr marL="118872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CALCULATOR_ROOT/calculator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except </a:t>
            </a:r>
            <a:r>
              <a:rPr lang="en-US" dirty="0"/>
              <a:t>for the source files for the concrete </a:t>
            </a:r>
            <a:r>
              <a:rPr lang="en-US" dirty="0" smtClean="0"/>
              <a:t>   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operators</a:t>
            </a:r>
            <a:r>
              <a:rPr lang="en-US" dirty="0"/>
              <a:t>, such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Add_Command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US" dirty="0" smtClean="0"/>
              <a:t>.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This is because the framework will have no knowledge of what concrete operators are supported.</a:t>
            </a:r>
          </a:p>
        </p:txBody>
      </p:sp>
    </p:spTree>
    <p:extLst>
      <p:ext uri="{BB962C8B-B14F-4D97-AF65-F5344CB8AC3E}">
        <p14:creationId xmlns:p14="http://schemas.microsoft.com/office/powerpoint/2010/main" val="2578933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700" dirty="0" smtClean="0"/>
              <a:t>Updated MPC: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(Calculator)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calculator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Define the project's dependencies. DO NOT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Basic_Operators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since we will load it at runtime.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after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Calculator_Framework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libs 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Calculator_Framework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Define where the header files and import libraries are located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includes += $(CALCULATOR_ROOT)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libpaths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$(CALCULATOR_ROOT)/libs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current source files, minus concrete operators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132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let's create a Wrapper Facade for managing operators dynamically loaded into the project.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facade can then be passed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infix_to_postfix</a:t>
            </a:r>
            <a:r>
              <a:rPr lang="en-US" dirty="0"/>
              <a:t> method/function in the Calculator to create operators as it parses in the infix string.</a:t>
            </a:r>
          </a:p>
        </p:txBody>
      </p:sp>
    </p:spTree>
    <p:extLst>
      <p:ext uri="{BB962C8B-B14F-4D97-AF65-F5344CB8AC3E}">
        <p14:creationId xmlns:p14="http://schemas.microsoft.com/office/powerpoint/2010/main" val="2925366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$CALCULATOR_ROOT/calculator/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Supported_Operators.h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__SUPPORTED_OPERATOR_H__</a:t>
            </a: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__SUPPORTED_OPERATOR_H__</a:t>
            </a:r>
          </a:p>
          <a:p>
            <a:pPr marL="118872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118872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Forward decl.</a:t>
            </a: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Operator;</a:t>
            </a:r>
          </a:p>
          <a:p>
            <a:pPr marL="118872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Supported_Operators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Supported_Operators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instance (void);</a:t>
            </a:r>
          </a:p>
          <a:p>
            <a:pPr marL="118872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Supported_Operators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void insert (Operator * op);</a:t>
            </a: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Operator * lookup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token)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Supported_Operators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Supported_Operators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instance_;</a:t>
            </a: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::map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Operator *&gt; operators_;</a:t>
            </a: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!defined __SUPPORTED_OPERATOR_H__</a:t>
            </a:r>
          </a:p>
        </p:txBody>
      </p:sp>
    </p:spTree>
    <p:extLst>
      <p:ext uri="{BB962C8B-B14F-4D97-AF65-F5344CB8AC3E}">
        <p14:creationId xmlns:p14="http://schemas.microsoft.com/office/powerpoint/2010/main" val="3114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11/22 – No Office Hours</a:t>
            </a:r>
          </a:p>
          <a:p>
            <a:endParaRPr lang="en-US" dirty="0"/>
          </a:p>
          <a:p>
            <a:r>
              <a:rPr lang="en-US" dirty="0" smtClean="0"/>
              <a:t>Remaining Schedule:</a:t>
            </a:r>
          </a:p>
          <a:p>
            <a:pPr lvl="1"/>
            <a:r>
              <a:rPr lang="en-US" sz="2600" dirty="0" smtClean="0"/>
              <a:t>11/24 – No class, Thanksgiving Break! </a:t>
            </a:r>
            <a:r>
              <a:rPr lang="en-US" sz="2600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2600" dirty="0" smtClean="0">
                <a:sym typeface="Wingdings" panose="05000000000000000000" pitchFamily="2" charset="2"/>
              </a:rPr>
              <a:t>11/29 – </a:t>
            </a:r>
            <a:r>
              <a:rPr lang="en-US" sz="2600" dirty="0" smtClean="0">
                <a:sym typeface="Wingdings" panose="05000000000000000000" pitchFamily="2" charset="2"/>
              </a:rPr>
              <a:t>Assignment #4 Overview / Paper </a:t>
            </a:r>
            <a:r>
              <a:rPr lang="en-US" sz="2600" dirty="0" smtClean="0">
                <a:sym typeface="Wingdings" panose="05000000000000000000" pitchFamily="2" charset="2"/>
              </a:rPr>
              <a:t>Wrap-up </a:t>
            </a:r>
            <a:endParaRPr lang="en-US" sz="2600" dirty="0">
              <a:sym typeface="Wingdings" panose="05000000000000000000" pitchFamily="2" charset="2"/>
            </a:endParaRPr>
          </a:p>
          <a:p>
            <a:pPr lvl="1"/>
            <a:r>
              <a:rPr lang="en-US" sz="2600" dirty="0" smtClean="0">
                <a:sym typeface="Wingdings" panose="05000000000000000000" pitchFamily="2" charset="2"/>
              </a:rPr>
              <a:t>12/1 </a:t>
            </a:r>
            <a:r>
              <a:rPr lang="en-US" sz="2600" dirty="0" smtClean="0">
                <a:sym typeface="Wingdings" panose="05000000000000000000" pitchFamily="2" charset="2"/>
              </a:rPr>
              <a:t>– Software Anti-Patterns </a:t>
            </a:r>
            <a:endParaRPr lang="en-US" sz="2600" dirty="0">
              <a:sym typeface="Wingdings" panose="05000000000000000000" pitchFamily="2" charset="2"/>
            </a:endParaRPr>
          </a:p>
          <a:p>
            <a:pPr lvl="1"/>
            <a:r>
              <a:rPr lang="en-US" sz="2600" dirty="0" smtClean="0">
                <a:sym typeface="Wingdings" panose="05000000000000000000" pitchFamily="2" charset="2"/>
              </a:rPr>
              <a:t>12/6 – Assignment #5 Discussion (Phase I Comments)</a:t>
            </a:r>
          </a:p>
          <a:p>
            <a:pPr lvl="1"/>
            <a:r>
              <a:rPr lang="en-US" sz="2600" dirty="0" smtClean="0">
                <a:sym typeface="Wingdings" panose="05000000000000000000" pitchFamily="2" charset="2"/>
              </a:rPr>
              <a:t>12/8 – Final Exam Review</a:t>
            </a:r>
          </a:p>
          <a:p>
            <a:pPr lvl="1"/>
            <a:r>
              <a:rPr lang="en-US" sz="2600" dirty="0" smtClean="0">
                <a:sym typeface="Wingdings" panose="05000000000000000000" pitchFamily="2" charset="2"/>
              </a:rPr>
              <a:t>12/9 – Assignment #5 Due – Phase II</a:t>
            </a:r>
          </a:p>
          <a:p>
            <a:pPr lvl="1"/>
            <a:r>
              <a:rPr lang="en-US" sz="2600" dirty="0" smtClean="0">
                <a:sym typeface="Wingdings" panose="05000000000000000000" pitchFamily="2" charset="2"/>
              </a:rPr>
              <a:t>12/15 – Final Exam 10:30 AM – 12:30 PM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06085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256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800" dirty="0"/>
              <a:t>// $CALCULATOR_ROOT/calculator/Supported_Operators.cpp</a:t>
            </a:r>
          </a:p>
          <a:p>
            <a:pPr marL="118872" indent="0">
              <a:buNone/>
            </a:pPr>
            <a:endParaRPr lang="en-US" sz="800" dirty="0"/>
          </a:p>
          <a:p>
            <a:pPr marL="118872" indent="0">
              <a:buNone/>
            </a:pPr>
            <a:r>
              <a:rPr lang="en-US" sz="800" dirty="0"/>
              <a:t>#include "</a:t>
            </a:r>
            <a:r>
              <a:rPr lang="en-US" sz="800" dirty="0" err="1"/>
              <a:t>Supported_Operator.h</a:t>
            </a:r>
            <a:r>
              <a:rPr lang="en-US" sz="800" dirty="0"/>
              <a:t>"</a:t>
            </a:r>
          </a:p>
          <a:p>
            <a:pPr marL="118872" indent="0">
              <a:buNone/>
            </a:pPr>
            <a:r>
              <a:rPr lang="en-US" sz="800" dirty="0"/>
              <a:t>#include "calculator/framework/</a:t>
            </a:r>
            <a:r>
              <a:rPr lang="en-US" sz="800" dirty="0" err="1"/>
              <a:t>Operator.h</a:t>
            </a:r>
            <a:r>
              <a:rPr lang="en-US" sz="800" dirty="0"/>
              <a:t>"</a:t>
            </a:r>
          </a:p>
          <a:p>
            <a:pPr marL="118872" indent="0">
              <a:buNone/>
            </a:pPr>
            <a:endParaRPr lang="en-US" sz="800" dirty="0"/>
          </a:p>
          <a:p>
            <a:pPr marL="118872" indent="0">
              <a:buNone/>
            </a:pPr>
            <a:r>
              <a:rPr lang="en-US" sz="800" dirty="0" err="1"/>
              <a:t>Supported_Operators</a:t>
            </a:r>
            <a:r>
              <a:rPr lang="en-US" sz="800" dirty="0"/>
              <a:t> * </a:t>
            </a:r>
            <a:r>
              <a:rPr lang="en-US" sz="800" dirty="0" err="1"/>
              <a:t>Supported_Operators</a:t>
            </a:r>
            <a:r>
              <a:rPr lang="en-US" sz="800" dirty="0"/>
              <a:t>::instance_ = </a:t>
            </a:r>
            <a:r>
              <a:rPr lang="en-US" sz="800" dirty="0" err="1"/>
              <a:t>nullptr</a:t>
            </a:r>
            <a:r>
              <a:rPr lang="en-US" sz="800" dirty="0"/>
              <a:t>;</a:t>
            </a:r>
          </a:p>
          <a:p>
            <a:pPr marL="118872" indent="0">
              <a:buNone/>
            </a:pPr>
            <a:endParaRPr lang="en-US" sz="800" dirty="0"/>
          </a:p>
          <a:p>
            <a:pPr marL="118872" indent="0">
              <a:buNone/>
            </a:pPr>
            <a:r>
              <a:rPr lang="en-US" sz="800" dirty="0" err="1"/>
              <a:t>Supported_Operators</a:t>
            </a:r>
            <a:r>
              <a:rPr lang="en-US" sz="800" dirty="0"/>
              <a:t> * </a:t>
            </a:r>
            <a:r>
              <a:rPr lang="en-US" sz="800" dirty="0" err="1"/>
              <a:t>Supported_Operators</a:t>
            </a:r>
            <a:r>
              <a:rPr lang="en-US" sz="800" dirty="0"/>
              <a:t>::instance (void)</a:t>
            </a:r>
          </a:p>
          <a:p>
            <a:pPr marL="118872" indent="0">
              <a:buNone/>
            </a:pPr>
            <a:r>
              <a:rPr lang="en-US" sz="800" dirty="0"/>
              <a:t>{</a:t>
            </a:r>
          </a:p>
          <a:p>
            <a:pPr marL="118872" indent="0">
              <a:buNone/>
            </a:pPr>
            <a:r>
              <a:rPr lang="en-US" sz="800" dirty="0"/>
              <a:t>  if (instance_ != </a:t>
            </a:r>
            <a:r>
              <a:rPr lang="en-US" sz="800" dirty="0" err="1"/>
              <a:t>nullptr</a:t>
            </a:r>
            <a:r>
              <a:rPr lang="en-US" sz="800" dirty="0"/>
              <a:t>)</a:t>
            </a:r>
          </a:p>
          <a:p>
            <a:pPr marL="118872" indent="0">
              <a:buNone/>
            </a:pPr>
            <a:r>
              <a:rPr lang="en-US" sz="800" dirty="0"/>
              <a:t>    return instance_;</a:t>
            </a:r>
          </a:p>
          <a:p>
            <a:pPr marL="118872" indent="0">
              <a:buNone/>
            </a:pPr>
            <a:endParaRPr lang="en-US" sz="800" dirty="0"/>
          </a:p>
          <a:p>
            <a:pPr marL="118872" indent="0">
              <a:buNone/>
            </a:pPr>
            <a:r>
              <a:rPr lang="en-US" sz="800" dirty="0"/>
              <a:t>  instance_ = new </a:t>
            </a:r>
            <a:r>
              <a:rPr lang="en-US" sz="800" dirty="0" err="1"/>
              <a:t>Supported_Operators</a:t>
            </a:r>
            <a:r>
              <a:rPr lang="en-US" sz="800" dirty="0"/>
              <a:t> ();</a:t>
            </a:r>
          </a:p>
          <a:p>
            <a:pPr marL="118872" indent="0">
              <a:buNone/>
            </a:pPr>
            <a:r>
              <a:rPr lang="en-US" sz="800" dirty="0"/>
              <a:t>  return instance_;</a:t>
            </a:r>
          </a:p>
          <a:p>
            <a:pPr marL="118872" indent="0">
              <a:buNone/>
            </a:pPr>
            <a:r>
              <a:rPr lang="en-US" sz="800" dirty="0"/>
              <a:t>}</a:t>
            </a:r>
          </a:p>
          <a:p>
            <a:pPr marL="118872" indent="0">
              <a:buNone/>
            </a:pPr>
            <a:endParaRPr lang="en-US" sz="800" dirty="0"/>
          </a:p>
          <a:p>
            <a:pPr marL="118872" indent="0">
              <a:buNone/>
            </a:pPr>
            <a:r>
              <a:rPr lang="en-US" sz="800" dirty="0" err="1"/>
              <a:t>Supported_Operators</a:t>
            </a:r>
            <a:r>
              <a:rPr lang="en-US" sz="800" dirty="0"/>
              <a:t>::</a:t>
            </a:r>
            <a:r>
              <a:rPr lang="en-US" sz="800" dirty="0" err="1"/>
              <a:t>Supported_Operators</a:t>
            </a:r>
            <a:r>
              <a:rPr lang="en-US" sz="800" dirty="0"/>
              <a:t> (void)</a:t>
            </a:r>
          </a:p>
          <a:p>
            <a:pPr marL="118872" indent="0">
              <a:buNone/>
            </a:pPr>
            <a:r>
              <a:rPr lang="en-US" sz="800" dirty="0"/>
              <a:t>{</a:t>
            </a:r>
          </a:p>
          <a:p>
            <a:pPr marL="118872" indent="0">
              <a:buNone/>
            </a:pPr>
            <a:endParaRPr lang="en-US" sz="800" dirty="0"/>
          </a:p>
          <a:p>
            <a:pPr marL="118872" indent="0">
              <a:buNone/>
            </a:pPr>
            <a:r>
              <a:rPr lang="en-US" sz="800" dirty="0"/>
              <a:t>}</a:t>
            </a:r>
          </a:p>
          <a:p>
            <a:pPr marL="118872" indent="0">
              <a:buNone/>
            </a:pPr>
            <a:endParaRPr lang="en-US" sz="800" dirty="0"/>
          </a:p>
          <a:p>
            <a:pPr marL="118872" indent="0">
              <a:buNone/>
            </a:pPr>
            <a:r>
              <a:rPr lang="en-US" sz="800" dirty="0" err="1"/>
              <a:t>Supported_Operators</a:t>
            </a:r>
            <a:r>
              <a:rPr lang="en-US" sz="800" dirty="0"/>
              <a:t>::~</a:t>
            </a:r>
            <a:r>
              <a:rPr lang="en-US" sz="800" dirty="0" err="1"/>
              <a:t>Supported_Operators</a:t>
            </a:r>
            <a:r>
              <a:rPr lang="en-US" sz="800" dirty="0"/>
              <a:t> (void)</a:t>
            </a:r>
          </a:p>
          <a:p>
            <a:pPr marL="118872" indent="0">
              <a:buNone/>
            </a:pPr>
            <a:r>
              <a:rPr lang="en-US" sz="800" dirty="0"/>
              <a:t>{</a:t>
            </a:r>
          </a:p>
          <a:p>
            <a:pPr marL="118872" indent="0">
              <a:buNone/>
            </a:pPr>
            <a:r>
              <a:rPr lang="en-US" sz="800" dirty="0"/>
              <a:t>  // Delete the loaded operators, which reside in their host modules</a:t>
            </a:r>
          </a:p>
          <a:p>
            <a:pPr marL="118872" indent="0">
              <a:buNone/>
            </a:pPr>
            <a:r>
              <a:rPr lang="en-US" sz="800" dirty="0"/>
              <a:t>  // address space.</a:t>
            </a:r>
          </a:p>
          <a:p>
            <a:pPr marL="118872" indent="0">
              <a:buNone/>
            </a:pPr>
            <a:endParaRPr lang="en-US" sz="800" dirty="0"/>
          </a:p>
          <a:p>
            <a:pPr marL="118872" indent="0">
              <a:buNone/>
            </a:pPr>
            <a:r>
              <a:rPr lang="en-US" sz="800" dirty="0"/>
              <a:t>  for (auto entry : this-&gt;operators)</a:t>
            </a:r>
          </a:p>
          <a:p>
            <a:pPr marL="118872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entry.second</a:t>
            </a:r>
            <a:r>
              <a:rPr lang="en-US" sz="800" dirty="0"/>
              <a:t>-&gt;destroy ();</a:t>
            </a:r>
          </a:p>
          <a:p>
            <a:pPr marL="118872" indent="0">
              <a:buNone/>
            </a:pPr>
            <a:r>
              <a:rPr lang="en-US" sz="800" dirty="0"/>
              <a:t>}</a:t>
            </a:r>
          </a:p>
          <a:p>
            <a:pPr marL="118872" indent="0">
              <a:buNone/>
            </a:pPr>
            <a:endParaRPr lang="en-US" sz="800" dirty="0"/>
          </a:p>
          <a:p>
            <a:pPr marL="118872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Supported_Operators</a:t>
            </a:r>
            <a:r>
              <a:rPr lang="en-US" sz="800" dirty="0"/>
              <a:t>::insert (Operator * op)</a:t>
            </a:r>
          </a:p>
          <a:p>
            <a:pPr marL="118872" indent="0">
              <a:buNone/>
            </a:pPr>
            <a:r>
              <a:rPr lang="en-US" sz="800" dirty="0"/>
              <a:t>{</a:t>
            </a:r>
          </a:p>
          <a:p>
            <a:pPr marL="118872" indent="0">
              <a:buNone/>
            </a:pPr>
            <a:r>
              <a:rPr lang="en-US" sz="800" dirty="0"/>
              <a:t>  this-&gt;</a:t>
            </a:r>
            <a:r>
              <a:rPr lang="en-US" sz="800" dirty="0" err="1"/>
              <a:t>operators_.insert</a:t>
            </a:r>
            <a:r>
              <a:rPr lang="en-US" sz="800" dirty="0"/>
              <a:t> (</a:t>
            </a: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make_pair</a:t>
            </a:r>
            <a:r>
              <a:rPr lang="en-US" sz="800" dirty="0"/>
              <a:t> (op-&gt;token (), op));</a:t>
            </a:r>
          </a:p>
          <a:p>
            <a:pPr marL="118872" indent="0">
              <a:buNone/>
            </a:pPr>
            <a:r>
              <a:rPr lang="en-US" sz="800" dirty="0"/>
              <a:t>}</a:t>
            </a:r>
          </a:p>
          <a:p>
            <a:pPr marL="118872" indent="0">
              <a:buNone/>
            </a:pPr>
            <a:endParaRPr lang="en-US" sz="800" dirty="0"/>
          </a:p>
          <a:p>
            <a:pPr marL="118872" indent="0">
              <a:buNone/>
            </a:pPr>
            <a:r>
              <a:rPr lang="en-US" sz="800" dirty="0"/>
              <a:t>Operator * </a:t>
            </a:r>
            <a:r>
              <a:rPr lang="en-US" sz="800" dirty="0" err="1"/>
              <a:t>Supported_Operators</a:t>
            </a:r>
            <a:r>
              <a:rPr lang="en-US" sz="800" dirty="0"/>
              <a:t>::lookup (</a:t>
            </a:r>
            <a:r>
              <a:rPr lang="en-US" sz="800" dirty="0" err="1"/>
              <a:t>const</a:t>
            </a:r>
            <a:r>
              <a:rPr lang="en-US" sz="800" dirty="0"/>
              <a:t> </a:t>
            </a:r>
            <a:r>
              <a:rPr lang="en-US" sz="800" dirty="0" err="1"/>
              <a:t>std</a:t>
            </a:r>
            <a:r>
              <a:rPr lang="en-US" sz="800" dirty="0"/>
              <a:t>::string &amp; token) </a:t>
            </a:r>
            <a:r>
              <a:rPr lang="en-US" sz="800" dirty="0" err="1"/>
              <a:t>const</a:t>
            </a:r>
            <a:endParaRPr lang="en-US" sz="800" dirty="0"/>
          </a:p>
          <a:p>
            <a:pPr marL="118872" indent="0">
              <a:buNone/>
            </a:pPr>
            <a:r>
              <a:rPr lang="en-US" sz="800" dirty="0"/>
              <a:t>{</a:t>
            </a:r>
          </a:p>
          <a:p>
            <a:pPr marL="118872" indent="0">
              <a:buNone/>
            </a:pPr>
            <a:r>
              <a:rPr lang="en-US" sz="800" dirty="0"/>
              <a:t>  return this-&gt;operators_.at (token);</a:t>
            </a:r>
          </a:p>
          <a:p>
            <a:pPr marL="118872" indent="0">
              <a:buNone/>
            </a:pPr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115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Operator Command: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$CALCULATOR_ROOT/calculator/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__OPERATOR_COMMAND__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__OPERATOR_COMMAND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Forward Declaration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Operator;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Expr_Command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/// Constructor that takes Operator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(Operator &amp; op);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execute (Stack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 s)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precedence (void)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/// The operator that defines our evaluation.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Operator &amp; op_;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!defined __OPERATOR_COMMAND__</a:t>
            </a:r>
          </a:p>
        </p:txBody>
      </p:sp>
    </p:spTree>
    <p:extLst>
      <p:ext uri="{BB962C8B-B14F-4D97-AF65-F5344CB8AC3E}">
        <p14:creationId xmlns:p14="http://schemas.microsoft.com/office/powerpoint/2010/main" val="3565640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$CALCULATOR_ROOT/calculator/Operator_Command.cpp</a:t>
            </a:r>
          </a:p>
          <a:p>
            <a:pPr marL="118872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"calculator/framework/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(Operator &amp; op)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op_ (op) { }</a:t>
            </a:r>
          </a:p>
          <a:p>
            <a:pPr marL="118872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(void) { }</a:t>
            </a:r>
          </a:p>
          <a:p>
            <a:pPr marL="118872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::precedence (void)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op_.precedence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47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$CALCULATOR_ROOT/calculator/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Binary_Operator_Command.h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__BINARY_OPERATOR_COMMAND__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__BINARY_OPERATOR_COMMAND__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Forward decl.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/// Constructor that takes Operator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op);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execute (Stack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 s)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/// The operator that defines our evaluation.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!defined __BINARY_OPERATOR_COMMAND__</a:t>
            </a:r>
          </a:p>
        </p:txBody>
      </p:sp>
    </p:spTree>
    <p:extLst>
      <p:ext uri="{BB962C8B-B14F-4D97-AF65-F5344CB8AC3E}">
        <p14:creationId xmlns:p14="http://schemas.microsoft.com/office/powerpoint/2010/main" val="3767406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$CALCULATOR_ROOT/calculator/Binary_Operator_Command.cpp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Binary_Operator_Command.h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"calculator/framework/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op)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(op),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(op) { }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::execute (Stack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 s)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pop n1 and n2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this-&gt;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binary_op_.evaluate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(n1, n2);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(result);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6013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that we have defined the C</a:t>
            </a:r>
            <a:r>
              <a:rPr lang="en-US" dirty="0" smtClean="0"/>
              <a:t>ommand classes </a:t>
            </a:r>
            <a:r>
              <a:rPr lang="en-US" dirty="0"/>
              <a:t>for working with different operators, we need create the commands (or nodes) as we parse the infix string. </a:t>
            </a:r>
            <a:endParaRPr lang="en-US" dirty="0" smtClean="0"/>
          </a:p>
          <a:p>
            <a:pPr lvl="1"/>
            <a:r>
              <a:rPr lang="en-US" dirty="0" smtClean="0"/>
              <a:t>Remember</a:t>
            </a:r>
            <a:r>
              <a:rPr lang="en-US" dirty="0"/>
              <a:t>, we do not need to know the concrete operator. We just need to know what kind of operator it is (i.e., unary, binary, etc.) 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Let's </a:t>
            </a:r>
            <a:r>
              <a:rPr lang="en-US" dirty="0"/>
              <a:t>create a Visitor that creates the correct command (or node) for interact with the Operator.</a:t>
            </a:r>
          </a:p>
        </p:txBody>
      </p:sp>
    </p:spTree>
    <p:extLst>
      <p:ext uri="{BB962C8B-B14F-4D97-AF65-F5344CB8AC3E}">
        <p14:creationId xmlns:p14="http://schemas.microsoft.com/office/powerpoint/2010/main" val="2992598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$CALCULATOR_ROOT/calculator/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Operator_Command_Factory_Visitor.h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__OPERATOR_COMMAND_FACTORY_VISITOR_H__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__OPERATOR_COMMAND_FACTORY_VISITOR_H__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"calculator/framework/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Operator_Visitor.h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Operator_Command_Factory_Visitor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Operator_Visitor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Operator_Command_Factory_Visitor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Operator_Command_Factory_Visitor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41148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visit_Binary_Operator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op);</a:t>
            </a:r>
          </a:p>
          <a:p>
            <a:pPr marL="41148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command (void)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1148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command_;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!defined __OPERATOR_COMMAND_FACTORY_VISITOR_H__</a:t>
            </a:r>
          </a:p>
        </p:txBody>
      </p:sp>
    </p:spTree>
    <p:extLst>
      <p:ext uri="{BB962C8B-B14F-4D97-AF65-F5344CB8AC3E}">
        <p14:creationId xmlns:p14="http://schemas.microsoft.com/office/powerpoint/2010/main" val="1932128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$CALCULATOR_ROOT/calculator/Operator_Command_Factory_Visitor.cpp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Operator_Command_Factory_Visitor.h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Operator_Command_Factory_Visitor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Operator_Command_Factory_Visitor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 { }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Operator_Command_Factory_Visitor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Operator_Command_Factory_Visitor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 { }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Operator_Command_Factory_Visitor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visit_Binary_Operator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op)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this-&gt;command_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Binary_Operator_Command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(op)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Operator_Command_Factory_Visitor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::command (void)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this-&gt;command_;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2446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should be at a point were we can integrate the following into our existing calculator or expression evaluator.</a:t>
            </a:r>
          </a:p>
          <a:p>
            <a:endParaRPr lang="en-US" dirty="0"/>
          </a:p>
          <a:p>
            <a:r>
              <a:rPr lang="en-US" dirty="0" smtClean="0"/>
              <a:t>Our </a:t>
            </a:r>
            <a:r>
              <a:rPr lang="en-US" dirty="0"/>
              <a:t>goal is to create the correct operator as we parse the infix expression. </a:t>
            </a:r>
            <a:endParaRPr lang="en-US" dirty="0" smtClean="0"/>
          </a:p>
          <a:p>
            <a:pPr lvl="1"/>
            <a:r>
              <a:rPr lang="en-US" dirty="0" smtClean="0"/>
              <a:t>Assuming </a:t>
            </a:r>
            <a:r>
              <a:rPr lang="en-US" dirty="0"/>
              <a:t>we have a method (or function)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parse_expression</a:t>
            </a:r>
            <a:r>
              <a:rPr lang="en-US" dirty="0"/>
              <a:t>, integrate the following approach into your </a:t>
            </a:r>
            <a:r>
              <a:rPr lang="en-US" dirty="0" smtClean="0"/>
              <a:t>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4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Calculator.h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118872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Supported_Operators.h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Operator_Command_Factory_Visitor.h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"calculator/framework/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Operator.h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118872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void Calculator::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parse_expression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infix)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token;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 (infix);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Operator_Command_Factory_Visitor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op_command_factory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(!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input.eof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())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Read the next token from the infix string.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&gt;&gt; token;</a:t>
            </a:r>
          </a:p>
          <a:p>
            <a:pPr marL="118872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Lookup the operator for the token, and create the command.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Operator * op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Supported_Operators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::instance ()-&gt;lookup (token);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op-&gt;accept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op_command_factory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Operator_Command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op_command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op_command_factory.command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118872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Determine what to do with the operator command (i.e., place onto stack or 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append to postfix expression) based on its precedence.</a:t>
            </a:r>
          </a:p>
          <a:p>
            <a:pPr marL="118872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...</a:t>
            </a:r>
          </a:p>
          <a:p>
            <a:pPr marL="118872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catch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out_of_range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&amp;)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Either token is a number, or a unsupported operator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18872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752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Shared Library Discussion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03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need a way to integrate the shared libraries into our executable at runtime…</a:t>
            </a:r>
          </a:p>
          <a:p>
            <a:endParaRPr lang="en-US" dirty="0"/>
          </a:p>
          <a:p>
            <a:r>
              <a:rPr lang="en-US" dirty="0" smtClean="0"/>
              <a:t>We can use ACE library to assist us in this task.</a:t>
            </a:r>
          </a:p>
          <a:p>
            <a:pPr lvl="1"/>
            <a:r>
              <a:rPr lang="en-US" dirty="0">
                <a:hlinkClick r:id="rId2"/>
              </a:rPr>
              <a:t>http://www.dre.vanderbilt.edu/~</a:t>
            </a:r>
            <a:r>
              <a:rPr lang="en-US" dirty="0" smtClean="0">
                <a:hlinkClick r:id="rId2"/>
              </a:rPr>
              <a:t>schmidt/ACE.html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Due to time limitations the remainder of this tutorial can be found at the following: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github.iu.edu/hilljh/training-and-policies/blob/master/howto/shared-library/howto-create-a-framework.md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11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Let's run the program. </a:t>
            </a:r>
            <a:endParaRPr lang="en-US" dirty="0" smtClean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make sure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/>
              <a:t> includes both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$ACE_ROOT/lib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$CALCULATOR_ROOT/lib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</a:t>
            </a:r>
            <a:r>
              <a:rPr lang="en-US" dirty="0"/>
              <a:t>, define the configuration file that define the operators to load.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invoke the program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calculator operators.def</a:t>
            </a:r>
          </a:p>
        </p:txBody>
      </p:sp>
    </p:spTree>
    <p:extLst>
      <p:ext uri="{BB962C8B-B14F-4D97-AF65-F5344CB8AC3E}">
        <p14:creationId xmlns:p14="http://schemas.microsoft.com/office/powerpoint/2010/main" val="60171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(software) framework?</a:t>
            </a:r>
          </a:p>
          <a:p>
            <a:pPr lvl="1"/>
            <a:r>
              <a:rPr lang="en-US" i="1" dirty="0" smtClean="0"/>
              <a:t>“An </a:t>
            </a:r>
            <a:r>
              <a:rPr lang="en-US" i="1" dirty="0"/>
              <a:t>abstraction in which software providing generic functionality can be selectively changed by additional user-written code, thus providing application-specific software</a:t>
            </a:r>
            <a:r>
              <a:rPr lang="en-US" i="1" dirty="0" smtClean="0"/>
              <a:t>.” </a:t>
            </a:r>
            <a:r>
              <a:rPr lang="en-US" dirty="0" smtClean="0"/>
              <a:t>–Wikipedia</a:t>
            </a:r>
          </a:p>
          <a:p>
            <a:pPr lvl="1"/>
            <a:endParaRPr lang="en-US" dirty="0"/>
          </a:p>
          <a:p>
            <a:r>
              <a:rPr lang="en-US" dirty="0" smtClean="0"/>
              <a:t>What is the difference between a software framework and a library?</a:t>
            </a:r>
          </a:p>
          <a:p>
            <a:pPr lvl="1"/>
            <a:r>
              <a:rPr lang="en-US" dirty="0" smtClean="0"/>
              <a:t>How do our design patterns/principles fit into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2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Shared Libraries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packaged collection of object files that program can link against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 linker just stores a reference to the library and the library itself is not packaged in the main </a:t>
            </a:r>
            <a:r>
              <a:rPr lang="en-US" dirty="0" smtClean="0"/>
              <a:t>executable.</a:t>
            </a:r>
          </a:p>
          <a:p>
            <a:pPr lvl="2"/>
            <a:endParaRPr lang="en-US" dirty="0"/>
          </a:p>
          <a:p>
            <a:r>
              <a:rPr lang="en-US" dirty="0" smtClean="0"/>
              <a:t>Frameworks</a:t>
            </a:r>
          </a:p>
          <a:p>
            <a:pPr lvl="1"/>
            <a:r>
              <a:rPr lang="en-US" dirty="0" smtClean="0"/>
              <a:t>A bundle, most often a directory structure, that </a:t>
            </a:r>
            <a:r>
              <a:rPr lang="en-US" dirty="0"/>
              <a:t>contains shared libraries as well as sub directories of headers and other </a:t>
            </a:r>
            <a:r>
              <a:rPr lang="en-US" dirty="0" smtClean="0"/>
              <a:t>resources necessary for use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3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vs.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Inversion of Control</a:t>
            </a:r>
          </a:p>
          <a:p>
            <a:pPr lvl="1"/>
            <a:r>
              <a:rPr lang="en-US" dirty="0"/>
              <a:t>When we call a method from a library we are in control, but with the framework the control is inverted, the framework calls our code. </a:t>
            </a:r>
            <a:endParaRPr lang="en-US" dirty="0" smtClean="0"/>
          </a:p>
          <a:p>
            <a:pPr lvl="2"/>
            <a:r>
              <a:rPr lang="en-US" dirty="0" smtClean="0"/>
              <a:t>GUI code in Java is a framework that calls our code through event handlers.</a:t>
            </a:r>
          </a:p>
          <a:p>
            <a:pPr lvl="2"/>
            <a:endParaRPr lang="en-US" dirty="0"/>
          </a:p>
          <a:p>
            <a:r>
              <a:rPr lang="en-US" dirty="0"/>
              <a:t>A library is essentially a set of functions (well defined operations) that we can call (organized into classes). Each does some work and then returns the control to the </a:t>
            </a:r>
            <a:r>
              <a:rPr lang="en-US" dirty="0" smtClean="0"/>
              <a:t>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6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vs.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framework embodies some abstract design with more behavior </a:t>
            </a:r>
            <a:r>
              <a:rPr lang="en-US" dirty="0" smtClean="0"/>
              <a:t>built-in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We have to build in the behavior that then allows the framework to call our client to use it.</a:t>
            </a:r>
          </a:p>
          <a:p>
            <a:pPr lvl="1"/>
            <a:endParaRPr lang="en-US" dirty="0"/>
          </a:p>
          <a:p>
            <a:r>
              <a:rPr lang="en-US" dirty="0" smtClean="0"/>
              <a:t>A framework can be thought of as skeleton code – providing the necessary structure that needs to be “fleshed” out in order to be realized.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10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12916</TotalTime>
  <Words>2925</Words>
  <Application>Microsoft Office PowerPoint</Application>
  <PresentationFormat>On-screen Show (4:3)</PresentationFormat>
  <Paragraphs>605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Module</vt:lpstr>
      <vt:lpstr>Lecture – 11/22/2016</vt:lpstr>
      <vt:lpstr>Assignment #4 - Update</vt:lpstr>
      <vt:lpstr>Course Update</vt:lpstr>
      <vt:lpstr>Shared Library Discussion</vt:lpstr>
      <vt:lpstr>Frameworks</vt:lpstr>
      <vt:lpstr>Frameworks</vt:lpstr>
      <vt:lpstr>Frameworks</vt:lpstr>
      <vt:lpstr>Frameworks vs. Libraries</vt:lpstr>
      <vt:lpstr>Frameworks vs. Libraries</vt:lpstr>
      <vt:lpstr>Frameworks</vt:lpstr>
      <vt:lpstr>Frameworks</vt:lpstr>
      <vt:lpstr>Workspace Preparation</vt:lpstr>
      <vt:lpstr>Workspace Preparation</vt:lpstr>
      <vt:lpstr>Creating The Framework</vt:lpstr>
      <vt:lpstr>Creating The Framework</vt:lpstr>
      <vt:lpstr>Creating The Framework</vt:lpstr>
      <vt:lpstr>Creating The Framework</vt:lpstr>
      <vt:lpstr>Creating The Framework</vt:lpstr>
      <vt:lpstr>Creating The Framework</vt:lpstr>
      <vt:lpstr>Creating The Framework</vt:lpstr>
      <vt:lpstr>Defining Operators</vt:lpstr>
      <vt:lpstr>Defining Operators</vt:lpstr>
      <vt:lpstr>Defining Operators</vt:lpstr>
      <vt:lpstr>Defining Operators</vt:lpstr>
      <vt:lpstr>Defining Operators</vt:lpstr>
      <vt:lpstr>Integrating the Framework</vt:lpstr>
      <vt:lpstr>Integrating the Framework</vt:lpstr>
      <vt:lpstr>Integrating the Framework</vt:lpstr>
      <vt:lpstr>Integrating the Framework</vt:lpstr>
      <vt:lpstr>Integrating the Framework</vt:lpstr>
      <vt:lpstr>Integrating the Framework</vt:lpstr>
      <vt:lpstr>Integrating the Framework</vt:lpstr>
      <vt:lpstr>Integrating the Framework</vt:lpstr>
      <vt:lpstr>Integrating the Framework</vt:lpstr>
      <vt:lpstr>Integrating the Framework</vt:lpstr>
      <vt:lpstr>Integrating the Framework</vt:lpstr>
      <vt:lpstr>Integrating the Framework</vt:lpstr>
      <vt:lpstr>Integrating the Framework</vt:lpstr>
      <vt:lpstr>Integrating the Framework</vt:lpstr>
      <vt:lpstr>Integrating the Framework</vt:lpstr>
      <vt:lpstr>Running the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1245</cp:revision>
  <dcterms:created xsi:type="dcterms:W3CDTF">2011-07-22T18:36:28Z</dcterms:created>
  <dcterms:modified xsi:type="dcterms:W3CDTF">2016-11-22T14:54:31Z</dcterms:modified>
</cp:coreProperties>
</file>