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9" r:id="rId3"/>
    <p:sldId id="335" r:id="rId4"/>
    <p:sldId id="333" r:id="rId5"/>
    <p:sldId id="334" r:id="rId6"/>
    <p:sldId id="331" r:id="rId7"/>
    <p:sldId id="332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</a:t>
            </a:r>
            <a:r>
              <a:rPr lang="en-US" smtClean="0"/>
              <a:t>– 11/29/2016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Closure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make our lives easier?</a:t>
            </a:r>
          </a:p>
          <a:p>
            <a:pPr lvl="1"/>
            <a:r>
              <a:rPr lang="en-US" dirty="0" smtClean="0"/>
              <a:t>We group things together that belong together.</a:t>
            </a:r>
          </a:p>
          <a:p>
            <a:pPr lvl="1"/>
            <a:endParaRPr lang="en-US" dirty="0"/>
          </a:p>
          <a:p>
            <a:r>
              <a:rPr lang="en-US" dirty="0" smtClean="0"/>
              <a:t>Why is this important?</a:t>
            </a:r>
          </a:p>
          <a:p>
            <a:pPr lvl="1"/>
            <a:r>
              <a:rPr lang="en-US" dirty="0" smtClean="0"/>
              <a:t>If things that, logically, belong together are composed in such a fashion then it makes it easier to test and to document such similar components.</a:t>
            </a:r>
          </a:p>
          <a:p>
            <a:pPr lvl="1"/>
            <a:endParaRPr lang="en-US" dirty="0"/>
          </a:p>
          <a:p>
            <a:r>
              <a:rPr lang="en-US" dirty="0" smtClean="0"/>
              <a:t>Changes are minimal to the rest of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2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Reuse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…on the flip side.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Classes that aren’t reused together should </a:t>
            </a:r>
            <a:r>
              <a:rPr lang="en-US" b="1" i="1" u="sng" dirty="0"/>
              <a:t>not</a:t>
            </a:r>
            <a:r>
              <a:rPr lang="en-US" i="1" dirty="0"/>
              <a:t> be grouped together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</a:p>
          <a:p>
            <a:pPr lvl="1"/>
            <a:endParaRPr lang="en-US" i="1" dirty="0"/>
          </a:p>
          <a:p>
            <a:r>
              <a:rPr lang="en-US" dirty="0" smtClean="0"/>
              <a:t>Obviously, based upon the last principle this one should make more sense – let’s keep things separate that should be separate.</a:t>
            </a:r>
          </a:p>
          <a:p>
            <a:endParaRPr lang="en-US" dirty="0" smtClean="0"/>
          </a:p>
          <a:p>
            <a:r>
              <a:rPr lang="en-US" dirty="0" smtClean="0"/>
              <a:t>Windows OS 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7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Principles of Package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three principles are mutually exclusive.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Each benefits a different group – therefore, if we use one another group does not gain from this perceived benefit through its use.</a:t>
            </a:r>
          </a:p>
          <a:p>
            <a:pPr lvl="2"/>
            <a:endParaRPr lang="en-US" dirty="0"/>
          </a:p>
          <a:p>
            <a:r>
              <a:rPr lang="en-US" dirty="0" smtClean="0"/>
              <a:t>Consequences:</a:t>
            </a:r>
          </a:p>
          <a:p>
            <a:pPr lvl="1"/>
            <a:r>
              <a:rPr lang="en-US" dirty="0"/>
              <a:t>The REP </a:t>
            </a:r>
            <a:r>
              <a:rPr lang="en-US" dirty="0" smtClean="0"/>
              <a:t>and CRP </a:t>
            </a:r>
            <a:r>
              <a:rPr lang="en-US" dirty="0"/>
              <a:t>makes life easy for </a:t>
            </a:r>
            <a:r>
              <a:rPr lang="en-US" dirty="0" err="1" smtClean="0"/>
              <a:t>reusers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CCP makes life easier for maintainers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CCP </a:t>
            </a:r>
            <a:r>
              <a:rPr lang="en-US" dirty="0"/>
              <a:t>strives to make packages as large as </a:t>
            </a:r>
            <a:r>
              <a:rPr lang="en-US" dirty="0" smtClean="0"/>
              <a:t>possible.</a:t>
            </a:r>
          </a:p>
          <a:p>
            <a:pPr lvl="2"/>
            <a:r>
              <a:rPr lang="en-US" dirty="0" smtClean="0"/>
              <a:t>The CRP</a:t>
            </a:r>
            <a:r>
              <a:rPr lang="en-US" dirty="0"/>
              <a:t>, </a:t>
            </a:r>
            <a:r>
              <a:rPr lang="en-US" dirty="0" smtClean="0"/>
              <a:t>however, tries </a:t>
            </a:r>
            <a:r>
              <a:rPr lang="en-US" dirty="0"/>
              <a:t>to make packages very small.</a:t>
            </a:r>
          </a:p>
        </p:txBody>
      </p:sp>
    </p:spTree>
    <p:extLst>
      <p:ext uri="{BB962C8B-B14F-4D97-AF65-F5344CB8AC3E}">
        <p14:creationId xmlns:p14="http://schemas.microsoft.com/office/powerpoint/2010/main" val="239509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048000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Package Coupling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4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Coupling?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Coupling between classes is nothing but dependency of one </a:t>
            </a:r>
            <a:r>
              <a:rPr lang="en-US" sz="2800" dirty="0" smtClean="0"/>
              <a:t>class on </a:t>
            </a:r>
            <a:r>
              <a:rPr lang="en-US" sz="2800" dirty="0"/>
              <a:t>another </a:t>
            </a:r>
            <a:r>
              <a:rPr lang="en-US" sz="2800" dirty="0" smtClean="0"/>
              <a:t>class.</a:t>
            </a:r>
          </a:p>
          <a:p>
            <a:endParaRPr lang="en-US" sz="2800" dirty="0"/>
          </a:p>
          <a:p>
            <a:r>
              <a:rPr lang="en-US" sz="2800" dirty="0" smtClean="0"/>
              <a:t>Coupling </a:t>
            </a:r>
            <a:r>
              <a:rPr lang="en-US" sz="2800" dirty="0"/>
              <a:t>is one of the factors to consider in improving a </a:t>
            </a:r>
            <a:r>
              <a:rPr lang="en-US" sz="2800" dirty="0" smtClean="0"/>
              <a:t>design.</a:t>
            </a:r>
          </a:p>
          <a:p>
            <a:endParaRPr lang="en-US" sz="2800" dirty="0"/>
          </a:p>
          <a:p>
            <a:r>
              <a:rPr lang="en-US" sz="2800" dirty="0" smtClean="0"/>
              <a:t>Measures </a:t>
            </a:r>
            <a:r>
              <a:rPr lang="en-US" sz="2800" dirty="0"/>
              <a:t>the strength of all relationships between functional </a:t>
            </a:r>
            <a:r>
              <a:rPr lang="en-US" sz="2800" dirty="0" smtClean="0"/>
              <a:t>units.</a:t>
            </a:r>
          </a:p>
          <a:p>
            <a:endParaRPr lang="en-US" sz="2800" dirty="0"/>
          </a:p>
          <a:p>
            <a:r>
              <a:rPr lang="en-US" sz="2800" dirty="0" smtClean="0"/>
              <a:t>Tied closely with cohesion (Low </a:t>
            </a:r>
            <a:r>
              <a:rPr lang="en-US" sz="2800" dirty="0" smtClean="0">
                <a:sym typeface="Wingdings" panose="05000000000000000000" pitchFamily="2" charset="2"/>
              </a:rPr>
              <a:t> High).</a:t>
            </a:r>
            <a:endParaRPr lang="en-US" sz="2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461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Coupling?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Common </a:t>
            </a:r>
            <a:r>
              <a:rPr lang="en-US" sz="2800" dirty="0" smtClean="0"/>
              <a:t>forms of coupling are:</a:t>
            </a:r>
          </a:p>
          <a:p>
            <a:pPr lvl="1"/>
            <a:r>
              <a:rPr lang="en-US" sz="2400" dirty="0" smtClean="0"/>
              <a:t>Class </a:t>
            </a:r>
            <a:r>
              <a:rPr lang="en-US" sz="2400" dirty="0"/>
              <a:t>A has an attribute (data member or instance variable) that refers to a Class B instance, or Class B </a:t>
            </a:r>
            <a:r>
              <a:rPr lang="en-US" sz="2400" dirty="0" smtClean="0"/>
              <a:t>itself.</a:t>
            </a:r>
          </a:p>
          <a:p>
            <a:pPr lvl="1"/>
            <a:r>
              <a:rPr lang="en-US" sz="2400" dirty="0" smtClean="0"/>
              <a:t>Class </a:t>
            </a:r>
            <a:r>
              <a:rPr lang="en-US" sz="2400" dirty="0"/>
              <a:t>A has a method which references an instance of Class B, or Class B </a:t>
            </a:r>
            <a:r>
              <a:rPr lang="en-US" sz="2400" dirty="0" smtClean="0"/>
              <a:t>itself. </a:t>
            </a:r>
          </a:p>
          <a:p>
            <a:pPr lvl="2"/>
            <a:r>
              <a:rPr lang="en-US" sz="2000" dirty="0" smtClean="0"/>
              <a:t>These </a:t>
            </a:r>
            <a:r>
              <a:rPr lang="en-US" sz="2000" dirty="0"/>
              <a:t>typically include a parameter or local variable of type Class B, or the object returned from a message being an instance of Class B.</a:t>
            </a:r>
          </a:p>
          <a:p>
            <a:pPr lvl="1"/>
            <a:r>
              <a:rPr lang="en-US" sz="2400" dirty="0" smtClean="0"/>
              <a:t>Class </a:t>
            </a:r>
            <a:r>
              <a:rPr lang="en-US" sz="2400" dirty="0"/>
              <a:t>A is a </a:t>
            </a:r>
            <a:r>
              <a:rPr lang="en-US" sz="2400" dirty="0" smtClean="0"/>
              <a:t>direct, </a:t>
            </a:r>
            <a:r>
              <a:rPr lang="en-US" sz="2400" dirty="0"/>
              <a:t>or </a:t>
            </a:r>
            <a:r>
              <a:rPr lang="en-US" sz="2400" dirty="0" smtClean="0"/>
              <a:t>indirect, </a:t>
            </a:r>
            <a:r>
              <a:rPr lang="en-US" sz="2400" dirty="0"/>
              <a:t>subclass of Class B.</a:t>
            </a:r>
          </a:p>
          <a:p>
            <a:pPr lvl="1"/>
            <a:r>
              <a:rPr lang="en-US" sz="2400" dirty="0" smtClean="0"/>
              <a:t>Class </a:t>
            </a:r>
            <a:r>
              <a:rPr lang="en-US" sz="2400" dirty="0"/>
              <a:t>B is an interface, and Class A implements that interface.</a:t>
            </a:r>
          </a:p>
        </p:txBody>
      </p:sp>
    </p:spTree>
    <p:extLst>
      <p:ext uri="{BB962C8B-B14F-4D97-AF65-F5344CB8AC3E}">
        <p14:creationId xmlns:p14="http://schemas.microsoft.com/office/powerpoint/2010/main" val="17229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Coupling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applications tend to be large systems that contain many different relationships and many different subsequent packages that host the various components.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Focus on the interrelationship between different packages within our software system.</a:t>
            </a:r>
          </a:p>
          <a:p>
            <a:pPr lvl="1"/>
            <a:r>
              <a:rPr lang="en-US" dirty="0" smtClean="0"/>
              <a:t>How do we connect, or couple, things together.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3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Coupling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Principles:</a:t>
            </a:r>
          </a:p>
          <a:p>
            <a:pPr lvl="1"/>
            <a:r>
              <a:rPr lang="en-US" dirty="0"/>
              <a:t>Acyclic Dependencies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/>
              <a:t>Stable Dependencies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/>
              <a:t>Stable Abstractions </a:t>
            </a:r>
            <a:r>
              <a:rPr lang="en-US" dirty="0" smtClean="0"/>
              <a:t>Principle</a:t>
            </a:r>
          </a:p>
          <a:p>
            <a:pPr lvl="1"/>
            <a:endParaRPr lang="en-US" dirty="0"/>
          </a:p>
          <a:p>
            <a:r>
              <a:rPr lang="en-US" dirty="0" smtClean="0"/>
              <a:t>The key is to focus on the communication between the various components.</a:t>
            </a:r>
          </a:p>
          <a:p>
            <a:pPr lvl="1"/>
            <a:r>
              <a:rPr lang="en-US" dirty="0" smtClean="0"/>
              <a:t>Don’t force something if it isn’t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7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Acyclic Dependencies Principle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4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Acyclic Dependencies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Principle Key:</a:t>
            </a:r>
          </a:p>
          <a:p>
            <a:pPr lvl="1"/>
            <a:r>
              <a:rPr lang="en-US" dirty="0"/>
              <a:t>The dependencies </a:t>
            </a:r>
            <a:r>
              <a:rPr lang="en-US" dirty="0" smtClean="0"/>
              <a:t>between </a:t>
            </a:r>
            <a:r>
              <a:rPr lang="en-US" dirty="0"/>
              <a:t>packages must not form cycles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 smtClean="0"/>
              <a:t>We want to minimize the impact that one package has on another such that we could encounter a cyclic dependency.</a:t>
            </a:r>
          </a:p>
          <a:p>
            <a:pPr lvl="1"/>
            <a:endParaRPr lang="en-US" dirty="0"/>
          </a:p>
          <a:p>
            <a:r>
              <a:rPr lang="en-US" dirty="0" smtClean="0"/>
              <a:t>Let’s look at an example…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4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#4 - Feedback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4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Dependencies Principle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73" y="1774825"/>
            <a:ext cx="7077253" cy="4625975"/>
          </a:xfrm>
        </p:spPr>
      </p:pic>
    </p:spTree>
    <p:extLst>
      <p:ext uri="{BB962C8B-B14F-4D97-AF65-F5344CB8AC3E}">
        <p14:creationId xmlns:p14="http://schemas.microsoft.com/office/powerpoint/2010/main" val="169011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Dependencies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Lets say that I am working on one of the packages in the previous diagram, lets say the </a:t>
            </a:r>
            <a:r>
              <a:rPr lang="en-US" dirty="0" err="1" smtClean="0"/>
              <a:t>Comm</a:t>
            </a:r>
            <a:r>
              <a:rPr lang="en-US" dirty="0" smtClean="0"/>
              <a:t> Error package.</a:t>
            </a:r>
          </a:p>
          <a:p>
            <a:pPr lvl="1"/>
            <a:r>
              <a:rPr lang="en-US" dirty="0" smtClean="0"/>
              <a:t>Now I want to display an error to the user so I need to use the GUI.</a:t>
            </a:r>
          </a:p>
          <a:p>
            <a:pPr lvl="1"/>
            <a:r>
              <a:rPr lang="en-US" dirty="0" smtClean="0"/>
              <a:t>In order to use the GUI I create a cycle.</a:t>
            </a:r>
          </a:p>
          <a:p>
            <a:pPr lvl="2"/>
            <a:r>
              <a:rPr lang="en-US" dirty="0" smtClean="0"/>
              <a:t>How?</a:t>
            </a:r>
          </a:p>
          <a:p>
            <a:pPr lvl="2"/>
            <a:endParaRPr lang="en-US" dirty="0"/>
          </a:p>
          <a:p>
            <a:r>
              <a:rPr lang="en-US" dirty="0" smtClean="0"/>
              <a:t>Now I have to test against the entire hierarchy rather than just a subset.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9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Dependencies Principle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84" y="1774825"/>
            <a:ext cx="6446031" cy="4625975"/>
          </a:xfrm>
        </p:spPr>
      </p:pic>
    </p:spTree>
    <p:extLst>
      <p:ext uri="{BB962C8B-B14F-4D97-AF65-F5344CB8AC3E}">
        <p14:creationId xmlns:p14="http://schemas.microsoft.com/office/powerpoint/2010/main" val="282399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Dependencies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break this cycle?</a:t>
            </a:r>
          </a:p>
          <a:p>
            <a:pPr lvl="1"/>
            <a:r>
              <a:rPr lang="en-US" dirty="0" smtClean="0"/>
              <a:t>We can either create a new package to handle this.</a:t>
            </a:r>
          </a:p>
          <a:p>
            <a:pPr lvl="1"/>
            <a:r>
              <a:rPr lang="en-US" dirty="0" smtClean="0"/>
              <a:t>We can use the </a:t>
            </a:r>
            <a:r>
              <a:rPr lang="en-US" dirty="0"/>
              <a:t>Dependency Inversion </a:t>
            </a:r>
            <a:r>
              <a:rPr lang="en-US" dirty="0" smtClean="0"/>
              <a:t>and  </a:t>
            </a:r>
            <a:r>
              <a:rPr lang="en-US" dirty="0"/>
              <a:t>Interface Segregation </a:t>
            </a:r>
            <a:r>
              <a:rPr lang="en-US" dirty="0" smtClean="0"/>
              <a:t>Principles to prevent this cycle from occurring.</a:t>
            </a:r>
          </a:p>
          <a:p>
            <a:pPr lvl="1"/>
            <a:endParaRPr lang="en-US" dirty="0"/>
          </a:p>
          <a:p>
            <a:r>
              <a:rPr lang="en-US" dirty="0" smtClean="0"/>
              <a:t>Let’s take a look at how this might be achieved using a new package…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9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Dependencies Principle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62" y="1774825"/>
            <a:ext cx="5301475" cy="4625975"/>
          </a:xfrm>
        </p:spPr>
      </p:pic>
    </p:spTree>
    <p:extLst>
      <p:ext uri="{BB962C8B-B14F-4D97-AF65-F5344CB8AC3E}">
        <p14:creationId xmlns:p14="http://schemas.microsoft.com/office/powerpoint/2010/main" val="1764545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Stable Dependencies Principle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2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Dependencies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Depend in the direction of </a:t>
            </a:r>
            <a:r>
              <a:rPr lang="en-US" i="1" dirty="0" smtClean="0"/>
              <a:t>stability.</a:t>
            </a:r>
            <a:r>
              <a:rPr lang="en-US" dirty="0" smtClean="0"/>
              <a:t>”</a:t>
            </a:r>
          </a:p>
          <a:p>
            <a:endParaRPr lang="en-US" i="1" dirty="0"/>
          </a:p>
          <a:p>
            <a:r>
              <a:rPr lang="en-US" dirty="0" smtClean="0"/>
              <a:t>What is stability when it comes to software design?</a:t>
            </a:r>
          </a:p>
          <a:p>
            <a:pPr lvl="1"/>
            <a:r>
              <a:rPr lang="en-US" dirty="0" smtClean="0"/>
              <a:t>Why is it such a hard concept to grasp and understand?</a:t>
            </a:r>
          </a:p>
          <a:p>
            <a:pPr lvl="1"/>
            <a:endParaRPr lang="en-US" dirty="0"/>
          </a:p>
          <a:p>
            <a:r>
              <a:rPr lang="en-US" dirty="0" smtClean="0"/>
              <a:t>Standing Penny Example</a:t>
            </a:r>
          </a:p>
          <a:p>
            <a:pPr lvl="1"/>
            <a:r>
              <a:rPr lang="en-US" dirty="0" smtClean="0"/>
              <a:t>Is the penny stable – why or 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43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Dependencies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Stability is related to the amount of work required to make a change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Let’s relate this back to software – how hard is it to change a package?</a:t>
            </a:r>
          </a:p>
          <a:p>
            <a:pPr lvl="1"/>
            <a:r>
              <a:rPr lang="en-US" dirty="0" smtClean="0"/>
              <a:t>Size?</a:t>
            </a:r>
          </a:p>
          <a:p>
            <a:pPr lvl="1"/>
            <a:r>
              <a:rPr lang="en-US" dirty="0" smtClean="0"/>
              <a:t>Complexity?</a:t>
            </a:r>
          </a:p>
          <a:p>
            <a:pPr lvl="1"/>
            <a:r>
              <a:rPr lang="en-US" dirty="0" smtClean="0"/>
              <a:t>Clarity?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46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Dependencies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force stability by making many other packages depend on one package.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68980"/>
            <a:ext cx="6294120" cy="29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00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Dependencies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</a:t>
            </a:r>
            <a:r>
              <a:rPr lang="en-US" dirty="0"/>
              <a:t>with </a:t>
            </a:r>
            <a:r>
              <a:rPr lang="en-US" dirty="0" smtClean="0"/>
              <a:t>many (inward) dependencies </a:t>
            </a:r>
            <a:r>
              <a:rPr lang="en-US" dirty="0"/>
              <a:t>is very </a:t>
            </a:r>
            <a:r>
              <a:rPr lang="en-US" dirty="0" smtClean="0"/>
              <a:t>stable.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Because </a:t>
            </a:r>
            <a:r>
              <a:rPr lang="en-US" dirty="0"/>
              <a:t>it requires </a:t>
            </a:r>
            <a:r>
              <a:rPr lang="en-US" dirty="0" smtClean="0"/>
              <a:t>a great </a:t>
            </a:r>
            <a:r>
              <a:rPr lang="en-US" dirty="0"/>
              <a:t>deal of work </a:t>
            </a:r>
            <a:r>
              <a:rPr lang="en-US" dirty="0" smtClean="0"/>
              <a:t>to make changes and deal with all of the </a:t>
            </a:r>
            <a:r>
              <a:rPr lang="en-US" dirty="0"/>
              <a:t>dependent </a:t>
            </a:r>
            <a:r>
              <a:rPr lang="en-US" dirty="0" smtClean="0"/>
              <a:t>packages and their impacts to such change.</a:t>
            </a:r>
          </a:p>
          <a:p>
            <a:pPr lvl="2"/>
            <a:endParaRPr lang="en-US" dirty="0"/>
          </a:p>
          <a:p>
            <a:r>
              <a:rPr lang="en-US" dirty="0" smtClean="0"/>
              <a:t>How do we measure the stability of a software package?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858000" cy="493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076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Dependencies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Three Metrics:</a:t>
                </a:r>
              </a:p>
              <a:p>
                <a:pPr lvl="1"/>
                <a:r>
                  <a:rPr lang="en-US" dirty="0"/>
                  <a:t>Afferent </a:t>
                </a:r>
                <a:r>
                  <a:rPr lang="en-US" dirty="0" smtClean="0"/>
                  <a:t>Coupling </a:t>
                </a:r>
                <a:r>
                  <a:rPr lang="en-US" dirty="0"/>
                  <a:t>(</a:t>
                </a:r>
                <a:r>
                  <a:rPr lang="en-US" dirty="0" smtClean="0"/>
                  <a:t>C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The </a:t>
                </a:r>
                <a:r>
                  <a:rPr lang="en-US" dirty="0"/>
                  <a:t>number of classes outside the package that </a:t>
                </a:r>
                <a:r>
                  <a:rPr lang="en-US" dirty="0" smtClean="0"/>
                  <a:t>depend upon </a:t>
                </a:r>
                <a:r>
                  <a:rPr lang="en-US" dirty="0"/>
                  <a:t>classes inside the package. (i.e. </a:t>
                </a:r>
                <a:r>
                  <a:rPr lang="en-US" dirty="0" smtClean="0"/>
                  <a:t>incoming </a:t>
                </a:r>
                <a:r>
                  <a:rPr lang="en-US" dirty="0"/>
                  <a:t>dependencies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Efferent </a:t>
                </a:r>
                <a:r>
                  <a:rPr lang="en-US" dirty="0" smtClean="0"/>
                  <a:t>Coupling (C</a:t>
                </a:r>
                <a:r>
                  <a:rPr lang="en-US" baseline="-25000" dirty="0" smtClean="0"/>
                  <a:t>e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The </a:t>
                </a:r>
                <a:r>
                  <a:rPr lang="en-US" dirty="0"/>
                  <a:t>number of classes outside the package that </a:t>
                </a:r>
                <a:r>
                  <a:rPr lang="en-US" dirty="0" smtClean="0"/>
                  <a:t>classes inside </a:t>
                </a:r>
                <a:r>
                  <a:rPr lang="en-US" dirty="0"/>
                  <a:t>the package depend upon. (i.e. outgoing dependencies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Instability</a:t>
                </a:r>
              </a:p>
              <a:p>
                <a:pPr lvl="2"/>
                <a:r>
                  <a:rPr lang="en-US" dirty="0" smtClean="0"/>
                  <a:t>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  <m:r>
                          <m:rPr>
                            <m:nor/>
                          </m:rPr>
                          <a:rPr lang="en-US" b="0" i="1" baseline="-25000" dirty="0" smtClean="0"/>
                          <m:t>e</m:t>
                        </m:r>
                        <m:r>
                          <m:rPr>
                            <m:nor/>
                          </m:rPr>
                          <a:rPr lang="en-US" b="0" i="1" dirty="0" smtClean="0"/>
                          <m:t> +</m:t>
                        </m:r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  <m:r>
                          <a:rPr lang="en-US" b="0" i="1" baseline="-25000" dirty="0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This </a:t>
                </a:r>
                <a:r>
                  <a:rPr lang="en-US" dirty="0"/>
                  <a:t>is a metric that has the range: [0,1].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27" r="-1333" b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860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Dependencies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all software be stable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Ease of Change</a:t>
            </a:r>
          </a:p>
          <a:p>
            <a:pPr lvl="2"/>
            <a:r>
              <a:rPr lang="en-US" dirty="0" smtClean="0"/>
              <a:t>Flexibility &amp; Reuse</a:t>
            </a:r>
          </a:p>
          <a:p>
            <a:pPr lvl="2"/>
            <a:endParaRPr lang="en-US" dirty="0"/>
          </a:p>
          <a:p>
            <a:r>
              <a:rPr lang="en-US" dirty="0" smtClean="0"/>
              <a:t>Tradeoff:</a:t>
            </a:r>
          </a:p>
          <a:p>
            <a:pPr lvl="1"/>
            <a:r>
              <a:rPr lang="en-US" dirty="0" smtClean="0"/>
              <a:t>Stability vs. Flexibility</a:t>
            </a:r>
          </a:p>
          <a:p>
            <a:pPr lvl="2"/>
            <a:r>
              <a:rPr lang="en-US" dirty="0" smtClean="0"/>
              <a:t>We want our packages to have this flexibility but we want to prevent those unnecessary and hard to deal with changes from impacting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14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Stable Abstractions Principle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78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Abstractions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</a:t>
            </a:r>
            <a:r>
              <a:rPr lang="en-US" i="1" dirty="0"/>
              <a:t>Stable packages should be abstract packages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All dependencies point downward.</a:t>
            </a:r>
          </a:p>
          <a:p>
            <a:pPr lvl="1"/>
            <a:r>
              <a:rPr lang="en-US" dirty="0" smtClean="0"/>
              <a:t>Instable at the table – stable at the bottom.</a:t>
            </a:r>
          </a:p>
          <a:p>
            <a:pPr lvl="2"/>
            <a:r>
              <a:rPr lang="en-US" dirty="0" smtClean="0"/>
              <a:t>Those at the top are very flexible – those are at the bottom are not.</a:t>
            </a:r>
          </a:p>
          <a:p>
            <a:pPr lvl="2"/>
            <a:endParaRPr lang="en-US" dirty="0"/>
          </a:p>
          <a:p>
            <a:r>
              <a:rPr lang="en-US" dirty="0" smtClean="0"/>
              <a:t>Is this a desirable situation?</a:t>
            </a:r>
          </a:p>
          <a:p>
            <a:pPr lvl="1"/>
            <a:r>
              <a:rPr lang="en-US" dirty="0" smtClean="0"/>
              <a:t>Why/Why Not?</a:t>
            </a:r>
          </a:p>
          <a:p>
            <a:pPr lvl="1"/>
            <a:r>
              <a:rPr lang="en-US" dirty="0" smtClean="0"/>
              <a:t>Are there any loopholes?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49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Abstractions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revisit the Open Closed Principle we will see that while they may be difficult to change they do not have to be difficult to extend.</a:t>
            </a:r>
          </a:p>
          <a:p>
            <a:endParaRPr lang="en-US" dirty="0"/>
          </a:p>
          <a:p>
            <a:r>
              <a:rPr lang="en-US" dirty="0" smtClean="0"/>
              <a:t>If the packages at the bottom are highly abstract – they can be extended very easily.</a:t>
            </a:r>
          </a:p>
          <a:p>
            <a:endParaRPr lang="en-US" dirty="0"/>
          </a:p>
          <a:p>
            <a:r>
              <a:rPr lang="en-US" dirty="0" smtClean="0"/>
              <a:t>Very similar to the Dependency Inversion Principle.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10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Abstractions Principle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Three Metrics</a:t>
                </a:r>
              </a:p>
              <a:p>
                <a:pPr lvl="1"/>
                <a:r>
                  <a:rPr lang="en-US" dirty="0" smtClean="0"/>
                  <a:t>Number of classes in a package. (N</a:t>
                </a:r>
                <a:r>
                  <a:rPr lang="en-US" baseline="-25000" dirty="0" smtClean="0"/>
                  <a:t>C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Number of abstract classes in a package. </a:t>
                </a:r>
                <a:r>
                  <a:rPr lang="en-US" dirty="0"/>
                  <a:t>(</a:t>
                </a:r>
                <a:r>
                  <a:rPr lang="en-US" dirty="0" smtClean="0"/>
                  <a:t>N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Abstractness: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/>
                      </a:rPr>
                      <m:t>A</m:t>
                    </m:r>
                    <m:r>
                      <a:rPr lang="en-US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b="0" i="1" baseline="-25000" dirty="0" smtClean="0"/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sty m:val="p"/>
                          </m:rPr>
                          <a:rPr lang="en-US" b="0" i="0" baseline="-25000" dirty="0" smtClean="0">
                            <a:latin typeface="Cambria Math"/>
                          </a:rPr>
                          <m:t>C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A [0…1] range:</a:t>
                </a:r>
              </a:p>
              <a:p>
                <a:pPr lvl="1"/>
                <a:r>
                  <a:rPr lang="en-US" dirty="0"/>
                  <a:t>A value of zero means that </a:t>
                </a:r>
                <a:r>
                  <a:rPr lang="en-US" dirty="0" smtClean="0"/>
                  <a:t>the package </a:t>
                </a:r>
                <a:r>
                  <a:rPr lang="en-US" dirty="0"/>
                  <a:t>contains no abstract classes.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value of one means that the package </a:t>
                </a:r>
                <a:r>
                  <a:rPr lang="en-US" dirty="0" smtClean="0"/>
                  <a:t>contains nothing </a:t>
                </a:r>
                <a:r>
                  <a:rPr lang="en-US" dirty="0"/>
                  <a:t>but abstract classes.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364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Object-Oriented Architecture &amp; Design</a:t>
            </a:r>
          </a:p>
          <a:p>
            <a:pPr lvl="1"/>
            <a:r>
              <a:rPr lang="en-US" dirty="0" smtClean="0"/>
              <a:t>Goals:</a:t>
            </a:r>
          </a:p>
          <a:p>
            <a:pPr lvl="2"/>
            <a:r>
              <a:rPr lang="en-US" dirty="0" smtClean="0"/>
              <a:t>Robust</a:t>
            </a:r>
          </a:p>
          <a:p>
            <a:pPr lvl="2"/>
            <a:r>
              <a:rPr lang="en-US" dirty="0" smtClean="0"/>
              <a:t>Flexible</a:t>
            </a:r>
          </a:p>
          <a:p>
            <a:pPr lvl="2"/>
            <a:r>
              <a:rPr lang="en-US" dirty="0" smtClean="0"/>
              <a:t>Extendable</a:t>
            </a:r>
          </a:p>
          <a:p>
            <a:pPr lvl="2"/>
            <a:r>
              <a:rPr lang="en-US" dirty="0" smtClean="0"/>
              <a:t>Etc.</a:t>
            </a:r>
          </a:p>
          <a:p>
            <a:pPr lvl="2"/>
            <a:endParaRPr lang="en-US" dirty="0"/>
          </a:p>
          <a:p>
            <a:r>
              <a:rPr lang="en-US" dirty="0" smtClean="0"/>
              <a:t>Principles &amp; Patterns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been proven over time to be powerful aids in </a:t>
            </a:r>
            <a:r>
              <a:rPr lang="en-US" dirty="0" smtClean="0"/>
              <a:t>software architecture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58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14" y="1774825"/>
            <a:ext cx="3743371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11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4" y="2667000"/>
            <a:ext cx="6966396" cy="294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9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Shared Library Discussion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0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#15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124200"/>
            <a:ext cx="9067800" cy="1673352"/>
          </a:xfrm>
        </p:spPr>
        <p:txBody>
          <a:bodyPr/>
          <a:lstStyle/>
          <a:p>
            <a:pPr algn="ctr"/>
            <a:r>
              <a:rPr lang="en-US" dirty="0"/>
              <a:t>Principles of Package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3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Closure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important principles that I can teach you!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Classes that change together, belong together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</a:p>
          <a:p>
            <a:pPr lvl="1"/>
            <a:endParaRPr lang="en-US" i="1" dirty="0"/>
          </a:p>
          <a:p>
            <a:r>
              <a:rPr lang="en-US" dirty="0" smtClean="0"/>
              <a:t>It is very challenging to not only compose large scale software systems, but also very hard to test, document, and manage such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23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12900</TotalTime>
  <Words>1204</Words>
  <Application>Microsoft Office PowerPoint</Application>
  <PresentationFormat>On-screen Show (4:3)</PresentationFormat>
  <Paragraphs>180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Module</vt:lpstr>
      <vt:lpstr>Lecture – 11/29/2016</vt:lpstr>
      <vt:lpstr>Assignment #4 - Feedback</vt:lpstr>
      <vt:lpstr>Composite Pattern</vt:lpstr>
      <vt:lpstr>Visitor Pattern</vt:lpstr>
      <vt:lpstr>Builder Pattern</vt:lpstr>
      <vt:lpstr>Shared Library Discussion</vt:lpstr>
      <vt:lpstr>Quiz #15</vt:lpstr>
      <vt:lpstr>Principles of Package Architecture</vt:lpstr>
      <vt:lpstr>Common Closure Principle</vt:lpstr>
      <vt:lpstr>Common Closure Principle</vt:lpstr>
      <vt:lpstr>Common Reuse Principle</vt:lpstr>
      <vt:lpstr>Principles of Package Architecture</vt:lpstr>
      <vt:lpstr>Package Coupling Principles</vt:lpstr>
      <vt:lpstr>What is Coupling?</vt:lpstr>
      <vt:lpstr>What is Coupling?</vt:lpstr>
      <vt:lpstr>Package Coupling Principles</vt:lpstr>
      <vt:lpstr>Package Coupling Principles</vt:lpstr>
      <vt:lpstr>Acyclic Dependencies Principle</vt:lpstr>
      <vt:lpstr>Acyclic Dependencies Principle</vt:lpstr>
      <vt:lpstr>Acyclic Dependencies Principle</vt:lpstr>
      <vt:lpstr>Acyclic Dependencies Principle</vt:lpstr>
      <vt:lpstr>Acyclic Dependencies Principle</vt:lpstr>
      <vt:lpstr>Acyclic Dependencies Principle</vt:lpstr>
      <vt:lpstr>Acyclic Dependencies Principle</vt:lpstr>
      <vt:lpstr>Stable Dependencies Principle </vt:lpstr>
      <vt:lpstr>Stable Dependencies Principle</vt:lpstr>
      <vt:lpstr>Stable Dependencies Principle</vt:lpstr>
      <vt:lpstr>Stable Dependencies Principle</vt:lpstr>
      <vt:lpstr>Stable Dependencies Principle</vt:lpstr>
      <vt:lpstr>Stable Dependencies Principle</vt:lpstr>
      <vt:lpstr>Stable Dependencies Principle</vt:lpstr>
      <vt:lpstr>Stable Abstractions Principle</vt:lpstr>
      <vt:lpstr>Stable Abstractions Principle</vt:lpstr>
      <vt:lpstr>Stable Abstractions Principle</vt:lpstr>
      <vt:lpstr>Stable Abstractions Principle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1241</cp:revision>
  <dcterms:created xsi:type="dcterms:W3CDTF">2011-07-22T18:36:28Z</dcterms:created>
  <dcterms:modified xsi:type="dcterms:W3CDTF">2016-12-01T18:45:49Z</dcterms:modified>
</cp:coreProperties>
</file>