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32" r:id="rId3"/>
    <p:sldId id="334" r:id="rId4"/>
    <p:sldId id="331" r:id="rId5"/>
    <p:sldId id="333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8" r:id="rId16"/>
    <p:sldId id="344" r:id="rId17"/>
    <p:sldId id="345" r:id="rId18"/>
    <p:sldId id="346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12/1/2016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“An anti-pattern </a:t>
            </a:r>
            <a:r>
              <a:rPr lang="en-US" i="1" dirty="0"/>
              <a:t>is just like a pattern, except that instead of a solution it gives something that looks superficially like a solution but isn't one</a:t>
            </a:r>
            <a:r>
              <a:rPr lang="en-US" i="1" dirty="0" smtClean="0"/>
              <a:t>.” </a:t>
            </a:r>
            <a:r>
              <a:rPr lang="en-US" dirty="0" smtClean="0"/>
              <a:t>– Andrew Koenig</a:t>
            </a:r>
          </a:p>
          <a:p>
            <a:endParaRPr lang="en-US" dirty="0"/>
          </a:p>
          <a:p>
            <a:r>
              <a:rPr lang="en-US" dirty="0" smtClean="0"/>
              <a:t>Distinguishing Feature:</a:t>
            </a:r>
          </a:p>
          <a:p>
            <a:pPr lvl="1"/>
            <a:r>
              <a:rPr lang="en-US" dirty="0" smtClean="0"/>
              <a:t>It looks good so it must be a good and practical solution.</a:t>
            </a:r>
          </a:p>
          <a:p>
            <a:pPr lvl="2"/>
            <a:r>
              <a:rPr lang="en-US" dirty="0" smtClean="0"/>
              <a:t>Beware of the dangers that lie beyond…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6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Patterns:</a:t>
            </a:r>
          </a:p>
          <a:p>
            <a:pPr lvl="1"/>
            <a:r>
              <a:rPr lang="en-US" dirty="0" smtClean="0"/>
              <a:t>We often said that there were Consequences (negative) for our design patterns.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do we ensure that we are using the pattern for its intended purpose?</a:t>
            </a:r>
          </a:p>
          <a:p>
            <a:endParaRPr lang="en-US" dirty="0"/>
          </a:p>
          <a:p>
            <a:r>
              <a:rPr lang="en-US" dirty="0" smtClean="0"/>
              <a:t>How do we ensure that we are implementing the pattern properly?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1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Patterns:</a:t>
            </a:r>
          </a:p>
          <a:p>
            <a:pPr lvl="1"/>
            <a:r>
              <a:rPr lang="en-US" dirty="0" smtClean="0"/>
              <a:t>Describe, established and documented, </a:t>
            </a:r>
            <a:r>
              <a:rPr lang="en-US" dirty="0"/>
              <a:t>desirable </a:t>
            </a:r>
            <a:r>
              <a:rPr lang="en-US" dirty="0" smtClean="0"/>
              <a:t>behavior.</a:t>
            </a:r>
          </a:p>
          <a:p>
            <a:pPr lvl="1"/>
            <a:endParaRPr lang="en-US" dirty="0"/>
          </a:p>
          <a:p>
            <a:r>
              <a:rPr lang="en-US" dirty="0" smtClean="0"/>
              <a:t>Design Anti-Patterns:</a:t>
            </a:r>
          </a:p>
          <a:p>
            <a:pPr lvl="1"/>
            <a:r>
              <a:rPr lang="en-US" dirty="0"/>
              <a:t>Describe, established and documented, </a:t>
            </a:r>
            <a:r>
              <a:rPr lang="en-US" dirty="0" smtClean="0"/>
              <a:t>undesirable </a:t>
            </a:r>
            <a:r>
              <a:rPr lang="en-US" dirty="0"/>
              <a:t>behavior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How to tell the difference in practice?</a:t>
            </a:r>
          </a:p>
          <a:p>
            <a:pPr lvl="1"/>
            <a:r>
              <a:rPr lang="en-US" dirty="0" smtClean="0"/>
              <a:t>Code Smell…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2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types of Software Anti-Patterns?</a:t>
            </a:r>
          </a:p>
          <a:p>
            <a:pPr lvl="1"/>
            <a:r>
              <a:rPr lang="en-US" dirty="0" smtClean="0"/>
              <a:t>We are going to focus on the development type of anti-patterns due to time.</a:t>
            </a:r>
          </a:p>
          <a:p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Software Development </a:t>
            </a:r>
            <a:r>
              <a:rPr lang="en-US" dirty="0" smtClean="0"/>
              <a:t>Anti-Patterns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Software Architecture </a:t>
            </a:r>
            <a:r>
              <a:rPr lang="en-US" dirty="0" smtClean="0"/>
              <a:t>Anti-Patterns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Software Project Management </a:t>
            </a:r>
            <a:r>
              <a:rPr lang="en-US" dirty="0" smtClean="0"/>
              <a:t>Anti-Patterns</a:t>
            </a:r>
          </a:p>
        </p:txBody>
      </p:sp>
    </p:spTree>
    <p:extLst>
      <p:ext uri="{BB962C8B-B14F-4D97-AF65-F5344CB8AC3E}">
        <p14:creationId xmlns:p14="http://schemas.microsoft.com/office/powerpoint/2010/main" val="113193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 developers tend to stray away from what is “planned” and just go towards the light of getting things “done.”</a:t>
            </a:r>
          </a:p>
          <a:p>
            <a:endParaRPr lang="en-US" dirty="0"/>
          </a:p>
          <a:p>
            <a:r>
              <a:rPr lang="en-US" dirty="0" smtClean="0"/>
              <a:t>What happens when we take this route?</a:t>
            </a:r>
          </a:p>
          <a:p>
            <a:pPr lvl="1"/>
            <a:r>
              <a:rPr lang="en-US" dirty="0" smtClean="0"/>
              <a:t>Code Smell</a:t>
            </a:r>
          </a:p>
          <a:p>
            <a:pPr lvl="2"/>
            <a:r>
              <a:rPr lang="en-US" dirty="0" smtClean="0"/>
              <a:t>Potential Side Effects?</a:t>
            </a:r>
          </a:p>
          <a:p>
            <a:pPr lvl="1"/>
            <a:r>
              <a:rPr lang="en-US" dirty="0" smtClean="0"/>
              <a:t>Design Patterns</a:t>
            </a:r>
            <a:endParaRPr lang="en-US" dirty="0"/>
          </a:p>
          <a:p>
            <a:pPr lvl="2"/>
            <a:r>
              <a:rPr lang="en-US" dirty="0" smtClean="0"/>
              <a:t> Usage?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7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we do to help alleviate these problems associated with anti-patterns?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endParaRPr lang="en-US" dirty="0"/>
          </a:p>
          <a:p>
            <a:r>
              <a:rPr lang="en-US" dirty="0" smtClean="0"/>
              <a:t>What is refactoring?</a:t>
            </a:r>
          </a:p>
          <a:p>
            <a:pPr lvl="1"/>
            <a:r>
              <a:rPr lang="en-US" dirty="0" smtClean="0"/>
              <a:t>We will cover this more in the next lecture.</a:t>
            </a:r>
          </a:p>
          <a:p>
            <a:pPr lvl="1"/>
            <a:endParaRPr lang="en-US" dirty="0"/>
          </a:p>
          <a:p>
            <a:r>
              <a:rPr lang="en-US" dirty="0" smtClean="0"/>
              <a:t>At its core, refactoring is a way to improve the code while still preserving its semantics.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3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Obsolescence</a:t>
            </a:r>
          </a:p>
          <a:p>
            <a:r>
              <a:rPr lang="en-US" dirty="0"/>
              <a:t>Ambiguous </a:t>
            </a:r>
            <a:r>
              <a:rPr lang="en-US" dirty="0" smtClean="0"/>
              <a:t>Viewpoint</a:t>
            </a:r>
          </a:p>
          <a:p>
            <a:r>
              <a:rPr lang="en-US" dirty="0"/>
              <a:t>Functional </a:t>
            </a:r>
            <a:r>
              <a:rPr lang="en-US" dirty="0" smtClean="0"/>
              <a:t>Decomposition</a:t>
            </a:r>
          </a:p>
          <a:p>
            <a:r>
              <a:rPr lang="en-US" dirty="0"/>
              <a:t>Boat </a:t>
            </a:r>
            <a:r>
              <a:rPr lang="en-US" dirty="0" smtClean="0"/>
              <a:t>Anchor</a:t>
            </a:r>
          </a:p>
          <a:p>
            <a:r>
              <a:rPr lang="en-US" dirty="0"/>
              <a:t>Spaghetti </a:t>
            </a:r>
            <a:r>
              <a:rPr lang="en-US" dirty="0" smtClean="0"/>
              <a:t>Code</a:t>
            </a:r>
          </a:p>
          <a:p>
            <a:r>
              <a:rPr lang="en-US" dirty="0"/>
              <a:t>Walking through a </a:t>
            </a:r>
            <a:r>
              <a:rPr lang="en-US" dirty="0" smtClean="0"/>
              <a:t>Minefield</a:t>
            </a:r>
          </a:p>
          <a:p>
            <a:r>
              <a:rPr lang="en-US" dirty="0"/>
              <a:t>Cut-and-Paste </a:t>
            </a:r>
            <a:r>
              <a:rPr lang="en-US" dirty="0" smtClean="0"/>
              <a:t>Programming</a:t>
            </a:r>
          </a:p>
          <a:p>
            <a:r>
              <a:rPr lang="en-US" dirty="0"/>
              <a:t>Mushroom Management</a:t>
            </a:r>
          </a:p>
        </p:txBody>
      </p:sp>
    </p:spTree>
    <p:extLst>
      <p:ext uri="{BB962C8B-B14F-4D97-AF65-F5344CB8AC3E}">
        <p14:creationId xmlns:p14="http://schemas.microsoft.com/office/powerpoint/2010/main" val="332117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Obsolescence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“seems” like a new version of Java is released every few months.</a:t>
            </a:r>
          </a:p>
          <a:p>
            <a:pPr lvl="1"/>
            <a:r>
              <a:rPr lang="en-US" dirty="0" smtClean="0"/>
              <a:t>When a new version is released all of the tricks and tips learned and just discovered are already obsolete by virtual of the new versions “improvements.”</a:t>
            </a:r>
          </a:p>
          <a:p>
            <a:pPr lvl="1"/>
            <a:endParaRPr lang="en-US" dirty="0"/>
          </a:p>
          <a:p>
            <a:r>
              <a:rPr lang="en-US" dirty="0" smtClean="0"/>
              <a:t>This is often by design…</a:t>
            </a:r>
          </a:p>
          <a:p>
            <a:pPr lvl="1"/>
            <a:r>
              <a:rPr lang="en-US" dirty="0" smtClean="0"/>
              <a:t>If we “force” a newer version on you we can make more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Obsolescence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can we prevent this from happening?</a:t>
            </a:r>
          </a:p>
          <a:p>
            <a:pPr lvl="1"/>
            <a:r>
              <a:rPr lang="en-US" dirty="0" smtClean="0"/>
              <a:t>We can’t!</a:t>
            </a:r>
          </a:p>
          <a:p>
            <a:pPr lvl="1"/>
            <a:endParaRPr lang="en-US" dirty="0"/>
          </a:p>
          <a:p>
            <a:r>
              <a:rPr lang="en-US" dirty="0" smtClean="0"/>
              <a:t>What can we do then?</a:t>
            </a:r>
          </a:p>
          <a:p>
            <a:pPr lvl="1"/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We can design our software to revolve around stable components.</a:t>
            </a:r>
          </a:p>
          <a:p>
            <a:pPr lvl="1"/>
            <a:endParaRPr lang="en-US" dirty="0"/>
          </a:p>
          <a:p>
            <a:r>
              <a:rPr lang="en-US" dirty="0" smtClean="0"/>
              <a:t>How can we build stable components?</a:t>
            </a:r>
          </a:p>
          <a:p>
            <a:pPr lvl="1"/>
            <a:r>
              <a:rPr lang="en-US" dirty="0" smtClean="0"/>
              <a:t>Good design principles!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8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Ambiguous </a:t>
            </a:r>
            <a:r>
              <a:rPr lang="en-US" dirty="0" smtClean="0"/>
              <a:t>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challenges with designing good software systems is the mixing of implementation, model, and user interface details.</a:t>
            </a:r>
          </a:p>
          <a:p>
            <a:endParaRPr lang="en-US" dirty="0"/>
          </a:p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How do we keep similar components together while preventing unnecessary “accesses” that cause confusion – or worse.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6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#5 – 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Due:</a:t>
            </a:r>
          </a:p>
          <a:p>
            <a:pPr lvl="1"/>
            <a:r>
              <a:rPr lang="en-US" dirty="0" smtClean="0"/>
              <a:t>Tonight @ 11:59 PM</a:t>
            </a:r>
          </a:p>
          <a:p>
            <a:pPr lvl="1"/>
            <a:endParaRPr lang="en-US" dirty="0"/>
          </a:p>
          <a:p>
            <a:r>
              <a:rPr lang="en-US" dirty="0" smtClean="0"/>
              <a:t>What you need to submit:</a:t>
            </a:r>
          </a:p>
          <a:p>
            <a:pPr lvl="1"/>
            <a:r>
              <a:rPr lang="en-US" dirty="0" smtClean="0"/>
              <a:t>Shared Library Tutorial</a:t>
            </a:r>
          </a:p>
          <a:p>
            <a:pPr lvl="1"/>
            <a:r>
              <a:rPr lang="en-US" dirty="0" smtClean="0"/>
              <a:t>Array Shared Library (Assignment #1)</a:t>
            </a:r>
          </a:p>
          <a:p>
            <a:pPr lvl="1"/>
            <a:endParaRPr lang="en-US" dirty="0"/>
          </a:p>
          <a:p>
            <a:r>
              <a:rPr lang="en-US" dirty="0" smtClean="0"/>
              <a:t>Checklist:</a:t>
            </a:r>
          </a:p>
          <a:p>
            <a:pPr lvl="1"/>
            <a:r>
              <a:rPr lang="en-US" dirty="0" smtClean="0"/>
              <a:t>Repository Named Correctly + Collaborators</a:t>
            </a:r>
          </a:p>
          <a:p>
            <a:pPr lvl="1"/>
            <a:r>
              <a:rPr lang="en-US" dirty="0" smtClean="0"/>
              <a:t>MPC File(s)</a:t>
            </a:r>
          </a:p>
          <a:p>
            <a:pPr lvl="1"/>
            <a:r>
              <a:rPr lang="en-US" dirty="0" smtClean="0"/>
              <a:t>Array Files (Source/Header/etc.)</a:t>
            </a:r>
          </a:p>
          <a:p>
            <a:pPr lvl="1"/>
            <a:r>
              <a:rPr lang="en-US" dirty="0" smtClean="0"/>
              <a:t>Driver File</a:t>
            </a:r>
          </a:p>
          <a:p>
            <a:pPr lvl="1"/>
            <a:r>
              <a:rPr lang="en-US" dirty="0" smtClean="0"/>
              <a:t>README File</a:t>
            </a:r>
          </a:p>
          <a:p>
            <a:pPr lvl="2"/>
            <a:r>
              <a:rPr lang="en-US" dirty="0" smtClean="0"/>
              <a:t>Necessary to tell us the path for the shared library</a:t>
            </a:r>
          </a:p>
          <a:p>
            <a:pPr lvl="1"/>
            <a:r>
              <a:rPr lang="en-US" dirty="0" err="1" smtClean="0"/>
              <a:t>Valgrind</a:t>
            </a:r>
            <a:r>
              <a:rPr lang="en-US" dirty="0" smtClean="0"/>
              <a:t> Report</a:t>
            </a:r>
          </a:p>
          <a:p>
            <a:pPr lvl="2"/>
            <a:r>
              <a:rPr lang="en-US" dirty="0" smtClean="0"/>
              <a:t>No Memory Leaks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3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Viewpoint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Fundamental Viewpoints: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usiness </a:t>
            </a:r>
            <a:r>
              <a:rPr lang="en-US" dirty="0"/>
              <a:t>V</a:t>
            </a:r>
            <a:r>
              <a:rPr lang="en-US" dirty="0" smtClean="0"/>
              <a:t>iewpoint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Specification Viewpoint</a:t>
            </a:r>
            <a:r>
              <a:rPr lang="en-US" dirty="0"/>
              <a:t>,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Implementation Viewpoint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indent="-293688"/>
            <a:r>
              <a:rPr lang="en-US" dirty="0" smtClean="0"/>
              <a:t>By breaking these OO Analysis and Design related tasks via these three viewpoints each can be properly expressed and dealt with in 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Viewpoint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viewpoint defines the user's model of the information and processes.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specification viewpoint focuses on software interfaces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implementation viewpoint defines the internal details of the objects.</a:t>
            </a:r>
          </a:p>
        </p:txBody>
      </p:sp>
    </p:spTree>
    <p:extLst>
      <p:ext uri="{BB962C8B-B14F-4D97-AF65-F5344CB8AC3E}">
        <p14:creationId xmlns:p14="http://schemas.microsoft.com/office/powerpoint/2010/main" val="159263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Viewpoint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Let’s look at how we would go about designing a telephone system: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Telephone User</a:t>
            </a:r>
          </a:p>
          <a:p>
            <a:pPr lvl="1"/>
            <a:r>
              <a:rPr lang="en-US" dirty="0" smtClean="0"/>
              <a:t>Cares about </a:t>
            </a:r>
            <a:r>
              <a:rPr lang="en-US" dirty="0"/>
              <a:t>the ease of making calls and receiving itemized bills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Telephone Operator</a:t>
            </a:r>
          </a:p>
          <a:p>
            <a:pPr lvl="1"/>
            <a:r>
              <a:rPr lang="en-US" dirty="0" smtClean="0"/>
              <a:t>Cares </a:t>
            </a:r>
            <a:r>
              <a:rPr lang="en-US" dirty="0"/>
              <a:t>about connecting users to required </a:t>
            </a:r>
            <a:r>
              <a:rPr lang="en-US" dirty="0" smtClean="0"/>
              <a:t>numbers.</a:t>
            </a:r>
          </a:p>
          <a:p>
            <a:endParaRPr lang="en-US" dirty="0"/>
          </a:p>
          <a:p>
            <a:r>
              <a:rPr lang="en-US" dirty="0" smtClean="0"/>
              <a:t>Telephone Accounting</a:t>
            </a:r>
          </a:p>
          <a:p>
            <a:pPr lvl="1"/>
            <a:r>
              <a:rPr lang="en-US" dirty="0" smtClean="0"/>
              <a:t>Cares </a:t>
            </a:r>
            <a:r>
              <a:rPr lang="en-US" dirty="0"/>
              <a:t>about the formulae for billing and records of all calls made by users.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7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anti-pattern has historical context to the time before the OO programming paradigm.</a:t>
            </a:r>
          </a:p>
          <a:p>
            <a:pPr lvl="1"/>
            <a:r>
              <a:rPr lang="en-US" dirty="0" smtClean="0"/>
              <a:t>Everything was considered a function or subroutine and ignored a class hierarchy and composition.</a:t>
            </a:r>
          </a:p>
          <a:p>
            <a:pPr lvl="1"/>
            <a:endParaRPr lang="en-US" dirty="0"/>
          </a:p>
          <a:p>
            <a:r>
              <a:rPr lang="en-US" dirty="0" smtClean="0"/>
              <a:t>While this is often seen in “experienced” programmers it is not always the case.</a:t>
            </a:r>
          </a:p>
          <a:p>
            <a:pPr lvl="1"/>
            <a:r>
              <a:rPr lang="en-US" dirty="0" smtClean="0"/>
              <a:t>Know how/when/why to create classes in OO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9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Occurrences:</a:t>
            </a:r>
          </a:p>
          <a:p>
            <a:pPr lvl="1"/>
            <a:r>
              <a:rPr lang="en-US" dirty="0" smtClean="0"/>
              <a:t>“Classes” that have names that resemble functions.</a:t>
            </a:r>
          </a:p>
          <a:p>
            <a:pPr lvl="1"/>
            <a:r>
              <a:rPr lang="en-US" dirty="0" smtClean="0"/>
              <a:t>“Classes” with a single purpose – such as a the behavior commonly found in a single function.</a:t>
            </a:r>
          </a:p>
          <a:p>
            <a:pPr lvl="1"/>
            <a:r>
              <a:rPr lang="en-US" dirty="0" smtClean="0"/>
              <a:t>No use of polymorphism or inheritance.</a:t>
            </a:r>
          </a:p>
          <a:p>
            <a:pPr lvl="2"/>
            <a:r>
              <a:rPr lang="en-US" dirty="0" smtClean="0"/>
              <a:t>This includes any sort of interaction between different components.</a:t>
            </a:r>
          </a:p>
          <a:p>
            <a:pPr lvl="1"/>
            <a:r>
              <a:rPr lang="en-US" dirty="0" smtClean="0"/>
              <a:t>No clear documentation – design documents are either absent or impossible to discern due to the lack of clear hierarchy.</a:t>
            </a:r>
          </a:p>
        </p:txBody>
      </p:sp>
    </p:spTree>
    <p:extLst>
      <p:ext uri="{BB962C8B-B14F-4D97-AF65-F5344CB8AC3E}">
        <p14:creationId xmlns:p14="http://schemas.microsoft.com/office/powerpoint/2010/main" val="289895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can you alleviate this problem?</a:t>
            </a:r>
          </a:p>
          <a:p>
            <a:pPr lvl="1"/>
            <a:r>
              <a:rPr lang="en-US" dirty="0" smtClean="0"/>
              <a:t>Or is it too far gone to salvage?</a:t>
            </a:r>
          </a:p>
          <a:p>
            <a:pPr lvl="1"/>
            <a:endParaRPr lang="en-US" dirty="0"/>
          </a:p>
          <a:p>
            <a:r>
              <a:rPr lang="en-US" dirty="0" smtClean="0"/>
              <a:t>Case-by-case basis</a:t>
            </a:r>
          </a:p>
          <a:p>
            <a:pPr lvl="1"/>
            <a:r>
              <a:rPr lang="en-US" dirty="0" smtClean="0"/>
              <a:t>Often times you can refactor by creating a coordinate class that helps facilitate the interaction between the various “classes” in the system.</a:t>
            </a:r>
          </a:p>
          <a:p>
            <a:pPr lvl="1"/>
            <a:r>
              <a:rPr lang="en-US" dirty="0" smtClean="0"/>
              <a:t>Additional work can be done to convert small components into better design choices through bottom-up refactoring.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1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Boat </a:t>
            </a:r>
            <a:r>
              <a:rPr lang="en-US" dirty="0" smtClean="0"/>
              <a:t>Anchor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piece of software </a:t>
            </a:r>
            <a:r>
              <a:rPr lang="en-US" dirty="0" smtClean="0"/>
              <a:t>that </a:t>
            </a:r>
            <a:r>
              <a:rPr lang="en-US" dirty="0"/>
              <a:t>serves no useful purpose on the current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r>
              <a:rPr lang="en-US" dirty="0" smtClean="0"/>
              <a:t>This can come in many different shapes and sizes.</a:t>
            </a:r>
          </a:p>
          <a:p>
            <a:endParaRPr lang="en-US" dirty="0"/>
          </a:p>
          <a:p>
            <a:r>
              <a:rPr lang="en-US" dirty="0" smtClean="0"/>
              <a:t>Often acquired through acquisition – but not always.</a:t>
            </a:r>
          </a:p>
          <a:p>
            <a:pPr lvl="1"/>
            <a:r>
              <a:rPr lang="en-US" dirty="0" smtClean="0"/>
              <a:t>Can be a by-product of a failed release or a prototype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9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Boat Anchor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Adage:</a:t>
            </a:r>
          </a:p>
          <a:p>
            <a:pPr lvl="1"/>
            <a:r>
              <a:rPr lang="en-US" dirty="0" smtClean="0"/>
              <a:t>Try before you buy.</a:t>
            </a:r>
          </a:p>
          <a:p>
            <a:pPr lvl="1"/>
            <a:endParaRPr lang="en-US" dirty="0"/>
          </a:p>
          <a:p>
            <a:r>
              <a:rPr lang="en-US" dirty="0" smtClean="0"/>
              <a:t>Examine the software components and only use those that are essential for the completion of your project.</a:t>
            </a:r>
          </a:p>
          <a:p>
            <a:pPr lvl="1"/>
            <a:r>
              <a:rPr lang="en-US" dirty="0" smtClean="0"/>
              <a:t>Similar to the “using namespace </a:t>
            </a:r>
            <a:r>
              <a:rPr lang="en-US" dirty="0" err="1" smtClean="0"/>
              <a:t>std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Why should we pollute our code when we don’t have to – there has to be a better way,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79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Spaghetti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famous anti-pattern!</a:t>
            </a:r>
          </a:p>
          <a:p>
            <a:endParaRPr lang="en-US" dirty="0"/>
          </a:p>
          <a:p>
            <a:r>
              <a:rPr lang="en-US" dirty="0" smtClean="0"/>
              <a:t>The most common saying:</a:t>
            </a:r>
          </a:p>
          <a:p>
            <a:pPr lvl="1"/>
            <a:r>
              <a:rPr lang="en-US" dirty="0" smtClean="0"/>
              <a:t>“It is easier to just rewrite all of this code than try to understand what it is doing.”</a:t>
            </a:r>
          </a:p>
          <a:p>
            <a:pPr lvl="1"/>
            <a:endParaRPr lang="en-US" dirty="0"/>
          </a:p>
          <a:p>
            <a:r>
              <a:rPr lang="en-US" dirty="0" smtClean="0"/>
              <a:t>This anti-pattern frequently shows up with unexperienced programmers that tend to “hack” their way through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7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Appears </a:t>
            </a:r>
            <a:r>
              <a:rPr lang="en-US" dirty="0"/>
              <a:t>as a program or system that contains very little software structure.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software may include a small number of objects that contain methods with very large implementations that invoke a single, multistage process flow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becomes very hard to determine which branch or path we are in and how we arrived at the given location.</a:t>
            </a:r>
          </a:p>
          <a:p>
            <a:pPr lvl="2"/>
            <a:r>
              <a:rPr lang="en-US" dirty="0" smtClean="0"/>
              <a:t>GOTO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#16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91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Methods are very </a:t>
            </a:r>
            <a:r>
              <a:rPr lang="en-US" dirty="0" smtClean="0"/>
              <a:t>process-oriented.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flow of execution is dictated by object implementation, not by the clients of the objects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Minimal relationships exist between objects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Many object methods have no parameters, and utilize class or global variables for processing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6535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Code is difficult to </a:t>
            </a:r>
            <a:r>
              <a:rPr lang="en-US" dirty="0" smtClean="0"/>
              <a:t>reuse.</a:t>
            </a:r>
          </a:p>
          <a:p>
            <a:endParaRPr lang="en-US" dirty="0" smtClean="0"/>
          </a:p>
          <a:p>
            <a:r>
              <a:rPr lang="en-US" dirty="0" smtClean="0"/>
              <a:t>Benefits </a:t>
            </a:r>
            <a:r>
              <a:rPr lang="en-US" dirty="0"/>
              <a:t>of object orientation are lost; inheritance is not used to extend the system; polymorphism is not used.</a:t>
            </a:r>
          </a:p>
          <a:p>
            <a:endParaRPr lang="en-US" dirty="0" smtClean="0"/>
          </a:p>
          <a:p>
            <a:r>
              <a:rPr lang="en-US" dirty="0" smtClean="0"/>
              <a:t>Extensions are difficult to implement due to the lack of planning.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quickly reaches a point of diminishing returns; the effort involved in maintaining an existing code base is greater than the cost of developing a new solution from the ground up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1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frequent problem demonstrated by people new to object-oriented </a:t>
            </a:r>
            <a:r>
              <a:rPr lang="en-US" dirty="0" smtClean="0"/>
              <a:t>development.</a:t>
            </a:r>
          </a:p>
          <a:p>
            <a:pPr lvl="1"/>
            <a:r>
              <a:rPr lang="en-US" dirty="0" smtClean="0"/>
              <a:t>Attempt to map </a:t>
            </a:r>
            <a:r>
              <a:rPr lang="en-US" dirty="0"/>
              <a:t>system requirements directly to functions, using objects as a place to group related functions.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function contains an entire process flow that completely implements a particular task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Solutions?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0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semester we have talked about all of these software design patterns…</a:t>
            </a:r>
          </a:p>
          <a:p>
            <a:pPr lvl="1"/>
            <a:r>
              <a:rPr lang="en-US" dirty="0" smtClean="0"/>
              <a:t>When to use them…</a:t>
            </a:r>
          </a:p>
          <a:p>
            <a:pPr lvl="1"/>
            <a:r>
              <a:rPr lang="en-US" dirty="0" smtClean="0"/>
              <a:t>How to use them…</a:t>
            </a:r>
          </a:p>
          <a:p>
            <a:pPr lvl="1"/>
            <a:r>
              <a:rPr lang="en-US" dirty="0" smtClean="0"/>
              <a:t>Why to use them…</a:t>
            </a:r>
          </a:p>
          <a:p>
            <a:pPr lvl="1"/>
            <a:endParaRPr lang="en-US" dirty="0"/>
          </a:p>
          <a:p>
            <a:r>
              <a:rPr lang="en-US" dirty="0" smtClean="0"/>
              <a:t>We have also outlined why, if not used properly and with good judgement, these patterns can also be dangerous.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1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is a software anti-pattern?</a:t>
            </a:r>
          </a:p>
          <a:p>
            <a:pPr lvl="1"/>
            <a:r>
              <a:rPr lang="en-US" i="1" dirty="0" smtClean="0"/>
              <a:t>“A </a:t>
            </a:r>
            <a:r>
              <a:rPr lang="en-US" i="1" dirty="0"/>
              <a:t>common response to a recurring problem that is usually ineffective and risks being highly counterproductive</a:t>
            </a:r>
            <a:r>
              <a:rPr lang="en-US" i="1" dirty="0" smtClean="0"/>
              <a:t>.” </a:t>
            </a:r>
            <a:r>
              <a:rPr lang="en-US" dirty="0" smtClean="0"/>
              <a:t>– Wikipedia</a:t>
            </a:r>
          </a:p>
          <a:p>
            <a:pPr lvl="1"/>
            <a:endParaRPr lang="en-US" dirty="0"/>
          </a:p>
          <a:p>
            <a:r>
              <a:rPr lang="en-US" dirty="0"/>
              <a:t>Andrew </a:t>
            </a:r>
            <a:r>
              <a:rPr lang="en-US" dirty="0" smtClean="0"/>
              <a:t>Koenig</a:t>
            </a:r>
          </a:p>
          <a:p>
            <a:pPr lvl="1"/>
            <a:r>
              <a:rPr lang="en-US" dirty="0" smtClean="0"/>
              <a:t>1995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07" y="1773238"/>
            <a:ext cx="3675585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87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do we formally define what an anti-pattern is in software?</a:t>
            </a:r>
          </a:p>
          <a:p>
            <a:pPr lvl="1"/>
            <a:r>
              <a:rPr lang="en-US" dirty="0" smtClean="0"/>
              <a:t>How do we distinguish it from just simply a bad habit or bad programming style?</a:t>
            </a:r>
          </a:p>
          <a:p>
            <a:endParaRPr lang="en-US" dirty="0"/>
          </a:p>
          <a:p>
            <a:r>
              <a:rPr lang="en-US" dirty="0" smtClean="0"/>
              <a:t>Two Elements: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commonly used process, structure or pattern of action that despite initially appearing to be an appropriate and effective response to a problem, typically has more bad consequences than good </a:t>
            </a:r>
            <a:r>
              <a:rPr lang="en-US" dirty="0" smtClean="0"/>
              <a:t>ones.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Another solution exists that is documented, repeatable and proven to be effective.</a:t>
            </a:r>
          </a:p>
        </p:txBody>
      </p:sp>
    </p:spTree>
    <p:extLst>
      <p:ext uri="{BB962C8B-B14F-4D97-AF65-F5344CB8AC3E}">
        <p14:creationId xmlns:p14="http://schemas.microsoft.com/office/powerpoint/2010/main" val="232179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Are anti-patterns just strictly a software or OO-based problem?</a:t>
            </a:r>
          </a:p>
          <a:p>
            <a:pPr lvl="1"/>
            <a:r>
              <a:rPr lang="en-US" dirty="0" smtClean="0"/>
              <a:t>No, we can find examples of anti-patterns in many different domains.</a:t>
            </a:r>
          </a:p>
          <a:p>
            <a:pPr lvl="2"/>
            <a:r>
              <a:rPr lang="en-US" dirty="0" smtClean="0"/>
              <a:t>Engineering</a:t>
            </a:r>
          </a:p>
          <a:p>
            <a:pPr lvl="2"/>
            <a:r>
              <a:rPr lang="en-US" dirty="0" smtClean="0"/>
              <a:t>Project Management</a:t>
            </a:r>
          </a:p>
          <a:p>
            <a:pPr lvl="2"/>
            <a:r>
              <a:rPr lang="en-US" dirty="0" smtClean="0"/>
              <a:t>Organizational Management</a:t>
            </a:r>
          </a:p>
          <a:p>
            <a:pPr lvl="2"/>
            <a:r>
              <a:rPr lang="en-US" dirty="0" smtClean="0"/>
              <a:t>Etc.</a:t>
            </a:r>
          </a:p>
          <a:p>
            <a:pPr lvl="2"/>
            <a:endParaRPr lang="en-US" dirty="0"/>
          </a:p>
          <a:p>
            <a:r>
              <a:rPr lang="en-US" dirty="0" smtClean="0"/>
              <a:t>Any documented solution can serve as the basis for evaluation and effectiveness.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5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Anti-Patterns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84318"/>
            <a:ext cx="7010400" cy="512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6705600"/>
            <a:ext cx="3276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 By: Martin Fowler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9828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13567</TotalTime>
  <Words>1455</Words>
  <Application>Microsoft Office PowerPoint</Application>
  <PresentationFormat>On-screen Show (4:3)</PresentationFormat>
  <Paragraphs>223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Module</vt:lpstr>
      <vt:lpstr>Lecture – 12/1/2016</vt:lpstr>
      <vt:lpstr>Assignment #5 – Phase I</vt:lpstr>
      <vt:lpstr>Quiz #16</vt:lpstr>
      <vt:lpstr>Software Anti-Patterns</vt:lpstr>
      <vt:lpstr>Software Anti-Patterns</vt:lpstr>
      <vt:lpstr>Software Anti-Patterns</vt:lpstr>
      <vt:lpstr>Software Anti-Patterns</vt:lpstr>
      <vt:lpstr>Software Anti-Patterns</vt:lpstr>
      <vt:lpstr>Software Anti-Patterns</vt:lpstr>
      <vt:lpstr>Software Anti-Patterns</vt:lpstr>
      <vt:lpstr>Software Anti-Patterns</vt:lpstr>
      <vt:lpstr>Software Anti-Patterns</vt:lpstr>
      <vt:lpstr>Software Anti-Patterns</vt:lpstr>
      <vt:lpstr>Software Anti-Patterns</vt:lpstr>
      <vt:lpstr>Software Anti-Patterns</vt:lpstr>
      <vt:lpstr>Software Anti-Patterns</vt:lpstr>
      <vt:lpstr>Continuous Obsolescence</vt:lpstr>
      <vt:lpstr>Continuous Obsolescence</vt:lpstr>
      <vt:lpstr>Ambiguous Viewpoint</vt:lpstr>
      <vt:lpstr>Ambiguous Viewpoint</vt:lpstr>
      <vt:lpstr>Ambiguous Viewpoint</vt:lpstr>
      <vt:lpstr>Ambiguous Viewpoint</vt:lpstr>
      <vt:lpstr>Functional Decomposition</vt:lpstr>
      <vt:lpstr>Functional Decomposition</vt:lpstr>
      <vt:lpstr>Functional Decomposition</vt:lpstr>
      <vt:lpstr>Boat Anchor</vt:lpstr>
      <vt:lpstr>Boat Anchor</vt:lpstr>
      <vt:lpstr>Spaghetti Code</vt:lpstr>
      <vt:lpstr>Spaghetti Code</vt:lpstr>
      <vt:lpstr>Spaghetti Code</vt:lpstr>
      <vt:lpstr>Spaghetti Code</vt:lpstr>
      <vt:lpstr>Spaghetti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1302</cp:revision>
  <dcterms:created xsi:type="dcterms:W3CDTF">2011-07-22T18:36:28Z</dcterms:created>
  <dcterms:modified xsi:type="dcterms:W3CDTF">2016-12-01T18:44:56Z</dcterms:modified>
</cp:coreProperties>
</file>