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34" r:id="rId3"/>
    <p:sldId id="335" r:id="rId4"/>
    <p:sldId id="336" r:id="rId5"/>
    <p:sldId id="331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33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-136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questionnaire.iu.edu/Blu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– 12/6/2016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Cut-and-Paste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 </a:t>
            </a:r>
            <a:r>
              <a:rPr lang="en-US" dirty="0"/>
              <a:t>defects are replicated through the system.</a:t>
            </a:r>
          </a:p>
          <a:p>
            <a:endParaRPr lang="en-US" dirty="0" smtClean="0"/>
          </a:p>
          <a:p>
            <a:r>
              <a:rPr lang="en-US" dirty="0" smtClean="0"/>
              <a:t>Developers </a:t>
            </a:r>
            <a:r>
              <a:rPr lang="en-US" dirty="0"/>
              <a:t>create multiple unique fixes for bugs with no method of resolving the variations into a standard fix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Deceptively </a:t>
            </a:r>
            <a:r>
              <a:rPr lang="en-US" dirty="0"/>
              <a:t>inflates the number of lines of code developed without the expected reduction in maintenance costs associated with other forms of reuse.</a:t>
            </a:r>
          </a:p>
        </p:txBody>
      </p:sp>
    </p:spTree>
    <p:extLst>
      <p:ext uri="{BB962C8B-B14F-4D97-AF65-F5344CB8AC3E}">
        <p14:creationId xmlns:p14="http://schemas.microsoft.com/office/powerpoint/2010/main" val="122344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Cut-and-Paste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</a:t>
            </a:r>
            <a:r>
              <a:rPr lang="en-US" dirty="0"/>
              <a:t>takes a great deal of effort to create reusable code, and organization emphasizes short-term payoff more than long-term investment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context or intent behind a software module is not preserved along with the code.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organization does not advocate or reward reusable components, and development speed overshadows all other evaluation factors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90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Cut-and-Paste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is a lack of abstraction among developers, often accompanied by a poor understanding of inheritance, composition, and other development strategies.</a:t>
            </a:r>
          </a:p>
          <a:p>
            <a:endParaRPr lang="en-US" dirty="0"/>
          </a:p>
          <a:p>
            <a:r>
              <a:rPr lang="en-US" dirty="0"/>
              <a:t>Reusable components, once created, are not sufficiently documented or made readily available to developers.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4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Cut-and-Paste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Spaghetti Code goes hand-in-hand with this software anti-pattern.</a:t>
            </a:r>
          </a:p>
          <a:p>
            <a:pPr lvl="1"/>
            <a:r>
              <a:rPr lang="en-US" dirty="0" smtClean="0"/>
              <a:t>If we consistently use the same “bad” solution over and over again we should expect the same “bad” results.</a:t>
            </a:r>
          </a:p>
          <a:p>
            <a:pPr lvl="2"/>
            <a:r>
              <a:rPr lang="en-US" dirty="0" smtClean="0"/>
              <a:t>Makes it difficult to trace and to properly reuse the code.</a:t>
            </a:r>
          </a:p>
          <a:p>
            <a:pPr lvl="2"/>
            <a:endParaRPr lang="en-US" dirty="0"/>
          </a:p>
          <a:p>
            <a:r>
              <a:rPr lang="en-US" dirty="0" smtClean="0"/>
              <a:t>Extensions difficult because the tendency is to cut and paste the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7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Mushroom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Blind Development</a:t>
            </a:r>
          </a:p>
          <a:p>
            <a:endParaRPr lang="en-US" dirty="0"/>
          </a:p>
          <a:p>
            <a:r>
              <a:rPr lang="en-US" dirty="0" smtClean="0"/>
              <a:t>This is a symptom that can also lead to problems in personnel management.</a:t>
            </a:r>
          </a:p>
          <a:p>
            <a:endParaRPr lang="en-US" dirty="0"/>
          </a:p>
          <a:p>
            <a:r>
              <a:rPr lang="en-US" dirty="0" smtClean="0"/>
              <a:t>Isolate </a:t>
            </a:r>
            <a:r>
              <a:rPr lang="en-US" dirty="0"/>
              <a:t>system developers from the system's end </a:t>
            </a:r>
            <a:r>
              <a:rPr lang="en-US" dirty="0" smtClean="0"/>
              <a:t>users.</a:t>
            </a:r>
          </a:p>
          <a:p>
            <a:pPr lvl="1"/>
            <a:r>
              <a:rPr lang="en-US" dirty="0" smtClean="0"/>
              <a:t>Why would you want to do this???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4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Mushroom Management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017" y="1774825"/>
            <a:ext cx="6167966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80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Mushroom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reality, requirements change frequently and drive about 30 percent of development cost.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a Mushroom Management project, these changes are not discovered until system delivery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acceptance is always a significant risk, which becomes critical in Mushroom Management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Proper communication and OO understanding is key!</a:t>
            </a: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92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Mushroom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implications of requirements documents are rarely understood by end users, who can more easily visualize the meaning of requirements when they experience a prototype user interface.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prototype enables end users to articulate their real needs in contrast to the prototype's characteristics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50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Mushroom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When developers don't understand the overall requirements of a product, they rarely understand the required component interaction and necessary interfaces. </a:t>
            </a:r>
            <a:endParaRPr lang="en-US" dirty="0" smtClean="0"/>
          </a:p>
          <a:p>
            <a:pPr lvl="1"/>
            <a:r>
              <a:rPr lang="en-US" dirty="0" smtClean="0"/>
              <a:t>Poor </a:t>
            </a:r>
            <a:r>
              <a:rPr lang="en-US" dirty="0"/>
              <a:t>design decisions are made and often result in stovepipe components with weak interfaces that do not fulfill the functional requirements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What is it that we are </a:t>
            </a:r>
            <a:r>
              <a:rPr lang="en-US" i="1" u="sng" dirty="0" smtClean="0"/>
              <a:t>actually</a:t>
            </a:r>
            <a:r>
              <a:rPr lang="en-US" dirty="0" smtClean="0"/>
              <a:t> building?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45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Mushroom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Including a domain expert on the development team is a very effective way to have domain input on project </a:t>
            </a:r>
            <a:r>
              <a:rPr lang="en-US" dirty="0" smtClean="0"/>
              <a:t>decisions.</a:t>
            </a:r>
          </a:p>
          <a:p>
            <a:pPr lvl="1"/>
            <a:r>
              <a:rPr lang="en-US" dirty="0" smtClean="0"/>
              <a:t>Whenever </a:t>
            </a:r>
            <a:r>
              <a:rPr lang="en-US" dirty="0"/>
              <a:t>there is a domain-specific question, team members have expertise on-hand.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This helps to alleviate this problem – under the assumption that each “domain” expert is included in the discussion.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3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Course Evaluations should be available.</a:t>
            </a:r>
          </a:p>
          <a:p>
            <a:pPr lvl="1"/>
            <a:r>
              <a:rPr lang="en-US" dirty="0" smtClean="0"/>
              <a:t>You should receive an email about how to complete the course </a:t>
            </a:r>
            <a:r>
              <a:rPr lang="en-US" dirty="0" smtClean="0"/>
              <a:t>evaluations.</a:t>
            </a:r>
          </a:p>
          <a:p>
            <a:pPr lvl="2"/>
            <a:r>
              <a:rPr lang="en-US" dirty="0" smtClean="0"/>
              <a:t>Feedback on your TA (Zach Reynolds) is also welcome – email any comments you have regarding his performance this semester.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Course Evaluations Link:</a:t>
            </a:r>
          </a:p>
          <a:p>
            <a:pPr lvl="1"/>
            <a:r>
              <a:rPr lang="en-US" dirty="0">
                <a:hlinkClick r:id="rId2"/>
              </a:rPr>
              <a:t>http://coursequestionnaire.iu.edu/Blue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Questions/Concerns/Feedback</a:t>
            </a:r>
          </a:p>
          <a:p>
            <a:pPr lvl="1"/>
            <a:r>
              <a:rPr lang="en-US" dirty="0" smtClean="0"/>
              <a:t>Also, CSCI 240 feedback is greatly appreciated!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26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first revisit a discussion about various code smells and the impact that they have on our </a:t>
            </a:r>
            <a:r>
              <a:rPr lang="en-US" dirty="0" smtClean="0"/>
              <a:t>design: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code smell?</a:t>
            </a:r>
          </a:p>
          <a:p>
            <a:endParaRPr lang="en-US" dirty="0"/>
          </a:p>
          <a:p>
            <a:r>
              <a:rPr lang="en-US" dirty="0" smtClean="0"/>
              <a:t>How can it be identified?</a:t>
            </a:r>
          </a:p>
          <a:p>
            <a:endParaRPr lang="en-US" dirty="0"/>
          </a:p>
          <a:p>
            <a:r>
              <a:rPr lang="en-US" dirty="0" smtClean="0"/>
              <a:t>What can we do about it?</a:t>
            </a:r>
          </a:p>
        </p:txBody>
      </p:sp>
    </p:spTree>
    <p:extLst>
      <p:ext uri="{BB962C8B-B14F-4D97-AF65-F5344CB8AC3E}">
        <p14:creationId xmlns:p14="http://schemas.microsoft.com/office/powerpoint/2010/main" val="3076011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Types of code smell:</a:t>
            </a:r>
          </a:p>
          <a:p>
            <a:pPr lvl="1"/>
            <a:r>
              <a:rPr lang="en-US" dirty="0" smtClean="0"/>
              <a:t>Bloaters</a:t>
            </a:r>
          </a:p>
          <a:p>
            <a:pPr lvl="1"/>
            <a:r>
              <a:rPr lang="en-US" dirty="0"/>
              <a:t>Object-Orientation </a:t>
            </a:r>
            <a:r>
              <a:rPr lang="en-US" dirty="0" smtClean="0"/>
              <a:t>Abusers</a:t>
            </a:r>
          </a:p>
          <a:p>
            <a:pPr lvl="1"/>
            <a:r>
              <a:rPr lang="en-US" dirty="0"/>
              <a:t>Change </a:t>
            </a:r>
            <a:r>
              <a:rPr lang="en-US" dirty="0" smtClean="0"/>
              <a:t>Preventers</a:t>
            </a:r>
          </a:p>
          <a:p>
            <a:pPr lvl="1"/>
            <a:r>
              <a:rPr lang="en-US" dirty="0" err="1" smtClean="0"/>
              <a:t>Dispensables</a:t>
            </a:r>
            <a:endParaRPr lang="en-US" dirty="0" smtClean="0"/>
          </a:p>
          <a:p>
            <a:pPr lvl="1"/>
            <a:r>
              <a:rPr lang="en-US" dirty="0" smtClean="0"/>
              <a:t>Couplers</a:t>
            </a:r>
          </a:p>
          <a:p>
            <a:pPr lvl="1"/>
            <a:endParaRPr lang="en-US" dirty="0"/>
          </a:p>
          <a:p>
            <a:r>
              <a:rPr lang="en-US" dirty="0" smtClean="0"/>
              <a:t>Is this a complete list?</a:t>
            </a:r>
          </a:p>
          <a:p>
            <a:pPr lvl="1"/>
            <a:r>
              <a:rPr lang="en-US" dirty="0" smtClean="0"/>
              <a:t>No, there are many different “smells” that exist in code.</a:t>
            </a:r>
          </a:p>
        </p:txBody>
      </p:sp>
    </p:spTree>
    <p:extLst>
      <p:ext uri="{BB962C8B-B14F-4D97-AF65-F5344CB8AC3E}">
        <p14:creationId xmlns:p14="http://schemas.microsoft.com/office/powerpoint/2010/main" val="1989559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Bloaters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Bloaters are code, methods and classes that have increased to such gargantuan proportions that they are hard to work with.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Usually </a:t>
            </a:r>
            <a:r>
              <a:rPr lang="en-US" dirty="0"/>
              <a:t>these smells do not crop up right away, rather they accumulate over time as the program </a:t>
            </a:r>
            <a:r>
              <a:rPr lang="en-US" dirty="0" smtClean="0"/>
              <a:t>evolves.</a:t>
            </a:r>
          </a:p>
          <a:p>
            <a:pPr lvl="1"/>
            <a:r>
              <a:rPr lang="en-US" dirty="0" smtClean="0"/>
              <a:t>If left to fester on their own they can become quite a problem in a software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44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Object-Orientation </a:t>
            </a:r>
            <a:r>
              <a:rPr lang="en-US" dirty="0" smtClean="0"/>
              <a:t>Abusers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Incomplete </a:t>
            </a:r>
            <a:r>
              <a:rPr lang="en-US" dirty="0"/>
              <a:t>or incorrect application of object-oriented programming principles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 saw these in each of the design patterns we discussed this semester?</a:t>
            </a:r>
          </a:p>
          <a:p>
            <a:pPr lvl="1"/>
            <a:r>
              <a:rPr lang="en-US" dirty="0" smtClean="0"/>
              <a:t>When/How/Why should you use ______ pattern?</a:t>
            </a:r>
          </a:p>
          <a:p>
            <a:pPr lvl="1"/>
            <a:endParaRPr lang="en-US" dirty="0"/>
          </a:p>
          <a:p>
            <a:r>
              <a:rPr lang="en-US" dirty="0" smtClean="0"/>
              <a:t>Typical Occurrences:</a:t>
            </a:r>
          </a:p>
          <a:p>
            <a:pPr lvl="1"/>
            <a:r>
              <a:rPr lang="en-US" dirty="0"/>
              <a:t>The programmer who created one of the classes probably didn't know that a functionally equivalent class already existed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1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</a:t>
            </a:r>
            <a:r>
              <a:rPr lang="en-US" dirty="0" smtClean="0"/>
              <a:t>Preventers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you </a:t>
            </a:r>
            <a:r>
              <a:rPr lang="en-US" dirty="0"/>
              <a:t>need to change something in one place in your code, you have to make many changes in other places too. </a:t>
            </a:r>
          </a:p>
          <a:p>
            <a:endParaRPr lang="en-US" dirty="0" smtClean="0"/>
          </a:p>
          <a:p>
            <a:r>
              <a:rPr lang="en-US" dirty="0" smtClean="0"/>
              <a:t>Program </a:t>
            </a:r>
            <a:r>
              <a:rPr lang="en-US" dirty="0"/>
              <a:t>development becomes much more complicated and expensive as a result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How can we alleviate this smell?</a:t>
            </a:r>
          </a:p>
          <a:p>
            <a:pPr lvl="2"/>
            <a:r>
              <a:rPr lang="en-US" dirty="0" smtClean="0"/>
              <a:t>Cohesion/Coupling</a:t>
            </a:r>
          </a:p>
          <a:p>
            <a:pPr lvl="2"/>
            <a:endParaRPr lang="en-US" dirty="0"/>
          </a:p>
          <a:p>
            <a:r>
              <a:rPr lang="en-US" dirty="0" smtClean="0"/>
              <a:t>Ripple or cascading 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1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Dispensables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Something </a:t>
            </a:r>
            <a:r>
              <a:rPr lang="en-US" sz="2100" dirty="0"/>
              <a:t>pointless and unneeded whose absence would make the code cleaner, more efficient and easier to understand</a:t>
            </a:r>
            <a:r>
              <a:rPr lang="en-US" sz="2100" dirty="0" smtClean="0"/>
              <a:t>.</a:t>
            </a:r>
          </a:p>
          <a:p>
            <a:endParaRPr lang="en-US" sz="2100" dirty="0"/>
          </a:p>
          <a:p>
            <a:r>
              <a:rPr lang="en-US" sz="2100" dirty="0" smtClean="0"/>
              <a:t>Duplicate Code</a:t>
            </a:r>
          </a:p>
          <a:p>
            <a:pPr lvl="1"/>
            <a:r>
              <a:rPr lang="en-US" sz="2100" dirty="0" smtClean="0"/>
              <a:t>Code that is subject to a copy-and-paste mentality.</a:t>
            </a:r>
          </a:p>
          <a:p>
            <a:endParaRPr lang="en-US" sz="2100" dirty="0"/>
          </a:p>
          <a:p>
            <a:r>
              <a:rPr lang="en-US" sz="2100" dirty="0" smtClean="0"/>
              <a:t>“Dead” Code</a:t>
            </a:r>
          </a:p>
          <a:p>
            <a:pPr lvl="1"/>
            <a:r>
              <a:rPr lang="en-US" sz="2100" dirty="0" smtClean="0"/>
              <a:t>Code that no longer serves a purpose for the given software system.</a:t>
            </a:r>
          </a:p>
          <a:p>
            <a:endParaRPr lang="en-US" sz="2100" dirty="0"/>
          </a:p>
          <a:p>
            <a:r>
              <a:rPr lang="en-US" sz="2100" dirty="0" smtClean="0"/>
              <a:t>Comments</a:t>
            </a:r>
          </a:p>
          <a:p>
            <a:pPr lvl="1"/>
            <a:r>
              <a:rPr lang="en-US" sz="2100" dirty="0" smtClean="0"/>
              <a:t>If you feel that your code is so complex that comments are needed then you might want to look at breaking the problem down.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85324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Couplers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Excessive coupling between classes.</a:t>
            </a:r>
          </a:p>
          <a:p>
            <a:pPr lvl="1"/>
            <a:r>
              <a:rPr lang="en-US" dirty="0" smtClean="0"/>
              <a:t>If it doesn’t feel right, or is forced, don’t do it.</a:t>
            </a:r>
          </a:p>
          <a:p>
            <a:pPr lvl="2"/>
            <a:r>
              <a:rPr lang="en-US" dirty="0" smtClean="0"/>
              <a:t>If you couple things together that don’t belong together you have just added to the complexity of the software project through an added dependency.</a:t>
            </a:r>
          </a:p>
          <a:p>
            <a:pPr lvl="2"/>
            <a:endParaRPr lang="en-US" dirty="0"/>
          </a:p>
          <a:p>
            <a:r>
              <a:rPr lang="en-US" dirty="0" smtClean="0"/>
              <a:t>Middle Man</a:t>
            </a:r>
          </a:p>
          <a:p>
            <a:pPr lvl="1"/>
            <a:r>
              <a:rPr lang="en-US" dirty="0" smtClean="0"/>
              <a:t>Just a delegation class that serves no real purpose.</a:t>
            </a:r>
          </a:p>
          <a:p>
            <a:pPr lvl="2"/>
            <a:r>
              <a:rPr lang="en-US" dirty="0" smtClean="0"/>
              <a:t>Often this is seen in an unnecessary proxy.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04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 Techniques:</a:t>
            </a:r>
          </a:p>
          <a:p>
            <a:pPr lvl="1"/>
            <a:r>
              <a:rPr lang="en-US" dirty="0"/>
              <a:t>Composing </a:t>
            </a:r>
            <a:r>
              <a:rPr lang="en-US" dirty="0" smtClean="0"/>
              <a:t>Methods</a:t>
            </a:r>
          </a:p>
          <a:p>
            <a:pPr lvl="1"/>
            <a:r>
              <a:rPr lang="en-US" dirty="0"/>
              <a:t>Moving Features between 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Organizing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Simplifying Conditional </a:t>
            </a:r>
            <a:r>
              <a:rPr lang="en-US" dirty="0" smtClean="0"/>
              <a:t>Expressions</a:t>
            </a:r>
          </a:p>
          <a:p>
            <a:pPr lvl="1"/>
            <a:r>
              <a:rPr lang="en-US" dirty="0"/>
              <a:t>Simplifying Method </a:t>
            </a:r>
            <a:r>
              <a:rPr lang="en-US" dirty="0" smtClean="0"/>
              <a:t>Calls</a:t>
            </a:r>
          </a:p>
          <a:p>
            <a:pPr lvl="1"/>
            <a:r>
              <a:rPr lang="en-US" dirty="0"/>
              <a:t>Dealing with </a:t>
            </a:r>
            <a:r>
              <a:rPr lang="en-US" dirty="0" smtClean="0"/>
              <a:t>Generalization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14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Composing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Excessively </a:t>
            </a:r>
            <a:r>
              <a:rPr lang="en-US" dirty="0"/>
              <a:t>long methods are the root of all evil. </a:t>
            </a:r>
            <a:endParaRPr lang="en-US" dirty="0" smtClean="0"/>
          </a:p>
          <a:p>
            <a:pPr lvl="1"/>
            <a:r>
              <a:rPr lang="en-US" dirty="0" smtClean="0"/>
              <a:t>A method contains the logic of your code – if they are excessively long it makes it difficult to not only follow but understand the programs logic.</a:t>
            </a:r>
          </a:p>
          <a:p>
            <a:pPr lvl="1"/>
            <a:endParaRPr lang="en-US" dirty="0"/>
          </a:p>
          <a:p>
            <a:r>
              <a:rPr lang="en-US" dirty="0" smtClean="0"/>
              <a:t>Break the method into separate sub-methods or helpers.</a:t>
            </a:r>
          </a:p>
          <a:p>
            <a:pPr lvl="1"/>
            <a:r>
              <a:rPr lang="en-US" dirty="0" smtClean="0"/>
              <a:t>Extract the method or alter the parameters.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9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Moving Features between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Safely </a:t>
            </a:r>
            <a:r>
              <a:rPr lang="en-US" dirty="0"/>
              <a:t>move functionality between classes, create new classes, and hide implementation details from public access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goal here is to increase the cohesion of the object.</a:t>
            </a:r>
          </a:p>
          <a:p>
            <a:pPr lvl="1"/>
            <a:r>
              <a:rPr lang="en-US" dirty="0" smtClean="0"/>
              <a:t>Move like-minded components together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This sounds familiar…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Algorithm Analysis</a:t>
            </a:r>
          </a:p>
          <a:p>
            <a:pPr lvl="1"/>
            <a:r>
              <a:rPr lang="en-US" dirty="0" smtClean="0"/>
              <a:t>Revisit the approach you are implementing – there may be a more efficient way of achieving your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3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Assignment #5 - Feedback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82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Science is all about data!</a:t>
            </a:r>
          </a:p>
          <a:p>
            <a:endParaRPr lang="en-US" dirty="0"/>
          </a:p>
          <a:p>
            <a:r>
              <a:rPr lang="en-US" dirty="0" smtClean="0"/>
              <a:t>How we organize our data is important.</a:t>
            </a:r>
          </a:p>
          <a:p>
            <a:pPr lvl="1"/>
            <a:r>
              <a:rPr lang="en-US" dirty="0" smtClean="0"/>
              <a:t>Move variables to create a new object.</a:t>
            </a:r>
          </a:p>
          <a:p>
            <a:pPr lvl="1"/>
            <a:endParaRPr lang="en-US" dirty="0"/>
          </a:p>
          <a:p>
            <a:r>
              <a:rPr lang="en-US" dirty="0" smtClean="0"/>
              <a:t>Examine your design approach – often times you can allow real world (domain) examples to drive how you should handle and treat the data in your program.</a:t>
            </a:r>
          </a:p>
        </p:txBody>
      </p:sp>
    </p:spTree>
    <p:extLst>
      <p:ext uri="{BB962C8B-B14F-4D97-AF65-F5344CB8AC3E}">
        <p14:creationId xmlns:p14="http://schemas.microsoft.com/office/powerpoint/2010/main" val="4177027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Simplifying Conditional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Conditionals tend to get more and more complicated in their logic over </a:t>
            </a:r>
            <a:r>
              <a:rPr lang="en-US" dirty="0" smtClean="0"/>
              <a:t>time.</a:t>
            </a:r>
          </a:p>
          <a:p>
            <a:endParaRPr lang="en-US" dirty="0"/>
          </a:p>
          <a:p>
            <a:r>
              <a:rPr lang="en-US" dirty="0" smtClean="0"/>
              <a:t>How many times have you written a group of if/else-if/else statements and you just keep adding or revisiting later to add “just one more.”</a:t>
            </a:r>
          </a:p>
          <a:p>
            <a:pPr lvl="1"/>
            <a:r>
              <a:rPr lang="en-US" dirty="0" smtClean="0"/>
              <a:t>Are there better approaches?</a:t>
            </a:r>
          </a:p>
          <a:p>
            <a:pPr lvl="2"/>
            <a:r>
              <a:rPr lang="en-US" dirty="0" smtClean="0"/>
              <a:t>What was the original intent of the conditional – could it be improved through splitting the logic across helper classes?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93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Simplifying Method </a:t>
            </a:r>
            <a:r>
              <a:rPr lang="en-US" dirty="0" smtClean="0"/>
              <a:t>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of the biggest flaws that you see in production code is method names that do not make sense.</a:t>
            </a:r>
          </a:p>
          <a:p>
            <a:pPr lvl="1"/>
            <a:r>
              <a:rPr lang="en-US" dirty="0" smtClean="0"/>
              <a:t>W(s)</a:t>
            </a:r>
          </a:p>
          <a:p>
            <a:pPr lvl="1"/>
            <a:endParaRPr lang="en-US" dirty="0"/>
          </a:p>
          <a:p>
            <a:r>
              <a:rPr lang="en-US" dirty="0" smtClean="0"/>
              <a:t>With modern languages you should be expressive in your naming conventions.</a:t>
            </a:r>
          </a:p>
          <a:p>
            <a:pPr lvl="1"/>
            <a:r>
              <a:rPr lang="en-US" dirty="0" smtClean="0"/>
              <a:t>Don’t overdo it though!</a:t>
            </a:r>
          </a:p>
          <a:p>
            <a:pPr lvl="1"/>
            <a:endParaRPr lang="en-US" dirty="0"/>
          </a:p>
          <a:p>
            <a:r>
              <a:rPr lang="en-US" dirty="0" smtClean="0"/>
              <a:t>Examine method parameters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31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Dealing with </a:t>
            </a:r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Abstraction</a:t>
            </a:r>
          </a:p>
          <a:p>
            <a:endParaRPr lang="en-US" dirty="0"/>
          </a:p>
          <a:p>
            <a:r>
              <a:rPr lang="en-US" dirty="0" smtClean="0"/>
              <a:t>We saw this earlier this semester in the form of templates.</a:t>
            </a:r>
          </a:p>
          <a:p>
            <a:pPr lvl="1"/>
            <a:r>
              <a:rPr lang="en-US" dirty="0" smtClean="0"/>
              <a:t>We could have created a separate project to handle each type that an Array could take – that would be tedious, useless, and error prone.</a:t>
            </a:r>
          </a:p>
          <a:p>
            <a:pPr lvl="1"/>
            <a:endParaRPr lang="en-US" dirty="0"/>
          </a:p>
          <a:p>
            <a:r>
              <a:rPr lang="en-US" dirty="0" smtClean="0"/>
              <a:t>Inheritance Hierarchies</a:t>
            </a:r>
          </a:p>
          <a:p>
            <a:pPr lvl="1"/>
            <a:r>
              <a:rPr lang="en-US" dirty="0" smtClean="0"/>
              <a:t>How do we adjust for changes in the chain of command/control in our 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8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Software Anti-Patterns are closely related to their counter part of Software Design Patterns.</a:t>
            </a:r>
          </a:p>
          <a:p>
            <a:pPr lvl="1"/>
            <a:r>
              <a:rPr lang="en-US" dirty="0" smtClean="0"/>
              <a:t>Documented ways where problems are likely to occur.</a:t>
            </a:r>
          </a:p>
          <a:p>
            <a:pPr lvl="1"/>
            <a:endParaRPr lang="en-US" dirty="0"/>
          </a:p>
          <a:p>
            <a:r>
              <a:rPr lang="en-US" dirty="0" smtClean="0"/>
              <a:t>We often see this manifested through various code smells.</a:t>
            </a:r>
          </a:p>
          <a:p>
            <a:endParaRPr lang="en-US" dirty="0"/>
          </a:p>
          <a:p>
            <a:r>
              <a:rPr lang="en-US" dirty="0" smtClean="0"/>
              <a:t>We can refactor our software to help remedy or eliminate these smells.</a:t>
            </a:r>
          </a:p>
          <a:p>
            <a:pPr lvl="1"/>
            <a:r>
              <a:rPr lang="en-US" dirty="0" smtClean="0"/>
              <a:t>No silver bullet!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0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Quiz #17 – The Last One!!!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0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8956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Software Anti-Patterns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0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Walking through a </a:t>
            </a:r>
            <a:r>
              <a:rPr lang="en-US" dirty="0" smtClean="0"/>
              <a:t>Minefield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Numerous bugs occur in released software </a:t>
            </a:r>
            <a:r>
              <a:rPr lang="en-US" dirty="0" smtClean="0"/>
              <a:t>products.</a:t>
            </a:r>
          </a:p>
          <a:p>
            <a:pPr lvl="1"/>
            <a:r>
              <a:rPr lang="en-US" dirty="0" smtClean="0"/>
              <a:t>2-5 Bugs Per LOC</a:t>
            </a:r>
          </a:p>
          <a:p>
            <a:pPr lvl="1"/>
            <a:endParaRPr lang="en-US" dirty="0"/>
          </a:p>
          <a:p>
            <a:r>
              <a:rPr lang="en-US" dirty="0" smtClean="0"/>
              <a:t>Unknown Bugs</a:t>
            </a:r>
          </a:p>
          <a:p>
            <a:pPr lvl="1"/>
            <a:r>
              <a:rPr lang="en-US" dirty="0" smtClean="0"/>
              <a:t>Windows Updates</a:t>
            </a:r>
          </a:p>
          <a:p>
            <a:pPr lvl="2"/>
            <a:r>
              <a:rPr lang="en-US" dirty="0" smtClean="0"/>
              <a:t>Security Fixes</a:t>
            </a:r>
          </a:p>
          <a:p>
            <a:pPr lvl="3"/>
            <a:r>
              <a:rPr lang="en-US" dirty="0" smtClean="0"/>
              <a:t>Known vs. Unknown</a:t>
            </a:r>
          </a:p>
          <a:p>
            <a:pPr lvl="3"/>
            <a:endParaRPr lang="en-US" dirty="0"/>
          </a:p>
          <a:p>
            <a:r>
              <a:rPr lang="en-US" dirty="0" smtClean="0"/>
              <a:t>Scale &amp; Scope</a:t>
            </a:r>
          </a:p>
          <a:p>
            <a:pPr lvl="1"/>
            <a:r>
              <a:rPr lang="en-US" dirty="0" smtClean="0"/>
              <a:t>Large scale systems = catastrophic!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5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through a Minefield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Formal Verification Tools</a:t>
            </a:r>
          </a:p>
          <a:p>
            <a:endParaRPr lang="en-US" dirty="0"/>
          </a:p>
          <a:p>
            <a:r>
              <a:rPr lang="en-US" dirty="0" smtClean="0"/>
              <a:t>Software Testing</a:t>
            </a:r>
          </a:p>
          <a:p>
            <a:pPr lvl="1"/>
            <a:r>
              <a:rPr lang="en-US" dirty="0" smtClean="0"/>
              <a:t>Phases of Testing &amp; Quality Assurance</a:t>
            </a:r>
          </a:p>
          <a:p>
            <a:pPr lvl="1"/>
            <a:endParaRPr lang="en-US" dirty="0"/>
          </a:p>
          <a:p>
            <a:r>
              <a:rPr lang="en-US" dirty="0" smtClean="0"/>
              <a:t>Code Reviews</a:t>
            </a:r>
          </a:p>
          <a:p>
            <a:pPr lvl="1"/>
            <a:r>
              <a:rPr lang="en-US" dirty="0" smtClean="0"/>
              <a:t>Peer-Lead Reviews</a:t>
            </a:r>
          </a:p>
          <a:p>
            <a:pPr lvl="1"/>
            <a:endParaRPr lang="en-US" dirty="0"/>
          </a:p>
          <a:p>
            <a:r>
              <a:rPr lang="en-US" dirty="0" smtClean="0"/>
              <a:t>We want to believe that things will be “good” and that we can trust software…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1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Cut-and-Paste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It's </a:t>
            </a:r>
            <a:r>
              <a:rPr lang="en-US" dirty="0"/>
              <a:t>easier to modify existing software than program from </a:t>
            </a:r>
            <a:r>
              <a:rPr lang="en-US" dirty="0" smtClean="0"/>
              <a:t>scratch.</a:t>
            </a:r>
          </a:p>
          <a:p>
            <a:pPr lvl="1"/>
            <a:r>
              <a:rPr lang="en-US" dirty="0" smtClean="0"/>
              <a:t>Is this </a:t>
            </a:r>
            <a:r>
              <a:rPr lang="en-US" i="1" dirty="0" smtClean="0"/>
              <a:t>really</a:t>
            </a:r>
            <a:r>
              <a:rPr lang="en-US" dirty="0" smtClean="0"/>
              <a:t> the case? </a:t>
            </a:r>
          </a:p>
          <a:p>
            <a:pPr lvl="1"/>
            <a:endParaRPr lang="en-US" dirty="0"/>
          </a:p>
          <a:p>
            <a:r>
              <a:rPr lang="en-US" dirty="0" smtClean="0"/>
              <a:t>Seasoned programmers know when/how to reuse code – just because something has been created doesn’t mean it is always “right.”</a:t>
            </a:r>
          </a:p>
          <a:p>
            <a:pPr lvl="1"/>
            <a:r>
              <a:rPr lang="en-US" dirty="0" smtClean="0"/>
              <a:t>Common Code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4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Cut-and-Paste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same software bug reoccurs throughout software despite many local fixes.</a:t>
            </a:r>
          </a:p>
          <a:p>
            <a:endParaRPr lang="en-US" dirty="0" smtClean="0"/>
          </a:p>
          <a:p>
            <a:r>
              <a:rPr lang="en-US" dirty="0" smtClean="0"/>
              <a:t>Lines </a:t>
            </a:r>
            <a:r>
              <a:rPr lang="en-US" dirty="0"/>
              <a:t>of code increase without adding to overall productivity.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becomes difficult to locate and fix all instances of a particular mistake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 Leads to excessive software maintenance costs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59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13175</TotalTime>
  <Words>1522</Words>
  <Application>Microsoft Office PowerPoint</Application>
  <PresentationFormat>On-screen Show (4:3)</PresentationFormat>
  <Paragraphs>220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Module</vt:lpstr>
      <vt:lpstr>Lecture – 12/6/2016</vt:lpstr>
      <vt:lpstr>Course Evaluations</vt:lpstr>
      <vt:lpstr>Assignment #5 - Feedback</vt:lpstr>
      <vt:lpstr>Quiz #17 – The Last One!!!</vt:lpstr>
      <vt:lpstr>Software Anti-Patterns</vt:lpstr>
      <vt:lpstr>Walking through a Minefield</vt:lpstr>
      <vt:lpstr>Walking through a Minefield</vt:lpstr>
      <vt:lpstr>Cut-and-Paste Programming</vt:lpstr>
      <vt:lpstr>Cut-and-Paste Programming</vt:lpstr>
      <vt:lpstr>Cut-and-Paste Programming</vt:lpstr>
      <vt:lpstr>Cut-and-Paste Programming</vt:lpstr>
      <vt:lpstr>Cut-and-Paste Programming</vt:lpstr>
      <vt:lpstr>Cut-and-Paste Programming</vt:lpstr>
      <vt:lpstr>Mushroom Management</vt:lpstr>
      <vt:lpstr>Mushroom Management</vt:lpstr>
      <vt:lpstr>Mushroom Management</vt:lpstr>
      <vt:lpstr>Mushroom Management</vt:lpstr>
      <vt:lpstr>Mushroom Management</vt:lpstr>
      <vt:lpstr>Mushroom Management</vt:lpstr>
      <vt:lpstr>Refactoring</vt:lpstr>
      <vt:lpstr>Code Smells</vt:lpstr>
      <vt:lpstr>Bloaters</vt:lpstr>
      <vt:lpstr>Object-Orientation Abusers</vt:lpstr>
      <vt:lpstr>Change Preventers</vt:lpstr>
      <vt:lpstr>Dispensables</vt:lpstr>
      <vt:lpstr>Couplers</vt:lpstr>
      <vt:lpstr>Refactoring</vt:lpstr>
      <vt:lpstr>Composing Methods</vt:lpstr>
      <vt:lpstr>Moving Features between Objects</vt:lpstr>
      <vt:lpstr>Organizing Data</vt:lpstr>
      <vt:lpstr>Simplifying Conditional Expressions</vt:lpstr>
      <vt:lpstr>Simplifying Method Calls</vt:lpstr>
      <vt:lpstr>Dealing with Generalization</vt:lpstr>
      <vt:lpstr>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1264</cp:revision>
  <dcterms:created xsi:type="dcterms:W3CDTF">2011-07-22T18:36:28Z</dcterms:created>
  <dcterms:modified xsi:type="dcterms:W3CDTF">2016-12-06T15:07:13Z</dcterms:modified>
</cp:coreProperties>
</file>