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387" r:id="rId3"/>
    <p:sldId id="388" r:id="rId4"/>
    <p:sldId id="383" r:id="rId5"/>
    <p:sldId id="384" r:id="rId6"/>
    <p:sldId id="385" r:id="rId7"/>
    <p:sldId id="386" r:id="rId8"/>
    <p:sldId id="389" r:id="rId9"/>
    <p:sldId id="390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DA500-0D83-4472-8117-89698D861692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50DD3-B5D8-4C49-8686-233E18939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0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8686DDC-0F8A-4B0B-AEF9-E2022025D4DD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8686DDC-0F8A-4B0B-AEF9-E2022025D4DD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ciweb.com/products/mpc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CGroup/MP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CGroup/MPC/tree/master/doc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valgrind.org/downloads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valgrind.org/doc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84648"/>
            <a:ext cx="8077200" cy="1673352"/>
          </a:xfrm>
        </p:spPr>
        <p:txBody>
          <a:bodyPr/>
          <a:lstStyle/>
          <a:p>
            <a:r>
              <a:rPr lang="en-US" dirty="0" smtClean="0"/>
              <a:t>Lecture – 8/30/2016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15" y="1084"/>
            <a:ext cx="9144000" cy="1499616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/>
              <a:t>CSCI </a:t>
            </a:r>
            <a:r>
              <a:rPr lang="en-US" sz="4000" b="1" dirty="0" smtClean="0"/>
              <a:t>36300 – Software Design</a:t>
            </a:r>
            <a:endParaRPr lang="en-US" sz="4000" b="1" dirty="0"/>
          </a:p>
        </p:txBody>
      </p:sp>
      <p:pic>
        <p:nvPicPr>
          <p:cNvPr id="2055" name="Picture 7" descr="http://brand.iu.edu/img/signatures/iupui/iupui.acr.h.2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90755"/>
            <a:ext cx="5334000" cy="19716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tx1"/>
            </a:bgClr>
          </a:pattFill>
        </p:spPr>
      </p:pic>
    </p:spTree>
    <p:extLst>
      <p:ext uri="{BB962C8B-B14F-4D97-AF65-F5344CB8AC3E}">
        <p14:creationId xmlns:p14="http://schemas.microsoft.com/office/powerpoint/2010/main" val="23938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9718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MPC Introduction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14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MPC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MPC was developed to make our lives as developers easier…</a:t>
            </a:r>
          </a:p>
          <a:p>
            <a:pPr lvl="1"/>
            <a:r>
              <a:rPr lang="en-US" dirty="0" smtClean="0"/>
              <a:t>It was </a:t>
            </a:r>
            <a:r>
              <a:rPr lang="en-US" dirty="0"/>
              <a:t>developed by OCI to assist with maintaining software designed to build on many </a:t>
            </a:r>
            <a:r>
              <a:rPr lang="en-US" dirty="0" smtClean="0"/>
              <a:t>platforms.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Makefile</a:t>
            </a:r>
            <a:r>
              <a:rPr lang="en-US" dirty="0" smtClean="0"/>
              <a:t>, Project, and workspace Creator tool.</a:t>
            </a:r>
          </a:p>
          <a:p>
            <a:pPr lvl="1"/>
            <a:r>
              <a:rPr lang="en-US" dirty="0" smtClean="0"/>
              <a:t>This will allow for automatic creation of these essential components of our assignments.</a:t>
            </a:r>
          </a:p>
          <a:p>
            <a:pPr lvl="1"/>
            <a:endParaRPr lang="en-US" dirty="0" smtClean="0"/>
          </a:p>
          <a:p>
            <a:r>
              <a:rPr lang="en-US" dirty="0">
                <a:hlinkClick r:id="rId2"/>
              </a:rPr>
              <a:t>https://www.ociweb.com/products/mpc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138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MPC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it do?</a:t>
            </a:r>
          </a:p>
          <a:p>
            <a:pPr lvl="1"/>
            <a:r>
              <a:rPr lang="en-US" dirty="0"/>
              <a:t>Utility that promote portability of projects across </a:t>
            </a:r>
            <a:r>
              <a:rPr lang="en-US" dirty="0" smtClean="0"/>
              <a:t>different build </a:t>
            </a:r>
            <a:r>
              <a:rPr lang="en-US" dirty="0"/>
              <a:t>tools &amp; environments using generic configuration </a:t>
            </a:r>
            <a:r>
              <a:rPr lang="en-US" dirty="0" smtClean="0"/>
              <a:t>files.</a:t>
            </a:r>
          </a:p>
          <a:p>
            <a:pPr lvl="2"/>
            <a:r>
              <a:rPr lang="en-US" dirty="0" smtClean="0"/>
              <a:t>Portability &amp; Extendibility are the keys!</a:t>
            </a:r>
          </a:p>
          <a:p>
            <a:pPr lvl="2"/>
            <a:endParaRPr lang="en-US" dirty="0"/>
          </a:p>
          <a:p>
            <a:r>
              <a:rPr lang="en-US" dirty="0" smtClean="0"/>
              <a:t>How do we obtain/get MPC?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github.com/DOCGroup/MPC</a:t>
            </a:r>
            <a:endParaRPr lang="en-US" dirty="0" smtClean="0"/>
          </a:p>
          <a:p>
            <a:pPr lvl="2"/>
            <a:r>
              <a:rPr lang="en-US" dirty="0" smtClean="0"/>
              <a:t>Clone the repository to your Tesla/Pegasus account.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75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MPC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types of files that can be used to create the necessary files .</a:t>
            </a:r>
            <a:r>
              <a:rPr lang="en-US" dirty="0" err="1" smtClean="0"/>
              <a:t>mpc</a:t>
            </a:r>
            <a:r>
              <a:rPr lang="en-US" dirty="0" smtClean="0"/>
              <a:t> and .</a:t>
            </a:r>
            <a:r>
              <a:rPr lang="en-US" dirty="0" err="1" smtClean="0"/>
              <a:t>mwc</a:t>
            </a:r>
            <a:r>
              <a:rPr lang="en-US" dirty="0" smtClean="0"/>
              <a:t> for your code.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mpc</a:t>
            </a:r>
            <a:endParaRPr lang="en-US" dirty="0" smtClean="0"/>
          </a:p>
          <a:p>
            <a:pPr lvl="2"/>
            <a:r>
              <a:rPr lang="en-US" dirty="0" smtClean="0"/>
              <a:t>This is a project definition file – it contains the “know how” as to the construction of your project.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mwc</a:t>
            </a:r>
            <a:endParaRPr lang="en-US" dirty="0" smtClean="0"/>
          </a:p>
          <a:p>
            <a:pPr lvl="2"/>
            <a:r>
              <a:rPr lang="en-US" dirty="0" smtClean="0"/>
              <a:t>This is a workspace definition file – it contains the “know how” as to how to construct the workspace for your specific project.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00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MPC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6300" dirty="0" smtClean="0"/>
              <a:t>Lets take a closer look at the project definition file – </a:t>
            </a:r>
            <a:r>
              <a:rPr lang="en-US" sz="6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test.mpc</a:t>
            </a:r>
            <a:r>
              <a:rPr lang="en-US" sz="6300" dirty="0"/>
              <a:t>:</a:t>
            </a:r>
            <a:endParaRPr lang="en-US" sz="6300" dirty="0" smtClean="0"/>
          </a:p>
          <a:p>
            <a:pPr marL="118872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Sample 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project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(Test)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Source_Files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test.cpp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Header_Files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Inline_Files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4768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MPC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Lets take a closer look at the workspace definition file –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sample.mwc</a:t>
            </a:r>
            <a:r>
              <a:rPr lang="en-US" dirty="0" smtClean="0"/>
              <a:t>:</a:t>
            </a:r>
          </a:p>
          <a:p>
            <a:pPr marL="118872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workspace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SingleProjectWorkspace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11887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include only this project</a:t>
            </a:r>
          </a:p>
          <a:p>
            <a:pPr marL="11887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Sample.mpc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1887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include all projects in directory</a:t>
            </a:r>
          </a:p>
          <a:p>
            <a:pPr marL="11887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</a:p>
          <a:p>
            <a:pPr marL="11887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workspace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AllFilesWorkspace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11887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recursively include all 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files</a:t>
            </a:r>
          </a:p>
          <a:p>
            <a:pPr marL="11887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This allows us to specify which projects should be part of a given workspace.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446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MPC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How can we execute these files?</a:t>
            </a:r>
          </a:p>
          <a:p>
            <a:pPr lvl="1"/>
            <a:r>
              <a:rPr lang="en-US" dirty="0" smtClean="0"/>
              <a:t>Must be run at a command prompt.</a:t>
            </a:r>
          </a:p>
          <a:p>
            <a:pPr lvl="1"/>
            <a:r>
              <a:rPr lang="en-US" dirty="0" smtClean="0"/>
              <a:t>Can be run inside of your tesla.cs.iupui.edu account.</a:t>
            </a:r>
          </a:p>
          <a:p>
            <a:pPr lvl="2"/>
            <a:r>
              <a:rPr lang="en-US" dirty="0" smtClean="0"/>
              <a:t>It runs a Perl script that interprets your file and produces the desired output.</a:t>
            </a:r>
          </a:p>
          <a:p>
            <a:pPr lvl="2"/>
            <a:r>
              <a:rPr lang="en-US" dirty="0" smtClean="0"/>
              <a:t>You need to edit your $PATH in order to realize its full power within your session.</a:t>
            </a:r>
          </a:p>
          <a:p>
            <a:pPr lvl="2"/>
            <a:r>
              <a:rPr lang="en-US" dirty="0" smtClean="0"/>
              <a:t>You may also need to grant permissions to access/execute the script.</a:t>
            </a:r>
          </a:p>
          <a:p>
            <a:pPr lvl="2"/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Below we specify that we are using a project definition file and that we wish to produce the build type 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 smtClean="0"/>
              <a:t>” and provide it the file name of our definition file.</a:t>
            </a:r>
          </a:p>
          <a:p>
            <a:pPr lvl="1"/>
            <a:endParaRPr lang="en-US" dirty="0"/>
          </a:p>
          <a:p>
            <a:pPr marL="118872" indent="0" algn="ctr">
              <a:buNone/>
            </a:pPr>
            <a:endParaRPr lang="en-US" sz="2600" dirty="0"/>
          </a:p>
          <a:p>
            <a:pPr marL="118872" indent="0" algn="ctr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rrybarcz@tesla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test]$ mpc.pl -type make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Test.mpc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600" dirty="0"/>
          </a:p>
          <a:p>
            <a:pPr marL="118872" indent="0" algn="ctr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rrybarcz@tesla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test]$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mwc.pl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-type make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Test.mwc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467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MPC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Where can I go to get help?</a:t>
            </a:r>
          </a:p>
          <a:p>
            <a:pPr lvl="1"/>
            <a:r>
              <a:rPr lang="en-US" dirty="0" smtClean="0"/>
              <a:t>Myself</a:t>
            </a:r>
          </a:p>
          <a:p>
            <a:pPr lvl="1"/>
            <a:r>
              <a:rPr lang="en-US" dirty="0" smtClean="0"/>
              <a:t>TA</a:t>
            </a:r>
          </a:p>
          <a:p>
            <a:pPr lvl="1"/>
            <a:r>
              <a:rPr lang="en-US" dirty="0" smtClean="0"/>
              <a:t>Or…</a:t>
            </a:r>
          </a:p>
          <a:p>
            <a:pPr lvl="1"/>
            <a:endParaRPr lang="en-US" dirty="0"/>
          </a:p>
          <a:p>
            <a:r>
              <a:rPr lang="en-US" dirty="0" smtClean="0"/>
              <a:t>The MPC Documentation!</a:t>
            </a:r>
          </a:p>
          <a:p>
            <a:pPr lvl="1"/>
            <a:r>
              <a:rPr lang="en-US" dirty="0" smtClean="0"/>
              <a:t>It provides full documentation regarding the various different commands and formats that can be used to generate the desired output files.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github.com/DOCGroup/MPC/tree/master/docs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510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MPC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MPC is a powerful tool that will make your life easier – it may take some time to learn and configure properly but the rewards will be substantial.</a:t>
            </a:r>
            <a:endParaRPr lang="en-US" dirty="0"/>
          </a:p>
          <a:p>
            <a:endParaRPr lang="en-US" dirty="0" smtClean="0"/>
          </a:p>
          <a:p>
            <a:r>
              <a:rPr lang="en-US" b="1" u="sng" dirty="0" smtClean="0"/>
              <a:t>Note:</a:t>
            </a:r>
          </a:p>
          <a:p>
            <a:pPr lvl="1"/>
            <a:r>
              <a:rPr lang="en-US" dirty="0" smtClean="0"/>
              <a:t>Later in the semester we will need to modify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file to allow for use of the </a:t>
            </a:r>
            <a:r>
              <a:rPr lang="en-US" dirty="0"/>
              <a:t>C++11 </a:t>
            </a:r>
            <a:r>
              <a:rPr lang="en-US" dirty="0" smtClean="0"/>
              <a:t>standard. </a:t>
            </a:r>
          </a:p>
          <a:p>
            <a:pPr lvl="2"/>
            <a:r>
              <a:rPr lang="en-US" dirty="0" smtClean="0"/>
              <a:t>This is not required for the first assignment but something you may want to start looking into.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09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895600"/>
            <a:ext cx="8077200" cy="1673352"/>
          </a:xfrm>
        </p:spPr>
        <p:txBody>
          <a:bodyPr/>
          <a:lstStyle/>
          <a:p>
            <a:pPr algn="ctr"/>
            <a:r>
              <a:rPr lang="en-US" dirty="0" err="1" smtClean="0"/>
              <a:t>Valgrind</a:t>
            </a:r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85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Week: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Course Outline </a:t>
            </a:r>
          </a:p>
          <a:p>
            <a:pPr lvl="1"/>
            <a:r>
              <a:rPr lang="en-US" dirty="0" smtClean="0"/>
              <a:t>Expectations</a:t>
            </a:r>
          </a:p>
          <a:p>
            <a:pPr lvl="1"/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Introduction</a:t>
            </a:r>
          </a:p>
          <a:p>
            <a:pPr lvl="1"/>
            <a:r>
              <a:rPr lang="en-US" dirty="0" smtClean="0"/>
              <a:t>IU GitHub</a:t>
            </a:r>
          </a:p>
          <a:p>
            <a:pPr lvl="2"/>
            <a:r>
              <a:rPr lang="en-US" dirty="0" smtClean="0"/>
              <a:t>Tutorial</a:t>
            </a:r>
          </a:p>
          <a:p>
            <a:pPr lvl="2"/>
            <a:r>
              <a:rPr lang="en-US" dirty="0" smtClean="0"/>
              <a:t>Exercise</a:t>
            </a:r>
          </a:p>
          <a:p>
            <a:pPr lvl="3"/>
            <a:r>
              <a:rPr lang="en-US" dirty="0" smtClean="0"/>
              <a:t>Just a little over half the class has completed the tutorial…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683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Valgrind</a:t>
            </a:r>
            <a:r>
              <a:rPr lang="en-US" dirty="0"/>
              <a:t> is an instrumentation framework for building dynamic analysis tools.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toolset can allow for the ability to automatically </a:t>
            </a:r>
            <a:r>
              <a:rPr lang="en-US" dirty="0"/>
              <a:t>detect many memory management and threading bugs, and profile your programs in detail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We will realize the full power of this tool when we analyze our codes performance.</a:t>
            </a:r>
          </a:p>
          <a:p>
            <a:pPr lvl="1"/>
            <a:r>
              <a:rPr lang="en-US" dirty="0" smtClean="0"/>
              <a:t>Start off small and simple.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925057"/>
            <a:ext cx="4038600" cy="232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192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What does it do?</a:t>
            </a:r>
          </a:p>
          <a:p>
            <a:pPr lvl="1"/>
            <a:r>
              <a:rPr lang="en-US" dirty="0" smtClean="0"/>
              <a:t>It can find the following:</a:t>
            </a:r>
          </a:p>
          <a:p>
            <a:pPr lvl="2"/>
            <a:r>
              <a:rPr lang="en-US" dirty="0" smtClean="0"/>
              <a:t>Uses Of Uninitialized Memory</a:t>
            </a:r>
            <a:endParaRPr lang="en-US" dirty="0"/>
          </a:p>
          <a:p>
            <a:pPr lvl="2"/>
            <a:r>
              <a:rPr lang="en-US" dirty="0" smtClean="0"/>
              <a:t>Memory Leaks</a:t>
            </a:r>
            <a:endParaRPr lang="en-US" dirty="0"/>
          </a:p>
          <a:p>
            <a:pPr lvl="2"/>
            <a:r>
              <a:rPr lang="en-US" dirty="0" smtClean="0"/>
              <a:t>Illegal Memory Access</a:t>
            </a:r>
          </a:p>
          <a:p>
            <a:pPr lvl="2"/>
            <a:r>
              <a:rPr lang="en-US" dirty="0" smtClean="0"/>
              <a:t>Etc.</a:t>
            </a:r>
          </a:p>
          <a:p>
            <a:pPr lvl="2"/>
            <a:endParaRPr lang="en-US" dirty="0"/>
          </a:p>
          <a:p>
            <a:r>
              <a:rPr lang="en-US" dirty="0" smtClean="0"/>
              <a:t>Why use </a:t>
            </a:r>
            <a:r>
              <a:rPr lang="en-US" dirty="0" err="1" smtClean="0"/>
              <a:t>Valgrind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Your program seems to leak </a:t>
            </a:r>
            <a:r>
              <a:rPr lang="en-US" dirty="0" smtClean="0"/>
              <a:t>memory…</a:t>
            </a:r>
          </a:p>
          <a:p>
            <a:pPr lvl="1"/>
            <a:r>
              <a:rPr lang="en-US" dirty="0" smtClean="0"/>
              <a:t>Your program crashes in a seemingly random fashion…</a:t>
            </a:r>
          </a:p>
          <a:p>
            <a:pPr lvl="1"/>
            <a:r>
              <a:rPr lang="en-US" dirty="0" smtClean="0"/>
              <a:t>Your program is difficult to trace or non-deterministic in its execution…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22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smtClean="0"/>
              <a:t> Introduction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do we obtain </a:t>
            </a:r>
            <a:r>
              <a:rPr lang="en-US" dirty="0" err="1" smtClean="0"/>
              <a:t>Valgrind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It is out on Pegasus…or…</a:t>
            </a:r>
          </a:p>
          <a:p>
            <a:pPr lvl="1"/>
            <a:r>
              <a:rPr lang="en-US" dirty="0" smtClean="0"/>
              <a:t>You can download the source code from the following URL:</a:t>
            </a:r>
          </a:p>
          <a:p>
            <a:pPr lvl="2"/>
            <a:r>
              <a:rPr lang="en-US" dirty="0">
                <a:hlinkClick r:id="rId2"/>
              </a:rPr>
              <a:t>http://valgrind.org/downloads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What do we do once we have downloaded the file?</a:t>
            </a:r>
          </a:p>
          <a:p>
            <a:pPr lvl="1"/>
            <a:r>
              <a:rPr lang="en-US" dirty="0" smtClean="0"/>
              <a:t>I would recommend placing it out in your Tesla directory (similar to MPC) for you to use.</a:t>
            </a:r>
          </a:p>
          <a:p>
            <a:pPr lvl="2"/>
            <a:r>
              <a:rPr lang="en-US" dirty="0" smtClean="0"/>
              <a:t>The same process of adding </a:t>
            </a:r>
            <a:r>
              <a:rPr lang="en-US" dirty="0" err="1" smtClean="0"/>
              <a:t>Valgrind</a:t>
            </a:r>
            <a:r>
              <a:rPr lang="en-US" dirty="0" smtClean="0"/>
              <a:t> to your PATH is necessary (see MPC guide).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569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Once you have used the MPC tool to generate your </a:t>
            </a:r>
            <a:r>
              <a:rPr lang="en-US" dirty="0" err="1" smtClean="0"/>
              <a:t>Makefile</a:t>
            </a:r>
            <a:r>
              <a:rPr lang="en-US" dirty="0" smtClean="0"/>
              <a:t> you can now run make to generate your executable.</a:t>
            </a:r>
          </a:p>
          <a:p>
            <a:endParaRPr lang="en-US" dirty="0"/>
          </a:p>
          <a:p>
            <a:r>
              <a:rPr lang="en-US" dirty="0" smtClean="0"/>
              <a:t>Once we have the executable we can run </a:t>
            </a:r>
            <a:r>
              <a:rPr lang="en-US" dirty="0" err="1" smtClean="0"/>
              <a:t>Valgrind</a:t>
            </a:r>
            <a:r>
              <a:rPr lang="en-US" dirty="0" smtClean="0"/>
              <a:t> to analyze the performance. We can do this through the following command:</a:t>
            </a:r>
          </a:p>
          <a:p>
            <a:pPr marL="118872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rrybarcz@tesla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test]$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valgrind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--tool=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memcheck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--log-file=Valgrind.txt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722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Similar to the MPC tool, </a:t>
            </a:r>
            <a:r>
              <a:rPr lang="en-US" dirty="0" err="1" smtClean="0"/>
              <a:t>Valgrind</a:t>
            </a:r>
            <a:r>
              <a:rPr lang="en-US" dirty="0" smtClean="0"/>
              <a:t> has many options and subcomponents that make it a very valuable and exciting tool to use!</a:t>
            </a:r>
          </a:p>
          <a:p>
            <a:pPr lvl="1"/>
            <a:r>
              <a:rPr lang="en-US" dirty="0" smtClean="0"/>
              <a:t>You can find more about the different options through online documentation:</a:t>
            </a:r>
          </a:p>
          <a:p>
            <a:pPr lvl="2"/>
            <a:r>
              <a:rPr lang="en-US" dirty="0">
                <a:hlinkClick r:id="rId2"/>
              </a:rPr>
              <a:t>http://valgrind.org/docs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We will explore this tool more and more as the semester goes along – please make sure you take some time to play around with this on your 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881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8600" y="29718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C++ Review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618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first step in programming is selecting a language.</a:t>
            </a:r>
          </a:p>
          <a:p>
            <a:pPr lvl="1"/>
            <a:r>
              <a:rPr lang="en-US" dirty="0" smtClean="0"/>
              <a:t>Duh! Ryan, I think we already knew that.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How do you select the right language for the job?</a:t>
            </a:r>
          </a:p>
          <a:p>
            <a:pPr lvl="1"/>
            <a:r>
              <a:rPr lang="en-US" dirty="0" smtClean="0"/>
              <a:t>You need to know the languages strengths and weaknesses.</a:t>
            </a:r>
          </a:p>
          <a:p>
            <a:pPr lvl="1"/>
            <a:endParaRPr lang="en-US" dirty="0"/>
          </a:p>
          <a:p>
            <a:r>
              <a:rPr lang="en-US" dirty="0" smtClean="0"/>
              <a:t>Important Keys:</a:t>
            </a:r>
          </a:p>
          <a:p>
            <a:pPr lvl="1"/>
            <a:r>
              <a:rPr lang="en-US" dirty="0" smtClean="0"/>
              <a:t>Syntax &amp; Semantics</a:t>
            </a:r>
            <a:endParaRPr lang="en-US" dirty="0"/>
          </a:p>
          <a:p>
            <a:pPr lvl="1"/>
            <a:r>
              <a:rPr lang="en-US" dirty="0" smtClean="0"/>
              <a:t>Language </a:t>
            </a:r>
            <a:r>
              <a:rPr lang="en-US" dirty="0"/>
              <a:t>extensibility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/>
              <a:t>exception handling</a:t>
            </a:r>
          </a:p>
          <a:p>
            <a:pPr lvl="1"/>
            <a:r>
              <a:rPr lang="en-US" dirty="0" smtClean="0"/>
              <a:t>Built-in </a:t>
            </a:r>
            <a:r>
              <a:rPr lang="en-US" dirty="0"/>
              <a:t>abstract data types (ADTs)</a:t>
            </a:r>
          </a:p>
        </p:txBody>
      </p:sp>
    </p:spTree>
    <p:extLst>
      <p:ext uri="{BB962C8B-B14F-4D97-AF65-F5344CB8AC3E}">
        <p14:creationId xmlns:p14="http://schemas.microsoft.com/office/powerpoint/2010/main" val="1533258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we don’t understand the programming language – how do we expect to solve the problem???</a:t>
            </a:r>
          </a:p>
          <a:p>
            <a:pPr lvl="1"/>
            <a:r>
              <a:rPr lang="en-US" dirty="0" smtClean="0"/>
              <a:t>“Problem-Implementation” Gap</a:t>
            </a:r>
          </a:p>
          <a:p>
            <a:pPr lvl="1"/>
            <a:endParaRPr lang="en-US" dirty="0"/>
          </a:p>
          <a:p>
            <a:r>
              <a:rPr lang="en-US" dirty="0" smtClean="0"/>
              <a:t>“We don’t use a sledgehammer to drive a nail.”</a:t>
            </a:r>
          </a:p>
          <a:p>
            <a:pPr lvl="1"/>
            <a:r>
              <a:rPr lang="en-US" dirty="0" smtClean="0"/>
              <a:t>Well we can, but it defeats the purpose…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549" y="2597878"/>
            <a:ext cx="4035902" cy="297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9681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Overview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C++ was developed by Bjarne </a:t>
            </a:r>
            <a:r>
              <a:rPr lang="en-US" dirty="0" err="1"/>
              <a:t>Stroustrup</a:t>
            </a:r>
            <a:r>
              <a:rPr lang="en-US" dirty="0"/>
              <a:t> starting in 1979 at Bell </a:t>
            </a:r>
            <a:r>
              <a:rPr lang="en-US" dirty="0" smtClean="0"/>
              <a:t>Labs.</a:t>
            </a:r>
          </a:p>
          <a:p>
            <a:endParaRPr lang="en-US" dirty="0"/>
          </a:p>
          <a:p>
            <a:r>
              <a:rPr lang="en-US" dirty="0"/>
              <a:t>C++ is a statically </a:t>
            </a:r>
            <a:r>
              <a:rPr lang="en-US" dirty="0" smtClean="0"/>
              <a:t>typed and compiled programming language.</a:t>
            </a:r>
          </a:p>
          <a:p>
            <a:pPr lvl="1"/>
            <a:r>
              <a:rPr lang="en-US" dirty="0" smtClean="0"/>
              <a:t>Compile time vs. Run time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Supports:</a:t>
            </a:r>
          </a:p>
          <a:p>
            <a:pPr lvl="1"/>
            <a:r>
              <a:rPr lang="en-US" dirty="0" smtClean="0"/>
              <a:t>Procedural</a:t>
            </a:r>
          </a:p>
          <a:p>
            <a:pPr lvl="1"/>
            <a:r>
              <a:rPr lang="en-US" dirty="0" smtClean="0"/>
              <a:t>Object-Oriented</a:t>
            </a:r>
          </a:p>
          <a:p>
            <a:pPr lvl="1"/>
            <a:r>
              <a:rPr lang="en-US" dirty="0" smtClean="0"/>
              <a:t>Generic programming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247900"/>
            <a:ext cx="28956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463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Pointers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of the most popular, and powerful, features of the C++ programming language are </a:t>
            </a:r>
            <a:r>
              <a:rPr lang="en-US" b="1" u="sng" dirty="0" smtClean="0"/>
              <a:t>pointers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Pointers allow for direct access to the physical memory location.</a:t>
            </a:r>
          </a:p>
          <a:p>
            <a:pPr lvl="1"/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dirty="0"/>
              <a:t>Here we are defining the memory location of the variable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771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8600" y="30480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C++ Inline Files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33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Pointers can point to local variables or a memory location located on the stack.</a:t>
            </a:r>
          </a:p>
          <a:p>
            <a:pPr lvl="1"/>
            <a:r>
              <a:rPr lang="en-US" dirty="0" smtClean="0"/>
              <a:t>This gives us complete control over the access of memory within our program.</a:t>
            </a:r>
          </a:p>
          <a:p>
            <a:pPr lvl="1"/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char ch = ‘a’;</a:t>
            </a:r>
          </a:p>
          <a:p>
            <a:pPr lvl="1"/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char * ch_ptr = &amp;ch</a:t>
            </a: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sv-SE" dirty="0"/>
              <a:t>Here we define a char and assign it a value ’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sv-SE" dirty="0"/>
              <a:t>’, then we assign the memory location value of this variable to a new </a:t>
            </a:r>
            <a:r>
              <a:rPr lang="sv-SE" dirty="0" smtClean="0"/>
              <a:t>pointer using the &amp; (address of).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63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Pointers can point to dynamically </a:t>
            </a:r>
            <a:r>
              <a:rPr lang="en-US" dirty="0" smtClean="0"/>
              <a:t>allocated variables </a:t>
            </a:r>
            <a:r>
              <a:rPr lang="en-US" dirty="0"/>
              <a:t>(or memory) on </a:t>
            </a:r>
            <a:r>
              <a:rPr lang="en-US" dirty="0" smtClean="0"/>
              <a:t>the program </a:t>
            </a:r>
            <a:r>
              <a:rPr lang="en-US" dirty="0"/>
              <a:t>heap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* data = new char [10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Lets take a closer look at the operators that are used with pointers: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*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&amp;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14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&amp; = Address of Operator</a:t>
            </a:r>
          </a:p>
          <a:p>
            <a:pPr lvl="1"/>
            <a:r>
              <a:rPr lang="en-US" dirty="0" smtClean="0"/>
              <a:t>This returns the memory address where the pointer is pointing to in memory.</a:t>
            </a:r>
          </a:p>
          <a:p>
            <a:pPr lvl="1"/>
            <a:endParaRPr lang="en-US" dirty="0"/>
          </a:p>
          <a:p>
            <a:r>
              <a:rPr lang="en-US" dirty="0" smtClean="0"/>
              <a:t>* = Dereference Operator</a:t>
            </a:r>
          </a:p>
          <a:p>
            <a:pPr lvl="1"/>
            <a:r>
              <a:rPr lang="en-US" dirty="0" smtClean="0"/>
              <a:t>This returns the value pointed to by the pointer.</a:t>
            </a:r>
          </a:p>
          <a:p>
            <a:pPr lvl="1"/>
            <a:endParaRPr lang="en-US" dirty="0"/>
          </a:p>
          <a:p>
            <a:r>
              <a:rPr lang="en-US" dirty="0" smtClean="0"/>
              <a:t>When initializing a pointer ALWAYS initialize the pointer to NULL (or a known location) – otherwise you can have negative side effects.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322614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pointer can be reference any memory location, but its your job to make </a:t>
            </a:r>
            <a:r>
              <a:rPr lang="en-US" dirty="0" smtClean="0"/>
              <a:t>sure the </a:t>
            </a:r>
            <a:r>
              <a:rPr lang="en-US" dirty="0"/>
              <a:t>pointer is not referencing an invalid memory </a:t>
            </a:r>
            <a:r>
              <a:rPr lang="en-US" dirty="0" smtClean="0"/>
              <a:t>location.</a:t>
            </a:r>
          </a:p>
          <a:p>
            <a:pPr lvl="1"/>
            <a:r>
              <a:rPr lang="en-US" dirty="0" smtClean="0"/>
              <a:t>Dangling Pointer Problem</a:t>
            </a:r>
          </a:p>
          <a:p>
            <a:pPr lvl="1"/>
            <a:endParaRPr lang="en-US" dirty="0"/>
          </a:p>
          <a:p>
            <a:r>
              <a:rPr lang="en-US" dirty="0" smtClean="0"/>
              <a:t>Arithmetic Operations</a:t>
            </a:r>
          </a:p>
          <a:p>
            <a:pPr lvl="1"/>
            <a:r>
              <a:rPr lang="en-US" dirty="0" smtClean="0"/>
              <a:t>+, +=, -, -=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 * name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“Rybarczyk”;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name;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+= 5;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equals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‘c’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762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Dangers of Pointer Arithmetic:</a:t>
            </a:r>
          </a:p>
          <a:p>
            <a:pPr lvl="1"/>
            <a:r>
              <a:rPr lang="en-US" dirty="0" smtClean="0"/>
              <a:t>What happens if we try to reference a position outside the range of values?</a:t>
            </a:r>
          </a:p>
          <a:p>
            <a:pPr lvl="2"/>
            <a:r>
              <a:rPr lang="en-US" dirty="0" smtClean="0"/>
              <a:t>Using the previous example, what happens if I said +=20 instead?</a:t>
            </a:r>
          </a:p>
          <a:p>
            <a:pPr lvl="2"/>
            <a:endParaRPr lang="en-US" dirty="0"/>
          </a:p>
          <a:p>
            <a:r>
              <a:rPr lang="en-US" dirty="0" smtClean="0"/>
              <a:t>We, as the programmer, must ensure that checks are made to make sure that this does not occur within our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54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Management:</a:t>
            </a:r>
          </a:p>
          <a:p>
            <a:pPr lvl="1"/>
            <a:r>
              <a:rPr lang="en-US" dirty="0" smtClean="0"/>
              <a:t>Two Operators: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ew()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elete()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In most OO languages we are used to seeing/using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operator but less acquainted with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(automatic garbage collection).</a:t>
            </a:r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1852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Management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allocate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and set to 50</a:t>
            </a: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50;</a:t>
            </a:r>
          </a:p>
          <a:p>
            <a:pPr lvl="1"/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delete the pointer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// make sure to set to NULL</a:t>
            </a:r>
          </a:p>
        </p:txBody>
      </p:sp>
    </p:spTree>
    <p:extLst>
      <p:ext uri="{BB962C8B-B14F-4D97-AF65-F5344CB8AC3E}">
        <p14:creationId xmlns:p14="http://schemas.microsoft.com/office/powerpoint/2010/main" val="36721678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look at arrays using pointers:</a:t>
            </a:r>
          </a:p>
          <a:p>
            <a:pPr lvl="1"/>
            <a:r>
              <a:rPr lang="en-US" dirty="0" smtClean="0"/>
              <a:t>If you know the size of your array you can use the static approach: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array[5]; // array of size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+mj-lt"/>
                <a:cs typeface="Courier New" panose="02070309020205020404" pitchFamily="49" charset="0"/>
              </a:rPr>
              <a:t>Often, however, we do not know the size of the array at development time. In that case we need a more dynamic approach using the heap: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grades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[N];</a:t>
            </a:r>
          </a:p>
        </p:txBody>
      </p:sp>
    </p:spTree>
    <p:extLst>
      <p:ext uri="{BB962C8B-B14F-4D97-AF65-F5344CB8AC3E}">
        <p14:creationId xmlns:p14="http://schemas.microsoft.com/office/powerpoint/2010/main" val="231311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Inline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Motivation:</a:t>
            </a:r>
          </a:p>
          <a:p>
            <a:pPr lvl="1"/>
            <a:r>
              <a:rPr lang="en-US" dirty="0" smtClean="0"/>
              <a:t>Organizational tool for C++ development.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They provide a way to outline your code </a:t>
            </a:r>
            <a:r>
              <a:rPr lang="en-US" dirty="0"/>
              <a:t>and separate the interface from </a:t>
            </a:r>
            <a:r>
              <a:rPr lang="en-US" dirty="0" smtClean="0"/>
              <a:t>the implementation.</a:t>
            </a:r>
          </a:p>
          <a:p>
            <a:pPr lvl="1"/>
            <a:r>
              <a:rPr lang="en-US" dirty="0" smtClean="0"/>
              <a:t>Reduces code clutter.</a:t>
            </a:r>
          </a:p>
          <a:p>
            <a:endParaRPr lang="en-US" dirty="0"/>
          </a:p>
          <a:p>
            <a:r>
              <a:rPr lang="en-US" dirty="0" smtClean="0"/>
              <a:t>Significant benefits when dealing with large projects and specifically when dealing with many different 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50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Inline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000" dirty="0" smtClean="0"/>
              <a:t>Header File:</a:t>
            </a:r>
          </a:p>
          <a:p>
            <a:endParaRPr lang="en-US" dirty="0" smtClean="0"/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ComplexAlgorithm.h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887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defined here…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ComplexAlgorithm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Data* memory );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887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ComplexAlgorithm.inl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98441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Inline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5900" dirty="0" smtClean="0"/>
              <a:t>CPP File: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ComplexAlgorithm.cpp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ComplexAlgorithm.h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SmallerAlgorithmUsedInComplexAlgorithm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Data* memory )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ComplexAlgorithmHelper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Data* memory )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ComplexAlgorithm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Data* memory )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7026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Inline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800" dirty="0" smtClean="0"/>
              <a:t>INL File:  </a:t>
            </a:r>
          </a:p>
          <a:p>
            <a:pPr lvl="1"/>
            <a:r>
              <a:rPr lang="en-US" dirty="0" smtClean="0"/>
              <a:t>Can be inline or template functions. </a:t>
            </a:r>
          </a:p>
          <a:p>
            <a:pPr marL="118872" indent="0">
              <a:buNone/>
            </a:pPr>
            <a:endParaRPr lang="en-US" sz="5100" dirty="0" smtClean="0"/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ComplexAlgorithm.inl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AnotherHelper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YetAnotherHelper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2310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Inline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 technique in order to increase the execution time of a program.</a:t>
            </a:r>
          </a:p>
          <a:p>
            <a:endParaRPr lang="en-US" dirty="0"/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Inline function definitions are replaced at compile time rather than at runtime.</a:t>
            </a:r>
          </a:p>
          <a:p>
            <a:pPr lvl="2"/>
            <a:r>
              <a:rPr lang="en-US" dirty="0" smtClean="0"/>
              <a:t>Essentially, we are offloading some of the unnecessary work to allow our program to be more efficient.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Inline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/>
              <a:t>It speeds up your program by avoiding function calling overhead.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save overhead of variables push/pop on the stack, when function calling happens.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save overhead of return call from a function.</a:t>
            </a:r>
          </a:p>
          <a:p>
            <a:pPr lvl="1"/>
            <a:r>
              <a:rPr lang="en-US" dirty="0" smtClean="0"/>
              <a:t>You can </a:t>
            </a:r>
            <a:r>
              <a:rPr lang="en-US" dirty="0"/>
              <a:t>put a function definition in a header </a:t>
            </a:r>
            <a:r>
              <a:rPr lang="en-US" dirty="0" smtClean="0"/>
              <a:t>file.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increases the executable size due to code expansion.</a:t>
            </a:r>
          </a:p>
          <a:p>
            <a:pPr lvl="1"/>
            <a:r>
              <a:rPr lang="en-US" dirty="0" smtClean="0"/>
              <a:t>Recompilation needed.</a:t>
            </a:r>
            <a:endParaRPr lang="en-US" dirty="0"/>
          </a:p>
          <a:p>
            <a:pPr lvl="1"/>
            <a:r>
              <a:rPr lang="en-US" dirty="0" smtClean="0"/>
              <a:t>It </a:t>
            </a:r>
            <a:r>
              <a:rPr lang="en-US" dirty="0"/>
              <a:t>makes your header file </a:t>
            </a:r>
            <a:r>
              <a:rPr lang="en-US" dirty="0" smtClean="0"/>
              <a:t>larger.</a:t>
            </a:r>
          </a:p>
          <a:p>
            <a:pPr lvl="1"/>
            <a:r>
              <a:rPr lang="en-US" dirty="0" smtClean="0"/>
              <a:t>Increases </a:t>
            </a:r>
            <a:r>
              <a:rPr lang="en-US" dirty="0"/>
              <a:t>the executable </a:t>
            </a:r>
            <a:r>
              <a:rPr lang="en-US" dirty="0" smtClean="0"/>
              <a:t>size.</a:t>
            </a:r>
          </a:p>
          <a:p>
            <a:pPr lvl="1"/>
            <a:r>
              <a:rPr lang="en-US" dirty="0" smtClean="0"/>
              <a:t>Embedded systems – where memory is vital.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29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6121</TotalTime>
  <Words>1836</Words>
  <Application>Microsoft Office PowerPoint</Application>
  <PresentationFormat>On-screen Show (4:3)</PresentationFormat>
  <Paragraphs>319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Module</vt:lpstr>
      <vt:lpstr>Lecture – 8/30/2016</vt:lpstr>
      <vt:lpstr>Last Week: Recap</vt:lpstr>
      <vt:lpstr>C++ Inline Files</vt:lpstr>
      <vt:lpstr>C++ Inline Files</vt:lpstr>
      <vt:lpstr>C++ Inline Files</vt:lpstr>
      <vt:lpstr>C++ Inline Files</vt:lpstr>
      <vt:lpstr>C++ Inline Files</vt:lpstr>
      <vt:lpstr>C++ Inline Functions</vt:lpstr>
      <vt:lpstr>C++ Inline Functions</vt:lpstr>
      <vt:lpstr>MPC Introduction</vt:lpstr>
      <vt:lpstr>MPC Introduction</vt:lpstr>
      <vt:lpstr>MPC Introduction</vt:lpstr>
      <vt:lpstr>MPC Introduction</vt:lpstr>
      <vt:lpstr>MPC Introduction</vt:lpstr>
      <vt:lpstr>MPC Introduction</vt:lpstr>
      <vt:lpstr>MPC Introduction</vt:lpstr>
      <vt:lpstr>MPC Introduction</vt:lpstr>
      <vt:lpstr>MPC Introduction</vt:lpstr>
      <vt:lpstr>Valgrind Introduction</vt:lpstr>
      <vt:lpstr>Valgrind Introduction</vt:lpstr>
      <vt:lpstr>Valgrind Introduction</vt:lpstr>
      <vt:lpstr>Valgrind Introduction</vt:lpstr>
      <vt:lpstr>Valgrind Introduction</vt:lpstr>
      <vt:lpstr>Valgrind Introduction</vt:lpstr>
      <vt:lpstr>C++ Review</vt:lpstr>
      <vt:lpstr>Programming Languages</vt:lpstr>
      <vt:lpstr>Programming Languages</vt:lpstr>
      <vt:lpstr>C++ Overview</vt:lpstr>
      <vt:lpstr>C++ Review: Pointers</vt:lpstr>
      <vt:lpstr>C++ Review: Pointers</vt:lpstr>
      <vt:lpstr>C++ Review: Pointers</vt:lpstr>
      <vt:lpstr>C++ Review: Pointers</vt:lpstr>
      <vt:lpstr>C++ Review: Pointers</vt:lpstr>
      <vt:lpstr>C++ Review: Pointers</vt:lpstr>
      <vt:lpstr>C++ Review: Pointers</vt:lpstr>
      <vt:lpstr>C++ Review: Pointers</vt:lpstr>
      <vt:lpstr>C++ Review: Pointers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Rybarczyk</dc:creator>
  <cp:lastModifiedBy>Ryan Rybarczyk</cp:lastModifiedBy>
  <cp:revision>643</cp:revision>
  <dcterms:created xsi:type="dcterms:W3CDTF">2011-07-22T18:36:28Z</dcterms:created>
  <dcterms:modified xsi:type="dcterms:W3CDTF">2016-08-30T16:03:41Z</dcterms:modified>
</cp:coreProperties>
</file>