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318" r:id="rId3"/>
    <p:sldId id="302" r:id="rId4"/>
    <p:sldId id="319" r:id="rId5"/>
    <p:sldId id="303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>
      <p:cViewPr varScale="1">
        <p:scale>
          <a:sx n="85" d="100"/>
          <a:sy n="85" d="100"/>
        </p:scale>
        <p:origin x="-1363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ADA500-0D83-4472-8117-89698D861692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50DD3-B5D8-4C49-8686-233E18939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04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78686DDC-0F8A-4B0B-AEF9-E2022025D4DD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8686DDC-0F8A-4B0B-AEF9-E2022025D4DD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184648"/>
            <a:ext cx="8077200" cy="1673352"/>
          </a:xfrm>
        </p:spPr>
        <p:txBody>
          <a:bodyPr/>
          <a:lstStyle/>
          <a:p>
            <a:r>
              <a:rPr lang="en-US" dirty="0" smtClean="0"/>
              <a:t>Lecture – 9/6/2016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15" y="1084"/>
            <a:ext cx="9144000" cy="1499616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 dirty="0"/>
              <a:t>CSCI </a:t>
            </a:r>
            <a:r>
              <a:rPr lang="en-US" sz="4000" b="1" dirty="0" smtClean="0"/>
              <a:t>36300 – Software Design</a:t>
            </a:r>
            <a:endParaRPr lang="en-US" sz="4000" b="1" dirty="0"/>
          </a:p>
        </p:txBody>
      </p:sp>
      <p:pic>
        <p:nvPicPr>
          <p:cNvPr id="2055" name="Picture 7" descr="http://brand.iu.edu/img/signatures/iupui/iupui.acr.h.20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990755"/>
            <a:ext cx="5334000" cy="197164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tx1"/>
            </a:bgClr>
          </a:pattFill>
        </p:spPr>
      </p:pic>
    </p:spTree>
    <p:extLst>
      <p:ext uri="{BB962C8B-B14F-4D97-AF65-F5344CB8AC3E}">
        <p14:creationId xmlns:p14="http://schemas.microsoft.com/office/powerpoint/2010/main" val="239381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Composition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some potential benefits of system composition?</a:t>
            </a:r>
          </a:p>
          <a:p>
            <a:pPr lvl="1"/>
            <a:r>
              <a:rPr lang="en-US" dirty="0" smtClean="0"/>
              <a:t>How do these potential benefits impact system design?</a:t>
            </a:r>
          </a:p>
          <a:p>
            <a:pPr lvl="1"/>
            <a:endParaRPr lang="en-US" dirty="0"/>
          </a:p>
          <a:p>
            <a:r>
              <a:rPr lang="en-US" dirty="0" smtClean="0"/>
              <a:t>Why do we need to use this technique to design and build good software systems?</a:t>
            </a:r>
          </a:p>
          <a:p>
            <a:pPr lvl="1"/>
            <a:r>
              <a:rPr lang="en-US" dirty="0" smtClean="0"/>
              <a:t>Could you build a good and reliable system without the use of this technique?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659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two main techniques that we can use to realize system composition:</a:t>
            </a:r>
          </a:p>
          <a:p>
            <a:pPr lvl="1"/>
            <a:r>
              <a:rPr lang="en-US" dirty="0" smtClean="0"/>
              <a:t>Aggregation</a:t>
            </a:r>
          </a:p>
          <a:p>
            <a:pPr lvl="1"/>
            <a:r>
              <a:rPr lang="en-US" dirty="0" smtClean="0"/>
              <a:t>Inheritance</a:t>
            </a:r>
          </a:p>
          <a:p>
            <a:pPr lvl="1"/>
            <a:endParaRPr lang="en-US" dirty="0"/>
          </a:p>
          <a:p>
            <a:r>
              <a:rPr lang="en-US" dirty="0" smtClean="0"/>
              <a:t>These two techniques are very powerful – “with power, comes great responsibility.”</a:t>
            </a:r>
          </a:p>
          <a:p>
            <a:pPr lvl="1"/>
            <a:r>
              <a:rPr lang="en-US" dirty="0" smtClean="0"/>
              <a:t>Humble Programmer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031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Aggregation is when you compose an entity such that it contains other objects.</a:t>
            </a:r>
          </a:p>
          <a:p>
            <a:pPr lvl="1"/>
            <a:r>
              <a:rPr lang="en-US" dirty="0" smtClean="0"/>
              <a:t>“Has-A” Relationship</a:t>
            </a:r>
          </a:p>
          <a:p>
            <a:pPr lvl="1"/>
            <a:endParaRPr lang="en-US" dirty="0"/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A car has many different components, for instance a car </a:t>
            </a:r>
            <a:r>
              <a:rPr lang="en-US" b="1" u="sng" dirty="0" smtClean="0"/>
              <a:t>has a</a:t>
            </a:r>
            <a:r>
              <a:rPr lang="en-US" dirty="0" smtClean="0"/>
              <a:t> engine. An engine can exist without a car.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914579"/>
            <a:ext cx="4038600" cy="2341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4951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Car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1148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41148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Car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(void);</a:t>
            </a:r>
          </a:p>
          <a:p>
            <a:pPr marL="41148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~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Car (void);</a:t>
            </a:r>
          </a:p>
          <a:p>
            <a:pPr marL="411480" lvl="1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1148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methods for Car...</a:t>
            </a:r>
          </a:p>
          <a:p>
            <a:pPr marL="41148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41148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41148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Objects used in composition</a:t>
            </a:r>
          </a:p>
          <a:p>
            <a:pPr marL="41148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Engine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engine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_;</a:t>
            </a:r>
          </a:p>
          <a:p>
            <a:pPr marL="41148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Door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_;</a:t>
            </a:r>
          </a:p>
          <a:p>
            <a:pPr marL="41148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Battery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battery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_;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64155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Inheritance is when an object is based upon, or derived, from another related object.</a:t>
            </a:r>
          </a:p>
          <a:p>
            <a:pPr lvl="1"/>
            <a:r>
              <a:rPr lang="en-US" dirty="0" smtClean="0"/>
              <a:t>“Is-A” Relationship</a:t>
            </a:r>
          </a:p>
          <a:p>
            <a:pPr lvl="1"/>
            <a:endParaRPr lang="en-US" dirty="0"/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A dog is a type of mammal. A dog may have unique traits but it may also inherit traits from the mammal classification.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800200"/>
            <a:ext cx="4038600" cy="257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9128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Mammals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1148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41148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 (void)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118872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Cats : public Mammals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inherits all Mammals methods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118872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Dogs : public Mammals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inherits all Mammals methods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19637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Composition - Patterns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Aggregation </a:t>
            </a:r>
          </a:p>
          <a:p>
            <a:pPr lvl="1"/>
            <a:r>
              <a:rPr lang="en-US" dirty="0" smtClean="0"/>
              <a:t>Software Design Patterns:</a:t>
            </a:r>
          </a:p>
          <a:p>
            <a:pPr lvl="2"/>
            <a:r>
              <a:rPr lang="en-US" dirty="0" smtClean="0"/>
              <a:t>Wrapper Façade</a:t>
            </a:r>
          </a:p>
          <a:p>
            <a:pPr lvl="2"/>
            <a:r>
              <a:rPr lang="en-US" dirty="0" smtClean="0"/>
              <a:t>Composite</a:t>
            </a:r>
          </a:p>
          <a:p>
            <a:pPr lvl="2"/>
            <a:endParaRPr lang="en-US" dirty="0"/>
          </a:p>
          <a:p>
            <a:r>
              <a:rPr lang="en-US" dirty="0" smtClean="0"/>
              <a:t>Inheritance</a:t>
            </a:r>
          </a:p>
          <a:p>
            <a:pPr lvl="1"/>
            <a:r>
              <a:rPr lang="en-US" dirty="0" smtClean="0"/>
              <a:t>Software Design Patterns:</a:t>
            </a:r>
          </a:p>
          <a:p>
            <a:pPr lvl="2"/>
            <a:r>
              <a:rPr lang="en-US" dirty="0" smtClean="0"/>
              <a:t>Strategy </a:t>
            </a:r>
          </a:p>
          <a:p>
            <a:pPr lvl="2"/>
            <a:r>
              <a:rPr lang="en-US" dirty="0" smtClean="0"/>
              <a:t>Abstract Factory</a:t>
            </a:r>
          </a:p>
          <a:p>
            <a:pPr lvl="2"/>
            <a:r>
              <a:rPr lang="en-US" dirty="0" smtClean="0"/>
              <a:t>Factory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663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know which method to use when composing a system?</a:t>
            </a:r>
          </a:p>
          <a:p>
            <a:pPr lvl="1"/>
            <a:r>
              <a:rPr lang="en-US" dirty="0" smtClean="0"/>
              <a:t>What are the potential consequences of this decision?</a:t>
            </a:r>
          </a:p>
          <a:p>
            <a:pPr lvl="1"/>
            <a:endParaRPr lang="en-US" dirty="0"/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What would be the appropriate method to use when modeling a university such as IUPUI and the computer science department?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955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Week: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Tools:</a:t>
            </a:r>
          </a:p>
          <a:p>
            <a:pPr lvl="1"/>
            <a:r>
              <a:rPr lang="en-US" dirty="0" smtClean="0"/>
              <a:t>MPC</a:t>
            </a:r>
          </a:p>
          <a:p>
            <a:pPr lvl="1"/>
            <a:r>
              <a:rPr lang="en-US" dirty="0" err="1" smtClean="0"/>
              <a:t>Valgrind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ADT</a:t>
            </a:r>
          </a:p>
          <a:p>
            <a:pPr lvl="1"/>
            <a:r>
              <a:rPr lang="en-US" dirty="0" smtClean="0"/>
              <a:t>Memory Management</a:t>
            </a:r>
          </a:p>
          <a:p>
            <a:pPr lvl="2"/>
            <a:r>
              <a:rPr lang="en-US" dirty="0" smtClean="0"/>
              <a:t>Constructor</a:t>
            </a:r>
          </a:p>
          <a:p>
            <a:pPr lvl="2"/>
            <a:r>
              <a:rPr lang="en-US" dirty="0" smtClean="0"/>
              <a:t>Destructor</a:t>
            </a:r>
          </a:p>
          <a:p>
            <a:pPr lvl="1"/>
            <a:r>
              <a:rPr lang="en-US" dirty="0" smtClean="0"/>
              <a:t>Assignment vs. Initialization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532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898648"/>
            <a:ext cx="8077200" cy="1673352"/>
          </a:xfrm>
        </p:spPr>
        <p:txBody>
          <a:bodyPr/>
          <a:lstStyle/>
          <a:p>
            <a:pPr algn="ctr"/>
            <a:r>
              <a:rPr lang="en-US" dirty="0" smtClean="0"/>
              <a:t>Copy Constructor Example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024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Review: Copy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</a:t>
            </a:r>
            <a:r>
              <a:rPr lang="en-US" dirty="0"/>
              <a:t>constructor which creates an object by initializing it with an object of the same class, which has been </a:t>
            </a:r>
            <a:r>
              <a:rPr lang="en-US" dirty="0" smtClean="0"/>
              <a:t>previously created.</a:t>
            </a:r>
          </a:p>
          <a:p>
            <a:endParaRPr lang="en-US" dirty="0"/>
          </a:p>
          <a:p>
            <a:r>
              <a:rPr lang="en-US" dirty="0" smtClean="0"/>
              <a:t>Every class has an associated copy constructor.</a:t>
            </a:r>
          </a:p>
          <a:p>
            <a:pPr lvl="1"/>
            <a:r>
              <a:rPr lang="en-US" dirty="0" smtClean="0"/>
              <a:t>If you do not create one manually the compiler will do so for you.</a:t>
            </a:r>
          </a:p>
          <a:p>
            <a:pPr lvl="1"/>
            <a:endParaRPr lang="en-US" dirty="0"/>
          </a:p>
          <a:p>
            <a:r>
              <a:rPr lang="en-US" dirty="0"/>
              <a:t>If the class has </a:t>
            </a:r>
            <a:r>
              <a:rPr lang="en-US" dirty="0" smtClean="0"/>
              <a:t>dynamic </a:t>
            </a:r>
            <a:r>
              <a:rPr lang="en-US" dirty="0"/>
              <a:t>memory </a:t>
            </a:r>
            <a:r>
              <a:rPr lang="en-US" dirty="0" smtClean="0"/>
              <a:t>allocation then </a:t>
            </a:r>
            <a:r>
              <a:rPr lang="en-US" dirty="0"/>
              <a:t>it </a:t>
            </a:r>
            <a:r>
              <a:rPr lang="en-US" b="1" u="sng" dirty="0" smtClean="0"/>
              <a:t>must</a:t>
            </a:r>
            <a:r>
              <a:rPr lang="en-US" dirty="0" smtClean="0"/>
              <a:t> have </a:t>
            </a:r>
            <a:r>
              <a:rPr lang="en-US" dirty="0"/>
              <a:t>a copy constructor.</a:t>
            </a:r>
          </a:p>
        </p:txBody>
      </p:sp>
    </p:spTree>
    <p:extLst>
      <p:ext uri="{BB962C8B-B14F-4D97-AF65-F5344CB8AC3E}">
        <p14:creationId xmlns:p14="http://schemas.microsoft.com/office/powerpoint/2010/main" val="1498778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" y="3048000"/>
            <a:ext cx="8077200" cy="1673352"/>
          </a:xfrm>
        </p:spPr>
        <p:txBody>
          <a:bodyPr/>
          <a:lstStyle/>
          <a:p>
            <a:pPr algn="ctr"/>
            <a:r>
              <a:rPr lang="en-US" dirty="0" smtClean="0"/>
              <a:t>Quiz #3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965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2895600"/>
            <a:ext cx="8077200" cy="1673352"/>
          </a:xfrm>
        </p:spPr>
        <p:txBody>
          <a:bodyPr/>
          <a:lstStyle/>
          <a:p>
            <a:pPr algn="ctr"/>
            <a:r>
              <a:rPr lang="en-US" dirty="0" smtClean="0"/>
              <a:t>System Composition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494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is interesting because of the ability to shape and craft it to do what we want it to do.</a:t>
            </a:r>
          </a:p>
          <a:p>
            <a:pPr lvl="1"/>
            <a:r>
              <a:rPr lang="en-US" dirty="0" smtClean="0"/>
              <a:t>How do we achieve this flexibility?</a:t>
            </a:r>
          </a:p>
          <a:p>
            <a:pPr lvl="1"/>
            <a:r>
              <a:rPr lang="en-US" dirty="0" smtClean="0"/>
              <a:t>How do we construct systems such that we can extend or reuse them? </a:t>
            </a:r>
          </a:p>
          <a:p>
            <a:pPr lvl="1"/>
            <a:endParaRPr lang="en-US" dirty="0"/>
          </a:p>
          <a:p>
            <a:r>
              <a:rPr lang="en-US" dirty="0" smtClean="0"/>
              <a:t>We could build one large system that encompasses and does everything – right???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24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building software systems we should aim to build components and then fit these components together.</a:t>
            </a:r>
          </a:p>
          <a:p>
            <a:pPr lvl="1"/>
            <a:r>
              <a:rPr lang="en-US" dirty="0" smtClean="0"/>
              <a:t>OO Approach!</a:t>
            </a:r>
          </a:p>
          <a:p>
            <a:pPr lvl="1"/>
            <a:endParaRPr lang="en-US" dirty="0"/>
          </a:p>
          <a:p>
            <a:r>
              <a:rPr lang="en-US" dirty="0" smtClean="0"/>
              <a:t>System Composition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process of assembling </a:t>
            </a:r>
            <a:r>
              <a:rPr lang="en-US" dirty="0" smtClean="0"/>
              <a:t>a system </a:t>
            </a:r>
            <a:r>
              <a:rPr lang="en-US" dirty="0"/>
              <a:t>from a set of </a:t>
            </a:r>
            <a:r>
              <a:rPr lang="en-US" dirty="0" smtClean="0"/>
              <a:t>preexisting objects.</a:t>
            </a:r>
          </a:p>
          <a:p>
            <a:pPr lvl="2"/>
            <a:r>
              <a:rPr lang="en-US" dirty="0" smtClean="0"/>
              <a:t>Why is this approach the basis for a good design choice?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335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System Composition</a:t>
            </a:r>
          </a:p>
          <a:p>
            <a:pPr lvl="1"/>
            <a:r>
              <a:rPr lang="en-US" dirty="0" smtClean="0"/>
              <a:t>This idea is centered around the use of objects (hence the OO overview), which are made up of ADT.</a:t>
            </a:r>
          </a:p>
          <a:p>
            <a:pPr lvl="1"/>
            <a:r>
              <a:rPr lang="en-US" dirty="0" smtClean="0"/>
              <a:t>Through system composition we can create much more robust software systems and in the end make our lives easier as developers.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865696"/>
            <a:ext cx="4038600" cy="2439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87530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7142</TotalTime>
  <Words>515</Words>
  <Application>Microsoft Office PowerPoint</Application>
  <PresentationFormat>On-screen Show (4:3)</PresentationFormat>
  <Paragraphs>118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Module</vt:lpstr>
      <vt:lpstr>Lecture – 9/6/2016</vt:lpstr>
      <vt:lpstr>Last Week: Review</vt:lpstr>
      <vt:lpstr>Copy Constructor Example</vt:lpstr>
      <vt:lpstr>C++ Review: Copy Constructor</vt:lpstr>
      <vt:lpstr>Quiz #3</vt:lpstr>
      <vt:lpstr>System Composition</vt:lpstr>
      <vt:lpstr>Introduction</vt:lpstr>
      <vt:lpstr>Introduction</vt:lpstr>
      <vt:lpstr>System Composition</vt:lpstr>
      <vt:lpstr>System Composition</vt:lpstr>
      <vt:lpstr>System Composition</vt:lpstr>
      <vt:lpstr>Aggregation</vt:lpstr>
      <vt:lpstr>Aggregation</vt:lpstr>
      <vt:lpstr>Inheritance</vt:lpstr>
      <vt:lpstr>Inheritance</vt:lpstr>
      <vt:lpstr>System Composition - Patterns</vt:lpstr>
      <vt:lpstr>System Composition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Rybarczyk</dc:creator>
  <cp:lastModifiedBy>Ryan Rybarczyk</cp:lastModifiedBy>
  <cp:revision>752</cp:revision>
  <dcterms:created xsi:type="dcterms:W3CDTF">2011-07-22T18:36:28Z</dcterms:created>
  <dcterms:modified xsi:type="dcterms:W3CDTF">2016-09-06T15:55:52Z</dcterms:modified>
</cp:coreProperties>
</file>