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4" r:id="rId3"/>
    <p:sldId id="265" r:id="rId4"/>
    <p:sldId id="266" r:id="rId5"/>
    <p:sldId id="317" r:id="rId6"/>
    <p:sldId id="319" r:id="rId7"/>
    <p:sldId id="267" r:id="rId8"/>
    <p:sldId id="318" r:id="rId9"/>
    <p:sldId id="268" r:id="rId10"/>
    <p:sldId id="311" r:id="rId11"/>
    <p:sldId id="269" r:id="rId12"/>
    <p:sldId id="270" r:id="rId13"/>
    <p:sldId id="32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85" d="100"/>
          <a:sy n="85" d="100"/>
        </p:scale>
        <p:origin x="-136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A500-0D83-4472-8117-89698D861692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0DD3-B5D8-4C49-8686-233E1893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686DDC-0F8A-4B0B-AEF9-E2022025D4D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686DDC-0F8A-4B0B-AEF9-E2022025D4D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4648"/>
            <a:ext cx="8077200" cy="1673352"/>
          </a:xfrm>
        </p:spPr>
        <p:txBody>
          <a:bodyPr/>
          <a:lstStyle/>
          <a:p>
            <a:r>
              <a:rPr lang="en-US" dirty="0" smtClean="0"/>
              <a:t>Lecture – 9/8/2016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5" y="1084"/>
            <a:ext cx="9144000" cy="149961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CSCI </a:t>
            </a:r>
            <a:r>
              <a:rPr lang="en-US" sz="4000" b="1" dirty="0" smtClean="0"/>
              <a:t>36300 – Software Design</a:t>
            </a:r>
            <a:endParaRPr lang="en-US" sz="4000" b="1" dirty="0"/>
          </a:p>
        </p:txBody>
      </p:sp>
      <p:pic>
        <p:nvPicPr>
          <p:cNvPr id="2055" name="Picture 7" descr="http://brand.iu.edu/img/signatures/iupui/iupui.acr.h.2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90755"/>
            <a:ext cx="5334000" cy="19716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</p:pic>
    </p:spTree>
    <p:extLst>
      <p:ext uri="{BB962C8B-B14F-4D97-AF65-F5344CB8AC3E}">
        <p14:creationId xmlns:p14="http://schemas.microsoft.com/office/powerpoint/2010/main" val="23938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28194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Inheritance 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allows for multiple inheritance.</a:t>
            </a:r>
          </a:p>
          <a:p>
            <a:pPr lvl="1"/>
            <a:r>
              <a:rPr lang="en-US" dirty="0" smtClean="0"/>
              <a:t>This achieved by specifying additional base classes separated by commas.</a:t>
            </a:r>
          </a:p>
          <a:p>
            <a:pPr lvl="2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Rectangle: public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Output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Can cause significant problems if not used carefully.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Code Smell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The Diamond of Dread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1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810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2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1" y="0"/>
            <a:ext cx="699515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151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</a:p>
          <a:p>
            <a:pPr lvl="1"/>
            <a:r>
              <a:rPr lang="en-US" dirty="0" smtClean="0"/>
              <a:t>Definition: </a:t>
            </a:r>
          </a:p>
          <a:p>
            <a:pPr lvl="2"/>
            <a:r>
              <a:rPr lang="en-US" dirty="0" smtClean="0"/>
              <a:t>“The </a:t>
            </a:r>
            <a:r>
              <a:rPr lang="en-US" dirty="0"/>
              <a:t>condition of occurring in several different forms</a:t>
            </a:r>
            <a:r>
              <a:rPr lang="en-US" dirty="0" smtClean="0"/>
              <a:t>.”</a:t>
            </a:r>
          </a:p>
          <a:p>
            <a:pPr lvl="2"/>
            <a:endParaRPr lang="en-US" dirty="0"/>
          </a:p>
          <a:p>
            <a:r>
              <a:rPr lang="en-US" dirty="0" smtClean="0"/>
              <a:t>Allows for the creation of a generic software interface such that concrete collections of different objects may be manipulated uniformly.</a:t>
            </a:r>
          </a:p>
          <a:p>
            <a:pPr lvl="1"/>
            <a:r>
              <a:rPr lang="en-US" dirty="0" smtClean="0"/>
              <a:t>Mammal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9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Polymorphism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Lets take a look at a use of polymorphism using pointers with polygons:</a:t>
            </a:r>
          </a:p>
          <a:p>
            <a:pPr marL="118872" indent="0">
              <a:buNone/>
            </a:pP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Polygon { </a:t>
            </a: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width, height;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18872" indent="0">
              <a:buNone/>
            </a:pP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void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set_values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{ width=a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 height=b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</a:p>
          <a:p>
            <a:pPr marL="118872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58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5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Rectangle: </a:t>
            </a:r>
            <a:r>
              <a:rPr lang="en-US" sz="2500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Polygon { </a:t>
            </a:r>
            <a:endParaRPr lang="en-US" sz="2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5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2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5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area() </a:t>
            </a:r>
            <a:endParaRPr lang="en-US" sz="2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{ </a:t>
            </a:r>
            <a:r>
              <a:rPr lang="en-US" sz="2500" i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width*height; } </a:t>
            </a:r>
            <a:endParaRPr lang="en-US" sz="2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18872" indent="0">
              <a:buNone/>
            </a:pPr>
            <a:endParaRPr lang="en-US" sz="2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5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Triangle: </a:t>
            </a:r>
            <a:r>
              <a:rPr lang="en-US" sz="2500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Polygon { </a:t>
            </a:r>
          </a:p>
          <a:p>
            <a:pPr marL="118872" indent="0">
              <a:buNone/>
            </a:pPr>
            <a:r>
              <a:rPr lang="en-US" sz="2500" i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118872" indent="0">
              <a:buNone/>
            </a:pPr>
            <a:r>
              <a:rPr lang="en-US" sz="25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area() </a:t>
            </a:r>
          </a:p>
          <a:p>
            <a:pPr marL="118872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5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(width*height)/2; 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118872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822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887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Rectangle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Triangle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trgl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Polygon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ppoly1 =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Polygon * ppoly2 =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trgl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ppoly1-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(4,5);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ppoly2-&gt;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(4,5);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rect.area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trgl.area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3266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output of the previous execution of code?</a:t>
            </a:r>
          </a:p>
          <a:p>
            <a:pPr lvl="1"/>
            <a:r>
              <a:rPr lang="en-US" dirty="0" smtClean="0"/>
              <a:t>Two pointers declared (ppoly1, ppoly2)</a:t>
            </a:r>
          </a:p>
          <a:p>
            <a:pPr lvl="2"/>
            <a:r>
              <a:rPr lang="en-US" dirty="0" smtClean="0"/>
              <a:t>Assignment valid due to the fact that both Rectangle and Triangle are derived from the base class Polygon.</a:t>
            </a:r>
          </a:p>
          <a:p>
            <a:pPr lvl="1"/>
            <a:r>
              <a:rPr lang="en-US" dirty="0" smtClean="0"/>
              <a:t>The pointers have no access to the derived classes methods – therefore we cannot have the following: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ppoly1-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&gt;area();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24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 of polymorphism found:</a:t>
            </a:r>
          </a:p>
          <a:p>
            <a:pPr lvl="1"/>
            <a:r>
              <a:rPr lang="en-US" dirty="0" smtClean="0"/>
              <a:t>Virtual Members</a:t>
            </a:r>
          </a:p>
          <a:p>
            <a:pPr lvl="2"/>
            <a:r>
              <a:rPr lang="en-US" dirty="0" smtClean="0"/>
              <a:t>A method in a class begins with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 smtClean="0"/>
              <a:t> identifier.</a:t>
            </a:r>
          </a:p>
          <a:p>
            <a:pPr lvl="1"/>
            <a:r>
              <a:rPr lang="en-US" dirty="0" smtClean="0"/>
              <a:t>Name Overloading</a:t>
            </a:r>
          </a:p>
          <a:p>
            <a:pPr lvl="2"/>
            <a:r>
              <a:rPr lang="en-US" dirty="0" smtClean="0"/>
              <a:t>Same name as another entity but with a different set of parameters.</a:t>
            </a:r>
          </a:p>
          <a:p>
            <a:pPr lvl="1"/>
            <a:r>
              <a:rPr lang="en-US" dirty="0" smtClean="0"/>
              <a:t>Operator Overloading</a:t>
            </a:r>
          </a:p>
          <a:p>
            <a:pPr lvl="2"/>
            <a:r>
              <a:rPr lang="en-US" dirty="0" smtClean="0"/>
              <a:t>When an operator has a different implementation based upon its arguments.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4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36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Members:</a:t>
            </a:r>
          </a:p>
          <a:p>
            <a:pPr lvl="1"/>
            <a:r>
              <a:rPr lang="en-US" dirty="0" smtClean="0"/>
              <a:t>A member function that can be redefined in a derived class.</a:t>
            </a:r>
          </a:p>
          <a:p>
            <a:pPr lvl="2"/>
            <a:r>
              <a:rPr lang="en-US" dirty="0" smtClean="0"/>
              <a:t>It can achieve this through references.</a:t>
            </a:r>
          </a:p>
          <a:p>
            <a:pPr lvl="2"/>
            <a:endParaRPr lang="en-US" dirty="0"/>
          </a:p>
          <a:p>
            <a:r>
              <a:rPr lang="en-US" dirty="0" smtClean="0"/>
              <a:t>How could we modify the Polygon example to provide the access via the pointer instead of the direct derived class access?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989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Name Overloading:</a:t>
            </a:r>
          </a:p>
          <a:p>
            <a:pPr lvl="1"/>
            <a:r>
              <a:rPr lang="en-US" dirty="0" smtClean="0"/>
              <a:t>The same name for the function is used – only the parameter list differs. </a:t>
            </a:r>
          </a:p>
          <a:p>
            <a:pPr lvl="2"/>
            <a:r>
              <a:rPr lang="en-US" dirty="0" smtClean="0"/>
              <a:t>Distinguished by the identity of the associated parameters.</a:t>
            </a:r>
          </a:p>
          <a:p>
            <a:pPr lvl="2"/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Method: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function name overloading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Foo &amp;);</a:t>
            </a:r>
          </a:p>
        </p:txBody>
      </p:sp>
    </p:spTree>
    <p:extLst>
      <p:ext uri="{BB962C8B-B14F-4D97-AF65-F5344CB8AC3E}">
        <p14:creationId xmlns:p14="http://schemas.microsoft.com/office/powerpoint/2010/main" val="3578429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Operator Overloading:</a:t>
            </a:r>
          </a:p>
          <a:p>
            <a:pPr lvl="1"/>
            <a:r>
              <a:rPr lang="en-US" dirty="0" smtClean="0"/>
              <a:t>This is less common (for most students) than the first two examples…or is it?</a:t>
            </a:r>
          </a:p>
          <a:p>
            <a:pPr lvl="2"/>
            <a:r>
              <a:rPr lang="en-US" dirty="0" smtClean="0"/>
              <a:t>We frequently use this type of polymorphism and don’t even realize it.</a:t>
            </a:r>
          </a:p>
          <a:p>
            <a:pPr lvl="3"/>
            <a:r>
              <a:rPr lang="en-US" dirty="0" smtClean="0"/>
              <a:t>x = 5;</a:t>
            </a:r>
          </a:p>
          <a:p>
            <a:pPr lvl="3"/>
            <a:r>
              <a:rPr lang="en-US" dirty="0" smtClean="0"/>
              <a:t>x = “Ryan”;</a:t>
            </a:r>
          </a:p>
          <a:p>
            <a:pPr lvl="3"/>
            <a:r>
              <a:rPr lang="en-US" dirty="0" smtClean="0"/>
              <a:t>2+4; 2.0 + 4;</a:t>
            </a:r>
          </a:p>
          <a:p>
            <a:pPr lvl="3"/>
            <a:endParaRPr lang="en-US" dirty="0"/>
          </a:p>
          <a:p>
            <a:r>
              <a:rPr lang="en-US" dirty="0" smtClean="0"/>
              <a:t>User can also define specific operations for overloading.</a:t>
            </a:r>
          </a:p>
          <a:p>
            <a:pPr lvl="1"/>
            <a:r>
              <a:rPr lang="en-US" dirty="0" smtClean="0"/>
              <a:t>Dangers of user defined overloading?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46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Making a virtual method makes the method a candidate for polymorphic behavior.</a:t>
            </a:r>
          </a:p>
          <a:p>
            <a:pPr lvl="1"/>
            <a:r>
              <a:rPr lang="en-US" dirty="0" smtClean="0"/>
              <a:t>You are </a:t>
            </a:r>
            <a:r>
              <a:rPr lang="en-US" b="1" u="sng" dirty="0" smtClean="0"/>
              <a:t>not required</a:t>
            </a:r>
            <a:r>
              <a:rPr lang="en-US" dirty="0" smtClean="0"/>
              <a:t> to implement a virtual method.</a:t>
            </a:r>
          </a:p>
          <a:p>
            <a:pPr lvl="2"/>
            <a:r>
              <a:rPr lang="en-US" dirty="0" smtClean="0"/>
              <a:t>If you do not implement a virtual method you will simply inherit the behavior from the closest base class.</a:t>
            </a:r>
          </a:p>
          <a:p>
            <a:pPr lvl="3"/>
            <a:r>
              <a:rPr lang="en-US" dirty="0" smtClean="0"/>
              <a:t>What do we mean by closest???</a:t>
            </a:r>
          </a:p>
          <a:p>
            <a:pPr lvl="1"/>
            <a:r>
              <a:rPr lang="en-US" dirty="0" smtClean="0"/>
              <a:t>…but what if we want to ensure that you are required to implement a virtual method?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2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 Virtual Method:</a:t>
            </a:r>
          </a:p>
          <a:p>
            <a:pPr lvl="1"/>
            <a:r>
              <a:rPr lang="en-US" dirty="0" smtClean="0"/>
              <a:t>A way to ensure that the method </a:t>
            </a:r>
            <a:r>
              <a:rPr lang="en-US" b="1" u="sng" dirty="0" smtClean="0"/>
              <a:t>must</a:t>
            </a:r>
            <a:r>
              <a:rPr lang="en-US" dirty="0" smtClean="0"/>
              <a:t> be implemented by the derived class.</a:t>
            </a:r>
          </a:p>
          <a:p>
            <a:pPr lvl="2"/>
            <a:r>
              <a:rPr lang="en-US" dirty="0" smtClean="0"/>
              <a:t>An abstract class</a:t>
            </a:r>
          </a:p>
          <a:p>
            <a:pPr lvl="2"/>
            <a:endParaRPr lang="en-US" dirty="0"/>
          </a:p>
          <a:p>
            <a:r>
              <a:rPr lang="en-US" dirty="0" smtClean="0"/>
              <a:t>How do we force this occurrence?</a:t>
            </a:r>
          </a:p>
          <a:p>
            <a:pPr lvl="1"/>
            <a:r>
              <a:rPr lang="en-US" dirty="0" smtClean="0"/>
              <a:t>A Pure Virtual Method is indicated by the presence of “= 0” at the end: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walk (void) = 0;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223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u="sng" dirty="0" smtClean="0"/>
              <a:t>Pure Abstract Class</a:t>
            </a:r>
            <a:r>
              <a:rPr lang="en-US" dirty="0" smtClean="0"/>
              <a:t> is a class that contains all pure virtual methods.</a:t>
            </a:r>
          </a:p>
          <a:p>
            <a:pPr lvl="1"/>
            <a:r>
              <a:rPr lang="en-US" dirty="0" smtClean="0"/>
              <a:t>This is what we would typically refer to as an interface.</a:t>
            </a:r>
          </a:p>
          <a:p>
            <a:pPr lvl="1"/>
            <a:endParaRPr lang="en-US" dirty="0"/>
          </a:p>
          <a:p>
            <a:r>
              <a:rPr lang="en-US" dirty="0" smtClean="0"/>
              <a:t>What would happen if we do not implement a pure virtual function from a base class in a derived class?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5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 of inheritance found:</a:t>
            </a:r>
          </a:p>
          <a:p>
            <a:pPr lvl="1"/>
            <a:r>
              <a:rPr lang="en-US" dirty="0" smtClean="0"/>
              <a:t>Public</a:t>
            </a:r>
          </a:p>
          <a:p>
            <a:pPr lvl="2"/>
            <a:r>
              <a:rPr lang="en-US" dirty="0" smtClean="0"/>
              <a:t>The methods found in the base class keep their same scope.</a:t>
            </a:r>
          </a:p>
          <a:p>
            <a:pPr lvl="1"/>
            <a:r>
              <a:rPr lang="en-US" dirty="0" smtClean="0"/>
              <a:t>Private</a:t>
            </a:r>
          </a:p>
          <a:p>
            <a:pPr lvl="2"/>
            <a:r>
              <a:rPr lang="en-US" dirty="0" smtClean="0"/>
              <a:t>Only the public methods of the base class are accessible from the derived class.</a:t>
            </a:r>
          </a:p>
          <a:p>
            <a:pPr lvl="1"/>
            <a:r>
              <a:rPr lang="en-US" dirty="0" smtClean="0"/>
              <a:t>Protected</a:t>
            </a:r>
          </a:p>
          <a:p>
            <a:pPr lvl="2"/>
            <a:r>
              <a:rPr lang="en-US" dirty="0"/>
              <a:t>The public and protected parts in the base class are protected in the derived class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6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188238"/>
              </p:ext>
            </p:extLst>
          </p:nvPr>
        </p:nvGraphicFramePr>
        <p:xfrm>
          <a:off x="381000" y="3124200"/>
          <a:ext cx="8229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Access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Public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Protected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Private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Members</a:t>
                      </a:r>
                      <a:r>
                        <a:rPr lang="en-US" b="1" baseline="0" dirty="0" smtClean="0"/>
                        <a:t> of the same class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Members of the derived class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Not</a:t>
                      </a:r>
                      <a:r>
                        <a:rPr lang="en-US" b="1" baseline="0" dirty="0" smtClean="0"/>
                        <a:t> members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34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Access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 what does this really mean?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the inheritance is </a:t>
            </a:r>
            <a:r>
              <a:rPr lang="en-US" b="1" dirty="0" smtClean="0"/>
              <a:t>public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Everything </a:t>
            </a:r>
            <a:r>
              <a:rPr lang="en-US" dirty="0"/>
              <a:t>that is aware of </a:t>
            </a:r>
            <a:r>
              <a:rPr lang="en-US" dirty="0" smtClean="0"/>
              <a:t>the Base </a:t>
            </a:r>
            <a:r>
              <a:rPr lang="en-US" dirty="0"/>
              <a:t>and Child is also aware that Child inherits from </a:t>
            </a:r>
            <a:r>
              <a:rPr lang="en-US" dirty="0" smtClean="0"/>
              <a:t>Base.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inheritance is </a:t>
            </a:r>
            <a:r>
              <a:rPr lang="en-US" b="1" dirty="0" smtClean="0"/>
              <a:t>protected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Only the Child</a:t>
            </a:r>
            <a:r>
              <a:rPr lang="en-US" dirty="0"/>
              <a:t>, and its children, are aware that they inherit from </a:t>
            </a:r>
            <a:r>
              <a:rPr lang="en-US" dirty="0" smtClean="0"/>
              <a:t>Base.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inheritance is </a:t>
            </a:r>
            <a:r>
              <a:rPr lang="en-US" b="1" dirty="0" smtClean="0"/>
              <a:t>private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one other than Child is aware of the inheritance.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6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25609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A </a:t>
            </a:r>
          </a:p>
          <a:p>
            <a:pPr marL="118872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118872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118872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pPr marL="118872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118872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118872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pPr marL="118872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18872" indent="0">
              <a:buNone/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B : public A</a:t>
            </a:r>
          </a:p>
          <a:p>
            <a:pPr marL="118872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// x is public</a:t>
            </a:r>
          </a:p>
          <a:p>
            <a:pPr marL="118872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// y is protected</a:t>
            </a:r>
          </a:p>
          <a:p>
            <a:pPr marL="118872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// z is not accessible from B</a:t>
            </a:r>
          </a:p>
          <a:p>
            <a:pPr marL="118872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18872" indent="0">
              <a:buNone/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C : protected A</a:t>
            </a:r>
          </a:p>
          <a:p>
            <a:pPr marL="118872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// x is protected</a:t>
            </a:r>
          </a:p>
          <a:p>
            <a:pPr marL="118872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// y is protected</a:t>
            </a:r>
          </a:p>
          <a:p>
            <a:pPr marL="118872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// z is not accessible from C</a:t>
            </a:r>
          </a:p>
          <a:p>
            <a:pPr marL="118872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18872" indent="0">
              <a:buNone/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D : private A    // 'private' is default for classes</a:t>
            </a:r>
          </a:p>
          <a:p>
            <a:pPr marL="118872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// x is private</a:t>
            </a:r>
          </a:p>
          <a:p>
            <a:pPr marL="118872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// y is private</a:t>
            </a:r>
          </a:p>
          <a:p>
            <a:pPr marL="118872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// z is not accessible from D</a:t>
            </a:r>
          </a:p>
          <a:p>
            <a:pPr marL="118872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7271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Back to our “Mammals” example – the Cat and Dog classes each inherit from Mammals at the public level – thus, all the methods will be inherited at the same level as the base class.</a:t>
            </a:r>
          </a:p>
          <a:p>
            <a:endParaRPr lang="en-US" dirty="0" smtClean="0"/>
          </a:p>
          <a:p>
            <a:r>
              <a:rPr lang="en-US" dirty="0" smtClean="0"/>
              <a:t>What does a derived class inherit from its base class?</a:t>
            </a:r>
          </a:p>
          <a:p>
            <a:pPr lvl="1"/>
            <a:r>
              <a:rPr lang="en-US" dirty="0" smtClean="0"/>
              <a:t>Constructor/Destructor = NO</a:t>
            </a:r>
          </a:p>
          <a:p>
            <a:pPr lvl="2"/>
            <a:r>
              <a:rPr lang="en-US" dirty="0" smtClean="0"/>
              <a:t>Automatically called however…</a:t>
            </a:r>
          </a:p>
          <a:p>
            <a:pPr lvl="1"/>
            <a:r>
              <a:rPr lang="en-US" dirty="0" smtClean="0"/>
              <a:t>Assignment Operator Members = NO</a:t>
            </a:r>
          </a:p>
          <a:p>
            <a:pPr lvl="1"/>
            <a:r>
              <a:rPr lang="en-US" dirty="0" smtClean="0"/>
              <a:t>Private Members = NO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0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Inheritance is when an object is based upon, or derived, from another related object.</a:t>
            </a:r>
          </a:p>
          <a:p>
            <a:pPr lvl="1"/>
            <a:r>
              <a:rPr lang="en-US" dirty="0" smtClean="0"/>
              <a:t>“Is-A” Relationship</a:t>
            </a:r>
          </a:p>
          <a:p>
            <a:pPr lvl="1"/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 dog is a type of mammal. A dog may have unique traits but it may also inherit traits from the mammal classification.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00200"/>
            <a:ext cx="4038600" cy="257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410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Mother 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Mother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"Mother: no parameters\n"; }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Mother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"Mother: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parameter\n"; }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Daughter : public Mother 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Daughter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"Daughter: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parameter\n\n"; }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Son : public Mother 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Son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a) : Mother (a)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parameter\n\n"; }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Daughter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ryan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600" dirty="0" smtClean="0">
                <a:cs typeface="Courier New" panose="02070309020205020404" pitchFamily="49" charset="0"/>
              </a:rPr>
              <a:t>What is the output of this code?</a:t>
            </a:r>
            <a:endParaRPr lang="en-US" sz="8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907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7530</TotalTime>
  <Words>1209</Words>
  <Application>Microsoft Office PowerPoint</Application>
  <PresentationFormat>On-screen Show (4:3)</PresentationFormat>
  <Paragraphs>236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Module</vt:lpstr>
      <vt:lpstr>Lecture – 9/8/2016</vt:lpstr>
      <vt:lpstr>Inheritance</vt:lpstr>
      <vt:lpstr>Inheritance Types</vt:lpstr>
      <vt:lpstr>Access Types</vt:lpstr>
      <vt:lpstr>C++ Review: Access Types</vt:lpstr>
      <vt:lpstr>C++ Review: Inheritance</vt:lpstr>
      <vt:lpstr>C++ Review: Inheritance</vt:lpstr>
      <vt:lpstr>Inheritance</vt:lpstr>
      <vt:lpstr>C++ Review: Inheritance</vt:lpstr>
      <vt:lpstr>Inheritance Example</vt:lpstr>
      <vt:lpstr>Multiple Inheritance</vt:lpstr>
      <vt:lpstr>Polymorphism</vt:lpstr>
      <vt:lpstr>PowerPoint Presentation</vt:lpstr>
      <vt:lpstr>Polymorphism</vt:lpstr>
      <vt:lpstr>C++ Review: Polymorphism </vt:lpstr>
      <vt:lpstr>C++ Review: Polymorphism</vt:lpstr>
      <vt:lpstr>C++ Review: Polymorphism</vt:lpstr>
      <vt:lpstr>C++ Review: Polymorphism</vt:lpstr>
      <vt:lpstr>C++ Review: Polymorphism</vt:lpstr>
      <vt:lpstr>C++ Review: Polymorphism</vt:lpstr>
      <vt:lpstr>C++ Review: Polymorphism</vt:lpstr>
      <vt:lpstr>C++ Review: Polymorphism</vt:lpstr>
      <vt:lpstr>C++ Review: Polymorphism</vt:lpstr>
      <vt:lpstr>C++ Review: Polymorphism</vt:lpstr>
      <vt:lpstr>C++ Review: Abstract Classes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Rybarczyk</dc:creator>
  <cp:lastModifiedBy>Ryan Rybarczyk</cp:lastModifiedBy>
  <cp:revision>794</cp:revision>
  <dcterms:created xsi:type="dcterms:W3CDTF">2011-07-22T18:36:28Z</dcterms:created>
  <dcterms:modified xsi:type="dcterms:W3CDTF">2016-09-08T17:33:11Z</dcterms:modified>
</cp:coreProperties>
</file>