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318" r:id="rId3"/>
    <p:sldId id="320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2" r:id="rId12"/>
    <p:sldId id="331" r:id="rId13"/>
    <p:sldId id="334" r:id="rId14"/>
    <p:sldId id="335" r:id="rId15"/>
    <p:sldId id="336" r:id="rId16"/>
    <p:sldId id="337" r:id="rId17"/>
    <p:sldId id="338" r:id="rId18"/>
    <p:sldId id="33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>
      <p:cViewPr varScale="1">
        <p:scale>
          <a:sx n="85" d="100"/>
          <a:sy n="85" d="100"/>
        </p:scale>
        <p:origin x="-1363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DA500-0D83-4472-8117-89698D861692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50DD3-B5D8-4C49-8686-233E18939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0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8686DDC-0F8A-4B0B-AEF9-E2022025D4DD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8686DDC-0F8A-4B0B-AEF9-E2022025D4DD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84648"/>
            <a:ext cx="8077200" cy="1673352"/>
          </a:xfrm>
        </p:spPr>
        <p:txBody>
          <a:bodyPr/>
          <a:lstStyle/>
          <a:p>
            <a:r>
              <a:rPr lang="en-US" dirty="0" smtClean="0"/>
              <a:t>Lecture – 9/13/2016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5" y="1084"/>
            <a:ext cx="9144000" cy="1499616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/>
              <a:t>CSCI </a:t>
            </a:r>
            <a:r>
              <a:rPr lang="en-US" sz="4000" b="1" dirty="0" smtClean="0"/>
              <a:t>36300 – Software Design</a:t>
            </a:r>
            <a:endParaRPr lang="en-US" sz="4000" b="1" dirty="0"/>
          </a:p>
        </p:txBody>
      </p:sp>
      <p:pic>
        <p:nvPicPr>
          <p:cNvPr id="2055" name="Picture 7" descr="http://brand.iu.edu/img/signatures/iupui/iupui.acr.h.2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90755"/>
            <a:ext cx="5334000" cy="19716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tx1"/>
            </a:bgClr>
          </a:pattFill>
        </p:spPr>
      </p:pic>
    </p:spTree>
    <p:extLst>
      <p:ext uri="{BB962C8B-B14F-4D97-AF65-F5344CB8AC3E}">
        <p14:creationId xmlns:p14="http://schemas.microsoft.com/office/powerpoint/2010/main" val="23938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is considered to be exception safe if it does not produce any runtime errors or other undesirable states.</a:t>
            </a:r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Invalid Output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tc.</a:t>
            </a:r>
          </a:p>
          <a:p>
            <a:pPr lvl="1"/>
            <a:endParaRPr lang="en-US" dirty="0"/>
          </a:p>
          <a:p>
            <a:r>
              <a:rPr lang="en-US" dirty="0" smtClean="0"/>
              <a:t>Must ensure that no matter what happens that the program will successfully execute.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0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keys of ensuring exception safety is that the code must satisfy invariants placed on the code even if an exception occurs.</a:t>
            </a:r>
          </a:p>
          <a:p>
            <a:pPr lvl="1"/>
            <a:r>
              <a:rPr lang="en-US" dirty="0" smtClean="0"/>
              <a:t>What is an invariant?</a:t>
            </a:r>
          </a:p>
          <a:p>
            <a:pPr lvl="2"/>
            <a:r>
              <a:rPr lang="en-US" dirty="0" smtClean="0"/>
              <a:t>It a </a:t>
            </a:r>
            <a:r>
              <a:rPr lang="en-US" dirty="0"/>
              <a:t>condition that can be relied upon to be true during execution of a </a:t>
            </a:r>
            <a:r>
              <a:rPr lang="en-US" dirty="0" smtClean="0"/>
              <a:t>program.</a:t>
            </a:r>
          </a:p>
          <a:p>
            <a:pPr lvl="2"/>
            <a:r>
              <a:rPr lang="en-US" dirty="0" smtClean="0"/>
              <a:t>It ensures that we account for all cases of our code to execute.</a:t>
            </a:r>
          </a:p>
          <a:p>
            <a:pPr lvl="2"/>
            <a:r>
              <a:rPr lang="en-US" dirty="0" smtClean="0"/>
              <a:t>If you took PL this should be a familiar notion when describing program proving.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644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Levels of Exception Safety </a:t>
            </a:r>
          </a:p>
          <a:p>
            <a:pPr lvl="1"/>
            <a:r>
              <a:rPr lang="en-US" dirty="0" smtClean="0"/>
              <a:t>Strongest to Weakest</a:t>
            </a:r>
          </a:p>
          <a:p>
            <a:pPr lvl="1"/>
            <a:endParaRPr lang="en-US" dirty="0"/>
          </a:p>
          <a:p>
            <a:pPr marL="633222" indent="-514350">
              <a:buFont typeface="+mj-lt"/>
              <a:buAutoNum type="arabicPeriod"/>
            </a:pPr>
            <a:r>
              <a:rPr lang="en-US" dirty="0"/>
              <a:t>Failure Transparency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Strong </a:t>
            </a:r>
            <a:r>
              <a:rPr lang="en-US" dirty="0"/>
              <a:t>Exception Safety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Basic </a:t>
            </a:r>
            <a:r>
              <a:rPr lang="en-US" dirty="0"/>
              <a:t>Exception Safety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Minimum </a:t>
            </a:r>
            <a:r>
              <a:rPr lang="en-US" dirty="0"/>
              <a:t>Exception Safety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No </a:t>
            </a:r>
            <a:r>
              <a:rPr lang="en-US" dirty="0"/>
              <a:t>Exception Safety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5208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Operations </a:t>
            </a:r>
            <a:r>
              <a:rPr lang="en-US" dirty="0"/>
              <a:t>are guaranteed to succeed and satisfy </a:t>
            </a:r>
            <a:r>
              <a:rPr lang="en-US" dirty="0" smtClean="0"/>
              <a:t>all requirements </a:t>
            </a:r>
            <a:r>
              <a:rPr lang="en-US" dirty="0"/>
              <a:t>even in presence of exceptional situations.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an </a:t>
            </a:r>
            <a:r>
              <a:rPr lang="en-US" dirty="0" smtClean="0"/>
              <a:t>exception occurs</a:t>
            </a:r>
            <a:r>
              <a:rPr lang="en-US" dirty="0"/>
              <a:t>, it will not throw the exception further </a:t>
            </a:r>
            <a:r>
              <a:rPr lang="en-US" dirty="0" smtClean="0"/>
              <a:t>up.</a:t>
            </a:r>
          </a:p>
          <a:p>
            <a:pPr lvl="1"/>
            <a:r>
              <a:rPr lang="en-US" dirty="0" smtClean="0"/>
              <a:t>Also commonly referred to as No-Throw Guarantee.</a:t>
            </a:r>
          </a:p>
          <a:p>
            <a:pPr lvl="1"/>
            <a:endParaRPr lang="en-US" dirty="0"/>
          </a:p>
          <a:p>
            <a:r>
              <a:rPr lang="en-US" dirty="0" smtClean="0"/>
              <a:t>What does this mean?</a:t>
            </a:r>
          </a:p>
          <a:p>
            <a:pPr lvl="1"/>
            <a:r>
              <a:rPr lang="en-US" dirty="0" smtClean="0"/>
              <a:t>“Don’t mind me – the man behind the curtain.”</a:t>
            </a:r>
          </a:p>
          <a:p>
            <a:pPr lvl="2"/>
            <a:r>
              <a:rPr lang="en-US" dirty="0" smtClean="0"/>
              <a:t>The exception is handled internally and not observable by the clients.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775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Try-Catch Block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Array::~Array (void)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1148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 may throw an exception</a:t>
            </a:r>
          </a:p>
          <a:p>
            <a:pPr marL="41148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delete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this-&gt;data_;</a:t>
            </a: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 (...)</a:t>
            </a: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1148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all exceptions (stop here)</a:t>
            </a: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8224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Exception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 </a:t>
            </a:r>
            <a:r>
              <a:rPr lang="en-US" dirty="0"/>
              <a:t>can fail, but failed operations </a:t>
            </a:r>
            <a:r>
              <a:rPr lang="en-US" dirty="0" smtClean="0"/>
              <a:t>are guaranteed </a:t>
            </a:r>
            <a:r>
              <a:rPr lang="en-US" dirty="0"/>
              <a:t>to have no side effects so all data retain original </a:t>
            </a:r>
            <a:r>
              <a:rPr lang="en-US" dirty="0" smtClean="0"/>
              <a:t>values.</a:t>
            </a:r>
          </a:p>
          <a:p>
            <a:pPr lvl="1"/>
            <a:r>
              <a:rPr lang="en-US" dirty="0" smtClean="0"/>
              <a:t>What are side effects?</a:t>
            </a:r>
          </a:p>
          <a:p>
            <a:pPr lvl="2"/>
            <a:r>
              <a:rPr lang="en-US" dirty="0" smtClean="0"/>
              <a:t>Side effects are when a function changes a variable outside of its scope.</a:t>
            </a:r>
          </a:p>
          <a:p>
            <a:pPr lvl="2"/>
            <a:r>
              <a:rPr lang="en-US" dirty="0" smtClean="0"/>
              <a:t>Side effects = bad news bears</a:t>
            </a:r>
          </a:p>
          <a:p>
            <a:pPr lvl="2"/>
            <a:endParaRPr lang="en-US" dirty="0"/>
          </a:p>
          <a:p>
            <a:r>
              <a:rPr lang="en-US" dirty="0" smtClean="0"/>
              <a:t>Ensure that the failure is contained.</a:t>
            </a:r>
          </a:p>
          <a:p>
            <a:pPr lvl="2"/>
            <a:endParaRPr lang="en-US" dirty="0"/>
          </a:p>
          <a:p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771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Exception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Array::resize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676656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exception may be thrown here...</a:t>
            </a:r>
          </a:p>
          <a:p>
            <a:pPr marL="676656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 (...)</a:t>
            </a: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676656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restore old data, re-throw exception</a:t>
            </a:r>
          </a:p>
          <a:p>
            <a:pPr marL="676656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857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2728"/>
          </a:xfrm>
        </p:spPr>
        <p:txBody>
          <a:bodyPr/>
          <a:lstStyle/>
          <a:p>
            <a:r>
              <a:rPr lang="en-US" dirty="0" smtClean="0"/>
              <a:t>Basic Exception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Partial </a:t>
            </a:r>
            <a:r>
              <a:rPr lang="en-US" dirty="0"/>
              <a:t>execution of failed operations can </a:t>
            </a:r>
            <a:r>
              <a:rPr lang="en-US" dirty="0" smtClean="0"/>
              <a:t>cause side </a:t>
            </a:r>
            <a:r>
              <a:rPr lang="en-US" dirty="0"/>
              <a:t>effects, but invariants on the state are preserved. </a:t>
            </a:r>
            <a:endParaRPr lang="en-US" dirty="0" smtClean="0"/>
          </a:p>
          <a:p>
            <a:pPr lvl="1"/>
            <a:r>
              <a:rPr lang="en-US" dirty="0" smtClean="0"/>
              <a:t>Key is the preservation of the invariant.</a:t>
            </a:r>
          </a:p>
          <a:p>
            <a:endParaRPr lang="en-US" dirty="0"/>
          </a:p>
          <a:p>
            <a:r>
              <a:rPr lang="en-US" dirty="0" smtClean="0"/>
              <a:t>Any </a:t>
            </a:r>
            <a:r>
              <a:rPr lang="en-US" dirty="0"/>
              <a:t>stored data </a:t>
            </a:r>
            <a:r>
              <a:rPr lang="en-US" dirty="0" smtClean="0"/>
              <a:t>will contain </a:t>
            </a:r>
            <a:r>
              <a:rPr lang="en-US" dirty="0"/>
              <a:t>valid values even if data has different values now </a:t>
            </a:r>
            <a:r>
              <a:rPr lang="en-US" dirty="0" smtClean="0"/>
              <a:t>than prior to the exception occurring.</a:t>
            </a:r>
          </a:p>
          <a:p>
            <a:pPr lvl="1"/>
            <a:r>
              <a:rPr lang="en-US" dirty="0" smtClean="0"/>
              <a:t>Potential dangers?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0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Exception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Partial </a:t>
            </a:r>
            <a:r>
              <a:rPr lang="en-US" dirty="0"/>
              <a:t>execution of failed operations may </a:t>
            </a:r>
            <a:r>
              <a:rPr lang="en-US" dirty="0" smtClean="0"/>
              <a:t>store invalid </a:t>
            </a:r>
            <a:r>
              <a:rPr lang="en-US" dirty="0"/>
              <a:t>data but will not cause a crash, and no resources get </a:t>
            </a:r>
            <a:r>
              <a:rPr lang="en-US" dirty="0" smtClean="0"/>
              <a:t>leaked.</a:t>
            </a:r>
          </a:p>
          <a:p>
            <a:pPr lvl="1"/>
            <a:r>
              <a:rPr lang="en-US" dirty="0" smtClean="0"/>
              <a:t>If anything we ensure that there is a no memory leakage.</a:t>
            </a:r>
          </a:p>
          <a:p>
            <a:pPr lvl="1"/>
            <a:r>
              <a:rPr lang="en-US" dirty="0" smtClean="0"/>
              <a:t>Also referred to as No-Leak Guarantee.</a:t>
            </a:r>
          </a:p>
          <a:p>
            <a:pPr lvl="1"/>
            <a:endParaRPr lang="en-US" dirty="0"/>
          </a:p>
          <a:p>
            <a:r>
              <a:rPr lang="en-US" dirty="0" smtClean="0"/>
              <a:t>We keep running but we may suffer consequences later…</a:t>
            </a:r>
          </a:p>
        </p:txBody>
      </p:sp>
    </p:spTree>
    <p:extLst>
      <p:ext uri="{BB962C8B-B14F-4D97-AF65-F5344CB8AC3E}">
        <p14:creationId xmlns:p14="http://schemas.microsoft.com/office/powerpoint/2010/main" val="386302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Week: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Assignment #1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“Submission”</a:t>
            </a:r>
          </a:p>
          <a:p>
            <a:pPr lvl="2"/>
            <a:r>
              <a:rPr lang="en-US" dirty="0" smtClean="0"/>
              <a:t>Feedback</a:t>
            </a:r>
          </a:p>
          <a:p>
            <a:pPr lvl="1"/>
            <a:endParaRPr lang="en-US" dirty="0"/>
          </a:p>
          <a:p>
            <a:r>
              <a:rPr lang="en-US" dirty="0" smtClean="0"/>
              <a:t>System Composition</a:t>
            </a:r>
          </a:p>
          <a:p>
            <a:pPr lvl="1"/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Aggregation</a:t>
            </a:r>
          </a:p>
          <a:p>
            <a:pPr lvl="1"/>
            <a:endParaRPr lang="en-US" dirty="0"/>
          </a:p>
          <a:p>
            <a:r>
              <a:rPr lang="en-US" dirty="0" smtClean="0"/>
              <a:t>Polymorphism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3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746248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Quiz #4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2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8956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8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u="sng" dirty="0"/>
              <a:t>exception</a:t>
            </a:r>
            <a:r>
              <a:rPr lang="en-US" dirty="0"/>
              <a:t> is any unusual event, </a:t>
            </a:r>
            <a:r>
              <a:rPr lang="en-US" dirty="0" smtClean="0"/>
              <a:t>erroneous </a:t>
            </a:r>
            <a:r>
              <a:rPr lang="en-US" dirty="0"/>
              <a:t>or not, detectable by either hardware or software, that may require special processing.</a:t>
            </a:r>
          </a:p>
          <a:p>
            <a:endParaRPr lang="en-US" dirty="0"/>
          </a:p>
          <a:p>
            <a:r>
              <a:rPr lang="en-US" dirty="0"/>
              <a:t>The special processing that may be required after detection of an exception is called </a:t>
            </a:r>
            <a:r>
              <a:rPr lang="en-US" b="1" u="sng" dirty="0"/>
              <a:t>exception handling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9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 –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Added to C++ in </a:t>
            </a:r>
            <a:r>
              <a:rPr lang="en-US" altLang="en-US" dirty="0" smtClean="0"/>
              <a:t>1990.</a:t>
            </a:r>
          </a:p>
          <a:p>
            <a:endParaRPr lang="en-US" altLang="en-US" dirty="0"/>
          </a:p>
          <a:p>
            <a:r>
              <a:rPr lang="en-US" altLang="en-US" dirty="0"/>
              <a:t>Design is based on that of CLU, Ada, and </a:t>
            </a:r>
            <a:r>
              <a:rPr lang="en-US" altLang="en-US" dirty="0" smtClean="0"/>
              <a:t>ML.</a:t>
            </a:r>
          </a:p>
          <a:p>
            <a:pPr lvl="1"/>
            <a:r>
              <a:rPr lang="en-US" altLang="en-US" dirty="0" smtClean="0"/>
              <a:t>Major difference between C++ and Ada exception handling is the absence of predefined exceptions in C++.</a:t>
            </a:r>
          </a:p>
          <a:p>
            <a:pPr lvl="1"/>
            <a:endParaRPr lang="en-US" altLang="en-US" dirty="0"/>
          </a:p>
          <a:p>
            <a:r>
              <a:rPr lang="en-US" altLang="en-US" dirty="0" smtClean="0"/>
              <a:t>C++ Exceptions</a:t>
            </a:r>
          </a:p>
          <a:p>
            <a:pPr lvl="1"/>
            <a:r>
              <a:rPr lang="en-US" altLang="en-US" dirty="0" smtClean="0"/>
              <a:t>User or library defined.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775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Structure: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try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-- code that is expected to raise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catch (formal parameter)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-- handler code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 –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there no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dirty="0" smtClean="0"/>
              <a:t> like there is in Java or C#?</a:t>
            </a:r>
            <a:endParaRPr lang="en-US" dirty="0"/>
          </a:p>
          <a:p>
            <a:pPr lvl="1"/>
            <a:r>
              <a:rPr lang="en-US" dirty="0" smtClean="0"/>
              <a:t>In C++ we can explicitly manage our memory and usage…in Java/C# this is done implicitly. </a:t>
            </a:r>
          </a:p>
          <a:p>
            <a:pPr lvl="1"/>
            <a:r>
              <a:rPr lang="en-US" dirty="0" smtClean="0"/>
              <a:t>We can call a destructor to clean things up which will resolve this problem.</a:t>
            </a:r>
          </a:p>
          <a:p>
            <a:pPr lvl="1"/>
            <a:endParaRPr lang="en-US" dirty="0"/>
          </a:p>
          <a:p>
            <a:r>
              <a:rPr lang="en-US" dirty="0" smtClean="0"/>
              <a:t>How do we ensure that we are writing “safe” code?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66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8956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Exception Safety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68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7970</TotalTime>
  <Words>627</Words>
  <Application>Microsoft Office PowerPoint</Application>
  <PresentationFormat>On-screen Show (4:3)</PresentationFormat>
  <Paragraphs>124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Module</vt:lpstr>
      <vt:lpstr>Lecture – 9/13/2016</vt:lpstr>
      <vt:lpstr>Last Week: Review</vt:lpstr>
      <vt:lpstr>Quiz #4</vt:lpstr>
      <vt:lpstr>Exception Handling</vt:lpstr>
      <vt:lpstr>Exception Handling</vt:lpstr>
      <vt:lpstr>Exception Handling – C++</vt:lpstr>
      <vt:lpstr>C++ Review: Exception Handling</vt:lpstr>
      <vt:lpstr>Exception Handling – C++</vt:lpstr>
      <vt:lpstr>Exception Safety</vt:lpstr>
      <vt:lpstr>Exception Safety</vt:lpstr>
      <vt:lpstr>Exception Safety</vt:lpstr>
      <vt:lpstr>Exception Safety</vt:lpstr>
      <vt:lpstr>Failure Transparency</vt:lpstr>
      <vt:lpstr>Failure Transparency</vt:lpstr>
      <vt:lpstr>Strong Exception Safety</vt:lpstr>
      <vt:lpstr>Strong Exception Safety</vt:lpstr>
      <vt:lpstr>Basic Exception Safety</vt:lpstr>
      <vt:lpstr>Minimal Exception Safety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Rybarczyk</dc:creator>
  <cp:lastModifiedBy>Ryan Rybarczyk</cp:lastModifiedBy>
  <cp:revision>789</cp:revision>
  <dcterms:created xsi:type="dcterms:W3CDTF">2011-07-22T18:36:28Z</dcterms:created>
  <dcterms:modified xsi:type="dcterms:W3CDTF">2016-09-13T15:56:51Z</dcterms:modified>
</cp:coreProperties>
</file>