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322" r:id="rId3"/>
    <p:sldId id="326" r:id="rId4"/>
    <p:sldId id="316" r:id="rId5"/>
    <p:sldId id="317" r:id="rId6"/>
    <p:sldId id="318" r:id="rId7"/>
    <p:sldId id="319" r:id="rId8"/>
    <p:sldId id="323" r:id="rId9"/>
    <p:sldId id="320" r:id="rId10"/>
    <p:sldId id="325" r:id="rId11"/>
    <p:sldId id="324" r:id="rId12"/>
    <p:sldId id="327" r:id="rId13"/>
    <p:sldId id="321" r:id="rId14"/>
    <p:sldId id="329" r:id="rId15"/>
    <p:sldId id="258" r:id="rId16"/>
    <p:sldId id="304" r:id="rId17"/>
    <p:sldId id="32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p:cViewPr varScale="1">
        <p:scale>
          <a:sx n="85" d="100"/>
          <a:sy n="85" d="100"/>
        </p:scale>
        <p:origin x="-1363" y="-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ADA500-0D83-4472-8117-89698D861692}" type="datetimeFigureOut">
              <a:rPr lang="en-US" smtClean="0"/>
              <a:t>9/20/2016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E50DD3-B5D8-4C49-8686-233E18939EE3}" type="slidenum">
              <a:rPr lang="en-US" smtClean="0"/>
              <a:t>‹#›</a:t>
            </a:fld>
            <a:endParaRPr lang="en-US"/>
          </a:p>
        </p:txBody>
      </p:sp>
    </p:spTree>
    <p:extLst>
      <p:ext uri="{BB962C8B-B14F-4D97-AF65-F5344CB8AC3E}">
        <p14:creationId xmlns:p14="http://schemas.microsoft.com/office/powerpoint/2010/main" val="1622604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78686DDC-0F8A-4B0B-AEF9-E2022025D4DD}" type="datetimeFigureOut">
              <a:rPr lang="en-US" smtClean="0"/>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E6EC6-BFEA-44CE-9216-D8ABB5D450C5}"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8686DDC-0F8A-4B0B-AEF9-E2022025D4DD}" type="datetimeFigureOut">
              <a:rPr lang="en-US" smtClean="0"/>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E6EC6-BFEA-44CE-9216-D8ABB5D450C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8686DDC-0F8A-4B0B-AEF9-E2022025D4DD}" type="datetimeFigureOut">
              <a:rPr lang="en-US" smtClean="0"/>
              <a:t>9/20/2016</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5A7E6EC6-BFEA-44CE-9216-D8ABB5D450C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8686DDC-0F8A-4B0B-AEF9-E2022025D4DD}" type="datetimeFigureOut">
              <a:rPr lang="en-US" smtClean="0"/>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E6EC6-BFEA-44CE-9216-D8ABB5D450C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8686DDC-0F8A-4B0B-AEF9-E2022025D4DD}" type="datetimeFigureOut">
              <a:rPr lang="en-US" smtClean="0"/>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E6EC6-BFEA-44CE-9216-D8ABB5D450C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8686DDC-0F8A-4B0B-AEF9-E2022025D4DD}" type="datetimeFigureOut">
              <a:rPr lang="en-US" smtClean="0"/>
              <a:t>9/20/2016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E6EC6-BFEA-44CE-9216-D8ABB5D450C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8686DDC-0F8A-4B0B-AEF9-E2022025D4DD}" type="datetimeFigureOut">
              <a:rPr lang="en-US" smtClean="0"/>
              <a:t>9/20/2016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7E6EC6-BFEA-44CE-9216-D8ABB5D450C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8686DDC-0F8A-4B0B-AEF9-E2022025D4DD}" type="datetimeFigureOut">
              <a:rPr lang="en-US" smtClean="0"/>
              <a:t>9/20/2016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7E6EC6-BFEA-44CE-9216-D8ABB5D450C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686DDC-0F8A-4B0B-AEF9-E2022025D4DD}" type="datetimeFigureOut">
              <a:rPr lang="en-US" smtClean="0"/>
              <a:t>9/20/2016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7E6EC6-BFEA-44CE-9216-D8ABB5D450C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8686DDC-0F8A-4B0B-AEF9-E2022025D4DD}" type="datetimeFigureOut">
              <a:rPr lang="en-US" smtClean="0"/>
              <a:t>9/20/2016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E6EC6-BFEA-44CE-9216-D8ABB5D450C5}"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78686DDC-0F8A-4B0B-AEF9-E2022025D4DD}" type="datetimeFigureOut">
              <a:rPr lang="en-US" smtClean="0"/>
              <a:t>9/20/2016</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5A7E6EC6-BFEA-44CE-9216-D8ABB5D450C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78686DDC-0F8A-4B0B-AEF9-E2022025D4DD}" type="datetimeFigureOut">
              <a:rPr lang="en-US" smtClean="0"/>
              <a:t>9/20/2016</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5A7E6EC6-BFEA-44CE-9216-D8ABB5D450C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184648"/>
            <a:ext cx="8077200" cy="1673352"/>
          </a:xfrm>
        </p:spPr>
        <p:txBody>
          <a:bodyPr/>
          <a:lstStyle/>
          <a:p>
            <a:r>
              <a:rPr lang="en-US" dirty="0" smtClean="0"/>
              <a:t>Lecture – 9/20/2016</a:t>
            </a:r>
            <a:endParaRPr lang="en-US" dirty="0"/>
          </a:p>
        </p:txBody>
      </p:sp>
      <p:sp>
        <p:nvSpPr>
          <p:cNvPr id="3" name="Subtitle 2"/>
          <p:cNvSpPr>
            <a:spLocks noGrp="1"/>
          </p:cNvSpPr>
          <p:nvPr>
            <p:ph type="subTitle" idx="1"/>
          </p:nvPr>
        </p:nvSpPr>
        <p:spPr>
          <a:xfrm>
            <a:off x="20515" y="1084"/>
            <a:ext cx="9144000" cy="1499616"/>
          </a:xfrm>
        </p:spPr>
        <p:txBody>
          <a:bodyPr anchor="ctr">
            <a:normAutofit/>
          </a:bodyPr>
          <a:lstStyle/>
          <a:p>
            <a:pPr algn="ctr"/>
            <a:r>
              <a:rPr lang="en-US" sz="4000" b="1" dirty="0"/>
              <a:t>CSCI </a:t>
            </a:r>
            <a:r>
              <a:rPr lang="en-US" sz="4000" b="1" dirty="0" smtClean="0"/>
              <a:t>36300 – Software Design</a:t>
            </a:r>
            <a:endParaRPr lang="en-US" sz="4000" b="1" dirty="0"/>
          </a:p>
        </p:txBody>
      </p:sp>
      <p:pic>
        <p:nvPicPr>
          <p:cNvPr id="2055" name="Picture 7" descr="http://brand.iu.edu/img/signatures/iupui/iupui.acr.h.2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990755"/>
            <a:ext cx="5334000" cy="1971645"/>
          </a:xfrm>
          <a:prstGeom prst="rect">
            <a:avLst/>
          </a:prstGeom>
          <a:pattFill prst="pct5">
            <a:fgClr>
              <a:schemeClr val="tx1"/>
            </a:fgClr>
            <a:bgClr>
              <a:schemeClr val="tx1"/>
            </a:bgClr>
          </a:pattFill>
        </p:spPr>
      </p:pic>
    </p:spTree>
    <p:extLst>
      <p:ext uri="{BB962C8B-B14F-4D97-AF65-F5344CB8AC3E}">
        <p14:creationId xmlns:p14="http://schemas.microsoft.com/office/powerpoint/2010/main" val="23938136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#2 - Notes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You also need to modify your existing MPC file to account for the use of templates.</a:t>
            </a:r>
          </a:p>
          <a:p>
            <a:endParaRPr lang="en-US" dirty="0"/>
          </a:p>
          <a:p>
            <a:pPr marL="118872" indent="0">
              <a:buNone/>
            </a:pPr>
            <a:r>
              <a:rPr lang="en-US" dirty="0" err="1">
                <a:latin typeface="Courier New" panose="02070309020205020404" pitchFamily="49" charset="0"/>
                <a:cs typeface="Courier New" panose="02070309020205020404" pitchFamily="49" charset="0"/>
              </a:rPr>
              <a:t>Template_Files</a:t>
            </a:r>
            <a:r>
              <a:rPr lang="en-US" dirty="0">
                <a:latin typeface="Courier New" panose="02070309020205020404" pitchFamily="49" charset="0"/>
                <a:cs typeface="Courier New" panose="02070309020205020404" pitchFamily="49" charset="0"/>
              </a:rPr>
              <a:t> {</a:t>
            </a:r>
          </a:p>
          <a:p>
            <a:pPr marL="118872"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Array.cpp</a:t>
            </a:r>
          </a:p>
          <a:p>
            <a:pPr marL="118872" indent="0">
              <a:buNone/>
            </a:pPr>
            <a:r>
              <a:rPr lang="en-US" dirty="0" smtClean="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marL="118872" indent="0">
              <a:buNone/>
            </a:pPr>
            <a:r>
              <a:rPr lang="en-US" dirty="0" smtClean="0">
                <a:latin typeface="Courier New" panose="02070309020205020404" pitchFamily="49" charset="0"/>
                <a:cs typeface="Courier New" panose="02070309020205020404" pitchFamily="49" charset="0"/>
              </a:rPr>
              <a:t>}</a:t>
            </a:r>
          </a:p>
          <a:p>
            <a:pPr marL="118872" indent="0">
              <a:buNone/>
            </a:pPr>
            <a:endParaRPr lang="en-US" dirty="0">
              <a:latin typeface="Courier New" panose="02070309020205020404" pitchFamily="49" charset="0"/>
              <a:cs typeface="Courier New" panose="02070309020205020404" pitchFamily="49" charset="0"/>
            </a:endParaRPr>
          </a:p>
          <a:p>
            <a:r>
              <a:rPr lang="en-US" dirty="0" smtClean="0"/>
              <a:t>Why?</a:t>
            </a:r>
          </a:p>
          <a:p>
            <a:pPr lvl="1"/>
            <a:r>
              <a:rPr lang="en-US" dirty="0" smtClean="0"/>
              <a:t>See the next slide – or if you have already encountered the problem you feel the pain.</a:t>
            </a:r>
            <a:endParaRPr lang="en-US" dirty="0"/>
          </a:p>
        </p:txBody>
      </p:sp>
    </p:spTree>
    <p:extLst>
      <p:ext uri="{BB962C8B-B14F-4D97-AF65-F5344CB8AC3E}">
        <p14:creationId xmlns:p14="http://schemas.microsoft.com/office/powerpoint/2010/main" val="3935435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a:t>
            </a:r>
            <a:r>
              <a:rPr lang="en-US" dirty="0" smtClean="0"/>
              <a:t>#2 </a:t>
            </a:r>
            <a:r>
              <a:rPr lang="en-US" dirty="0" smtClean="0"/>
              <a:t>- Templates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few of you have noticed that in the Header file </a:t>
            </a:r>
            <a:r>
              <a:rPr lang="en-US" dirty="0" err="1" smtClean="0"/>
              <a:t>Array.h</a:t>
            </a:r>
            <a:r>
              <a:rPr lang="en-US" dirty="0" smtClean="0"/>
              <a:t> there is an include Array.cpp</a:t>
            </a:r>
          </a:p>
          <a:p>
            <a:pPr lvl="1"/>
            <a:r>
              <a:rPr lang="en-US" dirty="0" smtClean="0"/>
              <a:t>Why?</a:t>
            </a:r>
          </a:p>
          <a:p>
            <a:pPr lvl="1"/>
            <a:endParaRPr lang="en-US" dirty="0"/>
          </a:p>
          <a:p>
            <a:r>
              <a:rPr lang="en-US" dirty="0" smtClean="0"/>
              <a:t>C++</a:t>
            </a:r>
          </a:p>
          <a:p>
            <a:pPr lvl="1"/>
            <a:r>
              <a:rPr lang="en-US" dirty="0" smtClean="0"/>
              <a:t>Header = Definition/Source = Implementation</a:t>
            </a:r>
          </a:p>
          <a:p>
            <a:endParaRPr lang="en-US" dirty="0" smtClean="0"/>
          </a:p>
          <a:p>
            <a:r>
              <a:rPr lang="en-US" dirty="0" smtClean="0"/>
              <a:t>Source file is compiled separately – hence our MPC file.</a:t>
            </a:r>
          </a:p>
          <a:p>
            <a:endParaRPr lang="en-US" dirty="0" smtClean="0"/>
          </a:p>
          <a:p>
            <a:r>
              <a:rPr lang="en-US" dirty="0" smtClean="0"/>
              <a:t>If we take this approach with template </a:t>
            </a:r>
            <a:r>
              <a:rPr lang="en-US" dirty="0"/>
              <a:t>classes, some compilation and linking problems will arise</a:t>
            </a:r>
            <a:r>
              <a:rPr lang="en-US" dirty="0" smtClean="0"/>
              <a:t>.</a:t>
            </a:r>
          </a:p>
          <a:p>
            <a:pPr lvl="1"/>
            <a:r>
              <a:rPr lang="en-US" dirty="0" smtClean="0"/>
              <a:t>What to do??? What is the cause of this terrible event…</a:t>
            </a:r>
            <a:endParaRPr lang="en-US" dirty="0"/>
          </a:p>
        </p:txBody>
      </p:sp>
    </p:spTree>
    <p:extLst>
      <p:ext uri="{BB962C8B-B14F-4D97-AF65-F5344CB8AC3E}">
        <p14:creationId xmlns:p14="http://schemas.microsoft.com/office/powerpoint/2010/main" val="966789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#2 - Templates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Reason:</a:t>
            </a:r>
          </a:p>
          <a:p>
            <a:pPr lvl="1"/>
            <a:r>
              <a:rPr lang="en-US" dirty="0" smtClean="0"/>
              <a:t>When we attempt to compile a declaration of the template object for a specific type, the compiler needs to have access to the implementation in order to properly construct the member functions.</a:t>
            </a:r>
          </a:p>
          <a:p>
            <a:pPr lvl="1"/>
            <a:r>
              <a:rPr lang="en-US" dirty="0" smtClean="0"/>
              <a:t>Assuming you followed good design practice and included your implementation code in your source file the compiler will not be able to find or link the two together.</a:t>
            </a:r>
          </a:p>
          <a:p>
            <a:pPr lvl="2"/>
            <a:r>
              <a:rPr lang="en-US" dirty="0" smtClean="0"/>
              <a:t>Doesn’t the Header file tell the compiler what it needs – well no, it only tells the compiler how to allocate for members and how to build the member functions.</a:t>
            </a:r>
          </a:p>
          <a:p>
            <a:pPr lvl="1"/>
            <a:r>
              <a:rPr lang="en-US" dirty="0" smtClean="0"/>
              <a:t>When you go to compile the compiler won’t at first complain because it assumes that everything is “somewhere.” When it goes to link things together, however, it will suddenly not know what to do or where to look and you will get errors and the compilation process will fail.</a:t>
            </a:r>
          </a:p>
          <a:p>
            <a:pPr marL="118872" indent="0">
              <a:buNone/>
            </a:pPr>
            <a:endParaRPr lang="en-US" dirty="0" smtClean="0"/>
          </a:p>
          <a:p>
            <a:r>
              <a:rPr lang="en-US" dirty="0" smtClean="0"/>
              <a:t>Solution:</a:t>
            </a:r>
          </a:p>
          <a:p>
            <a:pPr lvl="1"/>
            <a:r>
              <a:rPr lang="en-US" dirty="0" smtClean="0"/>
              <a:t>See Slide #10.</a:t>
            </a:r>
            <a:endParaRPr lang="en-US" dirty="0"/>
          </a:p>
        </p:txBody>
      </p:sp>
    </p:spTree>
    <p:extLst>
      <p:ext uri="{BB962C8B-B14F-4D97-AF65-F5344CB8AC3E}">
        <p14:creationId xmlns:p14="http://schemas.microsoft.com/office/powerpoint/2010/main" val="1532150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#2 - Notes</a:t>
            </a:r>
            <a:endParaRPr lang="en-US" dirty="0"/>
          </a:p>
        </p:txBody>
      </p:sp>
      <p:sp>
        <p:nvSpPr>
          <p:cNvPr id="3" name="Content Placeholder 2"/>
          <p:cNvSpPr>
            <a:spLocks noGrp="1"/>
          </p:cNvSpPr>
          <p:nvPr>
            <p:ph idx="1"/>
          </p:nvPr>
        </p:nvSpPr>
        <p:spPr/>
        <p:txBody>
          <a:bodyPr>
            <a:normAutofit lnSpcReduction="10000"/>
          </a:bodyPr>
          <a:lstStyle/>
          <a:p>
            <a:r>
              <a:rPr lang="en-US" dirty="0" smtClean="0"/>
              <a:t>Please name your executable ‘Composition’:</a:t>
            </a:r>
          </a:p>
          <a:p>
            <a:pPr marL="118872" indent="0">
              <a:buNone/>
            </a:pPr>
            <a:endParaRPr lang="en-US" dirty="0" smtClean="0"/>
          </a:p>
          <a:p>
            <a:pPr marL="118872" indent="0">
              <a:buNone/>
            </a:pPr>
            <a:r>
              <a:rPr lang="en-US" dirty="0" err="1" smtClean="0">
                <a:latin typeface="Courier New" panose="02070309020205020404" pitchFamily="49" charset="0"/>
                <a:cs typeface="Courier New" panose="02070309020205020404" pitchFamily="49" charset="0"/>
              </a:rPr>
              <a:t>exename</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Composition</a:t>
            </a:r>
          </a:p>
          <a:p>
            <a:pPr marL="118872" indent="0">
              <a:buNone/>
            </a:pPr>
            <a:endParaRPr lang="en-US" dirty="0"/>
          </a:p>
          <a:p>
            <a:r>
              <a:rPr lang="en-US" dirty="0" smtClean="0"/>
              <a:t>You only need to submit an MPC file – not an MWC as well – since we are just dealing with a project not workspace. Just use the MWC command via the following:</a:t>
            </a:r>
          </a:p>
          <a:p>
            <a:pPr marL="118872" indent="0">
              <a:buNone/>
            </a:pPr>
            <a:endParaRPr lang="en-US" dirty="0" smtClean="0"/>
          </a:p>
          <a:p>
            <a:pPr marL="118872" indent="0">
              <a:buNone/>
            </a:pPr>
            <a:r>
              <a:rPr lang="en-US" dirty="0" smtClean="0">
                <a:latin typeface="Courier New" panose="02070309020205020404" pitchFamily="49" charset="0"/>
                <a:cs typeface="Courier New" panose="02070309020205020404" pitchFamily="49" charset="0"/>
              </a:rPr>
              <a:t>mwc.pl </a:t>
            </a:r>
            <a:r>
              <a:rPr lang="en-US" dirty="0">
                <a:latin typeface="Courier New" panose="02070309020205020404" pitchFamily="49" charset="0"/>
                <a:cs typeface="Courier New" panose="02070309020205020404" pitchFamily="49" charset="0"/>
              </a:rPr>
              <a:t>-type make</a:t>
            </a:r>
          </a:p>
        </p:txBody>
      </p:sp>
    </p:spTree>
    <p:extLst>
      <p:ext uri="{BB962C8B-B14F-4D97-AF65-F5344CB8AC3E}">
        <p14:creationId xmlns:p14="http://schemas.microsoft.com/office/powerpoint/2010/main" val="3324548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#2 - Notes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Please remember to include the following at the top of each of your files in a comment:</a:t>
            </a:r>
          </a:p>
          <a:p>
            <a:endParaRPr lang="en-US" dirty="0"/>
          </a:p>
          <a:p>
            <a:pPr marL="118872" indent="0">
              <a:buNone/>
            </a:pPr>
            <a:r>
              <a:rPr lang="en-US" sz="2000" dirty="0">
                <a:latin typeface="Courier New" panose="02070309020205020404" pitchFamily="49" charset="0"/>
                <a:cs typeface="Courier New" panose="02070309020205020404" pitchFamily="49" charset="0"/>
              </a:rPr>
              <a:t>// Honor Pledge</a:t>
            </a:r>
            <a:r>
              <a:rPr lang="en-US" sz="2000" dirty="0" smtClean="0">
                <a:latin typeface="Courier New" panose="02070309020205020404" pitchFamily="49" charset="0"/>
                <a:cs typeface="Courier New" panose="02070309020205020404" pitchFamily="49" charset="0"/>
              </a:rPr>
              <a:t>:</a:t>
            </a:r>
          </a:p>
          <a:p>
            <a:pPr marL="118872" indent="0">
              <a:buNone/>
            </a:pPr>
            <a:r>
              <a:rPr lang="en-US" sz="2000" dirty="0" smtClean="0">
                <a:latin typeface="Courier New" panose="02070309020205020404" pitchFamily="49" charset="0"/>
                <a:cs typeface="Courier New" panose="02070309020205020404" pitchFamily="49" charset="0"/>
              </a:rPr>
              <a:t>//</a:t>
            </a:r>
          </a:p>
          <a:p>
            <a:pPr marL="118872" indent="0">
              <a:buNone/>
            </a:pP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I pledge that I have neither given nor </a:t>
            </a:r>
            <a:r>
              <a:rPr lang="en-US" sz="2000" dirty="0" smtClean="0">
                <a:latin typeface="Courier New" panose="02070309020205020404" pitchFamily="49" charset="0"/>
                <a:cs typeface="Courier New" panose="02070309020205020404" pitchFamily="49" charset="0"/>
              </a:rPr>
              <a:t>received</a:t>
            </a:r>
          </a:p>
          <a:p>
            <a:pPr marL="118872" indent="0">
              <a:buNone/>
            </a:pP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any help </a:t>
            </a:r>
            <a:r>
              <a:rPr lang="en-US" sz="2000" dirty="0" smtClean="0">
                <a:latin typeface="Courier New" panose="02070309020205020404" pitchFamily="49" charset="0"/>
                <a:cs typeface="Courier New" panose="02070309020205020404" pitchFamily="49" charset="0"/>
              </a:rPr>
              <a:t>on </a:t>
            </a:r>
            <a:r>
              <a:rPr lang="en-US" sz="2000" dirty="0">
                <a:latin typeface="Courier New" panose="02070309020205020404" pitchFamily="49" charset="0"/>
                <a:cs typeface="Courier New" panose="02070309020205020404" pitchFamily="49" charset="0"/>
              </a:rPr>
              <a:t>this assignment</a:t>
            </a:r>
            <a:r>
              <a:rPr lang="en-US" sz="2000" dirty="0" smtClean="0">
                <a:latin typeface="Courier New" panose="02070309020205020404" pitchFamily="49" charset="0"/>
                <a:cs typeface="Courier New" panose="02070309020205020404" pitchFamily="49" charset="0"/>
              </a:rPr>
              <a:t>.</a:t>
            </a:r>
          </a:p>
          <a:p>
            <a:pPr marL="118872" indent="0">
              <a:buNone/>
            </a:pPr>
            <a:endParaRPr lang="en-US" sz="2000" dirty="0">
              <a:latin typeface="Courier New" panose="02070309020205020404" pitchFamily="49" charset="0"/>
              <a:cs typeface="Courier New" panose="02070309020205020404" pitchFamily="49" charset="0"/>
            </a:endParaRPr>
          </a:p>
          <a:p>
            <a:r>
              <a:rPr lang="en-US" dirty="0"/>
              <a:t>Please remember </a:t>
            </a:r>
            <a:r>
              <a:rPr lang="en-US" dirty="0" smtClean="0"/>
              <a:t>that naming is very important and to follow the guidelines in the assignment handout.</a:t>
            </a:r>
          </a:p>
          <a:p>
            <a:pPr lvl="1"/>
            <a:r>
              <a:rPr lang="en-US" sz="2400" dirty="0" smtClean="0">
                <a:cs typeface="Courier New" panose="02070309020205020404" pitchFamily="49" charset="0"/>
              </a:rPr>
              <a:t>Make sure that you have created a new repo for this assignment.</a:t>
            </a:r>
            <a:endParaRPr lang="en-US" sz="2400" dirty="0">
              <a:cs typeface="Courier New" panose="02070309020205020404" pitchFamily="49" charset="0"/>
            </a:endParaRPr>
          </a:p>
        </p:txBody>
      </p:sp>
    </p:spTree>
    <p:extLst>
      <p:ext uri="{BB962C8B-B14F-4D97-AF65-F5344CB8AC3E}">
        <p14:creationId xmlns:p14="http://schemas.microsoft.com/office/powerpoint/2010/main" val="3656527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2971800"/>
            <a:ext cx="8077200" cy="1673352"/>
          </a:xfrm>
        </p:spPr>
        <p:txBody>
          <a:bodyPr/>
          <a:lstStyle/>
          <a:p>
            <a:pPr algn="ctr"/>
            <a:r>
              <a:rPr lang="en-US" dirty="0" smtClean="0"/>
              <a:t>Template Example</a:t>
            </a:r>
            <a:endParaRPr lang="en-US" dirty="0"/>
          </a:p>
        </p:txBody>
      </p:sp>
      <p:sp>
        <p:nvSpPr>
          <p:cNvPr id="5" name="Subtitle 4"/>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2899514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3048000"/>
            <a:ext cx="8077200" cy="1673352"/>
          </a:xfrm>
        </p:spPr>
        <p:txBody>
          <a:bodyPr/>
          <a:lstStyle/>
          <a:p>
            <a:pPr algn="ctr"/>
            <a:r>
              <a:rPr lang="en-US" dirty="0" smtClean="0"/>
              <a:t>Template Class Example</a:t>
            </a:r>
            <a:endParaRPr lang="en-US" dirty="0"/>
          </a:p>
        </p:txBody>
      </p:sp>
      <p:sp>
        <p:nvSpPr>
          <p:cNvPr id="5" name="Subtitle 4"/>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2760168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2971800"/>
            <a:ext cx="8077200" cy="1673352"/>
          </a:xfrm>
        </p:spPr>
        <p:txBody>
          <a:bodyPr/>
          <a:lstStyle/>
          <a:p>
            <a:pPr algn="ctr"/>
            <a:r>
              <a:rPr lang="en-US" dirty="0" smtClean="0"/>
              <a:t>C++ Review: Templates</a:t>
            </a:r>
            <a:endParaRPr lang="en-US" dirty="0"/>
          </a:p>
        </p:txBody>
      </p:sp>
      <p:sp>
        <p:nvSpPr>
          <p:cNvPr id="5" name="Subtitle 4"/>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4237276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Review: Using Templates</a:t>
            </a:r>
            <a:endParaRPr lang="en-US" dirty="0"/>
          </a:p>
        </p:txBody>
      </p:sp>
      <p:sp>
        <p:nvSpPr>
          <p:cNvPr id="3" name="Content Placeholder 2"/>
          <p:cNvSpPr>
            <a:spLocks noGrp="1"/>
          </p:cNvSpPr>
          <p:nvPr>
            <p:ph idx="1"/>
          </p:nvPr>
        </p:nvSpPr>
        <p:spPr/>
        <p:txBody>
          <a:bodyPr/>
          <a:lstStyle/>
          <a:p>
            <a:r>
              <a:rPr lang="en-US" dirty="0" smtClean="0"/>
              <a:t>Template Functions:</a:t>
            </a:r>
          </a:p>
          <a:p>
            <a:pPr lvl="1"/>
            <a:r>
              <a:rPr lang="en-US" dirty="0" smtClean="0"/>
              <a:t>The </a:t>
            </a:r>
            <a:r>
              <a:rPr lang="en-US" dirty="0"/>
              <a:t>compiler is usually able to deduce the </a:t>
            </a:r>
            <a:r>
              <a:rPr lang="en-US" dirty="0" smtClean="0"/>
              <a:t>concrete type </a:t>
            </a:r>
            <a:r>
              <a:rPr lang="en-US" dirty="0"/>
              <a:t>of a template </a:t>
            </a:r>
            <a:r>
              <a:rPr lang="en-US" dirty="0" smtClean="0"/>
              <a:t>parameter.</a:t>
            </a:r>
          </a:p>
          <a:p>
            <a:pPr marL="118872" indent="0">
              <a:buNone/>
            </a:pPr>
            <a:endParaRPr lang="en-US" sz="2400" dirty="0" smtClean="0">
              <a:latin typeface="Courier New" panose="02070309020205020404" pitchFamily="49" charset="0"/>
              <a:cs typeface="Courier New" panose="02070309020205020404" pitchFamily="49" charset="0"/>
            </a:endParaRPr>
          </a:p>
          <a:p>
            <a:pPr marL="118872" indent="0">
              <a:buNone/>
            </a:pPr>
            <a:r>
              <a:rPr lang="en-US" sz="2800" dirty="0" smtClean="0">
                <a:latin typeface="Courier New" panose="02070309020205020404" pitchFamily="49" charset="0"/>
                <a:cs typeface="Courier New" panose="02070309020205020404" pitchFamily="49" charset="0"/>
              </a:rPr>
              <a:t>// </a:t>
            </a:r>
            <a:r>
              <a:rPr lang="en-US" sz="2800" dirty="0">
                <a:latin typeface="Courier New" panose="02070309020205020404" pitchFamily="49" charset="0"/>
                <a:cs typeface="Courier New" panose="02070309020205020404" pitchFamily="49" charset="0"/>
              </a:rPr>
              <a:t>function templates</a:t>
            </a:r>
          </a:p>
          <a:p>
            <a:pPr marL="118872" indent="0">
              <a:buNone/>
            </a:pPr>
            <a:r>
              <a:rPr lang="en-US" sz="2800" dirty="0">
                <a:latin typeface="Courier New" panose="02070309020205020404" pitchFamily="49" charset="0"/>
                <a:cs typeface="Courier New" panose="02070309020205020404" pitchFamily="49" charset="0"/>
              </a:rPr>
              <a:t>template &lt;</a:t>
            </a:r>
            <a:r>
              <a:rPr lang="en-US" sz="2800" dirty="0" err="1">
                <a:latin typeface="Courier New" panose="02070309020205020404" pitchFamily="49" charset="0"/>
                <a:cs typeface="Courier New" panose="02070309020205020404" pitchFamily="49" charset="0"/>
              </a:rPr>
              <a:t>typename</a:t>
            </a:r>
            <a:r>
              <a:rPr lang="en-US" sz="2800" dirty="0">
                <a:latin typeface="Courier New" panose="02070309020205020404" pitchFamily="49" charset="0"/>
                <a:cs typeface="Courier New" panose="02070309020205020404" pitchFamily="49" charset="0"/>
              </a:rPr>
              <a:t> T&gt;</a:t>
            </a:r>
          </a:p>
          <a:p>
            <a:pPr marL="118872" indent="0">
              <a:buNone/>
            </a:pPr>
            <a:r>
              <a:rPr lang="de-DE" sz="2800" dirty="0">
                <a:latin typeface="Courier New" panose="02070309020205020404" pitchFamily="49" charset="0"/>
                <a:cs typeface="Courier New" panose="02070309020205020404" pitchFamily="49" charset="0"/>
              </a:rPr>
              <a:t>T add_number (T num1, T num2);</a:t>
            </a:r>
          </a:p>
          <a:p>
            <a:pPr marL="118872" indent="0">
              <a:buNone/>
            </a:pPr>
            <a:endParaRPr lang="en-US" sz="2800" dirty="0" smtClean="0">
              <a:latin typeface="Courier New" panose="02070309020205020404" pitchFamily="49" charset="0"/>
              <a:cs typeface="Courier New" panose="02070309020205020404" pitchFamily="49" charset="0"/>
            </a:endParaRPr>
          </a:p>
          <a:p>
            <a:pPr marL="118872" indent="0">
              <a:buNone/>
            </a:pPr>
            <a:r>
              <a:rPr lang="en-US" sz="2800" dirty="0" smtClean="0">
                <a:latin typeface="Courier New" panose="02070309020205020404" pitchFamily="49" charset="0"/>
                <a:cs typeface="Courier New" panose="02070309020205020404" pitchFamily="49" charset="0"/>
              </a:rPr>
              <a:t>// </a:t>
            </a:r>
            <a:r>
              <a:rPr lang="en-US" sz="2800" dirty="0">
                <a:latin typeface="Courier New" panose="02070309020205020404" pitchFamily="49" charset="0"/>
                <a:cs typeface="Courier New" panose="02070309020205020404" pitchFamily="49" charset="0"/>
              </a:rPr>
              <a:t>T is of type </a:t>
            </a:r>
            <a:r>
              <a:rPr lang="en-US" sz="2800" dirty="0" err="1">
                <a:latin typeface="Courier New" panose="02070309020205020404" pitchFamily="49" charset="0"/>
                <a:cs typeface="Courier New" panose="02070309020205020404" pitchFamily="49" charset="0"/>
              </a:rPr>
              <a:t>int</a:t>
            </a:r>
            <a:endParaRPr lang="en-US" sz="2800" dirty="0">
              <a:latin typeface="Courier New" panose="02070309020205020404" pitchFamily="49" charset="0"/>
              <a:cs typeface="Courier New" panose="02070309020205020404" pitchFamily="49" charset="0"/>
            </a:endParaRPr>
          </a:p>
          <a:p>
            <a:pPr marL="118872" indent="0">
              <a:buNone/>
            </a:pPr>
            <a:r>
              <a:rPr lang="en-US" sz="2800" dirty="0" err="1">
                <a:latin typeface="Courier New" panose="02070309020205020404" pitchFamily="49" charset="0"/>
                <a:cs typeface="Courier New" panose="02070309020205020404" pitchFamily="49" charset="0"/>
              </a:rPr>
              <a:t>add_number</a:t>
            </a:r>
            <a:r>
              <a:rPr lang="en-US" sz="2800" dirty="0">
                <a:latin typeface="Courier New" panose="02070309020205020404" pitchFamily="49" charset="0"/>
                <a:cs typeface="Courier New" panose="02070309020205020404" pitchFamily="49" charset="0"/>
              </a:rPr>
              <a:t> (5, 7);</a:t>
            </a:r>
          </a:p>
        </p:txBody>
      </p:sp>
    </p:spTree>
    <p:extLst>
      <p:ext uri="{BB962C8B-B14F-4D97-AF65-F5344CB8AC3E}">
        <p14:creationId xmlns:p14="http://schemas.microsoft.com/office/powerpoint/2010/main" val="2356935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Review: Using Templates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If </a:t>
            </a:r>
            <a:r>
              <a:rPr lang="en-US" dirty="0"/>
              <a:t>the compiler is not able to deduce the template parameter, then </a:t>
            </a:r>
            <a:r>
              <a:rPr lang="en-US" dirty="0" smtClean="0"/>
              <a:t>the compiler </a:t>
            </a:r>
            <a:r>
              <a:rPr lang="en-US" dirty="0"/>
              <a:t>must be given a hint in the </a:t>
            </a:r>
            <a:r>
              <a:rPr lang="en-US" dirty="0">
                <a:latin typeface="Courier New" panose="02070309020205020404" pitchFamily="49" charset="0"/>
                <a:cs typeface="Courier New" panose="02070309020205020404" pitchFamily="49" charset="0"/>
              </a:rPr>
              <a:t>&lt;&gt;</a:t>
            </a:r>
            <a:r>
              <a:rPr lang="en-US" dirty="0"/>
              <a:t> before the function </a:t>
            </a:r>
            <a:r>
              <a:rPr lang="en-US" dirty="0" smtClean="0"/>
              <a:t>arguments.</a:t>
            </a:r>
          </a:p>
          <a:p>
            <a:pPr marL="457200" lvl="1" indent="0">
              <a:buNone/>
            </a:pPr>
            <a:endParaRPr lang="en-US" dirty="0"/>
          </a:p>
          <a:p>
            <a:pPr marL="118872" indent="0">
              <a:buNone/>
            </a:pPr>
            <a:r>
              <a:rPr lang="en-US" dirty="0">
                <a:latin typeface="Courier New" panose="02070309020205020404" pitchFamily="49" charset="0"/>
                <a:cs typeface="Courier New" panose="02070309020205020404" pitchFamily="49" charset="0"/>
              </a:rPr>
              <a:t>// function templates</a:t>
            </a:r>
          </a:p>
          <a:p>
            <a:pPr marL="118872" indent="0">
              <a:buNone/>
            </a:pPr>
            <a:r>
              <a:rPr lang="en-US" dirty="0">
                <a:latin typeface="Courier New" panose="02070309020205020404" pitchFamily="49" charset="0"/>
                <a:cs typeface="Courier New" panose="02070309020205020404" pitchFamily="49" charset="0"/>
              </a:rPr>
              <a:t>template &lt;</a:t>
            </a:r>
            <a:r>
              <a:rPr lang="en-US" dirty="0" err="1">
                <a:latin typeface="Courier New" panose="02070309020205020404" pitchFamily="49" charset="0"/>
                <a:cs typeface="Courier New" panose="02070309020205020404" pitchFamily="49" charset="0"/>
              </a:rPr>
              <a:t>typename</a:t>
            </a:r>
            <a:r>
              <a:rPr lang="en-US" dirty="0">
                <a:latin typeface="Courier New" panose="02070309020205020404" pitchFamily="49" charset="0"/>
                <a:cs typeface="Courier New" panose="02070309020205020404" pitchFamily="49" charset="0"/>
              </a:rPr>
              <a:t> T&gt;</a:t>
            </a:r>
          </a:p>
          <a:p>
            <a:pPr marL="118872" indent="0">
              <a:buNone/>
            </a:pPr>
            <a:r>
              <a:rPr lang="de-DE" dirty="0">
                <a:latin typeface="Courier New" panose="02070309020205020404" pitchFamily="49" charset="0"/>
                <a:cs typeface="Courier New" panose="02070309020205020404" pitchFamily="49" charset="0"/>
              </a:rPr>
              <a:t>T add_number (T num1, T num2);</a:t>
            </a:r>
          </a:p>
          <a:p>
            <a:pPr marL="118872" indent="0">
              <a:buNone/>
            </a:pPr>
            <a:endParaRPr lang="en-US" dirty="0" smtClean="0">
              <a:latin typeface="Courier New" panose="02070309020205020404" pitchFamily="49" charset="0"/>
              <a:cs typeface="Courier New" panose="02070309020205020404" pitchFamily="49" charset="0"/>
            </a:endParaRPr>
          </a:p>
          <a:p>
            <a:pPr marL="118872" indent="0">
              <a:buNone/>
            </a:pP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and double...</a:t>
            </a:r>
          </a:p>
          <a:p>
            <a:pPr marL="118872" indent="0">
              <a:buNone/>
            </a:pPr>
            <a:r>
              <a:rPr lang="en-US" dirty="0" err="1">
                <a:latin typeface="Courier New" panose="02070309020205020404" pitchFamily="49" charset="0"/>
                <a:cs typeface="Courier New" panose="02070309020205020404" pitchFamily="49" charset="0"/>
              </a:rPr>
              <a:t>add_number</a:t>
            </a:r>
            <a:r>
              <a:rPr lang="en-US" dirty="0">
                <a:latin typeface="Courier New" panose="02070309020205020404" pitchFamily="49" charset="0"/>
                <a:cs typeface="Courier New" panose="02070309020205020404" pitchFamily="49" charset="0"/>
              </a:rPr>
              <a:t> &lt;double&gt; (5, 7.0);</a:t>
            </a:r>
          </a:p>
        </p:txBody>
      </p:sp>
    </p:spTree>
    <p:extLst>
      <p:ext uri="{BB962C8B-B14F-4D97-AF65-F5344CB8AC3E}">
        <p14:creationId xmlns:p14="http://schemas.microsoft.com/office/powerpoint/2010/main" val="1268981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2819400"/>
            <a:ext cx="8077200" cy="1673352"/>
          </a:xfrm>
        </p:spPr>
        <p:txBody>
          <a:bodyPr/>
          <a:lstStyle/>
          <a:p>
            <a:pPr algn="ctr"/>
            <a:r>
              <a:rPr lang="en-US" dirty="0" smtClean="0"/>
              <a:t>Assignment #1</a:t>
            </a:r>
            <a:endParaRPr lang="en-US" dirty="0"/>
          </a:p>
        </p:txBody>
      </p:sp>
      <p:sp>
        <p:nvSpPr>
          <p:cNvPr id="5" name="Subtitle 4"/>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1591293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Review: Using Templates</a:t>
            </a:r>
            <a:endParaRPr lang="en-US" dirty="0"/>
          </a:p>
        </p:txBody>
      </p:sp>
      <p:sp>
        <p:nvSpPr>
          <p:cNvPr id="3" name="Content Placeholder 2"/>
          <p:cNvSpPr>
            <a:spLocks noGrp="1"/>
          </p:cNvSpPr>
          <p:nvPr>
            <p:ph idx="1"/>
          </p:nvPr>
        </p:nvSpPr>
        <p:spPr/>
        <p:txBody>
          <a:bodyPr>
            <a:normAutofit lnSpcReduction="10000"/>
          </a:bodyPr>
          <a:lstStyle/>
          <a:p>
            <a:r>
              <a:rPr lang="en-US" dirty="0" smtClean="0"/>
              <a:t>Template Classes:</a:t>
            </a:r>
          </a:p>
          <a:p>
            <a:pPr lvl="1"/>
            <a:r>
              <a:rPr lang="en-US" dirty="0" smtClean="0"/>
              <a:t>You </a:t>
            </a:r>
            <a:r>
              <a:rPr lang="en-US" dirty="0"/>
              <a:t>must </a:t>
            </a:r>
            <a:r>
              <a:rPr lang="en-US" b="1" u="sng" dirty="0"/>
              <a:t>always</a:t>
            </a:r>
            <a:r>
              <a:rPr lang="en-US" dirty="0"/>
              <a:t> provide the compiler with </a:t>
            </a:r>
            <a:r>
              <a:rPr lang="en-US" dirty="0" smtClean="0"/>
              <a:t>a hint </a:t>
            </a:r>
            <a:r>
              <a:rPr lang="en-US" dirty="0"/>
              <a:t>of the parameter’s data </a:t>
            </a:r>
            <a:r>
              <a:rPr lang="en-US" dirty="0" smtClean="0"/>
              <a:t>type – otherwise it won’t know how to treat the object.</a:t>
            </a:r>
          </a:p>
          <a:p>
            <a:pPr lvl="1"/>
            <a:endParaRPr lang="en-US" dirty="0"/>
          </a:p>
          <a:p>
            <a:r>
              <a:rPr lang="en-US" dirty="0" smtClean="0"/>
              <a:t>Why is this important?</a:t>
            </a:r>
          </a:p>
          <a:p>
            <a:pPr lvl="1"/>
            <a:r>
              <a:rPr lang="en-US" dirty="0" smtClean="0"/>
              <a:t>If we create something that is generic, or a template/place holder, how is the program supposed to know how to treat each implementation?</a:t>
            </a:r>
          </a:p>
          <a:p>
            <a:pPr lvl="1"/>
            <a:endParaRPr lang="en-US" dirty="0" smtClean="0"/>
          </a:p>
          <a:p>
            <a:pPr marL="457200" lvl="1" indent="0">
              <a:buNone/>
            </a:pPr>
            <a:endParaRPr lang="en-US" dirty="0"/>
          </a:p>
        </p:txBody>
      </p:sp>
    </p:spTree>
    <p:extLst>
      <p:ext uri="{BB962C8B-B14F-4D97-AF65-F5344CB8AC3E}">
        <p14:creationId xmlns:p14="http://schemas.microsoft.com/office/powerpoint/2010/main" val="4115247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Review: Using Templates</a:t>
            </a:r>
            <a:endParaRPr lang="en-US" dirty="0"/>
          </a:p>
        </p:txBody>
      </p:sp>
      <p:sp>
        <p:nvSpPr>
          <p:cNvPr id="3" name="Content Placeholder 2"/>
          <p:cNvSpPr>
            <a:spLocks noGrp="1"/>
          </p:cNvSpPr>
          <p:nvPr>
            <p:ph idx="1"/>
          </p:nvPr>
        </p:nvSpPr>
        <p:spPr/>
        <p:txBody>
          <a:bodyPr>
            <a:normAutofit fontScale="77500" lnSpcReduction="20000"/>
          </a:bodyPr>
          <a:lstStyle/>
          <a:p>
            <a:pPr marL="118872" indent="0">
              <a:buNone/>
            </a:pPr>
            <a:r>
              <a:rPr lang="en-US" dirty="0">
                <a:latin typeface="Courier New" panose="02070309020205020404" pitchFamily="49" charset="0"/>
                <a:cs typeface="Courier New" panose="02070309020205020404" pitchFamily="49" charset="0"/>
              </a:rPr>
              <a:t>// class template</a:t>
            </a:r>
          </a:p>
          <a:p>
            <a:pPr marL="118872" indent="0">
              <a:buNone/>
            </a:pPr>
            <a:r>
              <a:rPr lang="en-US" dirty="0">
                <a:latin typeface="Courier New" panose="02070309020205020404" pitchFamily="49" charset="0"/>
                <a:cs typeface="Courier New" panose="02070309020205020404" pitchFamily="49" charset="0"/>
              </a:rPr>
              <a:t>template &lt;</a:t>
            </a:r>
            <a:r>
              <a:rPr lang="en-US" dirty="0" err="1">
                <a:latin typeface="Courier New" panose="02070309020205020404" pitchFamily="49" charset="0"/>
                <a:cs typeface="Courier New" panose="02070309020205020404" pitchFamily="49" charset="0"/>
              </a:rPr>
              <a:t>typename</a:t>
            </a:r>
            <a:r>
              <a:rPr lang="en-US" dirty="0">
                <a:latin typeface="Courier New" panose="02070309020205020404" pitchFamily="49" charset="0"/>
                <a:cs typeface="Courier New" panose="02070309020205020404" pitchFamily="49" charset="0"/>
              </a:rPr>
              <a:t> T&gt;</a:t>
            </a:r>
          </a:p>
          <a:p>
            <a:pPr marL="118872" indent="0">
              <a:buNone/>
            </a:pPr>
            <a:r>
              <a:rPr lang="en-US" dirty="0">
                <a:latin typeface="Courier New" panose="02070309020205020404" pitchFamily="49" charset="0"/>
                <a:cs typeface="Courier New" panose="02070309020205020404" pitchFamily="49" charset="0"/>
              </a:rPr>
              <a:t>class Array {</a:t>
            </a:r>
          </a:p>
          <a:p>
            <a:pPr marL="411480" lvl="1" indent="0">
              <a:buNone/>
            </a:pPr>
            <a:r>
              <a:rPr lang="en-US" sz="3200" dirty="0">
                <a:latin typeface="Courier New" panose="02070309020205020404" pitchFamily="49" charset="0"/>
                <a:cs typeface="Courier New" panose="02070309020205020404" pitchFamily="49" charset="0"/>
              </a:rPr>
              <a:t>public:</a:t>
            </a:r>
          </a:p>
          <a:p>
            <a:pPr marL="676656" lvl="2" indent="0">
              <a:buNone/>
            </a:pPr>
            <a:r>
              <a:rPr lang="en-US" sz="3200" dirty="0">
                <a:latin typeface="Courier New" panose="02070309020205020404" pitchFamily="49" charset="0"/>
                <a:cs typeface="Courier New" panose="02070309020205020404" pitchFamily="49" charset="0"/>
              </a:rPr>
              <a:t>Array (void);</a:t>
            </a:r>
          </a:p>
          <a:p>
            <a:pPr marL="676656" lvl="2" indent="0">
              <a:buNone/>
            </a:pPr>
            <a:r>
              <a:rPr lang="en-US" sz="3200" dirty="0">
                <a:latin typeface="Courier New" panose="02070309020205020404" pitchFamily="49" charset="0"/>
                <a:cs typeface="Courier New" panose="02070309020205020404" pitchFamily="49" charset="0"/>
              </a:rPr>
              <a:t>Array (</a:t>
            </a:r>
            <a:r>
              <a:rPr lang="en-US" sz="3200" dirty="0" err="1">
                <a:latin typeface="Courier New" panose="02070309020205020404" pitchFamily="49" charset="0"/>
                <a:cs typeface="Courier New" panose="02070309020205020404" pitchFamily="49" charset="0"/>
              </a:rPr>
              <a:t>size_t</a:t>
            </a: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len</a:t>
            </a:r>
            <a:r>
              <a:rPr lang="en-US" sz="3200" dirty="0">
                <a:latin typeface="Courier New" panose="02070309020205020404" pitchFamily="49" charset="0"/>
                <a:cs typeface="Courier New" panose="02070309020205020404" pitchFamily="49" charset="0"/>
              </a:rPr>
              <a:t>, T fill);</a:t>
            </a:r>
          </a:p>
          <a:p>
            <a:pPr marL="411480" lvl="1" indent="0">
              <a:buNone/>
            </a:pPr>
            <a:r>
              <a:rPr lang="en-US" sz="3200" dirty="0">
                <a:latin typeface="Courier New" panose="02070309020205020404" pitchFamily="49" charset="0"/>
                <a:cs typeface="Courier New" panose="02070309020205020404" pitchFamily="49" charset="0"/>
              </a:rPr>
              <a:t>// ...</a:t>
            </a:r>
          </a:p>
          <a:p>
            <a:pPr marL="118872" indent="0">
              <a:buNone/>
            </a:pPr>
            <a:r>
              <a:rPr lang="en-US" dirty="0" smtClean="0">
                <a:latin typeface="Courier New" panose="02070309020205020404" pitchFamily="49" charset="0"/>
                <a:cs typeface="Courier New" panose="02070309020205020404" pitchFamily="49" charset="0"/>
              </a:rPr>
              <a:t>};</a:t>
            </a:r>
          </a:p>
          <a:p>
            <a:pPr marL="118872" indent="0">
              <a:buNone/>
            </a:pPr>
            <a:endParaRPr lang="en-US" dirty="0">
              <a:latin typeface="Courier New" panose="02070309020205020404" pitchFamily="49" charset="0"/>
              <a:cs typeface="Courier New" panose="02070309020205020404" pitchFamily="49" charset="0"/>
            </a:endParaRPr>
          </a:p>
          <a:p>
            <a:pPr marL="118872" indent="0">
              <a:buNone/>
            </a:pPr>
            <a:r>
              <a:rPr lang="en-US" dirty="0">
                <a:latin typeface="Courier New" panose="02070309020205020404" pitchFamily="49" charset="0"/>
                <a:cs typeface="Courier New" panose="02070309020205020404" pitchFamily="49" charset="0"/>
              </a:rPr>
              <a:t>// declare arrays of different types</a:t>
            </a:r>
          </a:p>
          <a:p>
            <a:pPr marL="118872" indent="0">
              <a:buNone/>
            </a:pPr>
            <a:r>
              <a:rPr lang="en-US" dirty="0">
                <a:latin typeface="Courier New" panose="02070309020205020404" pitchFamily="49" charset="0"/>
                <a:cs typeface="Courier New" panose="02070309020205020404" pitchFamily="49" charset="0"/>
              </a:rPr>
              <a:t>Array &lt;char&gt; </a:t>
            </a:r>
            <a:r>
              <a:rPr lang="en-US" dirty="0" err="1">
                <a:latin typeface="Courier New" panose="02070309020205020404" pitchFamily="49" charset="0"/>
                <a:cs typeface="Courier New" panose="02070309020205020404" pitchFamily="49" charset="0"/>
              </a:rPr>
              <a:t>char_array</a:t>
            </a:r>
            <a:r>
              <a:rPr lang="en-US" dirty="0">
                <a:latin typeface="Courier New" panose="02070309020205020404" pitchFamily="49" charset="0"/>
                <a:cs typeface="Courier New" panose="02070309020205020404" pitchFamily="49" charset="0"/>
              </a:rPr>
              <a:t>;</a:t>
            </a:r>
          </a:p>
          <a:p>
            <a:pPr marL="118872" indent="0">
              <a:buNone/>
            </a:pPr>
            <a:r>
              <a:rPr lang="en-US" dirty="0">
                <a:latin typeface="Courier New" panose="02070309020205020404" pitchFamily="49" charset="0"/>
                <a:cs typeface="Courier New" panose="02070309020205020404" pitchFamily="49" charset="0"/>
              </a:rPr>
              <a:t>Array &lt;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int_array</a:t>
            </a:r>
            <a:r>
              <a:rPr lang="en-US" dirty="0">
                <a:latin typeface="Courier New" panose="02070309020205020404" pitchFamily="49" charset="0"/>
                <a:cs typeface="Courier New" panose="02070309020205020404" pitchFamily="49" charset="0"/>
              </a:rPr>
              <a:t> (7, 0);</a:t>
            </a:r>
          </a:p>
          <a:p>
            <a:pPr marL="118872" indent="0">
              <a:buNone/>
            </a:pPr>
            <a:r>
              <a:rPr lang="en-US" dirty="0">
                <a:latin typeface="Courier New" panose="02070309020205020404" pitchFamily="49" charset="0"/>
                <a:cs typeface="Courier New" panose="02070309020205020404" pitchFamily="49" charset="0"/>
              </a:rPr>
              <a:t>Array &lt;Foo&gt; </a:t>
            </a:r>
            <a:r>
              <a:rPr lang="en-US" dirty="0" err="1">
                <a:latin typeface="Courier New" panose="02070309020205020404" pitchFamily="49" charset="0"/>
                <a:cs typeface="Courier New" panose="02070309020205020404" pitchFamily="49" charset="0"/>
              </a:rPr>
              <a:t>foo_array</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1124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Review: Template Semantics</a:t>
            </a:r>
            <a:endParaRPr lang="en-US" dirty="0"/>
          </a:p>
        </p:txBody>
      </p:sp>
      <p:sp>
        <p:nvSpPr>
          <p:cNvPr id="3" name="Content Placeholder 2"/>
          <p:cNvSpPr>
            <a:spLocks noGrp="1"/>
          </p:cNvSpPr>
          <p:nvPr>
            <p:ph idx="1"/>
          </p:nvPr>
        </p:nvSpPr>
        <p:spPr/>
        <p:txBody>
          <a:bodyPr>
            <a:normAutofit/>
          </a:bodyPr>
          <a:lstStyle/>
          <a:p>
            <a:r>
              <a:rPr lang="en-US" sz="3600" dirty="0" smtClean="0"/>
              <a:t>Templates provide a generic way of handling a set of operators that will hold true for any valid data type.</a:t>
            </a:r>
          </a:p>
          <a:p>
            <a:endParaRPr lang="en-US" sz="3600" dirty="0"/>
          </a:p>
          <a:p>
            <a:r>
              <a:rPr lang="en-US" sz="3600" dirty="0" smtClean="0"/>
              <a:t>Whenever a template is instantiated, a copy of that template is created for that specific concrete data type.</a:t>
            </a:r>
          </a:p>
        </p:txBody>
      </p:sp>
    </p:spTree>
    <p:extLst>
      <p:ext uri="{BB962C8B-B14F-4D97-AF65-F5344CB8AC3E}">
        <p14:creationId xmlns:p14="http://schemas.microsoft.com/office/powerpoint/2010/main" val="3424099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Review: Template Semantics</a:t>
            </a:r>
            <a:endParaRPr lang="en-US" dirty="0"/>
          </a:p>
        </p:txBody>
      </p:sp>
      <p:sp>
        <p:nvSpPr>
          <p:cNvPr id="3" name="Content Placeholder 2"/>
          <p:cNvSpPr>
            <a:spLocks noGrp="1"/>
          </p:cNvSpPr>
          <p:nvPr>
            <p:ph idx="1"/>
          </p:nvPr>
        </p:nvSpPr>
        <p:spPr/>
        <p:txBody>
          <a:bodyPr>
            <a:normAutofit/>
          </a:bodyPr>
          <a:lstStyle/>
          <a:p>
            <a:pPr marL="118872" indent="0">
              <a:buNone/>
            </a:pPr>
            <a:r>
              <a:rPr lang="en-US" dirty="0">
                <a:latin typeface="Courier New" panose="02070309020205020404" pitchFamily="49" charset="0"/>
                <a:cs typeface="Courier New" panose="02070309020205020404" pitchFamily="49" charset="0"/>
              </a:rPr>
              <a:t>// function templates</a:t>
            </a:r>
          </a:p>
          <a:p>
            <a:pPr marL="118872" indent="0">
              <a:buNone/>
            </a:pPr>
            <a:r>
              <a:rPr lang="en-US" dirty="0">
                <a:latin typeface="Courier New" panose="02070309020205020404" pitchFamily="49" charset="0"/>
                <a:cs typeface="Courier New" panose="02070309020205020404" pitchFamily="49" charset="0"/>
              </a:rPr>
              <a:t>template &lt;</a:t>
            </a:r>
            <a:r>
              <a:rPr lang="en-US" dirty="0" err="1">
                <a:latin typeface="Courier New" panose="02070309020205020404" pitchFamily="49" charset="0"/>
                <a:cs typeface="Courier New" panose="02070309020205020404" pitchFamily="49" charset="0"/>
              </a:rPr>
              <a:t>typename</a:t>
            </a:r>
            <a:r>
              <a:rPr lang="en-US" dirty="0">
                <a:latin typeface="Courier New" panose="02070309020205020404" pitchFamily="49" charset="0"/>
                <a:cs typeface="Courier New" panose="02070309020205020404" pitchFamily="49" charset="0"/>
              </a:rPr>
              <a:t> T&gt;</a:t>
            </a:r>
          </a:p>
          <a:p>
            <a:pPr marL="118872" indent="0">
              <a:buNone/>
            </a:pPr>
            <a:r>
              <a:rPr lang="de-DE" dirty="0">
                <a:latin typeface="Courier New" panose="02070309020205020404" pitchFamily="49" charset="0"/>
                <a:cs typeface="Courier New" panose="02070309020205020404" pitchFamily="49" charset="0"/>
              </a:rPr>
              <a:t>T add_number (T num1, T num2</a:t>
            </a:r>
            <a:r>
              <a:rPr lang="de-DE" dirty="0" smtClean="0">
                <a:latin typeface="Courier New" panose="02070309020205020404" pitchFamily="49" charset="0"/>
                <a:cs typeface="Courier New" panose="02070309020205020404" pitchFamily="49" charset="0"/>
              </a:rPr>
              <a:t>);</a:t>
            </a:r>
          </a:p>
          <a:p>
            <a:pPr marL="118872" indent="0">
              <a:buNone/>
            </a:pPr>
            <a:endParaRPr lang="de-DE" dirty="0">
              <a:latin typeface="Courier New" panose="02070309020205020404" pitchFamily="49" charset="0"/>
              <a:cs typeface="Courier New" panose="02070309020205020404" pitchFamily="49" charset="0"/>
            </a:endParaRPr>
          </a:p>
          <a:p>
            <a:pPr marL="118872" indent="0" algn="ctr">
              <a:buNone/>
            </a:pPr>
            <a:r>
              <a:rPr lang="de-DE" dirty="0" smtClean="0">
                <a:latin typeface="Courier New" panose="02070309020205020404" pitchFamily="49" charset="0"/>
                <a:cs typeface="Courier New" panose="02070309020205020404" pitchFamily="49" charset="0"/>
              </a:rPr>
              <a:t>(int)</a:t>
            </a:r>
          </a:p>
          <a:p>
            <a:pPr marL="118872" indent="0" algn="ctr">
              <a:buNone/>
            </a:pPr>
            <a:endParaRPr lang="de-DE" dirty="0">
              <a:latin typeface="Courier New" panose="02070309020205020404" pitchFamily="49" charset="0"/>
              <a:cs typeface="Courier New" panose="02070309020205020404" pitchFamily="49" charset="0"/>
            </a:endParaRPr>
          </a:p>
          <a:p>
            <a:pPr marL="118872" indent="0">
              <a:buNone/>
            </a:pPr>
            <a:r>
              <a:rPr lang="en-US" dirty="0">
                <a:latin typeface="Courier New" panose="02070309020205020404" pitchFamily="49" charset="0"/>
                <a:cs typeface="Courier New" panose="02070309020205020404" pitchFamily="49" charset="0"/>
              </a:rPr>
              <a:t>// function templates</a:t>
            </a:r>
          </a:p>
          <a:p>
            <a:pPr marL="118872" indent="0">
              <a:buNone/>
            </a:pPr>
            <a:r>
              <a:rPr lang="en-US" dirty="0">
                <a:latin typeface="Courier New" panose="02070309020205020404" pitchFamily="49" charset="0"/>
                <a:cs typeface="Courier New" panose="02070309020205020404" pitchFamily="49" charset="0"/>
              </a:rPr>
              <a:t>template &lt;</a:t>
            </a:r>
            <a:r>
              <a:rPr lang="en-US" dirty="0" err="1">
                <a:latin typeface="Courier New" panose="02070309020205020404" pitchFamily="49" charset="0"/>
                <a:cs typeface="Courier New" panose="02070309020205020404" pitchFamily="49" charset="0"/>
              </a:rPr>
              <a:t>typename</a:t>
            </a:r>
            <a:r>
              <a:rPr lang="en-US" dirty="0">
                <a:latin typeface="Courier New" panose="02070309020205020404" pitchFamily="49" charset="0"/>
                <a:cs typeface="Courier New" panose="02070309020205020404" pitchFamily="49" charset="0"/>
              </a:rPr>
              <a:t> T&gt;</a:t>
            </a:r>
          </a:p>
          <a:p>
            <a:pPr marL="118872" indent="0">
              <a:buNone/>
            </a:pP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add_number</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a:t>
            </a:r>
            <a:endParaRPr lang="de-DE" dirty="0" smtClean="0">
              <a:latin typeface="Courier New" panose="02070309020205020404" pitchFamily="49" charset="0"/>
              <a:cs typeface="Courier New" panose="02070309020205020404" pitchFamily="49" charset="0"/>
            </a:endParaRPr>
          </a:p>
          <a:p>
            <a:pPr marL="118872" indent="0" algn="ctr">
              <a:buNone/>
            </a:pPr>
            <a:endParaRPr lang="de-DE" dirty="0">
              <a:latin typeface="Courier New" panose="02070309020205020404" pitchFamily="49" charset="0"/>
              <a:cs typeface="Courier New" panose="02070309020205020404" pitchFamily="49" charset="0"/>
            </a:endParaRPr>
          </a:p>
          <a:p>
            <a:pPr marL="118872" indent="0" algn="ctr">
              <a:buNone/>
            </a:pPr>
            <a:endParaRPr lang="en-US" dirty="0">
              <a:latin typeface="Courier New" panose="02070309020205020404" pitchFamily="49" charset="0"/>
              <a:cs typeface="Courier New" panose="02070309020205020404" pitchFamily="49" charset="0"/>
            </a:endParaRPr>
          </a:p>
        </p:txBody>
      </p:sp>
      <p:cxnSp>
        <p:nvCxnSpPr>
          <p:cNvPr id="5" name="Straight Arrow Connector 4"/>
          <p:cNvCxnSpPr/>
          <p:nvPr/>
        </p:nvCxnSpPr>
        <p:spPr>
          <a:xfrm>
            <a:off x="4572000" y="3352800"/>
            <a:ext cx="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4572000" y="4267200"/>
            <a:ext cx="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7670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Review: Template Semantics</a:t>
            </a:r>
            <a:endParaRPr lang="en-US" dirty="0"/>
          </a:p>
        </p:txBody>
      </p:sp>
      <p:sp>
        <p:nvSpPr>
          <p:cNvPr id="3" name="Content Placeholder 2"/>
          <p:cNvSpPr>
            <a:spLocks noGrp="1"/>
          </p:cNvSpPr>
          <p:nvPr>
            <p:ph idx="1"/>
          </p:nvPr>
        </p:nvSpPr>
        <p:spPr/>
        <p:txBody>
          <a:bodyPr>
            <a:normAutofit lnSpcReduction="10000"/>
          </a:bodyPr>
          <a:lstStyle/>
          <a:p>
            <a:r>
              <a:rPr lang="en-US" dirty="0" smtClean="0"/>
              <a:t>There may be certain cases in which the “generic” behavior of the template may not always be suitable or appropriate for ALL data types.</a:t>
            </a:r>
          </a:p>
          <a:p>
            <a:pPr lvl="1"/>
            <a:r>
              <a:rPr lang="en-US" dirty="0" smtClean="0"/>
              <a:t>Take the previous example – obviously it may not make sense to allow a “Foo” object to use this </a:t>
            </a:r>
            <a:r>
              <a:rPr lang="en-US" dirty="0" err="1" smtClean="0">
                <a:latin typeface="Courier New" panose="02070309020205020404" pitchFamily="49" charset="0"/>
                <a:cs typeface="Courier New" panose="02070309020205020404" pitchFamily="49" charset="0"/>
              </a:rPr>
              <a:t>add_number</a:t>
            </a:r>
            <a:r>
              <a:rPr lang="en-US" dirty="0" smtClean="0"/>
              <a:t> function.</a:t>
            </a:r>
          </a:p>
          <a:p>
            <a:pPr lvl="1"/>
            <a:endParaRPr lang="en-US" dirty="0"/>
          </a:p>
          <a:p>
            <a:r>
              <a:rPr lang="en-US" dirty="0" smtClean="0"/>
              <a:t>What can we, as good developers, do to alleviate this problem?</a:t>
            </a:r>
            <a:endParaRPr lang="en-US" dirty="0"/>
          </a:p>
        </p:txBody>
      </p:sp>
    </p:spTree>
    <p:extLst>
      <p:ext uri="{BB962C8B-B14F-4D97-AF65-F5344CB8AC3E}">
        <p14:creationId xmlns:p14="http://schemas.microsoft.com/office/powerpoint/2010/main" val="772401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 Review: Template Specialization</a:t>
            </a:r>
            <a:endParaRPr lang="en-US" sz="4000" dirty="0"/>
          </a:p>
        </p:txBody>
      </p:sp>
      <p:sp>
        <p:nvSpPr>
          <p:cNvPr id="3" name="Content Placeholder 2"/>
          <p:cNvSpPr>
            <a:spLocks noGrp="1"/>
          </p:cNvSpPr>
          <p:nvPr>
            <p:ph idx="1"/>
          </p:nvPr>
        </p:nvSpPr>
        <p:spPr/>
        <p:txBody>
          <a:bodyPr>
            <a:normAutofit/>
          </a:bodyPr>
          <a:lstStyle/>
          <a:p>
            <a:r>
              <a:rPr lang="en-US" dirty="0" smtClean="0"/>
              <a:t>Template Specialization:</a:t>
            </a:r>
          </a:p>
          <a:p>
            <a:pPr lvl="1"/>
            <a:r>
              <a:rPr lang="en-US" dirty="0"/>
              <a:t>Explicit </a:t>
            </a:r>
            <a:r>
              <a:rPr lang="en-US" dirty="0" smtClean="0"/>
              <a:t>Specialization</a:t>
            </a:r>
          </a:p>
          <a:p>
            <a:pPr lvl="2"/>
            <a:r>
              <a:rPr lang="en-US" dirty="0" smtClean="0"/>
              <a:t>When </a:t>
            </a:r>
            <a:r>
              <a:rPr lang="en-US" dirty="0"/>
              <a:t>a special version of a template </a:t>
            </a:r>
            <a:r>
              <a:rPr lang="en-US" dirty="0" smtClean="0"/>
              <a:t>function/class is </a:t>
            </a:r>
            <a:r>
              <a:rPr lang="en-US" dirty="0"/>
              <a:t>implemented for a given set of its template </a:t>
            </a:r>
            <a:r>
              <a:rPr lang="en-US" dirty="0" smtClean="0"/>
              <a:t>arguments.</a:t>
            </a:r>
          </a:p>
          <a:p>
            <a:pPr lvl="1"/>
            <a:r>
              <a:rPr lang="en-US" dirty="0"/>
              <a:t>Partial Template </a:t>
            </a:r>
            <a:r>
              <a:rPr lang="en-US" dirty="0" smtClean="0"/>
              <a:t>Specialization</a:t>
            </a:r>
          </a:p>
          <a:p>
            <a:pPr lvl="2"/>
            <a:r>
              <a:rPr lang="en-US" dirty="0" smtClean="0"/>
              <a:t>When </a:t>
            </a:r>
            <a:r>
              <a:rPr lang="en-US" dirty="0"/>
              <a:t>a template is specialized by </a:t>
            </a:r>
            <a:r>
              <a:rPr lang="en-US" dirty="0" smtClean="0"/>
              <a:t>a subset </a:t>
            </a:r>
            <a:r>
              <a:rPr lang="en-US" dirty="0"/>
              <a:t>of its template </a:t>
            </a:r>
            <a:r>
              <a:rPr lang="en-US" dirty="0" smtClean="0"/>
              <a:t>parameters.</a:t>
            </a:r>
          </a:p>
          <a:p>
            <a:pPr lvl="1"/>
            <a:r>
              <a:rPr lang="en-US" dirty="0"/>
              <a:t>Full Template </a:t>
            </a:r>
            <a:r>
              <a:rPr lang="en-US" dirty="0" smtClean="0"/>
              <a:t>Specialization</a:t>
            </a:r>
          </a:p>
          <a:p>
            <a:pPr lvl="2"/>
            <a:r>
              <a:rPr lang="en-US" dirty="0" smtClean="0"/>
              <a:t>When </a:t>
            </a:r>
            <a:r>
              <a:rPr lang="en-US" dirty="0"/>
              <a:t>all the template parameters </a:t>
            </a:r>
            <a:r>
              <a:rPr lang="en-US" dirty="0" smtClean="0"/>
              <a:t>are specialized.</a:t>
            </a:r>
          </a:p>
          <a:p>
            <a:endParaRPr lang="en-US" dirty="0" smtClean="0"/>
          </a:p>
          <a:p>
            <a:pPr lvl="1"/>
            <a:endParaRPr lang="en-US" dirty="0"/>
          </a:p>
        </p:txBody>
      </p:sp>
    </p:spTree>
    <p:extLst>
      <p:ext uri="{BB962C8B-B14F-4D97-AF65-F5344CB8AC3E}">
        <p14:creationId xmlns:p14="http://schemas.microsoft.com/office/powerpoint/2010/main" val="1310332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Review: Explicit Specialization</a:t>
            </a:r>
            <a:endParaRPr lang="en-US" dirty="0"/>
          </a:p>
        </p:txBody>
      </p:sp>
      <p:sp>
        <p:nvSpPr>
          <p:cNvPr id="3" name="Content Placeholder 2"/>
          <p:cNvSpPr>
            <a:spLocks noGrp="1"/>
          </p:cNvSpPr>
          <p:nvPr>
            <p:ph idx="1"/>
          </p:nvPr>
        </p:nvSpPr>
        <p:spPr/>
        <p:txBody>
          <a:bodyPr>
            <a:normAutofit/>
          </a:bodyPr>
          <a:lstStyle/>
          <a:p>
            <a:pPr marL="118872" indent="0">
              <a:buNone/>
            </a:pPr>
            <a:endParaRPr lang="en-US" sz="2800" dirty="0" smtClean="0">
              <a:latin typeface="Courier New" panose="02070309020205020404" pitchFamily="49" charset="0"/>
              <a:cs typeface="Courier New" panose="02070309020205020404" pitchFamily="49" charset="0"/>
            </a:endParaRPr>
          </a:p>
          <a:p>
            <a:pPr marL="118872" indent="0">
              <a:buNone/>
            </a:pPr>
            <a:r>
              <a:rPr lang="en-US" sz="2800" dirty="0" smtClean="0">
                <a:latin typeface="Courier New" panose="02070309020205020404" pitchFamily="49" charset="0"/>
                <a:cs typeface="Courier New" panose="02070309020205020404" pitchFamily="49" charset="0"/>
              </a:rPr>
              <a:t>// </a:t>
            </a:r>
            <a:r>
              <a:rPr lang="en-US" sz="2800" dirty="0">
                <a:latin typeface="Courier New" panose="02070309020205020404" pitchFamily="49" charset="0"/>
                <a:cs typeface="Courier New" panose="02070309020205020404" pitchFamily="49" charset="0"/>
              </a:rPr>
              <a:t>function templates</a:t>
            </a:r>
          </a:p>
          <a:p>
            <a:pPr marL="118872" indent="0">
              <a:buNone/>
            </a:pPr>
            <a:r>
              <a:rPr lang="en-US" sz="2800" dirty="0">
                <a:latin typeface="Courier New" panose="02070309020205020404" pitchFamily="49" charset="0"/>
                <a:cs typeface="Courier New" panose="02070309020205020404" pitchFamily="49" charset="0"/>
              </a:rPr>
              <a:t>template &lt;</a:t>
            </a:r>
            <a:r>
              <a:rPr lang="en-US" sz="2800" dirty="0" err="1">
                <a:latin typeface="Courier New" panose="02070309020205020404" pitchFamily="49" charset="0"/>
                <a:cs typeface="Courier New" panose="02070309020205020404" pitchFamily="49" charset="0"/>
              </a:rPr>
              <a:t>typename</a:t>
            </a:r>
            <a:r>
              <a:rPr lang="en-US" sz="2800" dirty="0">
                <a:latin typeface="Courier New" panose="02070309020205020404" pitchFamily="49" charset="0"/>
                <a:cs typeface="Courier New" panose="02070309020205020404" pitchFamily="49" charset="0"/>
              </a:rPr>
              <a:t> T&gt;</a:t>
            </a:r>
          </a:p>
          <a:p>
            <a:pPr marL="118872" indent="0">
              <a:buNone/>
            </a:pPr>
            <a:r>
              <a:rPr lang="en-US" sz="2800" dirty="0">
                <a:latin typeface="Courier New" panose="02070309020205020404" pitchFamily="49" charset="0"/>
                <a:cs typeface="Courier New" panose="02070309020205020404" pitchFamily="49" charset="0"/>
              </a:rPr>
              <a:t>T </a:t>
            </a:r>
            <a:r>
              <a:rPr lang="en-US" sz="2800" dirty="0" err="1">
                <a:latin typeface="Courier New" panose="02070309020205020404" pitchFamily="49" charset="0"/>
                <a:cs typeface="Courier New" panose="02070309020205020404" pitchFamily="49" charset="0"/>
              </a:rPr>
              <a:t>add_number</a:t>
            </a:r>
            <a:r>
              <a:rPr lang="en-US" sz="2800" dirty="0">
                <a:latin typeface="Courier New" panose="02070309020205020404" pitchFamily="49" charset="0"/>
                <a:cs typeface="Courier New" panose="02070309020205020404" pitchFamily="49" charset="0"/>
              </a:rPr>
              <a:t> (T num1, T num2);</a:t>
            </a:r>
          </a:p>
          <a:p>
            <a:pPr marL="118872" indent="0">
              <a:buNone/>
            </a:pPr>
            <a:endParaRPr lang="en-US" sz="2800" dirty="0" smtClean="0">
              <a:latin typeface="Courier New" panose="02070309020205020404" pitchFamily="49" charset="0"/>
              <a:cs typeface="Courier New" panose="02070309020205020404" pitchFamily="49" charset="0"/>
            </a:endParaRPr>
          </a:p>
          <a:p>
            <a:pPr marL="118872" indent="0">
              <a:buNone/>
            </a:pPr>
            <a:endParaRPr lang="en-US" sz="2800" dirty="0" smtClean="0">
              <a:latin typeface="Courier New" panose="02070309020205020404" pitchFamily="49" charset="0"/>
              <a:cs typeface="Courier New" panose="02070309020205020404" pitchFamily="49" charset="0"/>
            </a:endParaRPr>
          </a:p>
          <a:p>
            <a:pPr marL="118872" indent="0">
              <a:buNone/>
            </a:pPr>
            <a:r>
              <a:rPr lang="en-US" sz="2800" dirty="0" smtClean="0">
                <a:latin typeface="Courier New" panose="02070309020205020404" pitchFamily="49" charset="0"/>
                <a:cs typeface="Courier New" panose="02070309020205020404" pitchFamily="49" charset="0"/>
              </a:rPr>
              <a:t>// </a:t>
            </a:r>
            <a:r>
              <a:rPr lang="en-US" sz="2800" dirty="0">
                <a:latin typeface="Courier New" panose="02070309020205020404" pitchFamily="49" charset="0"/>
                <a:cs typeface="Courier New" panose="02070309020205020404" pitchFamily="49" charset="0"/>
              </a:rPr>
              <a:t>specialize for </a:t>
            </a:r>
            <a:r>
              <a:rPr lang="en-US" sz="2800" dirty="0" err="1">
                <a:latin typeface="Courier New" panose="02070309020205020404" pitchFamily="49" charset="0"/>
                <a:cs typeface="Courier New" panose="02070309020205020404" pitchFamily="49" charset="0"/>
              </a:rPr>
              <a:t>int</a:t>
            </a:r>
            <a:endParaRPr lang="en-US" sz="2800" dirty="0">
              <a:latin typeface="Courier New" panose="02070309020205020404" pitchFamily="49" charset="0"/>
              <a:cs typeface="Courier New" panose="02070309020205020404" pitchFamily="49" charset="0"/>
            </a:endParaRPr>
          </a:p>
          <a:p>
            <a:pPr marL="118872" indent="0">
              <a:buNone/>
            </a:pPr>
            <a:r>
              <a:rPr lang="en-US" sz="2800" dirty="0">
                <a:latin typeface="Courier New" panose="02070309020205020404" pitchFamily="49" charset="0"/>
                <a:cs typeface="Courier New" panose="02070309020205020404" pitchFamily="49" charset="0"/>
              </a:rPr>
              <a:t>template &lt; &gt;</a:t>
            </a:r>
          </a:p>
          <a:p>
            <a:pPr marL="118872" indent="0">
              <a:buNone/>
            </a:pPr>
            <a:r>
              <a:rPr lang="en-US" sz="2800" dirty="0" err="1">
                <a:latin typeface="Courier New" panose="02070309020205020404" pitchFamily="49" charset="0"/>
                <a:cs typeface="Courier New" panose="02070309020205020404" pitchFamily="49" charset="0"/>
              </a:rPr>
              <a:t>int</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add_number</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int</a:t>
            </a:r>
            <a:r>
              <a:rPr lang="en-US" sz="2800" dirty="0">
                <a:latin typeface="Courier New" panose="02070309020205020404" pitchFamily="49" charset="0"/>
                <a:cs typeface="Courier New" panose="02070309020205020404" pitchFamily="49" charset="0"/>
              </a:rPr>
              <a:t> num1, </a:t>
            </a:r>
            <a:r>
              <a:rPr lang="en-US" sz="2800" dirty="0" err="1">
                <a:latin typeface="Courier New" panose="02070309020205020404" pitchFamily="49" charset="0"/>
                <a:cs typeface="Courier New" panose="02070309020205020404" pitchFamily="49" charset="0"/>
              </a:rPr>
              <a:t>int</a:t>
            </a:r>
            <a:r>
              <a:rPr lang="en-US" sz="2800" dirty="0">
                <a:latin typeface="Courier New" panose="02070309020205020404" pitchFamily="49" charset="0"/>
                <a:cs typeface="Courier New" panose="02070309020205020404" pitchFamily="49" charset="0"/>
              </a:rPr>
              <a:t> num2);</a:t>
            </a:r>
          </a:p>
        </p:txBody>
      </p:sp>
    </p:spTree>
    <p:extLst>
      <p:ext uri="{BB962C8B-B14F-4D97-AF65-F5344CB8AC3E}">
        <p14:creationId xmlns:p14="http://schemas.microsoft.com/office/powerpoint/2010/main" val="2472741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Review: Partial Specialization</a:t>
            </a:r>
            <a:endParaRPr lang="en-US" dirty="0"/>
          </a:p>
        </p:txBody>
      </p:sp>
      <p:sp>
        <p:nvSpPr>
          <p:cNvPr id="3" name="Content Placeholder 2"/>
          <p:cNvSpPr>
            <a:spLocks noGrp="1"/>
          </p:cNvSpPr>
          <p:nvPr>
            <p:ph idx="1"/>
          </p:nvPr>
        </p:nvSpPr>
        <p:spPr/>
        <p:txBody>
          <a:bodyPr>
            <a:normAutofit/>
          </a:bodyPr>
          <a:lstStyle/>
          <a:p>
            <a:pPr marL="118872" indent="0">
              <a:buNone/>
            </a:pPr>
            <a:endParaRPr lang="en-US" sz="2800" dirty="0" smtClean="0">
              <a:latin typeface="Courier New" panose="02070309020205020404" pitchFamily="49" charset="0"/>
              <a:cs typeface="Courier New" panose="02070309020205020404" pitchFamily="49" charset="0"/>
            </a:endParaRPr>
          </a:p>
          <a:p>
            <a:pPr marL="118872" indent="0">
              <a:buNone/>
            </a:pPr>
            <a:r>
              <a:rPr lang="en-US" sz="2800" dirty="0" smtClean="0">
                <a:latin typeface="Courier New" panose="02070309020205020404" pitchFamily="49" charset="0"/>
                <a:cs typeface="Courier New" panose="02070309020205020404" pitchFamily="49" charset="0"/>
              </a:rPr>
              <a:t>// </a:t>
            </a:r>
            <a:r>
              <a:rPr lang="en-US" sz="2800" dirty="0">
                <a:latin typeface="Courier New" panose="02070309020205020404" pitchFamily="49" charset="0"/>
                <a:cs typeface="Courier New" panose="02070309020205020404" pitchFamily="49" charset="0"/>
              </a:rPr>
              <a:t>function templates</a:t>
            </a:r>
          </a:p>
          <a:p>
            <a:pPr marL="118872" indent="0">
              <a:buNone/>
            </a:pPr>
            <a:r>
              <a:rPr lang="fr-FR" sz="2800" dirty="0" err="1">
                <a:latin typeface="Courier New" panose="02070309020205020404" pitchFamily="49" charset="0"/>
                <a:cs typeface="Courier New" panose="02070309020205020404" pitchFamily="49" charset="0"/>
              </a:rPr>
              <a:t>template</a:t>
            </a:r>
            <a:r>
              <a:rPr lang="fr-FR" sz="2800" dirty="0">
                <a:latin typeface="Courier New" panose="02070309020205020404" pitchFamily="49" charset="0"/>
                <a:cs typeface="Courier New" panose="02070309020205020404" pitchFamily="49" charset="0"/>
              </a:rPr>
              <a:t> &lt;</a:t>
            </a:r>
            <a:r>
              <a:rPr lang="fr-FR" sz="2800" dirty="0" err="1">
                <a:latin typeface="Courier New" panose="02070309020205020404" pitchFamily="49" charset="0"/>
                <a:cs typeface="Courier New" panose="02070309020205020404" pitchFamily="49" charset="0"/>
              </a:rPr>
              <a:t>typename</a:t>
            </a:r>
            <a:r>
              <a:rPr lang="fr-FR" sz="2800" dirty="0">
                <a:latin typeface="Courier New" panose="02070309020205020404" pitchFamily="49" charset="0"/>
                <a:cs typeface="Courier New" panose="02070309020205020404" pitchFamily="49" charset="0"/>
              </a:rPr>
              <a:t> T1, </a:t>
            </a:r>
            <a:r>
              <a:rPr lang="fr-FR" sz="2800" dirty="0" err="1">
                <a:latin typeface="Courier New" panose="02070309020205020404" pitchFamily="49" charset="0"/>
                <a:cs typeface="Courier New" panose="02070309020205020404" pitchFamily="49" charset="0"/>
              </a:rPr>
              <a:t>typename</a:t>
            </a:r>
            <a:r>
              <a:rPr lang="fr-FR" sz="2800" dirty="0">
                <a:latin typeface="Courier New" panose="02070309020205020404" pitchFamily="49" charset="0"/>
                <a:cs typeface="Courier New" panose="02070309020205020404" pitchFamily="49" charset="0"/>
              </a:rPr>
              <a:t> T2&gt;</a:t>
            </a:r>
          </a:p>
          <a:p>
            <a:pPr marL="118872" indent="0">
              <a:buNone/>
            </a:pPr>
            <a:r>
              <a:rPr lang="de-DE" sz="2800" dirty="0">
                <a:latin typeface="Courier New" panose="02070309020205020404" pitchFamily="49" charset="0"/>
                <a:cs typeface="Courier New" panose="02070309020205020404" pitchFamily="49" charset="0"/>
              </a:rPr>
              <a:t>T1 add_number (T1 num1, T2 num2);</a:t>
            </a:r>
          </a:p>
          <a:p>
            <a:pPr marL="118872" indent="0">
              <a:buNone/>
            </a:pPr>
            <a:endParaRPr lang="en-US" sz="2800" dirty="0" smtClean="0">
              <a:latin typeface="Courier New" panose="02070309020205020404" pitchFamily="49" charset="0"/>
              <a:cs typeface="Courier New" panose="02070309020205020404" pitchFamily="49" charset="0"/>
            </a:endParaRPr>
          </a:p>
          <a:p>
            <a:pPr marL="118872" indent="0">
              <a:buNone/>
            </a:pPr>
            <a:endParaRPr lang="en-US" sz="2800" dirty="0" smtClean="0">
              <a:latin typeface="Courier New" panose="02070309020205020404" pitchFamily="49" charset="0"/>
              <a:cs typeface="Courier New" panose="02070309020205020404" pitchFamily="49" charset="0"/>
            </a:endParaRPr>
          </a:p>
          <a:p>
            <a:pPr marL="118872" indent="0">
              <a:buNone/>
            </a:pPr>
            <a:r>
              <a:rPr lang="en-US" sz="2800" dirty="0" smtClean="0">
                <a:latin typeface="Courier New" panose="02070309020205020404" pitchFamily="49" charset="0"/>
                <a:cs typeface="Courier New" panose="02070309020205020404" pitchFamily="49" charset="0"/>
              </a:rPr>
              <a:t>// </a:t>
            </a:r>
            <a:r>
              <a:rPr lang="en-US" sz="2800" dirty="0">
                <a:latin typeface="Courier New" panose="02070309020205020404" pitchFamily="49" charset="0"/>
                <a:cs typeface="Courier New" panose="02070309020205020404" pitchFamily="49" charset="0"/>
              </a:rPr>
              <a:t>partial specialize for T1, long</a:t>
            </a:r>
          </a:p>
          <a:p>
            <a:pPr marL="118872" indent="0">
              <a:buNone/>
            </a:pPr>
            <a:r>
              <a:rPr lang="en-US" sz="2800" dirty="0">
                <a:latin typeface="Courier New" panose="02070309020205020404" pitchFamily="49" charset="0"/>
                <a:cs typeface="Courier New" panose="02070309020205020404" pitchFamily="49" charset="0"/>
              </a:rPr>
              <a:t>template &lt;</a:t>
            </a:r>
            <a:r>
              <a:rPr lang="en-US" sz="2800" dirty="0" err="1">
                <a:latin typeface="Courier New" panose="02070309020205020404" pitchFamily="49" charset="0"/>
                <a:cs typeface="Courier New" panose="02070309020205020404" pitchFamily="49" charset="0"/>
              </a:rPr>
              <a:t>typename</a:t>
            </a:r>
            <a:r>
              <a:rPr lang="en-US" sz="2800" dirty="0">
                <a:latin typeface="Courier New" panose="02070309020205020404" pitchFamily="49" charset="0"/>
                <a:cs typeface="Courier New" panose="02070309020205020404" pitchFamily="49" charset="0"/>
              </a:rPr>
              <a:t> T1&gt;</a:t>
            </a:r>
          </a:p>
          <a:p>
            <a:pPr marL="118872" indent="0">
              <a:buNone/>
            </a:pPr>
            <a:r>
              <a:rPr lang="en-US" sz="2800" dirty="0">
                <a:latin typeface="Courier New" panose="02070309020205020404" pitchFamily="49" charset="0"/>
                <a:cs typeface="Courier New" panose="02070309020205020404" pitchFamily="49" charset="0"/>
              </a:rPr>
              <a:t>T1 </a:t>
            </a:r>
            <a:r>
              <a:rPr lang="en-US" sz="2800" dirty="0" err="1">
                <a:latin typeface="Courier New" panose="02070309020205020404" pitchFamily="49" charset="0"/>
                <a:cs typeface="Courier New" panose="02070309020205020404" pitchFamily="49" charset="0"/>
              </a:rPr>
              <a:t>add_number</a:t>
            </a:r>
            <a:r>
              <a:rPr lang="en-US" sz="2800" dirty="0">
                <a:latin typeface="Courier New" panose="02070309020205020404" pitchFamily="49" charset="0"/>
                <a:cs typeface="Courier New" panose="02070309020205020404" pitchFamily="49" charset="0"/>
              </a:rPr>
              <a:t> (T1 num1, long num2);</a:t>
            </a:r>
          </a:p>
        </p:txBody>
      </p:sp>
    </p:spTree>
    <p:extLst>
      <p:ext uri="{BB962C8B-B14F-4D97-AF65-F5344CB8AC3E}">
        <p14:creationId xmlns:p14="http://schemas.microsoft.com/office/powerpoint/2010/main" val="27359292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Review: Full Specialization</a:t>
            </a:r>
            <a:endParaRPr lang="en-US" dirty="0"/>
          </a:p>
        </p:txBody>
      </p:sp>
      <p:sp>
        <p:nvSpPr>
          <p:cNvPr id="3" name="Content Placeholder 2"/>
          <p:cNvSpPr>
            <a:spLocks noGrp="1"/>
          </p:cNvSpPr>
          <p:nvPr>
            <p:ph idx="1"/>
          </p:nvPr>
        </p:nvSpPr>
        <p:spPr/>
        <p:txBody>
          <a:bodyPr>
            <a:normAutofit/>
          </a:bodyPr>
          <a:lstStyle/>
          <a:p>
            <a:pPr marL="118872" indent="0">
              <a:buNone/>
            </a:pPr>
            <a:endParaRPr lang="en-US" sz="2400" dirty="0" smtClean="0">
              <a:latin typeface="Courier New" panose="02070309020205020404" pitchFamily="49" charset="0"/>
              <a:cs typeface="Courier New" panose="02070309020205020404" pitchFamily="49" charset="0"/>
            </a:endParaRPr>
          </a:p>
          <a:p>
            <a:pPr marL="118872" indent="0">
              <a:buNone/>
            </a:pP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function templates</a:t>
            </a:r>
          </a:p>
          <a:p>
            <a:pPr marL="118872" indent="0">
              <a:buNone/>
            </a:pPr>
            <a:r>
              <a:rPr lang="en-US" sz="2400" dirty="0">
                <a:latin typeface="Courier New" panose="02070309020205020404" pitchFamily="49" charset="0"/>
                <a:cs typeface="Courier New" panose="02070309020205020404" pitchFamily="49" charset="0"/>
              </a:rPr>
              <a:t>template &lt;</a:t>
            </a:r>
            <a:r>
              <a:rPr lang="en-US" sz="2400" dirty="0" err="1">
                <a:latin typeface="Courier New" panose="02070309020205020404" pitchFamily="49" charset="0"/>
                <a:cs typeface="Courier New" panose="02070309020205020404" pitchFamily="49" charset="0"/>
              </a:rPr>
              <a:t>typename</a:t>
            </a:r>
            <a:r>
              <a:rPr lang="en-US" sz="2400" dirty="0">
                <a:latin typeface="Courier New" panose="02070309020205020404" pitchFamily="49" charset="0"/>
                <a:cs typeface="Courier New" panose="02070309020205020404" pitchFamily="49" charset="0"/>
              </a:rPr>
              <a:t> T1, </a:t>
            </a:r>
            <a:r>
              <a:rPr lang="en-US" sz="2400" dirty="0" err="1">
                <a:latin typeface="Courier New" panose="02070309020205020404" pitchFamily="49" charset="0"/>
                <a:cs typeface="Courier New" panose="02070309020205020404" pitchFamily="49" charset="0"/>
              </a:rPr>
              <a:t>typename</a:t>
            </a:r>
            <a:r>
              <a:rPr lang="en-US" sz="2400" dirty="0">
                <a:latin typeface="Courier New" panose="02070309020205020404" pitchFamily="49" charset="0"/>
                <a:cs typeface="Courier New" panose="02070309020205020404" pitchFamily="49" charset="0"/>
              </a:rPr>
              <a:t> T2&gt;</a:t>
            </a:r>
          </a:p>
          <a:p>
            <a:pPr marL="118872" indent="0">
              <a:buNone/>
            </a:pPr>
            <a:r>
              <a:rPr lang="en-US" sz="2400" dirty="0">
                <a:latin typeface="Courier New" panose="02070309020205020404" pitchFamily="49" charset="0"/>
                <a:cs typeface="Courier New" panose="02070309020205020404" pitchFamily="49" charset="0"/>
              </a:rPr>
              <a:t>T1 </a:t>
            </a:r>
            <a:r>
              <a:rPr lang="en-US" sz="2400" dirty="0" err="1">
                <a:latin typeface="Courier New" panose="02070309020205020404" pitchFamily="49" charset="0"/>
                <a:cs typeface="Courier New" panose="02070309020205020404" pitchFamily="49" charset="0"/>
              </a:rPr>
              <a:t>add_number</a:t>
            </a:r>
            <a:r>
              <a:rPr lang="en-US" sz="2400" dirty="0">
                <a:latin typeface="Courier New" panose="02070309020205020404" pitchFamily="49" charset="0"/>
                <a:cs typeface="Courier New" panose="02070309020205020404" pitchFamily="49" charset="0"/>
              </a:rPr>
              <a:t> (T1 num1, T2 num2);</a:t>
            </a:r>
          </a:p>
          <a:p>
            <a:pPr marL="118872" indent="0">
              <a:buNone/>
            </a:pPr>
            <a:endParaRPr lang="en-US" sz="2400" dirty="0" smtClean="0">
              <a:latin typeface="Courier New" panose="02070309020205020404" pitchFamily="49" charset="0"/>
              <a:cs typeface="Courier New" panose="02070309020205020404" pitchFamily="49" charset="0"/>
            </a:endParaRPr>
          </a:p>
          <a:p>
            <a:pPr marL="118872" indent="0">
              <a:buNone/>
            </a:pPr>
            <a:endParaRPr lang="en-US" sz="2400" dirty="0">
              <a:latin typeface="Courier New" panose="02070309020205020404" pitchFamily="49" charset="0"/>
              <a:cs typeface="Courier New" panose="02070309020205020404" pitchFamily="49" charset="0"/>
            </a:endParaRPr>
          </a:p>
          <a:p>
            <a:pPr marL="118872" indent="0">
              <a:buNone/>
            </a:pPr>
            <a:endParaRPr lang="en-US" sz="2400" dirty="0" smtClean="0">
              <a:latin typeface="Courier New" panose="02070309020205020404" pitchFamily="49" charset="0"/>
              <a:cs typeface="Courier New" panose="02070309020205020404" pitchFamily="49" charset="0"/>
            </a:endParaRPr>
          </a:p>
          <a:p>
            <a:pPr marL="118872" indent="0">
              <a:buNone/>
            </a:pP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fully specialize for double, long</a:t>
            </a:r>
          </a:p>
          <a:p>
            <a:pPr marL="118872" indent="0">
              <a:buNone/>
            </a:pPr>
            <a:r>
              <a:rPr lang="en-US" sz="2400" dirty="0">
                <a:latin typeface="Courier New" panose="02070309020205020404" pitchFamily="49" charset="0"/>
                <a:cs typeface="Courier New" panose="02070309020205020404" pitchFamily="49" charset="0"/>
              </a:rPr>
              <a:t>template &lt; &gt;</a:t>
            </a:r>
          </a:p>
          <a:p>
            <a:pPr marL="118872" indent="0">
              <a:buNone/>
            </a:pPr>
            <a:r>
              <a:rPr lang="en-US" sz="2400" dirty="0">
                <a:latin typeface="Courier New" panose="02070309020205020404" pitchFamily="49" charset="0"/>
                <a:cs typeface="Courier New" panose="02070309020205020404" pitchFamily="49" charset="0"/>
              </a:rPr>
              <a:t>double </a:t>
            </a:r>
            <a:r>
              <a:rPr lang="en-US" sz="2400" dirty="0" err="1">
                <a:latin typeface="Courier New" panose="02070309020205020404" pitchFamily="49" charset="0"/>
                <a:cs typeface="Courier New" panose="02070309020205020404" pitchFamily="49" charset="0"/>
              </a:rPr>
              <a:t>add_number</a:t>
            </a:r>
            <a:r>
              <a:rPr lang="en-US" sz="2400" dirty="0">
                <a:latin typeface="Courier New" panose="02070309020205020404" pitchFamily="49" charset="0"/>
                <a:cs typeface="Courier New" panose="02070309020205020404" pitchFamily="49" charset="0"/>
              </a:rPr>
              <a:t> (double num1, long num2);</a:t>
            </a:r>
          </a:p>
        </p:txBody>
      </p:sp>
    </p:spTree>
    <p:extLst>
      <p:ext uri="{BB962C8B-B14F-4D97-AF65-F5344CB8AC3E}">
        <p14:creationId xmlns:p14="http://schemas.microsoft.com/office/powerpoint/2010/main" val="15643548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Review: </a:t>
            </a:r>
            <a:r>
              <a:rPr lang="en-US" dirty="0"/>
              <a:t>Type Inference</a:t>
            </a:r>
          </a:p>
        </p:txBody>
      </p:sp>
      <p:sp>
        <p:nvSpPr>
          <p:cNvPr id="3" name="Content Placeholder 2"/>
          <p:cNvSpPr>
            <a:spLocks noGrp="1"/>
          </p:cNvSpPr>
          <p:nvPr>
            <p:ph idx="1"/>
          </p:nvPr>
        </p:nvSpPr>
        <p:spPr/>
        <p:txBody>
          <a:bodyPr>
            <a:normAutofit fontScale="85000" lnSpcReduction="20000"/>
          </a:bodyPr>
          <a:lstStyle/>
          <a:p>
            <a:r>
              <a:rPr lang="en-US" dirty="0" smtClean="0"/>
              <a:t>How do we allow for type inference in C++ templates?</a:t>
            </a:r>
          </a:p>
          <a:p>
            <a:pPr lvl="1"/>
            <a:r>
              <a:rPr lang="en-US" dirty="0" smtClean="0"/>
              <a:t>C++11 Standard</a:t>
            </a:r>
          </a:p>
          <a:p>
            <a:pPr lvl="1"/>
            <a:endParaRPr lang="en-US" dirty="0"/>
          </a:p>
          <a:p>
            <a:r>
              <a:rPr lang="en-US" dirty="0" smtClean="0">
                <a:latin typeface="Courier New" panose="02070309020205020404" pitchFamily="49" charset="0"/>
                <a:cs typeface="Courier New" panose="02070309020205020404" pitchFamily="49" charset="0"/>
              </a:rPr>
              <a:t>Auto</a:t>
            </a:r>
            <a:r>
              <a:rPr lang="en-US" dirty="0" smtClean="0"/>
              <a:t> Keyword</a:t>
            </a:r>
          </a:p>
          <a:p>
            <a:pPr lvl="1"/>
            <a:r>
              <a:rPr lang="en-US" dirty="0" smtClean="0"/>
              <a:t>If </a:t>
            </a:r>
            <a:r>
              <a:rPr lang="en-US" dirty="0"/>
              <a:t>the compiler can infer the type of a variable at the point of </a:t>
            </a:r>
            <a:r>
              <a:rPr lang="en-US" dirty="0" smtClean="0"/>
              <a:t>declaration you can use </a:t>
            </a:r>
            <a:r>
              <a:rPr lang="en-US" dirty="0" smtClean="0">
                <a:latin typeface="Courier New" panose="02070309020205020404" pitchFamily="49" charset="0"/>
                <a:cs typeface="Courier New" panose="02070309020205020404" pitchFamily="49" charset="0"/>
              </a:rPr>
              <a:t>auto</a:t>
            </a:r>
            <a:r>
              <a:rPr lang="en-US" dirty="0" smtClean="0"/>
              <a:t> instead of the type name.</a:t>
            </a:r>
          </a:p>
          <a:p>
            <a:pPr lvl="2"/>
            <a:r>
              <a:rPr lang="en-US" dirty="0" err="1">
                <a:latin typeface="Courier New" panose="02070309020205020404" pitchFamily="49" charset="0"/>
                <a:cs typeface="Courier New" panose="02070309020205020404" pitchFamily="49" charset="0"/>
              </a:rPr>
              <a:t>i</a:t>
            </a:r>
            <a:r>
              <a:rPr lang="en-US" dirty="0" err="1" smtClean="0">
                <a:latin typeface="Courier New" panose="02070309020205020404" pitchFamily="49" charset="0"/>
                <a:cs typeface="Courier New" panose="02070309020205020404" pitchFamily="49" charset="0"/>
              </a:rPr>
              <a:t>nt</a:t>
            </a:r>
            <a:r>
              <a:rPr lang="en-US" dirty="0" smtClean="0">
                <a:latin typeface="Courier New" panose="02070309020205020404" pitchFamily="49" charset="0"/>
                <a:cs typeface="Courier New" panose="02070309020205020404" pitchFamily="49" charset="0"/>
              </a:rPr>
              <a:t> x = 4; </a:t>
            </a:r>
            <a:r>
              <a:rPr lang="en-US" dirty="0" smtClean="0"/>
              <a:t>		VS.		</a:t>
            </a:r>
            <a:r>
              <a:rPr lang="en-US" dirty="0" smtClean="0">
                <a:latin typeface="Courier New" panose="02070309020205020404" pitchFamily="49" charset="0"/>
                <a:cs typeface="Courier New" panose="02070309020205020404" pitchFamily="49" charset="0"/>
              </a:rPr>
              <a:t>auto </a:t>
            </a:r>
            <a:r>
              <a:rPr lang="en-US" dirty="0">
                <a:latin typeface="Courier New" panose="02070309020205020404" pitchFamily="49" charset="0"/>
                <a:cs typeface="Courier New" panose="02070309020205020404" pitchFamily="49" charset="0"/>
              </a:rPr>
              <a:t>x = 4;</a:t>
            </a:r>
            <a:endParaRPr lang="en-US" dirty="0" smtClean="0">
              <a:latin typeface="Courier New" panose="02070309020205020404" pitchFamily="49" charset="0"/>
              <a:cs typeface="Courier New" panose="02070309020205020404" pitchFamily="49" charset="0"/>
            </a:endParaRPr>
          </a:p>
          <a:p>
            <a:pPr marL="457200" lvl="1" indent="0">
              <a:buNone/>
            </a:pPr>
            <a:endParaRPr lang="en-US" dirty="0"/>
          </a:p>
          <a:p>
            <a:r>
              <a:rPr lang="en-US" dirty="0" smtClean="0"/>
              <a:t>Benefit:</a:t>
            </a:r>
          </a:p>
          <a:p>
            <a:pPr lvl="1"/>
            <a:r>
              <a:rPr lang="en-US" dirty="0" smtClean="0"/>
              <a:t>Cleaner, more readable, code.</a:t>
            </a:r>
          </a:p>
          <a:p>
            <a:pPr lvl="1"/>
            <a:endParaRPr lang="en-US" dirty="0"/>
          </a:p>
          <a:p>
            <a:r>
              <a:rPr lang="en-US" dirty="0" smtClean="0"/>
              <a:t>Consequence:</a:t>
            </a:r>
          </a:p>
          <a:p>
            <a:pPr lvl="1"/>
            <a:r>
              <a:rPr lang="en-US" dirty="0" smtClean="0"/>
              <a:t>More readable?</a:t>
            </a:r>
          </a:p>
          <a:p>
            <a:pPr marL="457200" lvl="1" indent="0">
              <a:buNone/>
            </a:pPr>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998461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Schedule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Assignment #2</a:t>
            </a:r>
          </a:p>
          <a:p>
            <a:pPr lvl="1"/>
            <a:r>
              <a:rPr lang="en-US" dirty="0" smtClean="0"/>
              <a:t>9/15 </a:t>
            </a:r>
            <a:r>
              <a:rPr lang="en-US" dirty="0"/>
              <a:t>– </a:t>
            </a:r>
            <a:r>
              <a:rPr lang="en-US" dirty="0" smtClean="0"/>
              <a:t>9/29</a:t>
            </a:r>
          </a:p>
          <a:p>
            <a:pPr lvl="1"/>
            <a:r>
              <a:rPr lang="en-US" dirty="0" smtClean="0"/>
              <a:t>Resubmission: 10/7</a:t>
            </a:r>
            <a:endParaRPr lang="en-US" dirty="0"/>
          </a:p>
          <a:p>
            <a:r>
              <a:rPr lang="en-US" dirty="0" smtClean="0"/>
              <a:t>Assignment #3</a:t>
            </a:r>
          </a:p>
          <a:p>
            <a:pPr lvl="1"/>
            <a:r>
              <a:rPr lang="en-US" dirty="0" smtClean="0"/>
              <a:t>10/6 </a:t>
            </a:r>
            <a:r>
              <a:rPr lang="en-US" dirty="0"/>
              <a:t>– </a:t>
            </a:r>
            <a:r>
              <a:rPr lang="en-US" dirty="0" smtClean="0"/>
              <a:t>10/20</a:t>
            </a:r>
          </a:p>
          <a:p>
            <a:pPr lvl="1"/>
            <a:r>
              <a:rPr lang="en-US" dirty="0" smtClean="0"/>
              <a:t>Resubmission: 10/28</a:t>
            </a:r>
            <a:endParaRPr lang="en-US" dirty="0"/>
          </a:p>
          <a:p>
            <a:r>
              <a:rPr lang="en-US" dirty="0" smtClean="0"/>
              <a:t>Assignment #4</a:t>
            </a:r>
          </a:p>
          <a:p>
            <a:pPr lvl="1"/>
            <a:r>
              <a:rPr lang="en-US" dirty="0" smtClean="0"/>
              <a:t>10/27 </a:t>
            </a:r>
            <a:r>
              <a:rPr lang="en-US" dirty="0"/>
              <a:t>– </a:t>
            </a:r>
            <a:r>
              <a:rPr lang="en-US" dirty="0" smtClean="0"/>
              <a:t>11/10</a:t>
            </a:r>
          </a:p>
          <a:p>
            <a:pPr lvl="1"/>
            <a:r>
              <a:rPr lang="en-US" dirty="0" smtClean="0"/>
              <a:t>Resubmission: 11/18</a:t>
            </a:r>
            <a:endParaRPr lang="en-US" dirty="0"/>
          </a:p>
          <a:p>
            <a:r>
              <a:rPr lang="en-US" dirty="0" smtClean="0"/>
              <a:t>Assignment #5</a:t>
            </a:r>
          </a:p>
          <a:p>
            <a:pPr lvl="1"/>
            <a:r>
              <a:rPr lang="en-US" dirty="0" smtClean="0"/>
              <a:t>11/17 </a:t>
            </a:r>
            <a:r>
              <a:rPr lang="en-US" dirty="0"/>
              <a:t>– </a:t>
            </a:r>
            <a:r>
              <a:rPr lang="en-US" dirty="0" smtClean="0"/>
              <a:t>12/1</a:t>
            </a:r>
          </a:p>
          <a:p>
            <a:pPr lvl="1"/>
            <a:r>
              <a:rPr lang="en-US" dirty="0" smtClean="0"/>
              <a:t>Resubmission: 12/9</a:t>
            </a:r>
            <a:endParaRPr lang="en-US" dirty="0"/>
          </a:p>
          <a:p>
            <a:endParaRPr lang="en-US" dirty="0"/>
          </a:p>
        </p:txBody>
      </p:sp>
    </p:spTree>
    <p:extLst>
      <p:ext uri="{BB962C8B-B14F-4D97-AF65-F5344CB8AC3E}">
        <p14:creationId xmlns:p14="http://schemas.microsoft.com/office/powerpoint/2010/main" val="2512694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3048000"/>
            <a:ext cx="8077200" cy="1673352"/>
          </a:xfrm>
        </p:spPr>
        <p:txBody>
          <a:bodyPr/>
          <a:lstStyle/>
          <a:p>
            <a:pPr algn="ctr"/>
            <a:r>
              <a:rPr lang="en-US" dirty="0" smtClean="0"/>
              <a:t>‘</a:t>
            </a:r>
            <a:r>
              <a:rPr lang="en-US" dirty="0" smtClean="0">
                <a:latin typeface="Courier New" panose="02070309020205020404" pitchFamily="49" charset="0"/>
                <a:cs typeface="Courier New" panose="02070309020205020404" pitchFamily="49" charset="0"/>
              </a:rPr>
              <a:t>this</a:t>
            </a:r>
            <a:r>
              <a:rPr lang="en-US" dirty="0" smtClean="0"/>
              <a:t>’ Overview</a:t>
            </a:r>
            <a:endParaRPr lang="en-US" dirty="0"/>
          </a:p>
        </p:txBody>
      </p:sp>
      <p:sp>
        <p:nvSpPr>
          <p:cNvPr id="5" name="Subtitle 4"/>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108193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a:latin typeface="Courier New" panose="02070309020205020404" pitchFamily="49" charset="0"/>
                <a:cs typeface="Courier New" panose="02070309020205020404" pitchFamily="49" charset="0"/>
              </a:rPr>
              <a:t>this</a:t>
            </a:r>
            <a:r>
              <a:rPr lang="en-US" dirty="0"/>
              <a:t>’ </a:t>
            </a:r>
            <a:r>
              <a:rPr lang="en-US" dirty="0" smtClean="0"/>
              <a:t>Overview</a:t>
            </a:r>
            <a:endParaRPr lang="en-US" dirty="0"/>
          </a:p>
        </p:txBody>
      </p:sp>
      <p:sp>
        <p:nvSpPr>
          <p:cNvPr id="3" name="Content Placeholder 2"/>
          <p:cNvSpPr>
            <a:spLocks noGrp="1"/>
          </p:cNvSpPr>
          <p:nvPr>
            <p:ph idx="1"/>
          </p:nvPr>
        </p:nvSpPr>
        <p:spPr/>
        <p:txBody>
          <a:bodyPr>
            <a:normAutofit lnSpcReduction="10000"/>
          </a:bodyPr>
          <a:lstStyle/>
          <a:p>
            <a:r>
              <a:rPr lang="en-US" dirty="0"/>
              <a:t>Every object in C++ has access to its own </a:t>
            </a:r>
            <a:r>
              <a:rPr lang="en-US" dirty="0" smtClean="0"/>
              <a:t>address.</a:t>
            </a:r>
          </a:p>
          <a:p>
            <a:pPr lvl="1"/>
            <a:r>
              <a:rPr lang="en-US" dirty="0" smtClean="0"/>
              <a:t>It is achieved through the use of the keyword </a:t>
            </a:r>
            <a:r>
              <a:rPr lang="en-US" dirty="0" smtClean="0">
                <a:latin typeface="Courier New" panose="02070309020205020404" pitchFamily="49" charset="0"/>
                <a:cs typeface="Courier New" panose="02070309020205020404" pitchFamily="49" charset="0"/>
              </a:rPr>
              <a:t>this</a:t>
            </a:r>
            <a:r>
              <a:rPr lang="en-US" dirty="0" smtClean="0"/>
              <a:t> which is actually a pointer.</a:t>
            </a:r>
          </a:p>
          <a:p>
            <a:pPr lvl="2"/>
            <a:r>
              <a:rPr lang="en-US" dirty="0" smtClean="0"/>
              <a:t>Implicit for member functions</a:t>
            </a:r>
          </a:p>
          <a:p>
            <a:pPr lvl="3"/>
            <a:r>
              <a:rPr lang="en-US" dirty="0" smtClean="0"/>
              <a:t>We don’t actually have to do anything to make use of this feature, built-in to C++.</a:t>
            </a:r>
          </a:p>
          <a:p>
            <a:pPr lvl="3"/>
            <a:endParaRPr lang="en-US" dirty="0"/>
          </a:p>
          <a:p>
            <a:r>
              <a:rPr lang="en-US" dirty="0" smtClean="0"/>
              <a:t>Where:</a:t>
            </a:r>
          </a:p>
          <a:p>
            <a:pPr lvl="1"/>
            <a:r>
              <a:rPr lang="en-US" dirty="0"/>
              <a:t>Within the body of any non-static member function, including member initializer </a:t>
            </a:r>
            <a:r>
              <a:rPr lang="en-US" dirty="0" smtClean="0"/>
              <a:t>list.</a:t>
            </a:r>
          </a:p>
          <a:p>
            <a:pPr lvl="1"/>
            <a:endParaRPr lang="en-US" dirty="0"/>
          </a:p>
          <a:p>
            <a:endParaRPr lang="en-US" dirty="0"/>
          </a:p>
        </p:txBody>
      </p:sp>
    </p:spTree>
    <p:extLst>
      <p:ext uri="{BB962C8B-B14F-4D97-AF65-F5344CB8AC3E}">
        <p14:creationId xmlns:p14="http://schemas.microsoft.com/office/powerpoint/2010/main" val="3545852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a:latin typeface="Courier New" panose="02070309020205020404" pitchFamily="49" charset="0"/>
                <a:cs typeface="Courier New" panose="02070309020205020404" pitchFamily="49" charset="0"/>
              </a:rPr>
              <a:t>this</a:t>
            </a:r>
            <a:r>
              <a:rPr lang="en-US" dirty="0"/>
              <a:t>’ Overview</a:t>
            </a:r>
          </a:p>
        </p:txBody>
      </p:sp>
      <p:sp>
        <p:nvSpPr>
          <p:cNvPr id="3" name="Content Placeholder 2"/>
          <p:cNvSpPr>
            <a:spLocks noGrp="1"/>
          </p:cNvSpPr>
          <p:nvPr>
            <p:ph idx="1"/>
          </p:nvPr>
        </p:nvSpPr>
        <p:spPr/>
        <p:txBody>
          <a:bodyPr>
            <a:normAutofit fontScale="92500" lnSpcReduction="20000"/>
          </a:bodyPr>
          <a:lstStyle/>
          <a:p>
            <a:r>
              <a:rPr lang="en-US" dirty="0" smtClean="0"/>
              <a:t>‘</a:t>
            </a:r>
            <a:r>
              <a:rPr lang="en-US" dirty="0" smtClean="0">
                <a:latin typeface="Courier New" panose="02070309020205020404" pitchFamily="49" charset="0"/>
                <a:cs typeface="Courier New" panose="02070309020205020404" pitchFamily="49" charset="0"/>
              </a:rPr>
              <a:t>this</a:t>
            </a:r>
            <a:r>
              <a:rPr lang="en-US" dirty="0" smtClean="0"/>
              <a:t>’ Debate</a:t>
            </a:r>
          </a:p>
          <a:p>
            <a:pPr lvl="1"/>
            <a:r>
              <a:rPr lang="en-US" dirty="0" smtClean="0"/>
              <a:t>The usage of ‘</a:t>
            </a:r>
            <a:r>
              <a:rPr lang="en-US" dirty="0" smtClean="0">
                <a:latin typeface="Courier New" panose="02070309020205020404" pitchFamily="49" charset="0"/>
                <a:cs typeface="Courier New" panose="02070309020205020404" pitchFamily="49" charset="0"/>
              </a:rPr>
              <a:t>this</a:t>
            </a:r>
            <a:r>
              <a:rPr lang="en-US" dirty="0" smtClean="0"/>
              <a:t>’ is an ongoing debate in the C++ community.</a:t>
            </a:r>
          </a:p>
          <a:p>
            <a:pPr lvl="2"/>
            <a:r>
              <a:rPr lang="en-US" dirty="0" smtClean="0"/>
              <a:t>Some argue that it adds clarity to the code.</a:t>
            </a:r>
          </a:p>
          <a:p>
            <a:pPr lvl="2"/>
            <a:r>
              <a:rPr lang="en-US" dirty="0" smtClean="0"/>
              <a:t>Others argue that it clutters the code up and creates code smell.</a:t>
            </a:r>
          </a:p>
          <a:p>
            <a:pPr lvl="2"/>
            <a:endParaRPr lang="en-US" dirty="0"/>
          </a:p>
          <a:p>
            <a:r>
              <a:rPr lang="en-US" dirty="0" smtClean="0"/>
              <a:t>Key:</a:t>
            </a:r>
          </a:p>
          <a:p>
            <a:pPr lvl="1"/>
            <a:r>
              <a:rPr lang="en-US" dirty="0" smtClean="0"/>
              <a:t>Stay consistent!</a:t>
            </a:r>
          </a:p>
          <a:p>
            <a:pPr lvl="2"/>
            <a:r>
              <a:rPr lang="en-US" dirty="0" smtClean="0"/>
              <a:t>If you decide to use it, use it – but understand its use.</a:t>
            </a:r>
          </a:p>
          <a:p>
            <a:pPr lvl="2"/>
            <a:r>
              <a:rPr lang="en-US" dirty="0" smtClean="0"/>
              <a:t>If you decide not to use it – make use of other standards (e.g., and </a:t>
            </a:r>
            <a:r>
              <a:rPr lang="en-US" dirty="0" smtClean="0">
                <a:latin typeface="Courier New" panose="02070309020205020404" pitchFamily="49" charset="0"/>
                <a:cs typeface="Courier New" panose="02070309020205020404" pitchFamily="49" charset="0"/>
              </a:rPr>
              <a:t>x_ </a:t>
            </a:r>
            <a:r>
              <a:rPr lang="en-US" dirty="0" smtClean="0"/>
              <a:t>to denote a member variable and </a:t>
            </a:r>
            <a:r>
              <a:rPr lang="en-US" dirty="0" smtClean="0">
                <a:latin typeface="Courier New" panose="02070309020205020404" pitchFamily="49" charset="0"/>
                <a:cs typeface="Courier New" panose="02070309020205020404" pitchFamily="49" charset="0"/>
              </a:rPr>
              <a:t>x</a:t>
            </a:r>
            <a:r>
              <a:rPr lang="en-US" dirty="0" smtClean="0"/>
              <a:t> to denote a parameter.</a:t>
            </a:r>
            <a:endParaRPr lang="en-US" dirty="0"/>
          </a:p>
        </p:txBody>
      </p:sp>
    </p:spTree>
    <p:extLst>
      <p:ext uri="{BB962C8B-B14F-4D97-AF65-F5344CB8AC3E}">
        <p14:creationId xmlns:p14="http://schemas.microsoft.com/office/powerpoint/2010/main" val="271941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3048000"/>
            <a:ext cx="8077200" cy="1673352"/>
          </a:xfrm>
        </p:spPr>
        <p:txBody>
          <a:bodyPr/>
          <a:lstStyle/>
          <a:p>
            <a:pPr algn="ctr"/>
            <a:r>
              <a:rPr lang="en-US" dirty="0" smtClean="0"/>
              <a:t>‘</a:t>
            </a:r>
            <a:r>
              <a:rPr lang="en-US" dirty="0" smtClean="0">
                <a:latin typeface="Courier New" panose="02070309020205020404" pitchFamily="49" charset="0"/>
                <a:cs typeface="Courier New" panose="02070309020205020404" pitchFamily="49" charset="0"/>
              </a:rPr>
              <a:t>this</a:t>
            </a:r>
            <a:r>
              <a:rPr lang="en-US" dirty="0" smtClean="0"/>
              <a:t>’ Example</a:t>
            </a:r>
            <a:endParaRPr lang="en-US" dirty="0"/>
          </a:p>
        </p:txBody>
      </p:sp>
      <p:sp>
        <p:nvSpPr>
          <p:cNvPr id="5" name="Subtitle 4"/>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3151096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#2 - Notes</a:t>
            </a:r>
            <a:endParaRPr lang="en-US" dirty="0"/>
          </a:p>
        </p:txBody>
      </p:sp>
      <p:sp>
        <p:nvSpPr>
          <p:cNvPr id="3" name="Content Placeholder 2"/>
          <p:cNvSpPr>
            <a:spLocks noGrp="1"/>
          </p:cNvSpPr>
          <p:nvPr>
            <p:ph idx="1"/>
          </p:nvPr>
        </p:nvSpPr>
        <p:spPr/>
        <p:txBody>
          <a:bodyPr/>
          <a:lstStyle/>
          <a:p>
            <a:r>
              <a:rPr lang="en-US" dirty="0" smtClean="0"/>
              <a:t>Due:</a:t>
            </a:r>
          </a:p>
          <a:p>
            <a:pPr lvl="1"/>
            <a:r>
              <a:rPr lang="en-US" dirty="0" smtClean="0"/>
              <a:t>9/29/2016</a:t>
            </a:r>
          </a:p>
          <a:p>
            <a:pPr lvl="1"/>
            <a:endParaRPr lang="en-US" dirty="0"/>
          </a:p>
          <a:p>
            <a:r>
              <a:rPr lang="en-US" dirty="0" smtClean="0"/>
              <a:t>Template Usage</a:t>
            </a:r>
          </a:p>
          <a:p>
            <a:pPr lvl="1"/>
            <a:r>
              <a:rPr lang="en-US" dirty="0" smtClean="0"/>
              <a:t>Array</a:t>
            </a:r>
          </a:p>
          <a:p>
            <a:pPr lvl="1"/>
            <a:endParaRPr lang="en-US" dirty="0"/>
          </a:p>
          <a:p>
            <a:r>
              <a:rPr lang="en-US" dirty="0" smtClean="0"/>
              <a:t>Stack</a:t>
            </a:r>
          </a:p>
          <a:p>
            <a:r>
              <a:rPr lang="en-US" dirty="0" smtClean="0"/>
              <a:t>Queue</a:t>
            </a:r>
          </a:p>
          <a:p>
            <a:r>
              <a:rPr lang="en-US" dirty="0" smtClean="0"/>
              <a:t>Fixed Array</a:t>
            </a:r>
            <a:endParaRPr lang="en-US" dirty="0"/>
          </a:p>
        </p:txBody>
      </p:sp>
    </p:spTree>
    <p:extLst>
      <p:ext uri="{BB962C8B-B14F-4D97-AF65-F5344CB8AC3E}">
        <p14:creationId xmlns:p14="http://schemas.microsoft.com/office/powerpoint/2010/main" val="831555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#2 - Notes</a:t>
            </a:r>
            <a:endParaRPr lang="en-US" dirty="0"/>
          </a:p>
        </p:txBody>
      </p:sp>
      <p:sp>
        <p:nvSpPr>
          <p:cNvPr id="3" name="Content Placeholder 2"/>
          <p:cNvSpPr>
            <a:spLocks noGrp="1"/>
          </p:cNvSpPr>
          <p:nvPr>
            <p:ph idx="1"/>
          </p:nvPr>
        </p:nvSpPr>
        <p:spPr/>
        <p:txBody>
          <a:bodyPr>
            <a:normAutofit lnSpcReduction="10000"/>
          </a:bodyPr>
          <a:lstStyle/>
          <a:p>
            <a:r>
              <a:rPr lang="en-US" dirty="0" smtClean="0"/>
              <a:t>You will need to edit your MPC file to account for the need for C++11:</a:t>
            </a:r>
          </a:p>
          <a:p>
            <a:pPr marL="118872" indent="0">
              <a:buNone/>
            </a:pPr>
            <a:endParaRPr lang="en-US" sz="1600" dirty="0" smtClean="0"/>
          </a:p>
          <a:p>
            <a:pPr marL="118872" indent="0">
              <a:buNone/>
            </a:pPr>
            <a:r>
              <a:rPr lang="en-US" sz="2000" dirty="0" smtClean="0">
                <a:latin typeface="Courier New" panose="02070309020205020404" pitchFamily="49" charset="0"/>
                <a:cs typeface="Courier New" panose="02070309020205020404" pitchFamily="49" charset="0"/>
              </a:rPr>
              <a:t>specific </a:t>
            </a:r>
            <a:r>
              <a:rPr lang="en-US" sz="2000" dirty="0">
                <a:latin typeface="Courier New" panose="02070309020205020404" pitchFamily="49" charset="0"/>
                <a:cs typeface="Courier New" panose="02070309020205020404" pitchFamily="49" charset="0"/>
              </a:rPr>
              <a:t>(make) {      </a:t>
            </a:r>
            <a:endParaRPr lang="en-US" sz="2000" dirty="0" smtClean="0">
              <a:latin typeface="Courier New" panose="02070309020205020404" pitchFamily="49" charset="0"/>
              <a:cs typeface="Courier New" panose="02070309020205020404" pitchFamily="49" charset="0"/>
            </a:endParaRPr>
          </a:p>
          <a:p>
            <a:pPr marL="118872" indent="0">
              <a:buNone/>
            </a:pPr>
            <a:r>
              <a:rPr lang="en-US" sz="2000" dirty="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compile_flags</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std</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a:t>
            </a:r>
            <a:r>
              <a:rPr lang="en-US" sz="2000" dirty="0">
                <a:latin typeface="Courier New" panose="02070309020205020404" pitchFamily="49" charset="0"/>
                <a:cs typeface="Courier New" panose="02070309020205020404" pitchFamily="49" charset="0"/>
              </a:rPr>
              <a:t>11  </a:t>
            </a:r>
            <a:endParaRPr lang="en-US" sz="2000" dirty="0" smtClean="0">
              <a:latin typeface="Courier New" panose="02070309020205020404" pitchFamily="49" charset="0"/>
              <a:cs typeface="Courier New" panose="02070309020205020404" pitchFamily="49" charset="0"/>
            </a:endParaRPr>
          </a:p>
          <a:p>
            <a:pPr marL="118872" indent="0">
              <a:buNone/>
            </a:pPr>
            <a:r>
              <a:rPr lang="en-US" sz="2000" dirty="0" smtClean="0">
                <a:latin typeface="Courier New" panose="02070309020205020404" pitchFamily="49" charset="0"/>
                <a:cs typeface="Courier New" panose="02070309020205020404" pitchFamily="49" charset="0"/>
              </a:rPr>
              <a:t>}</a:t>
            </a:r>
          </a:p>
          <a:p>
            <a:pPr marL="118872" indent="0">
              <a:buNone/>
            </a:pPr>
            <a:endParaRPr lang="en-US" sz="2000" dirty="0">
              <a:latin typeface="Courier New" panose="02070309020205020404" pitchFamily="49" charset="0"/>
              <a:cs typeface="Courier New" panose="02070309020205020404" pitchFamily="49" charset="0"/>
            </a:endParaRPr>
          </a:p>
          <a:p>
            <a:r>
              <a:rPr lang="en-US" dirty="0"/>
              <a:t>Please include ‘driver.cpp’ under </a:t>
            </a:r>
            <a:r>
              <a:rPr lang="en-US" dirty="0" smtClean="0"/>
              <a:t>‘</a:t>
            </a:r>
            <a:r>
              <a:rPr lang="en-US" dirty="0" err="1" smtClean="0"/>
              <a:t>Source_Files</a:t>
            </a:r>
            <a:r>
              <a:rPr lang="en-US" dirty="0" smtClean="0"/>
              <a:t>’</a:t>
            </a:r>
            <a:endParaRPr lang="en-US" dirty="0"/>
          </a:p>
          <a:p>
            <a:pPr marL="118872" indent="0">
              <a:buNone/>
            </a:pPr>
            <a:endParaRPr lang="en-US" sz="2000" dirty="0" smtClean="0">
              <a:latin typeface="Courier New" panose="02070309020205020404" pitchFamily="49" charset="0"/>
              <a:cs typeface="Courier New" panose="02070309020205020404" pitchFamily="49" charset="0"/>
            </a:endParaRPr>
          </a:p>
          <a:p>
            <a:pPr marL="118872" indent="0">
              <a:buNone/>
            </a:pPr>
            <a:r>
              <a:rPr lang="en-US" sz="2000" dirty="0" err="1" smtClean="0">
                <a:latin typeface="Courier New" panose="02070309020205020404" pitchFamily="49" charset="0"/>
                <a:cs typeface="Courier New" panose="02070309020205020404" pitchFamily="49" charset="0"/>
              </a:rPr>
              <a:t>Source_Files</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a:t>
            </a:r>
            <a:endParaRPr lang="en-US" sz="2000" dirty="0" smtClean="0">
              <a:latin typeface="Courier New" panose="02070309020205020404" pitchFamily="49" charset="0"/>
              <a:cs typeface="Courier New" panose="02070309020205020404" pitchFamily="49" charset="0"/>
            </a:endParaRPr>
          </a:p>
          <a:p>
            <a:pPr marL="118872"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driver.cpp  </a:t>
            </a:r>
          </a:p>
          <a:p>
            <a:pPr marL="118872" indent="0">
              <a:buNone/>
            </a:pPr>
            <a:r>
              <a:rPr lang="en-US" sz="2000" dirty="0" smtClean="0">
                <a:latin typeface="Courier New" panose="02070309020205020404" pitchFamily="49" charset="0"/>
                <a:cs typeface="Courier New" panose="02070309020205020404" pitchFamily="49" charset="0"/>
              </a:rPr>
              <a:t>}</a:t>
            </a:r>
          </a:p>
          <a:p>
            <a:pPr marL="118872" indent="0">
              <a:buNone/>
            </a:pPr>
            <a:endParaRPr lang="en-US" sz="2000" dirty="0">
              <a:latin typeface="Courier New" panose="02070309020205020404" pitchFamily="49" charset="0"/>
              <a:cs typeface="Courier New" panose="02070309020205020404" pitchFamily="49" charset="0"/>
            </a:endParaRPr>
          </a:p>
          <a:p>
            <a:pPr marL="118872" indent="0">
              <a:buNone/>
            </a:pP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300997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8768</TotalTime>
  <Words>1318</Words>
  <Application>Microsoft Office PowerPoint</Application>
  <PresentationFormat>On-screen Show (4:3)</PresentationFormat>
  <Paragraphs>226</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Module</vt:lpstr>
      <vt:lpstr>Lecture – 9/20/2016</vt:lpstr>
      <vt:lpstr>Assignment #1</vt:lpstr>
      <vt:lpstr>Assignment Schedule</vt:lpstr>
      <vt:lpstr>‘this’ Overview</vt:lpstr>
      <vt:lpstr>‘this’ Overview</vt:lpstr>
      <vt:lpstr>‘this’ Overview</vt:lpstr>
      <vt:lpstr>‘this’ Example</vt:lpstr>
      <vt:lpstr>Assignment #2 - Notes</vt:lpstr>
      <vt:lpstr>Assignment #2 - Notes</vt:lpstr>
      <vt:lpstr>Assignment #2 - Notes</vt:lpstr>
      <vt:lpstr>Assignment #2 - Templates</vt:lpstr>
      <vt:lpstr>Assignment #2 - Templates</vt:lpstr>
      <vt:lpstr>Assignment #2 - Notes</vt:lpstr>
      <vt:lpstr>Assignment #2 - Notes</vt:lpstr>
      <vt:lpstr>Template Example</vt:lpstr>
      <vt:lpstr>Template Class Example</vt:lpstr>
      <vt:lpstr>C++ Review: Templates</vt:lpstr>
      <vt:lpstr>C++ Review: Using Templates</vt:lpstr>
      <vt:lpstr>C++ Review: Using Templates</vt:lpstr>
      <vt:lpstr>C++ Review: Using Templates</vt:lpstr>
      <vt:lpstr>C++ Review: Using Templates</vt:lpstr>
      <vt:lpstr>C++ Review: Template Semantics</vt:lpstr>
      <vt:lpstr>C++ Review: Template Semantics</vt:lpstr>
      <vt:lpstr>C++ Review: Template Semantics</vt:lpstr>
      <vt:lpstr>C++ Review: Template Specialization</vt:lpstr>
      <vt:lpstr>C++ Review: Explicit Specialization</vt:lpstr>
      <vt:lpstr>C++ Review: Partial Specialization</vt:lpstr>
      <vt:lpstr>C++ Review: Full Specialization</vt:lpstr>
      <vt:lpstr>C++ Review: Type Inference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Rybarczyk</dc:creator>
  <cp:lastModifiedBy>Ryan Rybarczyk</cp:lastModifiedBy>
  <cp:revision>839</cp:revision>
  <dcterms:created xsi:type="dcterms:W3CDTF">2011-07-22T18:36:28Z</dcterms:created>
  <dcterms:modified xsi:type="dcterms:W3CDTF">2016-09-20T16:16:52Z</dcterms:modified>
</cp:coreProperties>
</file>