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0"/>
  </p:handoutMasterIdLst>
  <p:sldIdLst>
    <p:sldId id="256" r:id="rId2"/>
    <p:sldId id="257" r:id="rId3"/>
    <p:sldId id="259" r:id="rId4"/>
    <p:sldId id="260" r:id="rId5"/>
    <p:sldId id="304" r:id="rId6"/>
    <p:sldId id="264" r:id="rId7"/>
    <p:sldId id="265" r:id="rId8"/>
    <p:sldId id="306" r:id="rId9"/>
    <p:sldId id="307" r:id="rId10"/>
    <p:sldId id="305" r:id="rId11"/>
    <p:sldId id="308" r:id="rId12"/>
    <p:sldId id="266" r:id="rId13"/>
    <p:sldId id="309" r:id="rId14"/>
    <p:sldId id="310" r:id="rId15"/>
    <p:sldId id="267" r:id="rId16"/>
    <p:sldId id="311" r:id="rId17"/>
    <p:sldId id="312" r:id="rId18"/>
    <p:sldId id="313" r:id="rId19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FF"/>
    <a:srgbClr val="3333FF"/>
    <a:srgbClr val="FF33CC"/>
    <a:srgbClr val="FF0000"/>
    <a:srgbClr val="66FF33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24" autoAdjust="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D51B44D9-FACD-498A-AD0A-B417ADF0F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F4425-F71B-4E18-99CF-AE92F00E9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22BB-6478-4B4D-9226-FCC2F3B8D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4CE6-C495-41FD-9EF8-A3F891F8F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FEAE1-C128-4B89-9957-5D64F9778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F4F02-8B85-4A73-9776-1E03F7150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925C-5676-490D-9965-FB4013C87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43090-0E02-42D9-8F80-294876802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9FA0-A440-42EF-84C5-7756F345A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CF4AF-FAD4-4875-B93B-7264C468E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35F-E6D9-49FD-AF8D-FF8893575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7AC25-4D6C-4CF3-AF14-E0CA461ED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5E63704-9E85-4679-9DC2-10727EDA2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rt.org/reports/dsit_workshop.pdf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Denial of Service </a:t>
            </a:r>
            <a:br>
              <a:rPr lang="en-US" sz="4000" dirty="0" smtClean="0"/>
            </a:br>
            <a:r>
              <a:rPr lang="en-US" sz="4000" dirty="0" smtClean="0"/>
              <a:t>Attacks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4008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581400" y="5105400"/>
            <a:ext cx="449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 smtClean="0">
                <a:latin typeface="Times New Roman" pitchFamily="18" charset="0"/>
              </a:rPr>
              <a:t>CSCI 43200 </a:t>
            </a:r>
            <a:r>
              <a:rPr lang="en-US" sz="2000" i="1" dirty="0">
                <a:latin typeface="Times New Roman" pitchFamily="18" charset="0"/>
              </a:rPr>
              <a:t>-  Security in Computing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2971800" y="5867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</a:rPr>
              <a:t>Copyright © 2005, </a:t>
            </a:r>
            <a:r>
              <a:rPr lang="en-US" sz="1400" dirty="0" smtClean="0">
                <a:latin typeface="Times New Roman" pitchFamily="18" charset="0"/>
              </a:rPr>
              <a:t>2016 </a:t>
            </a:r>
            <a:r>
              <a:rPr lang="en-US" sz="1400" dirty="0">
                <a:latin typeface="Times New Roman" pitchFamily="18" charset="0"/>
              </a:rPr>
              <a:t>by  Scott Orr and the Trustees of Indiana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63064" cy="4114800"/>
          </a:xfrm>
        </p:spPr>
        <p:txBody>
          <a:bodyPr/>
          <a:lstStyle/>
          <a:p>
            <a:r>
              <a:rPr lang="en-US" dirty="0" smtClean="0"/>
              <a:t>Exploit bugs in network software to affect communication performance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WinNuke</a:t>
            </a:r>
            <a:r>
              <a:rPr lang="en-US" dirty="0" smtClean="0"/>
              <a:t> – OOB packets to NetBIOS port (139)</a:t>
            </a:r>
          </a:p>
          <a:p>
            <a:pPr lvl="1"/>
            <a:r>
              <a:rPr lang="en-US" dirty="0" smtClean="0"/>
              <a:t>Ping of Death – Sending of oversized ping packets (&gt; 64K data size)</a:t>
            </a:r>
          </a:p>
          <a:p>
            <a:pPr lvl="1"/>
            <a:r>
              <a:rPr lang="en-US" dirty="0" smtClean="0"/>
              <a:t>Teardrop – Overlapping fragment packets</a:t>
            </a:r>
          </a:p>
          <a:p>
            <a:pPr lvl="1"/>
            <a:r>
              <a:rPr lang="en-US" dirty="0" smtClean="0"/>
              <a:t>Land – SYN Spoof where sender = client</a:t>
            </a:r>
          </a:p>
        </p:txBody>
      </p:sp>
    </p:spTree>
    <p:extLst>
      <p:ext uri="{BB962C8B-B14F-4D97-AF65-F5344CB8AC3E}">
        <p14:creationId xmlns:p14="http://schemas.microsoft.com/office/powerpoint/2010/main" val="5024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Reflectors and Amplifiers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Spoof source address as target system</a:t>
            </a:r>
          </a:p>
          <a:p>
            <a:r>
              <a:rPr lang="en-US" dirty="0" smtClean="0"/>
              <a:t>Send packets to middle systems which have open services</a:t>
            </a:r>
          </a:p>
          <a:p>
            <a:pPr lvl="1"/>
            <a:r>
              <a:rPr lang="en-US" dirty="0" smtClean="0"/>
              <a:t>Echo</a:t>
            </a:r>
          </a:p>
          <a:p>
            <a:pPr lvl="1"/>
            <a:r>
              <a:rPr lang="en-US" dirty="0" err="1" smtClean="0"/>
              <a:t>Chargen</a:t>
            </a:r>
            <a:endParaRPr lang="en-US" dirty="0" smtClean="0"/>
          </a:p>
          <a:p>
            <a:pPr lvl="1"/>
            <a:r>
              <a:rPr lang="en-US" dirty="0" smtClean="0"/>
              <a:t>DNS</a:t>
            </a:r>
          </a:p>
          <a:p>
            <a:r>
              <a:rPr lang="en-US" dirty="0" smtClean="0"/>
              <a:t>Broadcast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Oval 2"/>
          <p:cNvSpPr>
            <a:spLocks noChangeArrowheads="1"/>
          </p:cNvSpPr>
          <p:nvPr/>
        </p:nvSpPr>
        <p:spPr bwMode="auto">
          <a:xfrm>
            <a:off x="971550" y="2778125"/>
            <a:ext cx="7440613" cy="1701800"/>
          </a:xfrm>
          <a:prstGeom prst="ellipse">
            <a:avLst/>
          </a:prstGeom>
          <a:solidFill>
            <a:srgbClr val="3333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Smurf Attacks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3813" y="3365500"/>
            <a:ext cx="673100" cy="585788"/>
            <a:chOff x="768" y="1728"/>
            <a:chExt cx="625" cy="577"/>
          </a:xfrm>
        </p:grpSpPr>
        <p:sp>
          <p:nvSpPr>
            <p:cNvPr id="18033" name="Rectangle 5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4" name="Freeform 6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5" name="Freeform 7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6" name="Freeform 8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7" name="Freeform 9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8" name="Freeform 10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9" name="Freeform 11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0" name="Freeform 12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1" name="Freeform 13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2" name="Freeform 14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3" name="Freeform 15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4" name="Freeform 16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5" name="Freeform 17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6" name="Freeform 18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7" name="Freeform 19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8" name="Freeform 20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49" name="Freeform 2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0" name="Freeform 22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1" name="Line 23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2" name="Line 24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3" name="Freeform 25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4" name="Freeform 26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5" name="Freeform 27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6" name="Freeform 28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7" name="Freeform 29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8" name="Freeform 30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59" name="Freeform 31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0" name="Freeform 32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1" name="Freeform 33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2" name="Freeform 34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3" name="Freeform 35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4" name="Freeform 36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5" name="Freeform 37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6" name="Freeform 38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7" name="Freeform 39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8" name="Freeform 40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69" name="Freeform 41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0" name="Freeform 42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1" name="Freeform 43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2" name="Freeform 44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3" name="Freeform 45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4" name="Freeform 46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5" name="Freeform 47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6" name="Freeform 48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7" name="Freeform 49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8" name="Freeform 5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79" name="Freeform 51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0" name="Line 52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1" name="Freeform 53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2" name="Freeform 54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3" name="Freeform 55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4" name="Freeform 56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5" name="Line 57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6" name="Line 58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7" name="Line 59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8" name="Freeform 60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89" name="Freeform 61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0" name="Freeform 62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1" name="Line 63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2" name="Line 64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3" name="Line 65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4" name="Line 66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5" name="Freeform 67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6" name="Freeform 68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7" name="Freeform 69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8" name="Freeform 70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99" name="Freeform 71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0" name="Freeform 72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1" name="Freeform 73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2" name="Freeform 74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3" name="Freeform 75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4" name="Freeform 76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5" name="Freeform 7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6" name="Freeform 78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07" name="Freeform 79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4276725" y="5445125"/>
            <a:ext cx="673100" cy="585788"/>
            <a:chOff x="768" y="1728"/>
            <a:chExt cx="625" cy="577"/>
          </a:xfrm>
        </p:grpSpPr>
        <p:sp>
          <p:nvSpPr>
            <p:cNvPr id="17958" name="Rectangle 81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9" name="Freeform 82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0" name="Freeform 83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1" name="Freeform 84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2" name="Freeform 85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3" name="Freeform 86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4" name="Freeform 87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5" name="Freeform 88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6" name="Freeform 89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7" name="Freeform 90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8" name="Freeform 91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69" name="Freeform 92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0" name="Freeform 93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1" name="Freeform 94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2" name="Freeform 95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3" name="Freeform 96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4" name="Freeform 97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5" name="Freeform 98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6" name="Line 99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7" name="Line 100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8" name="Freeform 101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79" name="Freeform 102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0" name="Freeform 103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1" name="Freeform 104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2" name="Freeform 105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3" name="Freeform 106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4" name="Freeform 107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5" name="Freeform 108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6" name="Freeform 109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7" name="Freeform 110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8" name="Freeform 111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9" name="Freeform 112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0" name="Freeform 113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1" name="Freeform 114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2" name="Freeform 115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3" name="Freeform 116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4" name="Freeform 117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5" name="Freeform 118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6" name="Freeform 119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7" name="Freeform 120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8" name="Freeform 121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99" name="Freeform 122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0" name="Freeform 123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1" name="Freeform 124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2" name="Freeform 125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3" name="Freeform 126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4" name="Freeform 127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5" name="Line 128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6" name="Freeform 129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7" name="Freeform 130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8" name="Freeform 131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09" name="Freeform 132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0" name="Line 133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1" name="Line 134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2" name="Line 135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3" name="Freeform 136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4" name="Freeform 137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5" name="Freeform 138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6" name="Line 139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7" name="Line 140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8" name="Line 141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19" name="Line 142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0" name="Freeform 143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1" name="Freeform 144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2" name="Freeform 145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3" name="Freeform 146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" name="Freeform 147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" name="Freeform 148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" name="Freeform 149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" name="Freeform 150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8" name="Freeform 151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9" name="Freeform 152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0" name="Freeform 15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1" name="Freeform 154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32" name="Freeform 155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354888" y="3322638"/>
            <a:ext cx="673100" cy="585787"/>
            <a:chOff x="768" y="1728"/>
            <a:chExt cx="625" cy="577"/>
          </a:xfrm>
        </p:grpSpPr>
        <p:sp>
          <p:nvSpPr>
            <p:cNvPr id="17883" name="Rectangle 157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4" name="Freeform 158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5" name="Freeform 159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6" name="Freeform 160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7" name="Freeform 161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8" name="Freeform 162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9" name="Freeform 163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0" name="Freeform 164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1" name="Freeform 165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2" name="Freeform 16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3" name="Freeform 167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4" name="Freeform 168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5" name="Freeform 169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6" name="Freeform 170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7" name="Freeform 171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8" name="Freeform 172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99" name="Freeform 173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0" name="Freeform 174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1" name="Line 175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2" name="Line 176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3" name="Freeform 177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4" name="Freeform 178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5" name="Freeform 179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6" name="Freeform 180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7" name="Freeform 181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8" name="Freeform 182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09" name="Freeform 183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0" name="Freeform 184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1" name="Freeform 185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2" name="Freeform 186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3" name="Freeform 187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4" name="Freeform 188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5" name="Freeform 189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6" name="Freeform 190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7" name="Freeform 191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8" name="Freeform 192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19" name="Freeform 193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0" name="Freeform 194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" name="Freeform 195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" name="Freeform 196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3" name="Freeform 197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4" name="Freeform 198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5" name="Freeform 199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6" name="Freeform 200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7" name="Freeform 201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8" name="Freeform 202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9" name="Freeform 203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0" name="Line 204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1" name="Freeform 205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2" name="Freeform 206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3" name="Freeform 207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4" name="Freeform 208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5" name="Line 209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6" name="Line 210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7" name="Line 211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8" name="Freeform 212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39" name="Freeform 213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0" name="Freeform 214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1" name="Line 215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2" name="Line 216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3" name="Line 217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4" name="Line 218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5" name="Freeform 219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6" name="Freeform 220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7" name="Freeform 221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8" name="Freeform 222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49" name="Freeform 223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0" name="Freeform 224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1" name="Freeform 225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2" name="Freeform 226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3" name="Freeform 227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4" name="Freeform 228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5" name="Freeform 229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6" name="Freeform 230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57" name="Freeform 231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2"/>
          <p:cNvGrpSpPr>
            <a:grpSpLocks/>
          </p:cNvGrpSpPr>
          <p:nvPr/>
        </p:nvGrpSpPr>
        <p:grpSpPr bwMode="auto">
          <a:xfrm>
            <a:off x="6307138" y="3316288"/>
            <a:ext cx="673100" cy="585787"/>
            <a:chOff x="768" y="1728"/>
            <a:chExt cx="625" cy="577"/>
          </a:xfrm>
        </p:grpSpPr>
        <p:sp>
          <p:nvSpPr>
            <p:cNvPr id="17808" name="Rectangle 233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9" name="Freeform 234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0" name="Freeform 235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1" name="Freeform 236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2" name="Freeform 237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3" name="Freeform 238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4" name="Freeform 239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5" name="Freeform 240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6" name="Freeform 241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7" name="Freeform 242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" name="Freeform 243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" name="Freeform 244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" name="Freeform 245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" name="Freeform 246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" name="Freeform 247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3" name="Freeform 248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4" name="Freeform 249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5" name="Freeform 25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6" name="Line 251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7" name="Line 252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8" name="Freeform 253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9" name="Freeform 254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0" name="Freeform 255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1" name="Freeform 256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2" name="Freeform 257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3" name="Freeform 258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4" name="Freeform 259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5" name="Freeform 260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6" name="Freeform 261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7" name="Freeform 262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8" name="Freeform 263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39" name="Freeform 264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0" name="Freeform 265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1" name="Freeform 266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2" name="Freeform 267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3" name="Freeform 268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4" name="Freeform 269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5" name="Freeform 270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6" name="Freeform 271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7" name="Freeform 272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8" name="Freeform 273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49" name="Freeform 274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0" name="Freeform 275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1" name="Freeform 276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2" name="Freeform 277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3" name="Freeform 278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4" name="Freeform 27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5" name="Line 280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6" name="Freeform 281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7" name="Freeform 282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8" name="Freeform 283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9" name="Freeform 284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0" name="Line 285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1" name="Line 286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2" name="Line 287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3" name="Freeform 288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4" name="Freeform 289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5" name="Freeform 290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6" name="Line 291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7" name="Line 292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8" name="Line 293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69" name="Line 294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0" name="Freeform 295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1" name="Freeform 296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2" name="Freeform 297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3" name="Freeform 298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4" name="Freeform 299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5" name="Freeform 300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6" name="Freeform 301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7" name="Freeform 302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8" name="Freeform 303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79" name="Freeform 304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0" name="Freeform 305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1" name="Freeform 30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82" name="Freeform 307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8"/>
          <p:cNvGrpSpPr>
            <a:grpSpLocks/>
          </p:cNvGrpSpPr>
          <p:nvPr/>
        </p:nvGrpSpPr>
        <p:grpSpPr bwMode="auto">
          <a:xfrm>
            <a:off x="5303838" y="3330575"/>
            <a:ext cx="673100" cy="585788"/>
            <a:chOff x="768" y="1728"/>
            <a:chExt cx="625" cy="577"/>
          </a:xfrm>
        </p:grpSpPr>
        <p:sp>
          <p:nvSpPr>
            <p:cNvPr id="17733" name="Rectangle 309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4" name="Freeform 310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5" name="Freeform 311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6" name="Freeform 312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7" name="Freeform 313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8" name="Freeform 314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9" name="Freeform 315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0" name="Freeform 316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1" name="Freeform 317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2" name="Freeform 318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3" name="Freeform 319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4" name="Freeform 320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5" name="Freeform 321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6" name="Freeform 322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7" name="Freeform 323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8" name="Freeform 324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9" name="Freeform 325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0" name="Freeform 326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1" name="Line 327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2" name="Line 328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3" name="Freeform 329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4" name="Freeform 330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5" name="Freeform 331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6" name="Freeform 332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7" name="Freeform 333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8" name="Freeform 334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9" name="Freeform 335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0" name="Freeform 336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1" name="Freeform 337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2" name="Freeform 338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3" name="Freeform 339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4" name="Freeform 340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5" name="Freeform 341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6" name="Freeform 342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7" name="Freeform 343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8" name="Freeform 344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9" name="Freeform 345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0" name="Freeform 346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1" name="Freeform 347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2" name="Freeform 348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3" name="Freeform 349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4" name="Freeform 350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5" name="Freeform 351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6" name="Freeform 352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7" name="Freeform 353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8" name="Freeform 354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9" name="Freeform 355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0" name="Line 356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1" name="Freeform 357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2" name="Freeform 358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3" name="Freeform 359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4" name="Freeform 360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5" name="Line 361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6" name="Line 362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7" name="Line 363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8" name="Freeform 364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89" name="Freeform 365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0" name="Freeform 366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1" name="Line 367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2" name="Line 368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3" name="Line 369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4" name="Line 370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5" name="Freeform 371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6" name="Freeform 372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7" name="Freeform 373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8" name="Freeform 374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99" name="Freeform 375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0" name="Freeform 376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1" name="Freeform 377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2" name="Freeform 378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3" name="Freeform 379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4" name="Freeform 380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5" name="Freeform 381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6" name="Freeform 382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07" name="Freeform 383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84"/>
          <p:cNvGrpSpPr>
            <a:grpSpLocks/>
          </p:cNvGrpSpPr>
          <p:nvPr/>
        </p:nvGrpSpPr>
        <p:grpSpPr bwMode="auto">
          <a:xfrm>
            <a:off x="3354388" y="3368675"/>
            <a:ext cx="673100" cy="585788"/>
            <a:chOff x="768" y="1728"/>
            <a:chExt cx="625" cy="577"/>
          </a:xfrm>
        </p:grpSpPr>
        <p:sp>
          <p:nvSpPr>
            <p:cNvPr id="17658" name="Rectangle 385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9" name="Freeform 386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0" name="Freeform 387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1" name="Freeform 388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2" name="Freeform 389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3" name="Freeform 390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4" name="Freeform 391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5" name="Freeform 392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6" name="Freeform 393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7" name="Freeform 394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8" name="Freeform 395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9" name="Freeform 396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0" name="Freeform 397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1" name="Freeform 398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2" name="Freeform 399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3" name="Freeform 400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4" name="Freeform 40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5" name="Freeform 402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6" name="Line 403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7" name="Line 404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8" name="Freeform 405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9" name="Freeform 406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0" name="Freeform 407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1" name="Freeform 408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2" name="Freeform 409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3" name="Freeform 410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4" name="Freeform 411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5" name="Freeform 412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6" name="Freeform 413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7" name="Freeform 414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8" name="Freeform 415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9" name="Freeform 416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0" name="Freeform 417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1" name="Freeform 418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2" name="Freeform 419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3" name="Freeform 420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4" name="Freeform 421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5" name="Freeform 422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6" name="Freeform 423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7" name="Freeform 424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8" name="Freeform 425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99" name="Freeform 426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0" name="Freeform 427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1" name="Freeform 428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2" name="Freeform 429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3" name="Freeform 43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4" name="Freeform 431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5" name="Line 432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6" name="Freeform 433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7" name="Freeform 434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8" name="Freeform 435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9" name="Freeform 436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0" name="Line 437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1" name="Line 438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2" name="Line 439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3" name="Freeform 440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4" name="Freeform 441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5" name="Freeform 442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" name="Line 443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" name="Line 444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8" name="Line 445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9" name="Line 446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" name="Freeform 447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1" name="Freeform 448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2" name="Freeform 449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" name="Freeform 450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4" name="Freeform 451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5" name="Freeform 452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" name="Freeform 453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7" name="Freeform 454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8" name="Freeform 455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9" name="Freeform 456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0" name="Freeform 45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1" name="Freeform 458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2" name="Freeform 459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60"/>
          <p:cNvGrpSpPr>
            <a:grpSpLocks/>
          </p:cNvGrpSpPr>
          <p:nvPr/>
        </p:nvGrpSpPr>
        <p:grpSpPr bwMode="auto">
          <a:xfrm>
            <a:off x="2295525" y="3395663"/>
            <a:ext cx="673100" cy="585787"/>
            <a:chOff x="768" y="1728"/>
            <a:chExt cx="625" cy="577"/>
          </a:xfrm>
        </p:grpSpPr>
        <p:sp>
          <p:nvSpPr>
            <p:cNvPr id="17583" name="Rectangle 461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4" name="Freeform 462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5" name="Freeform 463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Freeform 464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Freeform 465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8" name="Freeform 466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Freeform 467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Freeform 468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Freeform 469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2" name="Freeform 470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Freeform 471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Freeform 472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Freeform 473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6" name="Freeform 474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7" name="Freeform 475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8" name="Freeform 476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99" name="Freeform 477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0" name="Freeform 478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1" name="Line 479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480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3" name="Freeform 481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Freeform 482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5" name="Freeform 483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Freeform 484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Freeform 485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8" name="Freeform 486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Freeform 487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0" name="Freeform 488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1" name="Freeform 489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2" name="Freeform 490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" name="Freeform 491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Freeform 492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5" name="Freeform 493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6" name="Freeform 494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7" name="Freeform 495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8" name="Freeform 496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9" name="Freeform 497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0" name="Freeform 498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1" name="Freeform 499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2" name="Freeform 500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3" name="Freeform 501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4" name="Freeform 502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5" name="Freeform 503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6" name="Freeform 504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7" name="Freeform 505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8" name="Freeform 506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9" name="Freeform 507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0" name="Line 508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1" name="Freeform 509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2" name="Freeform 510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3" name="Freeform 511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4" name="Freeform 512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5" name="Line 513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6" name="Line 514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7" name="Line 515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8" name="Freeform 516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9" name="Freeform 517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0" name="Freeform 518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1" name="Line 519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2" name="Line 520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3" name="Line 521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4" name="Line 522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5" name="Freeform 523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6" name="Freeform 524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7" name="Freeform 525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8" name="Freeform 526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9" name="Freeform 527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0" name="Freeform 528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1" name="Freeform 529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2" name="Freeform 530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3" name="Freeform 531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4" name="Freeform 532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5" name="Freeform 53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6" name="Freeform 534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7" name="Freeform 535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6"/>
          <p:cNvGrpSpPr>
            <a:grpSpLocks/>
          </p:cNvGrpSpPr>
          <p:nvPr/>
        </p:nvGrpSpPr>
        <p:grpSpPr bwMode="auto">
          <a:xfrm>
            <a:off x="4298950" y="3352800"/>
            <a:ext cx="673100" cy="585788"/>
            <a:chOff x="768" y="1728"/>
            <a:chExt cx="625" cy="577"/>
          </a:xfrm>
        </p:grpSpPr>
        <p:sp>
          <p:nvSpPr>
            <p:cNvPr id="17508" name="Rectangle 537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" name="Freeform 538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Freeform 539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Freeform 540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Freeform 541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Freeform 542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Freeform 543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" name="Freeform 544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Freeform 545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" name="Freeform 54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Freeform 547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Freeform 548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Freeform 549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Freeform 550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2" name="Freeform 551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Freeform 552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Freeform 553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Freeform 554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Line 555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7" name="Line 556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8" name="Freeform 557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9" name="Freeform 558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0" name="Freeform 559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1" name="Freeform 560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2" name="Freeform 561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3" name="Freeform 562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Freeform 563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5" name="Freeform 564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6" name="Freeform 565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7" name="Freeform 566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8" name="Freeform 567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9" name="Freeform 568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0" name="Freeform 569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1" name="Freeform 570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2" name="Freeform 571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Freeform 572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Freeform 573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Freeform 574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6" name="Freeform 575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7" name="Freeform 576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8" name="Freeform 577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9" name="Freeform 578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0" name="Freeform 579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1" name="Freeform 580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2" name="Freeform 581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3" name="Freeform 582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4" name="Freeform 583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5" name="Line 584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6" name="Freeform 585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7" name="Freeform 586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8" name="Freeform 587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9" name="Freeform 588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0" name="Line 589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1" name="Line 590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2" name="Line 591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Freeform 592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Freeform 593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5" name="Freeform 594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6" name="Line 595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7" name="Line 596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8" name="Line 597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598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Freeform 599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Freeform 600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2" name="Freeform 601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3" name="Freeform 602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Freeform 603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Freeform 604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Freeform 605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Freeform 606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8" name="Freeform 607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9" name="Freeform 608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Freeform 609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1" name="Freeform 610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Freeform 611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524" name="Line 612"/>
          <p:cNvSpPr>
            <a:spLocks noChangeShapeType="1"/>
          </p:cNvSpPr>
          <p:nvPr/>
        </p:nvSpPr>
        <p:spPr bwMode="auto">
          <a:xfrm>
            <a:off x="4673600" y="2068513"/>
            <a:ext cx="0" cy="69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scene3d>
            <a:camera prst="legacyObliqueBottomRight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grpSp>
        <p:nvGrpSpPr>
          <p:cNvPr id="10" name="Group 613"/>
          <p:cNvGrpSpPr>
            <a:grpSpLocks/>
          </p:cNvGrpSpPr>
          <p:nvPr/>
        </p:nvGrpSpPr>
        <p:grpSpPr bwMode="auto">
          <a:xfrm>
            <a:off x="4294188" y="1566863"/>
            <a:ext cx="673100" cy="585787"/>
            <a:chOff x="768" y="1728"/>
            <a:chExt cx="625" cy="577"/>
          </a:xfrm>
        </p:grpSpPr>
        <p:sp>
          <p:nvSpPr>
            <p:cNvPr id="17433" name="Rectangle 614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615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Freeform 616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Freeform 617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Freeform 618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Freeform 619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Freeform 620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Freeform 621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Freeform 622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Freeform 62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Freeform 624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625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Freeform 626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Freeform 627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Freeform 628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Freeform 629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Freeform 63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Freeform 63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ine 632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633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Freeform 634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Freeform 635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Freeform 636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Freeform 637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Freeform 638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Freeform 639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Freeform 640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Freeform 641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Freeform 642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Freeform 643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Freeform 644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Freeform 645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Freeform 646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Freeform 647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Freeform 648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Freeform 649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Freeform 650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Freeform 651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Freeform 652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Freeform 653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Freeform 654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Freeform 655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Freeform 656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57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8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Freeform 65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6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Line 661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62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663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Freeform 664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665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Line 666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Line 667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Line 668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Freeform 669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670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Freeform 671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Line 672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Line 673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674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675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Freeform 676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Freeform 677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Freeform 678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Freeform 679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Freeform 680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Freeform 681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Freeform 682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Freeform 683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Freeform 684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Freeform 685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5" name="Freeform 68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Freeform 68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Freeform 688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601" name="Line 689"/>
          <p:cNvSpPr>
            <a:spLocks noChangeShapeType="1"/>
          </p:cNvSpPr>
          <p:nvPr/>
        </p:nvSpPr>
        <p:spPr bwMode="auto">
          <a:xfrm>
            <a:off x="1725613" y="4046538"/>
            <a:ext cx="2549525" cy="1576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2" name="Line 690"/>
          <p:cNvSpPr>
            <a:spLocks noChangeShapeType="1"/>
          </p:cNvSpPr>
          <p:nvPr/>
        </p:nvSpPr>
        <p:spPr bwMode="auto">
          <a:xfrm>
            <a:off x="2697163" y="3989388"/>
            <a:ext cx="1657350" cy="1425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3" name="Line 691"/>
          <p:cNvSpPr>
            <a:spLocks noChangeShapeType="1"/>
          </p:cNvSpPr>
          <p:nvPr/>
        </p:nvSpPr>
        <p:spPr bwMode="auto">
          <a:xfrm>
            <a:off x="3748088" y="4000500"/>
            <a:ext cx="777875" cy="1336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4" name="Line 692"/>
          <p:cNvSpPr>
            <a:spLocks noChangeShapeType="1"/>
          </p:cNvSpPr>
          <p:nvPr/>
        </p:nvSpPr>
        <p:spPr bwMode="auto">
          <a:xfrm flipH="1">
            <a:off x="4686300" y="3978275"/>
            <a:ext cx="0" cy="1325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5" name="Line 693"/>
          <p:cNvSpPr>
            <a:spLocks noChangeShapeType="1"/>
          </p:cNvSpPr>
          <p:nvPr/>
        </p:nvSpPr>
        <p:spPr bwMode="auto">
          <a:xfrm flipH="1">
            <a:off x="4846638" y="3932238"/>
            <a:ext cx="800100" cy="1393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6" name="Line 694"/>
          <p:cNvSpPr>
            <a:spLocks noChangeShapeType="1"/>
          </p:cNvSpPr>
          <p:nvPr/>
        </p:nvSpPr>
        <p:spPr bwMode="auto">
          <a:xfrm flipH="1">
            <a:off x="4959350" y="3932238"/>
            <a:ext cx="1646238" cy="1565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7" name="Line 695"/>
          <p:cNvSpPr>
            <a:spLocks noChangeShapeType="1"/>
          </p:cNvSpPr>
          <p:nvPr/>
        </p:nvSpPr>
        <p:spPr bwMode="auto">
          <a:xfrm flipH="1">
            <a:off x="5029200" y="3978275"/>
            <a:ext cx="2674938" cy="167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scene3d>
            <a:camera prst="legacyObliqueBottom"/>
            <a:lightRig rig="legacyFlat1" dir="t"/>
          </a:scene3d>
          <a:sp3d extrusionH="746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5608" name="Text Box 696"/>
          <p:cNvSpPr txBox="1">
            <a:spLocks noChangeArrowheads="1"/>
          </p:cNvSpPr>
          <p:nvPr/>
        </p:nvSpPr>
        <p:spPr bwMode="auto">
          <a:xfrm>
            <a:off x="4949825" y="1544638"/>
            <a:ext cx="2557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Ping 10.1.1.255</a:t>
            </a:r>
          </a:p>
          <a:p>
            <a:pPr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Spoof source: 192.168.1.7</a:t>
            </a:r>
          </a:p>
        </p:txBody>
      </p:sp>
      <p:sp>
        <p:nvSpPr>
          <p:cNvPr id="295609" name="Rectangle 697"/>
          <p:cNvSpPr>
            <a:spLocks noChangeArrowheads="1"/>
          </p:cNvSpPr>
          <p:nvPr/>
        </p:nvSpPr>
        <p:spPr bwMode="auto">
          <a:xfrm>
            <a:off x="4049713" y="6113463"/>
            <a:ext cx="1258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192.168.1.7</a:t>
            </a:r>
          </a:p>
        </p:txBody>
      </p:sp>
      <p:sp>
        <p:nvSpPr>
          <p:cNvPr id="295610" name="Text Box 698"/>
          <p:cNvSpPr txBox="1">
            <a:spLocks noChangeArrowheads="1"/>
          </p:cNvSpPr>
          <p:nvPr/>
        </p:nvSpPr>
        <p:spPr bwMode="auto">
          <a:xfrm>
            <a:off x="3551238" y="2870200"/>
            <a:ext cx="227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10.1.1.0/24 Network</a:t>
            </a:r>
          </a:p>
        </p:txBody>
      </p:sp>
      <p:sp>
        <p:nvSpPr>
          <p:cNvPr id="295611" name="Rectangle 699"/>
          <p:cNvSpPr>
            <a:spLocks noChangeArrowheads="1"/>
          </p:cNvSpPr>
          <p:nvPr/>
        </p:nvSpPr>
        <p:spPr bwMode="auto">
          <a:xfrm>
            <a:off x="3009900" y="1557338"/>
            <a:ext cx="12588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Attacker</a:t>
            </a:r>
          </a:p>
          <a:p>
            <a:pPr algn="ctr"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172.21.0.35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 autoUpdateAnimBg="0"/>
      <p:bldP spid="295524" grpId="0" animBg="1"/>
      <p:bldP spid="295601" grpId="0" animBg="1"/>
      <p:bldP spid="295602" grpId="0" animBg="1"/>
      <p:bldP spid="295603" grpId="0" animBg="1"/>
      <p:bldP spid="295604" grpId="0" animBg="1"/>
      <p:bldP spid="295605" grpId="0" animBg="1"/>
      <p:bldP spid="295606" grpId="0" animBg="1"/>
      <p:bldP spid="295607" grpId="0" animBg="1"/>
      <p:bldP spid="295608" grpId="0" autoUpdateAnimBg="0"/>
      <p:bldP spid="295609" grpId="0" autoUpdateAnimBg="0"/>
      <p:bldP spid="295610" grpId="0" autoUpdateAnimBg="0"/>
      <p:bldP spid="2956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Attempting to overwhelm a particular Application Service</a:t>
            </a:r>
          </a:p>
          <a:p>
            <a:r>
              <a:rPr lang="en-US" dirty="0" smtClean="0"/>
              <a:t>Mail Bombing</a:t>
            </a:r>
          </a:p>
          <a:p>
            <a:r>
              <a:rPr lang="en-US" dirty="0" smtClean="0"/>
              <a:t>Connection flooding</a:t>
            </a:r>
          </a:p>
          <a:p>
            <a:pPr lvl="1"/>
            <a:r>
              <a:rPr lang="en-US" dirty="0" smtClean="0"/>
              <a:t>Multiple connections to service (e.g. HTTP)</a:t>
            </a:r>
          </a:p>
          <a:p>
            <a:pPr lvl="1"/>
            <a:r>
              <a:rPr lang="en-US" dirty="0" smtClean="0"/>
              <a:t>Memory / CPU usage</a:t>
            </a:r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Slashdotted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of HTTP requests</a:t>
            </a:r>
          </a:p>
          <a:p>
            <a:r>
              <a:rPr lang="en-US" dirty="0" err="1" smtClean="0"/>
              <a:t>Spidering</a:t>
            </a:r>
            <a:endParaRPr lang="en-US" dirty="0" smtClean="0"/>
          </a:p>
          <a:p>
            <a:pPr lvl="1"/>
            <a:r>
              <a:rPr lang="en-US" dirty="0" smtClean="0"/>
              <a:t>Request all links for a page (recursive)</a:t>
            </a:r>
          </a:p>
          <a:p>
            <a:pPr lvl="1"/>
            <a:r>
              <a:rPr lang="en-US" dirty="0" smtClean="0"/>
              <a:t>Acts as an amplifier</a:t>
            </a:r>
          </a:p>
          <a:p>
            <a:r>
              <a:rPr lang="en-US" dirty="0" err="1" smtClean="0"/>
              <a:t>Slowloris</a:t>
            </a:r>
            <a:endParaRPr lang="en-US" dirty="0" smtClean="0"/>
          </a:p>
          <a:p>
            <a:pPr lvl="1"/>
            <a:r>
              <a:rPr lang="en-US" dirty="0" smtClean="0"/>
              <a:t>Looks like a legitimate request</a:t>
            </a:r>
          </a:p>
          <a:p>
            <a:pPr lvl="1"/>
            <a:r>
              <a:rPr lang="en-US" dirty="0" smtClean="0"/>
              <a:t>Start a request but never finish</a:t>
            </a:r>
          </a:p>
          <a:p>
            <a:pPr lvl="1"/>
            <a:r>
              <a:rPr lang="en-US" dirty="0" smtClean="0"/>
              <a:t>Limit to number of threads that can be forked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Distributed DoS Attacks</a:t>
            </a:r>
          </a:p>
        </p:txBody>
      </p:sp>
      <p:sp>
        <p:nvSpPr>
          <p:cNvPr id="295939" name="Line 3"/>
          <p:cNvSpPr>
            <a:spLocks noChangeShapeType="1"/>
          </p:cNvSpPr>
          <p:nvPr/>
        </p:nvSpPr>
        <p:spPr bwMode="auto">
          <a:xfrm>
            <a:off x="6970713" y="3281363"/>
            <a:ext cx="3810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0" name="Line 4"/>
          <p:cNvSpPr>
            <a:spLocks noChangeShapeType="1"/>
          </p:cNvSpPr>
          <p:nvPr/>
        </p:nvSpPr>
        <p:spPr bwMode="auto">
          <a:xfrm>
            <a:off x="6513513" y="3281363"/>
            <a:ext cx="3048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1" name="Line 5"/>
          <p:cNvSpPr>
            <a:spLocks noChangeShapeType="1"/>
          </p:cNvSpPr>
          <p:nvPr/>
        </p:nvSpPr>
        <p:spPr bwMode="auto">
          <a:xfrm flipH="1">
            <a:off x="6056313" y="3281363"/>
            <a:ext cx="3048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>
            <a:off x="5218113" y="3281363"/>
            <a:ext cx="609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>
            <a:off x="5218113" y="3281363"/>
            <a:ext cx="7620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4760913" y="3281363"/>
            <a:ext cx="228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 flipH="1">
            <a:off x="4227513" y="3281363"/>
            <a:ext cx="228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>
            <a:off x="3389313" y="3281363"/>
            <a:ext cx="609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 flipH="1">
            <a:off x="3465513" y="3281363"/>
            <a:ext cx="8382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3008313" y="3281363"/>
            <a:ext cx="228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 flipH="1">
            <a:off x="2474913" y="3281363"/>
            <a:ext cx="228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H="1">
            <a:off x="1941513" y="3281363"/>
            <a:ext cx="5334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sm"/>
            <a:tailEnd type="triangle" w="med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3998913" y="4957763"/>
            <a:ext cx="1371600" cy="381000"/>
          </a:xfrm>
          <a:prstGeom prst="rect">
            <a:avLst/>
          </a:prstGeom>
          <a:solidFill>
            <a:srgbClr val="FF00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00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Victim</a:t>
            </a: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 flipH="1">
            <a:off x="3389313" y="2214563"/>
            <a:ext cx="91440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4608513" y="229076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4913313" y="2214563"/>
            <a:ext cx="990600" cy="685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4075113" y="1909763"/>
            <a:ext cx="1066800" cy="3048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Intruder</a:t>
            </a: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1865313" y="4119563"/>
            <a:ext cx="2057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0" name="Line 34"/>
          <p:cNvSpPr>
            <a:spLocks noChangeShapeType="1"/>
          </p:cNvSpPr>
          <p:nvPr/>
        </p:nvSpPr>
        <p:spPr bwMode="auto">
          <a:xfrm>
            <a:off x="2627313" y="4195763"/>
            <a:ext cx="1295400" cy="762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3313113" y="4119563"/>
            <a:ext cx="9906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2" name="Line 36"/>
          <p:cNvSpPr>
            <a:spLocks noChangeShapeType="1"/>
          </p:cNvSpPr>
          <p:nvPr/>
        </p:nvSpPr>
        <p:spPr bwMode="auto">
          <a:xfrm>
            <a:off x="4227513" y="4119563"/>
            <a:ext cx="304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 flipH="1">
            <a:off x="4760913" y="4119563"/>
            <a:ext cx="304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 flipH="1">
            <a:off x="5141913" y="4119563"/>
            <a:ext cx="8382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5" name="Line 39"/>
          <p:cNvSpPr>
            <a:spLocks noChangeShapeType="1"/>
          </p:cNvSpPr>
          <p:nvPr/>
        </p:nvSpPr>
        <p:spPr bwMode="auto">
          <a:xfrm flipH="1">
            <a:off x="5446713" y="4119563"/>
            <a:ext cx="13716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 flipH="1">
            <a:off x="5522913" y="4119563"/>
            <a:ext cx="2057400" cy="990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sm" len="sm"/>
          </a:ln>
          <a:scene3d>
            <a:camera prst="legacyObliqueBottom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0033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8460" name="Text Box 41"/>
          <p:cNvSpPr txBox="1">
            <a:spLocks noChangeArrowheads="1"/>
          </p:cNvSpPr>
          <p:nvPr/>
        </p:nvSpPr>
        <p:spPr bwMode="auto">
          <a:xfrm>
            <a:off x="5953125" y="6134100"/>
            <a:ext cx="28781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400"/>
              <a:t>Source: </a:t>
            </a:r>
            <a:r>
              <a:rPr lang="en-US" sz="1400" i="1">
                <a:hlinkClick r:id="rId2"/>
              </a:rPr>
              <a:t>Results of the Distributed </a:t>
            </a:r>
          </a:p>
          <a:p>
            <a:pPr algn="r"/>
            <a:r>
              <a:rPr lang="en-US" sz="1400" i="1">
                <a:hlinkClick r:id="rId2"/>
              </a:rPr>
              <a:t>Intruder Tools Workshop</a:t>
            </a:r>
            <a:endParaRPr lang="en-US" sz="1400"/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5903913" y="2900363"/>
            <a:ext cx="1066800" cy="304800"/>
          </a:xfrm>
          <a:prstGeom prst="rect">
            <a:avLst/>
          </a:prstGeom>
          <a:solidFill>
            <a:srgbClr val="9999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99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Master</a:t>
            </a:r>
          </a:p>
        </p:txBody>
      </p:sp>
      <p:sp>
        <p:nvSpPr>
          <p:cNvPr id="295979" name="Rectangle 43"/>
          <p:cNvSpPr>
            <a:spLocks noChangeArrowheads="1"/>
          </p:cNvSpPr>
          <p:nvPr/>
        </p:nvSpPr>
        <p:spPr bwMode="auto">
          <a:xfrm>
            <a:off x="4075113" y="2900363"/>
            <a:ext cx="1066800" cy="304800"/>
          </a:xfrm>
          <a:prstGeom prst="rect">
            <a:avLst/>
          </a:prstGeom>
          <a:solidFill>
            <a:srgbClr val="9999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99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Master</a:t>
            </a:r>
          </a:p>
        </p:txBody>
      </p:sp>
      <p:sp>
        <p:nvSpPr>
          <p:cNvPr id="295980" name="Rectangle 44"/>
          <p:cNvSpPr>
            <a:spLocks noChangeArrowheads="1"/>
          </p:cNvSpPr>
          <p:nvPr/>
        </p:nvSpPr>
        <p:spPr bwMode="auto">
          <a:xfrm>
            <a:off x="2322513" y="2900363"/>
            <a:ext cx="1066800" cy="304800"/>
          </a:xfrm>
          <a:prstGeom prst="rect">
            <a:avLst/>
          </a:prstGeom>
          <a:solidFill>
            <a:srgbClr val="9999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99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Master</a:t>
            </a:r>
          </a:p>
        </p:txBody>
      </p:sp>
      <p:sp>
        <p:nvSpPr>
          <p:cNvPr id="295981" name="Rectangle 45"/>
          <p:cNvSpPr>
            <a:spLocks noChangeArrowheads="1"/>
          </p:cNvSpPr>
          <p:nvPr/>
        </p:nvSpPr>
        <p:spPr bwMode="auto">
          <a:xfrm>
            <a:off x="15605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2" name="Rectangle 46"/>
          <p:cNvSpPr>
            <a:spLocks noChangeArrowheads="1"/>
          </p:cNvSpPr>
          <p:nvPr/>
        </p:nvSpPr>
        <p:spPr bwMode="auto">
          <a:xfrm>
            <a:off x="23225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3" name="Rectangle 47"/>
          <p:cNvSpPr>
            <a:spLocks noChangeArrowheads="1"/>
          </p:cNvSpPr>
          <p:nvPr/>
        </p:nvSpPr>
        <p:spPr bwMode="auto">
          <a:xfrm>
            <a:off x="30845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4" name="Rectangle 48"/>
          <p:cNvSpPr>
            <a:spLocks noChangeArrowheads="1"/>
          </p:cNvSpPr>
          <p:nvPr/>
        </p:nvSpPr>
        <p:spPr bwMode="auto">
          <a:xfrm>
            <a:off x="48371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5" name="Rectangle 49"/>
          <p:cNvSpPr>
            <a:spLocks noChangeArrowheads="1"/>
          </p:cNvSpPr>
          <p:nvPr/>
        </p:nvSpPr>
        <p:spPr bwMode="auto">
          <a:xfrm>
            <a:off x="39989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6" name="Rectangle 50"/>
          <p:cNvSpPr>
            <a:spLocks noChangeArrowheads="1"/>
          </p:cNvSpPr>
          <p:nvPr/>
        </p:nvSpPr>
        <p:spPr bwMode="auto">
          <a:xfrm>
            <a:off x="58277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7" name="Rectangle 51"/>
          <p:cNvSpPr>
            <a:spLocks noChangeArrowheads="1"/>
          </p:cNvSpPr>
          <p:nvPr/>
        </p:nvSpPr>
        <p:spPr bwMode="auto">
          <a:xfrm>
            <a:off x="65897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295988" name="Rectangle 52"/>
          <p:cNvSpPr>
            <a:spLocks noChangeArrowheads="1"/>
          </p:cNvSpPr>
          <p:nvPr/>
        </p:nvSpPr>
        <p:spPr bwMode="auto">
          <a:xfrm>
            <a:off x="7351713" y="3662363"/>
            <a:ext cx="381000" cy="381000"/>
          </a:xfrm>
          <a:prstGeom prst="rect">
            <a:avLst/>
          </a:prstGeom>
          <a:solidFill>
            <a:srgbClr val="66FF33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0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0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3" dur="500"/>
                                        <p:tgtEl>
                                          <p:spTgt spid="2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6" dur="500"/>
                                        <p:tgtEl>
                                          <p:spTgt spid="2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2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2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5" dur="500"/>
                                        <p:tgtEl>
                                          <p:spTgt spid="2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2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2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295939" grpId="1" animBg="1"/>
      <p:bldP spid="295939" grpId="2" animBg="1"/>
      <p:bldP spid="295940" grpId="0" animBg="1"/>
      <p:bldP spid="295940" grpId="1" animBg="1"/>
      <p:bldP spid="295940" grpId="2" animBg="1"/>
      <p:bldP spid="295941" grpId="0" animBg="1"/>
      <p:bldP spid="295941" grpId="1" animBg="1"/>
      <p:bldP spid="295941" grpId="2" animBg="1"/>
      <p:bldP spid="295942" grpId="0" animBg="1"/>
      <p:bldP spid="295942" grpId="1" animBg="1"/>
      <p:bldP spid="295942" grpId="2" animBg="1"/>
      <p:bldP spid="295943" grpId="0" animBg="1"/>
      <p:bldP spid="295943" grpId="1" animBg="1"/>
      <p:bldP spid="295943" grpId="2" animBg="1"/>
      <p:bldP spid="295944" grpId="0" animBg="1"/>
      <p:bldP spid="295944" grpId="1" animBg="1"/>
      <p:bldP spid="295944" grpId="2" animBg="1"/>
      <p:bldP spid="295945" grpId="0" animBg="1"/>
      <p:bldP spid="295945" grpId="1" animBg="1"/>
      <p:bldP spid="295945" grpId="2" animBg="1"/>
      <p:bldP spid="295946" grpId="0" animBg="1"/>
      <p:bldP spid="295946" grpId="1" animBg="1"/>
      <p:bldP spid="295946" grpId="2" animBg="1"/>
      <p:bldP spid="295947" grpId="0" animBg="1"/>
      <p:bldP spid="295947" grpId="1" animBg="1"/>
      <p:bldP spid="295947" grpId="2" animBg="1"/>
      <p:bldP spid="295948" grpId="0" animBg="1"/>
      <p:bldP spid="295948" grpId="1" animBg="1"/>
      <p:bldP spid="295948" grpId="2" animBg="1"/>
      <p:bldP spid="295949" grpId="0" animBg="1"/>
      <p:bldP spid="295949" grpId="1" animBg="1"/>
      <p:bldP spid="295949" grpId="2" animBg="1"/>
      <p:bldP spid="295950" grpId="0" animBg="1"/>
      <p:bldP spid="295950" grpId="1" animBg="1"/>
      <p:bldP spid="295950" grpId="2" animBg="1"/>
      <p:bldP spid="295952" grpId="0" animBg="1" autoUpdateAnimBg="0"/>
      <p:bldP spid="295953" grpId="0" animBg="1"/>
      <p:bldP spid="295954" grpId="0" animBg="1"/>
      <p:bldP spid="295955" grpId="0" animBg="1"/>
      <p:bldP spid="295956" grpId="0" animBg="1" autoUpdateAnimBg="0"/>
      <p:bldP spid="295969" grpId="0" animBg="1"/>
      <p:bldP spid="295970" grpId="0" animBg="1"/>
      <p:bldP spid="295971" grpId="0" animBg="1"/>
      <p:bldP spid="295972" grpId="0" animBg="1"/>
      <p:bldP spid="295973" grpId="0" animBg="1"/>
      <p:bldP spid="295974" grpId="0" animBg="1"/>
      <p:bldP spid="295975" grpId="0" animBg="1"/>
      <p:bldP spid="295976" grpId="0" animBg="1"/>
      <p:bldP spid="295978" grpId="0" animBg="1" autoUpdateAnimBg="0"/>
      <p:bldP spid="295979" grpId="0" animBg="1" autoUpdateAnimBg="0"/>
      <p:bldP spid="295980" grpId="0" animBg="1" autoUpdateAnimBg="0"/>
      <p:bldP spid="295981" grpId="0" animBg="1" autoUpdateAnimBg="0"/>
      <p:bldP spid="295982" grpId="0" animBg="1" autoUpdateAnimBg="0"/>
      <p:bldP spid="295983" grpId="0" animBg="1" autoUpdateAnimBg="0"/>
      <p:bldP spid="295984" grpId="0" animBg="1" autoUpdateAnimBg="0"/>
      <p:bldP spid="295985" grpId="0" animBg="1" autoUpdateAnimBg="0"/>
      <p:bldP spid="295986" grpId="0" animBg="1" autoUpdateAnimBg="0"/>
      <p:bldP spid="295987" grpId="0" animBg="1" autoUpdateAnimBg="0"/>
      <p:bldP spid="29598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Defenses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Prevention/Preemption </a:t>
            </a:r>
          </a:p>
          <a:p>
            <a:r>
              <a:rPr lang="en-US" dirty="0" smtClean="0"/>
              <a:t>Attack Detection and Filtering</a:t>
            </a:r>
          </a:p>
          <a:p>
            <a:r>
              <a:rPr lang="en-US" dirty="0" smtClean="0"/>
              <a:t>Attack Identification/</a:t>
            </a:r>
            <a:r>
              <a:rPr lang="en-US" dirty="0" err="1" smtClean="0"/>
              <a:t>Traceback</a:t>
            </a:r>
            <a:endParaRPr lang="en-US" dirty="0" smtClean="0"/>
          </a:p>
          <a:p>
            <a:r>
              <a:rPr lang="en-US" dirty="0" smtClean="0"/>
              <a:t>Attack Reaction</a:t>
            </a:r>
            <a:endParaRPr lang="en-US" dirty="0"/>
          </a:p>
        </p:txBody>
      </p:sp>
      <p:sp>
        <p:nvSpPr>
          <p:cNvPr id="5" name="Text Box 84"/>
          <p:cNvSpPr txBox="1">
            <a:spLocks noChangeArrowheads="1"/>
          </p:cNvSpPr>
          <p:nvPr/>
        </p:nvSpPr>
        <p:spPr bwMode="auto">
          <a:xfrm>
            <a:off x="823810" y="5501131"/>
            <a:ext cx="8048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Attacks cannot be completely prevented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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7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part of an attack</a:t>
            </a:r>
          </a:p>
          <a:p>
            <a:pPr lvl="1"/>
            <a:r>
              <a:rPr lang="en-US" dirty="0" smtClean="0"/>
              <a:t>Patch systems</a:t>
            </a:r>
          </a:p>
          <a:p>
            <a:pPr lvl="1"/>
            <a:r>
              <a:rPr lang="en-US" dirty="0" smtClean="0"/>
              <a:t>Egress filtering for spoofed addresses</a:t>
            </a:r>
          </a:p>
          <a:p>
            <a:pPr lvl="1"/>
            <a:r>
              <a:rPr lang="en-US" dirty="0" smtClean="0"/>
              <a:t>Disable directed broadcasts</a:t>
            </a:r>
          </a:p>
          <a:p>
            <a:r>
              <a:rPr lang="en-US" dirty="0" smtClean="0"/>
              <a:t>Filter/block abnormal traffic (volume/type)</a:t>
            </a:r>
          </a:p>
          <a:p>
            <a:r>
              <a:rPr lang="en-US" dirty="0" smtClean="0"/>
              <a:t>Service mirroring/replication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/Puzzles for service 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type of Attack</a:t>
            </a:r>
          </a:p>
          <a:p>
            <a:r>
              <a:rPr lang="en-US" dirty="0" smtClean="0"/>
              <a:t>Trace Attacks to Source (ISP)</a:t>
            </a:r>
          </a:p>
          <a:p>
            <a:r>
              <a:rPr lang="en-US" dirty="0" smtClean="0"/>
              <a:t>Implement Contingency Plan</a:t>
            </a:r>
          </a:p>
          <a:p>
            <a:r>
              <a:rPr lang="en-US" dirty="0" smtClean="0"/>
              <a:t>AAR / Plan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References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762000" y="399573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Security: Principles and Practice,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Ed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Overview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Anatomy of an Attack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Denial of Service Attacks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Packet Sniffing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Service Attacks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Spoofing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 are Networks Vulnerable?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Reliance on shared resources</a:t>
            </a:r>
          </a:p>
          <a:p>
            <a:pPr eaLnBrk="1" hangingPunct="1">
              <a:defRPr/>
            </a:pPr>
            <a:r>
              <a:rPr lang="en-US" smtClean="0"/>
              <a:t>System Complexity</a:t>
            </a:r>
          </a:p>
          <a:p>
            <a:pPr eaLnBrk="1" hangingPunct="1">
              <a:defRPr/>
            </a:pPr>
            <a:r>
              <a:rPr lang="en-US" smtClean="0"/>
              <a:t>Unknown perimeter</a:t>
            </a:r>
          </a:p>
          <a:p>
            <a:pPr eaLnBrk="1" hangingPunct="1">
              <a:defRPr/>
            </a:pPr>
            <a:r>
              <a:rPr lang="en-US" smtClean="0"/>
              <a:t>Many points of attack</a:t>
            </a:r>
          </a:p>
          <a:p>
            <a:pPr eaLnBrk="1" hangingPunct="1">
              <a:defRPr/>
            </a:pPr>
            <a:r>
              <a:rPr lang="en-US" smtClean="0"/>
              <a:t>Attacker anonymity</a:t>
            </a:r>
          </a:p>
          <a:p>
            <a:pPr eaLnBrk="1" hangingPunct="1">
              <a:defRPr/>
            </a:pPr>
            <a:r>
              <a:rPr lang="en-US" smtClean="0"/>
              <a:t>Multiple paths to hosts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systems and networks unavailable for use</a:t>
            </a:r>
          </a:p>
          <a:p>
            <a:r>
              <a:rPr lang="en-US" dirty="0" smtClean="0"/>
              <a:t>Categories of Attacks</a:t>
            </a:r>
          </a:p>
          <a:p>
            <a:pPr lvl="1"/>
            <a:r>
              <a:rPr lang="en-US" dirty="0" smtClean="0"/>
              <a:t>Network Bandwidth Attacks</a:t>
            </a:r>
          </a:p>
          <a:p>
            <a:pPr lvl="1"/>
            <a:r>
              <a:rPr lang="en-US" dirty="0" smtClean="0"/>
              <a:t>System Resource Attacks</a:t>
            </a:r>
          </a:p>
          <a:p>
            <a:pPr lvl="1"/>
            <a:r>
              <a:rPr lang="en-US" dirty="0" smtClean="0"/>
              <a:t>Application Service Attacks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708150" y="5601494"/>
            <a:ext cx="5322888" cy="782638"/>
            <a:chOff x="1076" y="3336"/>
            <a:chExt cx="3353" cy="493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745" y="3392"/>
              <a:ext cx="2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Targets may be Upstream</a:t>
              </a:r>
            </a:p>
          </p:txBody>
        </p:sp>
        <p:pic>
          <p:nvPicPr>
            <p:cNvPr id="6" name="Picture 7" descr="j02173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" y="3336"/>
              <a:ext cx="64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Ping Flood Attack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3313" y="2628900"/>
            <a:ext cx="1323975" cy="1316038"/>
            <a:chOff x="768" y="1728"/>
            <a:chExt cx="625" cy="577"/>
          </a:xfrm>
        </p:grpSpPr>
        <p:sp>
          <p:nvSpPr>
            <p:cNvPr id="1048" name="Rectangle 4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5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6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8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9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0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1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2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4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5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16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17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18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19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22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23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24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25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6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7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28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9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0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1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2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3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4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7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38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39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40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41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2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3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44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45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46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47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48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4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5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51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52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53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54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55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Line 56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Line 57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58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59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60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61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62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63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Line 64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65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66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67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68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69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70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71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72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73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4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75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7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8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2943" name="Object 79"/>
          <p:cNvGraphicFramePr>
            <a:graphicFrameLocks/>
          </p:cNvGraphicFramePr>
          <p:nvPr/>
        </p:nvGraphicFramePr>
        <p:xfrm>
          <a:off x="6870700" y="1962150"/>
          <a:ext cx="121761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r:id="rId3" imgW="1963440" imgH="2639880" progId="">
                  <p:embed/>
                </p:oleObj>
              </mc:Choice>
              <mc:Fallback>
                <p:oleObj r:id="rId3" imgW="1963440" imgH="2639880" progId="">
                  <p:embed/>
                  <p:pic>
                    <p:nvPicPr>
                      <p:cNvPr id="0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1962150"/>
                        <a:ext cx="121761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45" name="Line 81"/>
          <p:cNvSpPr>
            <a:spLocks noChangeShapeType="1"/>
          </p:cNvSpPr>
          <p:nvPr/>
        </p:nvSpPr>
        <p:spPr bwMode="auto">
          <a:xfrm flipH="1">
            <a:off x="2427288" y="2479646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3592513" y="2095471"/>
            <a:ext cx="308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Reply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2474482" y="5405438"/>
            <a:ext cx="39378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Issues for the Attacker?</a:t>
            </a:r>
            <a:endParaRPr lang="en-US" sz="28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1387475" y="3976688"/>
            <a:ext cx="814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6875463" y="4689475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292955" name="Line 91"/>
          <p:cNvSpPr>
            <a:spLocks noChangeShapeType="1"/>
          </p:cNvSpPr>
          <p:nvPr/>
        </p:nvSpPr>
        <p:spPr bwMode="auto">
          <a:xfrm>
            <a:off x="2405063" y="2093913"/>
            <a:ext cx="4248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2924174" y="1727200"/>
            <a:ext cx="2174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Request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" name="Line 81"/>
          <p:cNvSpPr>
            <a:spLocks noChangeShapeType="1"/>
          </p:cNvSpPr>
          <p:nvPr/>
        </p:nvSpPr>
        <p:spPr bwMode="auto">
          <a:xfrm flipH="1">
            <a:off x="2449513" y="3365608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00" name="Text Box 83"/>
          <p:cNvSpPr txBox="1">
            <a:spLocks noChangeArrowheads="1"/>
          </p:cNvSpPr>
          <p:nvPr/>
        </p:nvSpPr>
        <p:spPr bwMode="auto">
          <a:xfrm>
            <a:off x="3614738" y="2981433"/>
            <a:ext cx="308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Reply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>
            <a:off x="2427288" y="2979875"/>
            <a:ext cx="4248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2946399" y="2613162"/>
            <a:ext cx="2174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Request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" name="Line 81"/>
          <p:cNvSpPr>
            <a:spLocks noChangeShapeType="1"/>
          </p:cNvSpPr>
          <p:nvPr/>
        </p:nvSpPr>
        <p:spPr bwMode="auto">
          <a:xfrm flipH="1">
            <a:off x="2454275" y="4325759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04" name="Text Box 83"/>
          <p:cNvSpPr txBox="1">
            <a:spLocks noChangeArrowheads="1"/>
          </p:cNvSpPr>
          <p:nvPr/>
        </p:nvSpPr>
        <p:spPr bwMode="auto">
          <a:xfrm>
            <a:off x="3619500" y="3941584"/>
            <a:ext cx="308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Reply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>
            <a:off x="2432050" y="3940026"/>
            <a:ext cx="4248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06" name="Text Box 92"/>
          <p:cNvSpPr txBox="1">
            <a:spLocks noChangeArrowheads="1"/>
          </p:cNvSpPr>
          <p:nvPr/>
        </p:nvSpPr>
        <p:spPr bwMode="auto">
          <a:xfrm>
            <a:off x="2951161" y="3573313"/>
            <a:ext cx="2174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ICMP Echo Request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9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9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9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45" grpId="0" animBg="1"/>
      <p:bldP spid="292947" grpId="0" autoUpdateAnimBg="0"/>
      <p:bldP spid="292948" grpId="0" autoUpdateAnimBg="0"/>
      <p:bldP spid="292949" grpId="0" autoUpdateAnimBg="0"/>
      <p:bldP spid="292950" grpId="0" autoUpdateAnimBg="0"/>
      <p:bldP spid="292955" grpId="0" animBg="1"/>
      <p:bldP spid="292956" grpId="0" autoUpdateAnimBg="0"/>
      <p:bldP spid="99" grpId="0" animBg="1"/>
      <p:bldP spid="100" grpId="0" autoUpdateAnimBg="0"/>
      <p:bldP spid="101" grpId="0" animBg="1"/>
      <p:bldP spid="102" grpId="0" autoUpdateAnimBg="0"/>
      <p:bldP spid="103" grpId="0" animBg="1"/>
      <p:bldP spid="104" grpId="0" autoUpdateAnimBg="0"/>
      <p:bldP spid="105" grpId="0" animBg="1"/>
      <p:bldP spid="1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Spoofing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Replace actual source address in IP packets</a:t>
            </a:r>
          </a:p>
          <a:p>
            <a:pPr eaLnBrk="1" hangingPunct="1">
              <a:defRPr/>
            </a:pPr>
            <a:r>
              <a:rPr lang="en-US" dirty="0" smtClean="0"/>
              <a:t>Prevent packets from being traced back</a:t>
            </a:r>
          </a:p>
          <a:p>
            <a:pPr eaLnBrk="1" hangingPunct="1">
              <a:defRPr/>
            </a:pPr>
            <a:r>
              <a:rPr lang="en-US" dirty="0" smtClean="0"/>
              <a:t>Exploit IP address-based trust relationships</a:t>
            </a:r>
          </a:p>
          <a:p>
            <a:pPr eaLnBrk="1" hangingPunct="1">
              <a:defRPr/>
            </a:pPr>
            <a:r>
              <a:rPr lang="en-US" dirty="0" smtClean="0"/>
              <a:t>Backscatter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SYN Spoofing Attack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9595" y="2641607"/>
            <a:ext cx="1070831" cy="1092516"/>
            <a:chOff x="768" y="1728"/>
            <a:chExt cx="625" cy="577"/>
          </a:xfrm>
        </p:grpSpPr>
        <p:sp>
          <p:nvSpPr>
            <p:cNvPr id="1048" name="Rectangle 4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5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6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8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9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0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1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2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4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5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16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17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18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19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22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23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24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25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6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7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28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9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0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1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2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3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4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7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38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39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40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41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2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3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44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45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46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47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48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4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5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51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52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53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54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55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Line 56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Line 57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58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59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60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61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62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63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Line 64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65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66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67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68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69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70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71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72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73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4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75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7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8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2943" name="Objec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25776"/>
              </p:ext>
            </p:extLst>
          </p:nvPr>
        </p:nvGraphicFramePr>
        <p:xfrm>
          <a:off x="3847066" y="1901414"/>
          <a:ext cx="121761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r:id="rId3" imgW="1963440" imgH="2639880" progId="">
                  <p:embed/>
                </p:oleObj>
              </mc:Choice>
              <mc:Fallback>
                <p:oleObj r:id="rId3" imgW="1963440" imgH="26398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066" y="1901414"/>
                        <a:ext cx="121761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5177242" y="1739906"/>
            <a:ext cx="308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sz="1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ACK(C,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1093271" y="5405438"/>
            <a:ext cx="6700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Client may send RST packets in response</a:t>
            </a:r>
            <a:endParaRPr lang="en-US" sz="28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585291" y="3789340"/>
            <a:ext cx="1114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Attacker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3851829" y="4628739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292955" name="Line 91"/>
          <p:cNvSpPr>
            <a:spLocks noChangeShapeType="1"/>
          </p:cNvSpPr>
          <p:nvPr/>
        </p:nvSpPr>
        <p:spPr bwMode="auto">
          <a:xfrm>
            <a:off x="1969311" y="2108207"/>
            <a:ext cx="179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1919333" y="1739906"/>
            <a:ext cx="16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grpSp>
        <p:nvGrpSpPr>
          <p:cNvPr id="99" name="Group 3"/>
          <p:cNvGrpSpPr>
            <a:grpSpLocks/>
          </p:cNvGrpSpPr>
          <p:nvPr/>
        </p:nvGrpSpPr>
        <p:grpSpPr bwMode="auto">
          <a:xfrm>
            <a:off x="7821353" y="2555812"/>
            <a:ext cx="1070831" cy="1092516"/>
            <a:chOff x="768" y="1728"/>
            <a:chExt cx="625" cy="577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2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4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5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9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3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5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6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9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43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4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1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3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58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60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61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62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63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64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5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67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68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0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71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74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75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7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Text Box 85"/>
          <p:cNvSpPr txBox="1">
            <a:spLocks noChangeArrowheads="1"/>
          </p:cNvSpPr>
          <p:nvPr/>
        </p:nvSpPr>
        <p:spPr bwMode="auto">
          <a:xfrm>
            <a:off x="8016358" y="3693322"/>
            <a:ext cx="821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" name="Line 91"/>
          <p:cNvSpPr>
            <a:spLocks noChangeShapeType="1"/>
          </p:cNvSpPr>
          <p:nvPr/>
        </p:nvSpPr>
        <p:spPr bwMode="auto">
          <a:xfrm>
            <a:off x="5177242" y="2109238"/>
            <a:ext cx="24994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77" name="Text Box 83"/>
          <p:cNvSpPr txBox="1">
            <a:spLocks noChangeArrowheads="1"/>
          </p:cNvSpPr>
          <p:nvPr/>
        </p:nvSpPr>
        <p:spPr bwMode="auto">
          <a:xfrm>
            <a:off x="5148292" y="2293111"/>
            <a:ext cx="308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sz="1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ACK(C,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78" name="Line 91"/>
          <p:cNvSpPr>
            <a:spLocks noChangeShapeType="1"/>
          </p:cNvSpPr>
          <p:nvPr/>
        </p:nvSpPr>
        <p:spPr bwMode="auto">
          <a:xfrm>
            <a:off x="1940361" y="2661412"/>
            <a:ext cx="179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79" name="Text Box 92"/>
          <p:cNvSpPr txBox="1">
            <a:spLocks noChangeArrowheads="1"/>
          </p:cNvSpPr>
          <p:nvPr/>
        </p:nvSpPr>
        <p:spPr bwMode="auto">
          <a:xfrm>
            <a:off x="1890383" y="2293111"/>
            <a:ext cx="16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80" name="Line 91"/>
          <p:cNvSpPr>
            <a:spLocks noChangeShapeType="1"/>
          </p:cNvSpPr>
          <p:nvPr/>
        </p:nvSpPr>
        <p:spPr bwMode="auto">
          <a:xfrm>
            <a:off x="5148292" y="2662443"/>
            <a:ext cx="24994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93" name="Text Box 83"/>
          <p:cNvSpPr txBox="1">
            <a:spLocks noChangeArrowheads="1"/>
          </p:cNvSpPr>
          <p:nvPr/>
        </p:nvSpPr>
        <p:spPr bwMode="auto">
          <a:xfrm>
            <a:off x="5163712" y="2786237"/>
            <a:ext cx="308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sz="1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ACK(C,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94" name="Line 91"/>
          <p:cNvSpPr>
            <a:spLocks noChangeShapeType="1"/>
          </p:cNvSpPr>
          <p:nvPr/>
        </p:nvSpPr>
        <p:spPr bwMode="auto">
          <a:xfrm>
            <a:off x="1955781" y="3154538"/>
            <a:ext cx="179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95" name="Text Box 92"/>
          <p:cNvSpPr txBox="1">
            <a:spLocks noChangeArrowheads="1"/>
          </p:cNvSpPr>
          <p:nvPr/>
        </p:nvSpPr>
        <p:spPr bwMode="auto">
          <a:xfrm>
            <a:off x="1905803" y="2786237"/>
            <a:ext cx="16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96" name="Line 91"/>
          <p:cNvSpPr>
            <a:spLocks noChangeShapeType="1"/>
          </p:cNvSpPr>
          <p:nvPr/>
        </p:nvSpPr>
        <p:spPr bwMode="auto">
          <a:xfrm>
            <a:off x="5163712" y="3155569"/>
            <a:ext cx="24994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97" name="Text Box 83"/>
          <p:cNvSpPr txBox="1">
            <a:spLocks noChangeArrowheads="1"/>
          </p:cNvSpPr>
          <p:nvPr/>
        </p:nvSpPr>
        <p:spPr bwMode="auto">
          <a:xfrm>
            <a:off x="5148292" y="3433906"/>
            <a:ext cx="308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sz="1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ACK(C,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98" name="Line 91"/>
          <p:cNvSpPr>
            <a:spLocks noChangeShapeType="1"/>
          </p:cNvSpPr>
          <p:nvPr/>
        </p:nvSpPr>
        <p:spPr bwMode="auto">
          <a:xfrm>
            <a:off x="1940361" y="3802207"/>
            <a:ext cx="179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199" name="Text Box 92"/>
          <p:cNvSpPr txBox="1">
            <a:spLocks noChangeArrowheads="1"/>
          </p:cNvSpPr>
          <p:nvPr/>
        </p:nvSpPr>
        <p:spPr bwMode="auto">
          <a:xfrm>
            <a:off x="1890383" y="3433906"/>
            <a:ext cx="16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SYN(C,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ISN</a:t>
            </a:r>
            <a:r>
              <a:rPr lang="en-US" sz="16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00" name="Line 91"/>
          <p:cNvSpPr>
            <a:spLocks noChangeShapeType="1"/>
          </p:cNvSpPr>
          <p:nvPr/>
        </p:nvSpPr>
        <p:spPr bwMode="auto">
          <a:xfrm>
            <a:off x="5148292" y="3803238"/>
            <a:ext cx="24994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9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29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47" grpId="0" autoUpdateAnimBg="0"/>
      <p:bldP spid="292948" grpId="0" autoUpdateAnimBg="0"/>
      <p:bldP spid="292949" grpId="0" autoUpdateAnimBg="0"/>
      <p:bldP spid="292950" grpId="0" autoUpdateAnimBg="0"/>
      <p:bldP spid="292955" grpId="0" animBg="1"/>
      <p:bldP spid="292956" grpId="0" autoUpdateAnimBg="0"/>
      <p:bldP spid="175" grpId="0" autoUpdateAnimBg="0"/>
      <p:bldP spid="176" grpId="0" animBg="1"/>
      <p:bldP spid="177" grpId="0" autoUpdateAnimBg="0"/>
      <p:bldP spid="178" grpId="0" animBg="1"/>
      <p:bldP spid="179" grpId="0" autoUpdateAnimBg="0"/>
      <p:bldP spid="180" grpId="0" animBg="1"/>
      <p:bldP spid="193" grpId="0" autoUpdateAnimBg="0"/>
      <p:bldP spid="194" grpId="0" animBg="1"/>
      <p:bldP spid="195" grpId="0" autoUpdateAnimBg="0"/>
      <p:bldP spid="196" grpId="0" animBg="1"/>
      <p:bldP spid="197" grpId="0" autoUpdateAnimBg="0"/>
      <p:bldP spid="198" grpId="0" animBg="1"/>
      <p:bldP spid="199" grpId="0" autoUpdateAnimBg="0"/>
      <p:bldP spid="2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SYN Flood Attack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3313" y="2628900"/>
            <a:ext cx="1323975" cy="1316038"/>
            <a:chOff x="768" y="1728"/>
            <a:chExt cx="625" cy="577"/>
          </a:xfrm>
        </p:grpSpPr>
        <p:sp>
          <p:nvSpPr>
            <p:cNvPr id="1048" name="Rectangle 4"/>
            <p:cNvSpPr>
              <a:spLocks noChangeArrowheads="1"/>
            </p:cNvSpPr>
            <p:nvPr/>
          </p:nvSpPr>
          <p:spPr bwMode="auto">
            <a:xfrm>
              <a:off x="791" y="1848"/>
              <a:ext cx="2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5"/>
            <p:cNvSpPr>
              <a:spLocks/>
            </p:cNvSpPr>
            <p:nvPr/>
          </p:nvSpPr>
          <p:spPr bwMode="auto">
            <a:xfrm>
              <a:off x="1330" y="2206"/>
              <a:ext cx="47" cy="97"/>
            </a:xfrm>
            <a:custGeom>
              <a:avLst/>
              <a:gdLst>
                <a:gd name="T0" fmla="*/ 10 w 47"/>
                <a:gd name="T1" fmla="*/ 96 h 97"/>
                <a:gd name="T2" fmla="*/ 46 w 47"/>
                <a:gd name="T3" fmla="*/ 0 h 97"/>
                <a:gd name="T4" fmla="*/ 0 w 47"/>
                <a:gd name="T5" fmla="*/ 0 h 97"/>
                <a:gd name="T6" fmla="*/ 10 w 47"/>
                <a:gd name="T7" fmla="*/ 9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97"/>
                <a:gd name="T14" fmla="*/ 47 w 4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97">
                  <a:moveTo>
                    <a:pt x="10" y="9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96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6"/>
            <p:cNvSpPr>
              <a:spLocks/>
            </p:cNvSpPr>
            <p:nvPr/>
          </p:nvSpPr>
          <p:spPr bwMode="auto">
            <a:xfrm>
              <a:off x="768" y="2171"/>
              <a:ext cx="602" cy="122"/>
            </a:xfrm>
            <a:custGeom>
              <a:avLst/>
              <a:gdLst>
                <a:gd name="T0" fmla="*/ 601 w 602"/>
                <a:gd name="T1" fmla="*/ 13 h 122"/>
                <a:gd name="T2" fmla="*/ 97 w 602"/>
                <a:gd name="T3" fmla="*/ 0 h 122"/>
                <a:gd name="T4" fmla="*/ 0 w 602"/>
                <a:gd name="T5" fmla="*/ 104 h 122"/>
                <a:gd name="T6" fmla="*/ 601 w 602"/>
                <a:gd name="T7" fmla="*/ 121 h 122"/>
                <a:gd name="T8" fmla="*/ 601 w 602"/>
                <a:gd name="T9" fmla="*/ 1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22"/>
                <a:gd name="T17" fmla="*/ 602 w 60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22">
                  <a:moveTo>
                    <a:pt x="601" y="13"/>
                  </a:moveTo>
                  <a:lnTo>
                    <a:pt x="97" y="0"/>
                  </a:lnTo>
                  <a:lnTo>
                    <a:pt x="0" y="104"/>
                  </a:lnTo>
                  <a:lnTo>
                    <a:pt x="601" y="121"/>
                  </a:lnTo>
                  <a:lnTo>
                    <a:pt x="601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"/>
            <p:cNvSpPr>
              <a:spLocks/>
            </p:cNvSpPr>
            <p:nvPr/>
          </p:nvSpPr>
          <p:spPr bwMode="auto">
            <a:xfrm>
              <a:off x="885" y="1730"/>
              <a:ext cx="459" cy="455"/>
            </a:xfrm>
            <a:custGeom>
              <a:avLst/>
              <a:gdLst>
                <a:gd name="T0" fmla="*/ 388 w 459"/>
                <a:gd name="T1" fmla="*/ 0 h 455"/>
                <a:gd name="T2" fmla="*/ 388 w 459"/>
                <a:gd name="T3" fmla="*/ 285 h 455"/>
                <a:gd name="T4" fmla="*/ 369 w 459"/>
                <a:gd name="T5" fmla="*/ 285 h 455"/>
                <a:gd name="T6" fmla="*/ 363 w 459"/>
                <a:gd name="T7" fmla="*/ 300 h 455"/>
                <a:gd name="T8" fmla="*/ 285 w 459"/>
                <a:gd name="T9" fmla="*/ 300 h 455"/>
                <a:gd name="T10" fmla="*/ 277 w 459"/>
                <a:gd name="T11" fmla="*/ 318 h 455"/>
                <a:gd name="T12" fmla="*/ 458 w 459"/>
                <a:gd name="T13" fmla="*/ 318 h 455"/>
                <a:gd name="T14" fmla="*/ 430 w 459"/>
                <a:gd name="T15" fmla="*/ 454 h 455"/>
                <a:gd name="T16" fmla="*/ 0 w 459"/>
                <a:gd name="T17" fmla="*/ 442 h 455"/>
                <a:gd name="T18" fmla="*/ 0 w 459"/>
                <a:gd name="T19" fmla="*/ 359 h 455"/>
                <a:gd name="T20" fmla="*/ 112 w 459"/>
                <a:gd name="T21" fmla="*/ 318 h 455"/>
                <a:gd name="T22" fmla="*/ 214 w 459"/>
                <a:gd name="T23" fmla="*/ 318 h 455"/>
                <a:gd name="T24" fmla="*/ 169 w 459"/>
                <a:gd name="T25" fmla="*/ 300 h 455"/>
                <a:gd name="T26" fmla="*/ 85 w 459"/>
                <a:gd name="T27" fmla="*/ 300 h 455"/>
                <a:gd name="T28" fmla="*/ 85 w 459"/>
                <a:gd name="T29" fmla="*/ 285 h 455"/>
                <a:gd name="T30" fmla="*/ 49 w 459"/>
                <a:gd name="T31" fmla="*/ 285 h 455"/>
                <a:gd name="T32" fmla="*/ 49 w 459"/>
                <a:gd name="T33" fmla="*/ 17 h 455"/>
                <a:gd name="T34" fmla="*/ 388 w 459"/>
                <a:gd name="T35" fmla="*/ 0 h 4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9"/>
                <a:gd name="T55" fmla="*/ 0 h 455"/>
                <a:gd name="T56" fmla="*/ 459 w 459"/>
                <a:gd name="T57" fmla="*/ 455 h 45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9" h="455">
                  <a:moveTo>
                    <a:pt x="388" y="0"/>
                  </a:moveTo>
                  <a:lnTo>
                    <a:pt x="388" y="285"/>
                  </a:lnTo>
                  <a:lnTo>
                    <a:pt x="369" y="285"/>
                  </a:lnTo>
                  <a:lnTo>
                    <a:pt x="363" y="300"/>
                  </a:lnTo>
                  <a:lnTo>
                    <a:pt x="285" y="300"/>
                  </a:lnTo>
                  <a:lnTo>
                    <a:pt x="277" y="318"/>
                  </a:lnTo>
                  <a:lnTo>
                    <a:pt x="458" y="318"/>
                  </a:lnTo>
                  <a:lnTo>
                    <a:pt x="430" y="454"/>
                  </a:lnTo>
                  <a:lnTo>
                    <a:pt x="0" y="442"/>
                  </a:lnTo>
                  <a:lnTo>
                    <a:pt x="0" y="359"/>
                  </a:lnTo>
                  <a:lnTo>
                    <a:pt x="112" y="318"/>
                  </a:lnTo>
                  <a:lnTo>
                    <a:pt x="214" y="318"/>
                  </a:lnTo>
                  <a:lnTo>
                    <a:pt x="169" y="300"/>
                  </a:lnTo>
                  <a:lnTo>
                    <a:pt x="85" y="300"/>
                  </a:lnTo>
                  <a:lnTo>
                    <a:pt x="85" y="285"/>
                  </a:lnTo>
                  <a:lnTo>
                    <a:pt x="49" y="285"/>
                  </a:lnTo>
                  <a:lnTo>
                    <a:pt x="49" y="17"/>
                  </a:lnTo>
                  <a:lnTo>
                    <a:pt x="38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8"/>
            <p:cNvSpPr>
              <a:spLocks/>
            </p:cNvSpPr>
            <p:nvPr/>
          </p:nvSpPr>
          <p:spPr bwMode="auto">
            <a:xfrm>
              <a:off x="1331" y="2108"/>
              <a:ext cx="62" cy="77"/>
            </a:xfrm>
            <a:custGeom>
              <a:avLst/>
              <a:gdLst>
                <a:gd name="T0" fmla="*/ 9 w 62"/>
                <a:gd name="T1" fmla="*/ 0 h 77"/>
                <a:gd name="T2" fmla="*/ 17 w 62"/>
                <a:gd name="T3" fmla="*/ 1 h 77"/>
                <a:gd name="T4" fmla="*/ 29 w 62"/>
                <a:gd name="T5" fmla="*/ 2 h 77"/>
                <a:gd name="T6" fmla="*/ 43 w 62"/>
                <a:gd name="T7" fmla="*/ 8 h 77"/>
                <a:gd name="T8" fmla="*/ 50 w 62"/>
                <a:gd name="T9" fmla="*/ 12 h 77"/>
                <a:gd name="T10" fmla="*/ 57 w 62"/>
                <a:gd name="T11" fmla="*/ 25 h 77"/>
                <a:gd name="T12" fmla="*/ 61 w 62"/>
                <a:gd name="T13" fmla="*/ 30 h 77"/>
                <a:gd name="T14" fmla="*/ 57 w 62"/>
                <a:gd name="T15" fmla="*/ 40 h 77"/>
                <a:gd name="T16" fmla="*/ 50 w 62"/>
                <a:gd name="T17" fmla="*/ 44 h 77"/>
                <a:gd name="T18" fmla="*/ 40 w 62"/>
                <a:gd name="T19" fmla="*/ 54 h 77"/>
                <a:gd name="T20" fmla="*/ 28 w 62"/>
                <a:gd name="T21" fmla="*/ 58 h 77"/>
                <a:gd name="T22" fmla="*/ 25 w 62"/>
                <a:gd name="T23" fmla="*/ 64 h 77"/>
                <a:gd name="T24" fmla="*/ 20 w 62"/>
                <a:gd name="T25" fmla="*/ 70 h 77"/>
                <a:gd name="T26" fmla="*/ 20 w 62"/>
                <a:gd name="T27" fmla="*/ 73 h 77"/>
                <a:gd name="T28" fmla="*/ 0 w 62"/>
                <a:gd name="T29" fmla="*/ 76 h 77"/>
                <a:gd name="T30" fmla="*/ 0 w 62"/>
                <a:gd name="T31" fmla="*/ 64 h 77"/>
                <a:gd name="T32" fmla="*/ 1 w 62"/>
                <a:gd name="T33" fmla="*/ 55 h 77"/>
                <a:gd name="T34" fmla="*/ 4 w 62"/>
                <a:gd name="T35" fmla="*/ 51 h 77"/>
                <a:gd name="T36" fmla="*/ 14 w 62"/>
                <a:gd name="T37" fmla="*/ 44 h 77"/>
                <a:gd name="T38" fmla="*/ 20 w 62"/>
                <a:gd name="T39" fmla="*/ 40 h 77"/>
                <a:gd name="T40" fmla="*/ 28 w 62"/>
                <a:gd name="T41" fmla="*/ 32 h 77"/>
                <a:gd name="T42" fmla="*/ 29 w 62"/>
                <a:gd name="T43" fmla="*/ 30 h 77"/>
                <a:gd name="T44" fmla="*/ 29 w 62"/>
                <a:gd name="T45" fmla="*/ 28 h 77"/>
                <a:gd name="T46" fmla="*/ 29 w 62"/>
                <a:gd name="T47" fmla="*/ 25 h 77"/>
                <a:gd name="T48" fmla="*/ 25 w 62"/>
                <a:gd name="T49" fmla="*/ 17 h 77"/>
                <a:gd name="T50" fmla="*/ 14 w 62"/>
                <a:gd name="T51" fmla="*/ 17 h 77"/>
                <a:gd name="T52" fmla="*/ 9 w 62"/>
                <a:gd name="T53" fmla="*/ 17 h 77"/>
                <a:gd name="T54" fmla="*/ 9 w 62"/>
                <a:gd name="T55" fmla="*/ 0 h 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"/>
                <a:gd name="T85" fmla="*/ 0 h 77"/>
                <a:gd name="T86" fmla="*/ 62 w 62"/>
                <a:gd name="T87" fmla="*/ 77 h 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" h="77">
                  <a:moveTo>
                    <a:pt x="9" y="0"/>
                  </a:moveTo>
                  <a:lnTo>
                    <a:pt x="17" y="1"/>
                  </a:lnTo>
                  <a:lnTo>
                    <a:pt x="29" y="2"/>
                  </a:lnTo>
                  <a:lnTo>
                    <a:pt x="43" y="8"/>
                  </a:lnTo>
                  <a:lnTo>
                    <a:pt x="50" y="12"/>
                  </a:lnTo>
                  <a:lnTo>
                    <a:pt x="57" y="25"/>
                  </a:lnTo>
                  <a:lnTo>
                    <a:pt x="61" y="30"/>
                  </a:lnTo>
                  <a:lnTo>
                    <a:pt x="57" y="40"/>
                  </a:lnTo>
                  <a:lnTo>
                    <a:pt x="50" y="44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5" y="64"/>
                  </a:lnTo>
                  <a:lnTo>
                    <a:pt x="20" y="70"/>
                  </a:lnTo>
                  <a:lnTo>
                    <a:pt x="20" y="73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" y="55"/>
                  </a:lnTo>
                  <a:lnTo>
                    <a:pt x="4" y="51"/>
                  </a:lnTo>
                  <a:lnTo>
                    <a:pt x="14" y="44"/>
                  </a:lnTo>
                  <a:lnTo>
                    <a:pt x="20" y="40"/>
                  </a:lnTo>
                  <a:lnTo>
                    <a:pt x="28" y="32"/>
                  </a:lnTo>
                  <a:lnTo>
                    <a:pt x="29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5" y="17"/>
                  </a:lnTo>
                  <a:lnTo>
                    <a:pt x="14" y="17"/>
                  </a:lnTo>
                  <a:lnTo>
                    <a:pt x="9" y="17"/>
                  </a:lnTo>
                  <a:lnTo>
                    <a:pt x="9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9"/>
            <p:cNvSpPr>
              <a:spLocks/>
            </p:cNvSpPr>
            <p:nvPr/>
          </p:nvSpPr>
          <p:spPr bwMode="auto">
            <a:xfrm>
              <a:off x="1330" y="2113"/>
              <a:ext cx="47" cy="64"/>
            </a:xfrm>
            <a:custGeom>
              <a:avLst/>
              <a:gdLst>
                <a:gd name="T0" fmla="*/ 17 w 47"/>
                <a:gd name="T1" fmla="*/ 0 h 64"/>
                <a:gd name="T2" fmla="*/ 20 w 47"/>
                <a:gd name="T3" fmla="*/ 0 h 64"/>
                <a:gd name="T4" fmla="*/ 25 w 47"/>
                <a:gd name="T5" fmla="*/ 1 h 64"/>
                <a:gd name="T6" fmla="*/ 26 w 47"/>
                <a:gd name="T7" fmla="*/ 1 h 64"/>
                <a:gd name="T8" fmla="*/ 29 w 47"/>
                <a:gd name="T9" fmla="*/ 4 h 64"/>
                <a:gd name="T10" fmla="*/ 40 w 47"/>
                <a:gd name="T11" fmla="*/ 8 h 64"/>
                <a:gd name="T12" fmla="*/ 40 w 47"/>
                <a:gd name="T13" fmla="*/ 11 h 64"/>
                <a:gd name="T14" fmla="*/ 43 w 47"/>
                <a:gd name="T15" fmla="*/ 13 h 64"/>
                <a:gd name="T16" fmla="*/ 40 w 47"/>
                <a:gd name="T17" fmla="*/ 17 h 64"/>
                <a:gd name="T18" fmla="*/ 46 w 47"/>
                <a:gd name="T19" fmla="*/ 21 h 64"/>
                <a:gd name="T20" fmla="*/ 43 w 47"/>
                <a:gd name="T21" fmla="*/ 30 h 64"/>
                <a:gd name="T22" fmla="*/ 40 w 47"/>
                <a:gd name="T23" fmla="*/ 35 h 64"/>
                <a:gd name="T24" fmla="*/ 35 w 47"/>
                <a:gd name="T25" fmla="*/ 36 h 64"/>
                <a:gd name="T26" fmla="*/ 32 w 47"/>
                <a:gd name="T27" fmla="*/ 36 h 64"/>
                <a:gd name="T28" fmla="*/ 25 w 47"/>
                <a:gd name="T29" fmla="*/ 41 h 64"/>
                <a:gd name="T30" fmla="*/ 25 w 47"/>
                <a:gd name="T31" fmla="*/ 45 h 64"/>
                <a:gd name="T32" fmla="*/ 17 w 47"/>
                <a:gd name="T33" fmla="*/ 46 h 64"/>
                <a:gd name="T34" fmla="*/ 16 w 47"/>
                <a:gd name="T35" fmla="*/ 49 h 64"/>
                <a:gd name="T36" fmla="*/ 8 w 47"/>
                <a:gd name="T37" fmla="*/ 51 h 64"/>
                <a:gd name="T38" fmla="*/ 8 w 47"/>
                <a:gd name="T39" fmla="*/ 57 h 64"/>
                <a:gd name="T40" fmla="*/ 4 w 47"/>
                <a:gd name="T41" fmla="*/ 60 h 64"/>
                <a:gd name="T42" fmla="*/ 0 w 47"/>
                <a:gd name="T43" fmla="*/ 63 h 64"/>
                <a:gd name="T44" fmla="*/ 0 w 47"/>
                <a:gd name="T45" fmla="*/ 57 h 64"/>
                <a:gd name="T46" fmla="*/ 8 w 47"/>
                <a:gd name="T47" fmla="*/ 51 h 64"/>
                <a:gd name="T48" fmla="*/ 10 w 47"/>
                <a:gd name="T49" fmla="*/ 46 h 64"/>
                <a:gd name="T50" fmla="*/ 16 w 47"/>
                <a:gd name="T51" fmla="*/ 45 h 64"/>
                <a:gd name="T52" fmla="*/ 17 w 47"/>
                <a:gd name="T53" fmla="*/ 36 h 64"/>
                <a:gd name="T54" fmla="*/ 25 w 47"/>
                <a:gd name="T55" fmla="*/ 36 h 64"/>
                <a:gd name="T56" fmla="*/ 26 w 47"/>
                <a:gd name="T57" fmla="*/ 36 h 64"/>
                <a:gd name="T58" fmla="*/ 29 w 47"/>
                <a:gd name="T59" fmla="*/ 35 h 64"/>
                <a:gd name="T60" fmla="*/ 35 w 47"/>
                <a:gd name="T61" fmla="*/ 27 h 64"/>
                <a:gd name="T62" fmla="*/ 40 w 47"/>
                <a:gd name="T63" fmla="*/ 21 h 64"/>
                <a:gd name="T64" fmla="*/ 40 w 47"/>
                <a:gd name="T65" fmla="*/ 20 h 64"/>
                <a:gd name="T66" fmla="*/ 40 w 47"/>
                <a:gd name="T67" fmla="*/ 14 h 64"/>
                <a:gd name="T68" fmla="*/ 35 w 47"/>
                <a:gd name="T69" fmla="*/ 11 h 64"/>
                <a:gd name="T70" fmla="*/ 29 w 47"/>
                <a:gd name="T71" fmla="*/ 8 h 64"/>
                <a:gd name="T72" fmla="*/ 26 w 47"/>
                <a:gd name="T73" fmla="*/ 2 h 64"/>
                <a:gd name="T74" fmla="*/ 25 w 47"/>
                <a:gd name="T75" fmla="*/ 2 h 64"/>
                <a:gd name="T76" fmla="*/ 13 w 47"/>
                <a:gd name="T77" fmla="*/ 0 h 64"/>
                <a:gd name="T78" fmla="*/ 17 w 47"/>
                <a:gd name="T79" fmla="*/ 0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4"/>
                <a:gd name="T122" fmla="*/ 47 w 47"/>
                <a:gd name="T123" fmla="*/ 64 h 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4">
                  <a:moveTo>
                    <a:pt x="17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40" y="35"/>
                  </a:lnTo>
                  <a:lnTo>
                    <a:pt x="35" y="36"/>
                  </a:lnTo>
                  <a:lnTo>
                    <a:pt x="32" y="36"/>
                  </a:lnTo>
                  <a:lnTo>
                    <a:pt x="25" y="41"/>
                  </a:lnTo>
                  <a:lnTo>
                    <a:pt x="25" y="45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8" y="51"/>
                  </a:lnTo>
                  <a:lnTo>
                    <a:pt x="8" y="57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8" y="51"/>
                  </a:lnTo>
                  <a:lnTo>
                    <a:pt x="10" y="46"/>
                  </a:lnTo>
                  <a:lnTo>
                    <a:pt x="16" y="45"/>
                  </a:lnTo>
                  <a:lnTo>
                    <a:pt x="17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5" y="27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4"/>
                  </a:lnTo>
                  <a:lnTo>
                    <a:pt x="35" y="11"/>
                  </a:lnTo>
                  <a:lnTo>
                    <a:pt x="29" y="8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13" y="0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0"/>
            <p:cNvSpPr>
              <a:spLocks/>
            </p:cNvSpPr>
            <p:nvPr/>
          </p:nvSpPr>
          <p:spPr bwMode="auto">
            <a:xfrm>
              <a:off x="1342" y="2113"/>
              <a:ext cx="49" cy="72"/>
            </a:xfrm>
            <a:custGeom>
              <a:avLst/>
              <a:gdLst>
                <a:gd name="T0" fmla="*/ 26 w 49"/>
                <a:gd name="T1" fmla="*/ 0 h 72"/>
                <a:gd name="T2" fmla="*/ 30 w 49"/>
                <a:gd name="T3" fmla="*/ 0 h 72"/>
                <a:gd name="T4" fmla="*/ 27 w 49"/>
                <a:gd name="T5" fmla="*/ 1 h 72"/>
                <a:gd name="T6" fmla="*/ 34 w 49"/>
                <a:gd name="T7" fmla="*/ 2 h 72"/>
                <a:gd name="T8" fmla="*/ 34 w 49"/>
                <a:gd name="T9" fmla="*/ 4 h 72"/>
                <a:gd name="T10" fmla="*/ 34 w 49"/>
                <a:gd name="T11" fmla="*/ 7 h 72"/>
                <a:gd name="T12" fmla="*/ 37 w 49"/>
                <a:gd name="T13" fmla="*/ 11 h 72"/>
                <a:gd name="T14" fmla="*/ 41 w 49"/>
                <a:gd name="T15" fmla="*/ 11 h 72"/>
                <a:gd name="T16" fmla="*/ 37 w 49"/>
                <a:gd name="T17" fmla="*/ 13 h 72"/>
                <a:gd name="T18" fmla="*/ 41 w 49"/>
                <a:gd name="T19" fmla="*/ 17 h 72"/>
                <a:gd name="T20" fmla="*/ 41 w 49"/>
                <a:gd name="T21" fmla="*/ 20 h 72"/>
                <a:gd name="T22" fmla="*/ 41 w 49"/>
                <a:gd name="T23" fmla="*/ 25 h 72"/>
                <a:gd name="T24" fmla="*/ 41 w 49"/>
                <a:gd name="T25" fmla="*/ 31 h 72"/>
                <a:gd name="T26" fmla="*/ 34 w 49"/>
                <a:gd name="T27" fmla="*/ 31 h 72"/>
                <a:gd name="T28" fmla="*/ 34 w 49"/>
                <a:gd name="T29" fmla="*/ 34 h 72"/>
                <a:gd name="T30" fmla="*/ 34 w 49"/>
                <a:gd name="T31" fmla="*/ 39 h 72"/>
                <a:gd name="T32" fmla="*/ 26 w 49"/>
                <a:gd name="T33" fmla="*/ 36 h 72"/>
                <a:gd name="T34" fmla="*/ 26 w 49"/>
                <a:gd name="T35" fmla="*/ 41 h 72"/>
                <a:gd name="T36" fmla="*/ 18 w 49"/>
                <a:gd name="T37" fmla="*/ 39 h 72"/>
                <a:gd name="T38" fmla="*/ 18 w 49"/>
                <a:gd name="T39" fmla="*/ 48 h 72"/>
                <a:gd name="T40" fmla="*/ 10 w 49"/>
                <a:gd name="T41" fmla="*/ 45 h 72"/>
                <a:gd name="T42" fmla="*/ 10 w 49"/>
                <a:gd name="T43" fmla="*/ 51 h 72"/>
                <a:gd name="T44" fmla="*/ 9 w 49"/>
                <a:gd name="T45" fmla="*/ 54 h 72"/>
                <a:gd name="T46" fmla="*/ 10 w 49"/>
                <a:gd name="T47" fmla="*/ 54 h 72"/>
                <a:gd name="T48" fmla="*/ 4 w 49"/>
                <a:gd name="T49" fmla="*/ 54 h 72"/>
                <a:gd name="T50" fmla="*/ 9 w 49"/>
                <a:gd name="T51" fmla="*/ 59 h 72"/>
                <a:gd name="T52" fmla="*/ 4 w 49"/>
                <a:gd name="T53" fmla="*/ 63 h 72"/>
                <a:gd name="T54" fmla="*/ 4 w 49"/>
                <a:gd name="T55" fmla="*/ 65 h 72"/>
                <a:gd name="T56" fmla="*/ 0 w 49"/>
                <a:gd name="T57" fmla="*/ 68 h 72"/>
                <a:gd name="T58" fmla="*/ 10 w 49"/>
                <a:gd name="T59" fmla="*/ 71 h 72"/>
                <a:gd name="T60" fmla="*/ 17 w 49"/>
                <a:gd name="T61" fmla="*/ 54 h 72"/>
                <a:gd name="T62" fmla="*/ 26 w 49"/>
                <a:gd name="T63" fmla="*/ 50 h 72"/>
                <a:gd name="T64" fmla="*/ 37 w 49"/>
                <a:gd name="T65" fmla="*/ 39 h 72"/>
                <a:gd name="T66" fmla="*/ 44 w 49"/>
                <a:gd name="T67" fmla="*/ 34 h 72"/>
                <a:gd name="T68" fmla="*/ 48 w 49"/>
                <a:gd name="T69" fmla="*/ 23 h 72"/>
                <a:gd name="T70" fmla="*/ 44 w 49"/>
                <a:gd name="T71" fmla="*/ 11 h 72"/>
                <a:gd name="T72" fmla="*/ 37 w 49"/>
                <a:gd name="T73" fmla="*/ 4 h 72"/>
                <a:gd name="T74" fmla="*/ 34 w 49"/>
                <a:gd name="T75" fmla="*/ 0 h 72"/>
                <a:gd name="T76" fmla="*/ 26 w 49"/>
                <a:gd name="T77" fmla="*/ 0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72"/>
                <a:gd name="T119" fmla="*/ 49 w 49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72">
                  <a:moveTo>
                    <a:pt x="26" y="0"/>
                  </a:moveTo>
                  <a:lnTo>
                    <a:pt x="3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26" y="36"/>
                  </a:lnTo>
                  <a:lnTo>
                    <a:pt x="26" y="41"/>
                  </a:lnTo>
                  <a:lnTo>
                    <a:pt x="18" y="39"/>
                  </a:lnTo>
                  <a:lnTo>
                    <a:pt x="18" y="48"/>
                  </a:lnTo>
                  <a:lnTo>
                    <a:pt x="10" y="45"/>
                  </a:lnTo>
                  <a:lnTo>
                    <a:pt x="10" y="51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9" y="59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0" y="68"/>
                  </a:lnTo>
                  <a:lnTo>
                    <a:pt x="10" y="71"/>
                  </a:lnTo>
                  <a:lnTo>
                    <a:pt x="17" y="54"/>
                  </a:lnTo>
                  <a:lnTo>
                    <a:pt x="26" y="50"/>
                  </a:lnTo>
                  <a:lnTo>
                    <a:pt x="37" y="39"/>
                  </a:lnTo>
                  <a:lnTo>
                    <a:pt x="44" y="34"/>
                  </a:lnTo>
                  <a:lnTo>
                    <a:pt x="48" y="23"/>
                  </a:lnTo>
                  <a:lnTo>
                    <a:pt x="44" y="11"/>
                  </a:lnTo>
                  <a:lnTo>
                    <a:pt x="37" y="4"/>
                  </a:lnTo>
                  <a:lnTo>
                    <a:pt x="34" y="0"/>
                  </a:lnTo>
                  <a:lnTo>
                    <a:pt x="26" y="0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1"/>
            <p:cNvSpPr>
              <a:spLocks/>
            </p:cNvSpPr>
            <p:nvPr/>
          </p:nvSpPr>
          <p:spPr bwMode="auto">
            <a:xfrm>
              <a:off x="1330" y="2113"/>
              <a:ext cx="46" cy="72"/>
            </a:xfrm>
            <a:custGeom>
              <a:avLst/>
              <a:gdLst>
                <a:gd name="T0" fmla="*/ 6 w 46"/>
                <a:gd name="T1" fmla="*/ 1 h 72"/>
                <a:gd name="T2" fmla="*/ 10 w 46"/>
                <a:gd name="T3" fmla="*/ 1 h 72"/>
                <a:gd name="T4" fmla="*/ 18 w 46"/>
                <a:gd name="T5" fmla="*/ 0 h 72"/>
                <a:gd name="T6" fmla="*/ 21 w 46"/>
                <a:gd name="T7" fmla="*/ 2 h 72"/>
                <a:gd name="T8" fmla="*/ 25 w 46"/>
                <a:gd name="T9" fmla="*/ 1 h 72"/>
                <a:gd name="T10" fmla="*/ 27 w 46"/>
                <a:gd name="T11" fmla="*/ 2 h 72"/>
                <a:gd name="T12" fmla="*/ 31 w 46"/>
                <a:gd name="T13" fmla="*/ 2 h 72"/>
                <a:gd name="T14" fmla="*/ 31 w 46"/>
                <a:gd name="T15" fmla="*/ 4 h 72"/>
                <a:gd name="T16" fmla="*/ 39 w 46"/>
                <a:gd name="T17" fmla="*/ 4 h 72"/>
                <a:gd name="T18" fmla="*/ 34 w 46"/>
                <a:gd name="T19" fmla="*/ 11 h 72"/>
                <a:gd name="T20" fmla="*/ 42 w 46"/>
                <a:gd name="T21" fmla="*/ 11 h 72"/>
                <a:gd name="T22" fmla="*/ 34 w 46"/>
                <a:gd name="T23" fmla="*/ 13 h 72"/>
                <a:gd name="T24" fmla="*/ 42 w 46"/>
                <a:gd name="T25" fmla="*/ 16 h 72"/>
                <a:gd name="T26" fmla="*/ 39 w 46"/>
                <a:gd name="T27" fmla="*/ 16 h 72"/>
                <a:gd name="T28" fmla="*/ 45 w 46"/>
                <a:gd name="T29" fmla="*/ 20 h 72"/>
                <a:gd name="T30" fmla="*/ 39 w 46"/>
                <a:gd name="T31" fmla="*/ 23 h 72"/>
                <a:gd name="T32" fmla="*/ 42 w 46"/>
                <a:gd name="T33" fmla="*/ 28 h 72"/>
                <a:gd name="T34" fmla="*/ 34 w 46"/>
                <a:gd name="T35" fmla="*/ 28 h 72"/>
                <a:gd name="T36" fmla="*/ 34 w 46"/>
                <a:gd name="T37" fmla="*/ 34 h 72"/>
                <a:gd name="T38" fmla="*/ 30 w 46"/>
                <a:gd name="T39" fmla="*/ 34 h 72"/>
                <a:gd name="T40" fmla="*/ 31 w 46"/>
                <a:gd name="T41" fmla="*/ 35 h 72"/>
                <a:gd name="T42" fmla="*/ 25 w 46"/>
                <a:gd name="T43" fmla="*/ 35 h 72"/>
                <a:gd name="T44" fmla="*/ 25 w 46"/>
                <a:gd name="T45" fmla="*/ 36 h 72"/>
                <a:gd name="T46" fmla="*/ 15 w 46"/>
                <a:gd name="T47" fmla="*/ 39 h 72"/>
                <a:gd name="T48" fmla="*/ 18 w 46"/>
                <a:gd name="T49" fmla="*/ 41 h 72"/>
                <a:gd name="T50" fmla="*/ 6 w 46"/>
                <a:gd name="T51" fmla="*/ 48 h 72"/>
                <a:gd name="T52" fmla="*/ 10 w 46"/>
                <a:gd name="T53" fmla="*/ 50 h 72"/>
                <a:gd name="T54" fmla="*/ 1 w 46"/>
                <a:gd name="T55" fmla="*/ 54 h 72"/>
                <a:gd name="T56" fmla="*/ 4 w 46"/>
                <a:gd name="T57" fmla="*/ 57 h 72"/>
                <a:gd name="T58" fmla="*/ 0 w 46"/>
                <a:gd name="T59" fmla="*/ 63 h 72"/>
                <a:gd name="T60" fmla="*/ 1 w 46"/>
                <a:gd name="T61" fmla="*/ 63 h 72"/>
                <a:gd name="T62" fmla="*/ 0 w 46"/>
                <a:gd name="T63" fmla="*/ 71 h 72"/>
                <a:gd name="T64" fmla="*/ 0 w 46"/>
                <a:gd name="T65" fmla="*/ 59 h 72"/>
                <a:gd name="T66" fmla="*/ 0 w 46"/>
                <a:gd name="T67" fmla="*/ 54 h 72"/>
                <a:gd name="T68" fmla="*/ 4 w 46"/>
                <a:gd name="T69" fmla="*/ 50 h 72"/>
                <a:gd name="T70" fmla="*/ 6 w 46"/>
                <a:gd name="T71" fmla="*/ 41 h 72"/>
                <a:gd name="T72" fmla="*/ 18 w 46"/>
                <a:gd name="T73" fmla="*/ 36 h 72"/>
                <a:gd name="T74" fmla="*/ 27 w 46"/>
                <a:gd name="T75" fmla="*/ 31 h 72"/>
                <a:gd name="T76" fmla="*/ 31 w 46"/>
                <a:gd name="T77" fmla="*/ 28 h 72"/>
                <a:gd name="T78" fmla="*/ 31 w 46"/>
                <a:gd name="T79" fmla="*/ 25 h 72"/>
                <a:gd name="T80" fmla="*/ 31 w 46"/>
                <a:gd name="T81" fmla="*/ 20 h 72"/>
                <a:gd name="T82" fmla="*/ 30 w 46"/>
                <a:gd name="T83" fmla="*/ 17 h 72"/>
                <a:gd name="T84" fmla="*/ 27 w 46"/>
                <a:gd name="T85" fmla="*/ 16 h 72"/>
                <a:gd name="T86" fmla="*/ 21 w 46"/>
                <a:gd name="T87" fmla="*/ 11 h 72"/>
                <a:gd name="T88" fmla="*/ 18 w 46"/>
                <a:gd name="T89" fmla="*/ 11 h 72"/>
                <a:gd name="T90" fmla="*/ 6 w 46"/>
                <a:gd name="T91" fmla="*/ 11 h 72"/>
                <a:gd name="T92" fmla="*/ 6 w 46"/>
                <a:gd name="T93" fmla="*/ 1 h 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"/>
                <a:gd name="T142" fmla="*/ 0 h 72"/>
                <a:gd name="T143" fmla="*/ 46 w 46"/>
                <a:gd name="T144" fmla="*/ 72 h 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" h="72">
                  <a:moveTo>
                    <a:pt x="6" y="1"/>
                  </a:moveTo>
                  <a:lnTo>
                    <a:pt x="10" y="1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4" y="11"/>
                  </a:lnTo>
                  <a:lnTo>
                    <a:pt x="42" y="11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45" y="20"/>
                  </a:lnTo>
                  <a:lnTo>
                    <a:pt x="39" y="23"/>
                  </a:lnTo>
                  <a:lnTo>
                    <a:pt x="42" y="28"/>
                  </a:lnTo>
                  <a:lnTo>
                    <a:pt x="34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15" y="39"/>
                  </a:lnTo>
                  <a:lnTo>
                    <a:pt x="18" y="41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" y="54"/>
                  </a:lnTo>
                  <a:lnTo>
                    <a:pt x="4" y="57"/>
                  </a:lnTo>
                  <a:lnTo>
                    <a:pt x="0" y="63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18" y="36"/>
                  </a:lnTo>
                  <a:lnTo>
                    <a:pt x="27" y="31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30" y="17"/>
                  </a:lnTo>
                  <a:lnTo>
                    <a:pt x="27" y="16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6" y="11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2"/>
            <p:cNvSpPr>
              <a:spLocks/>
            </p:cNvSpPr>
            <p:nvPr/>
          </p:nvSpPr>
          <p:spPr bwMode="auto">
            <a:xfrm>
              <a:off x="898" y="2122"/>
              <a:ext cx="121" cy="38"/>
            </a:xfrm>
            <a:custGeom>
              <a:avLst/>
              <a:gdLst>
                <a:gd name="T0" fmla="*/ 120 w 121"/>
                <a:gd name="T1" fmla="*/ 2 h 38"/>
                <a:gd name="T2" fmla="*/ 120 w 121"/>
                <a:gd name="T3" fmla="*/ 19 h 38"/>
                <a:gd name="T4" fmla="*/ 74 w 121"/>
                <a:gd name="T5" fmla="*/ 19 h 38"/>
                <a:gd name="T6" fmla="*/ 74 w 121"/>
                <a:gd name="T7" fmla="*/ 37 h 38"/>
                <a:gd name="T8" fmla="*/ 39 w 121"/>
                <a:gd name="T9" fmla="*/ 29 h 38"/>
                <a:gd name="T10" fmla="*/ 39 w 121"/>
                <a:gd name="T11" fmla="*/ 19 h 38"/>
                <a:gd name="T12" fmla="*/ 0 w 121"/>
                <a:gd name="T13" fmla="*/ 19 h 38"/>
                <a:gd name="T14" fmla="*/ 0 w 121"/>
                <a:gd name="T15" fmla="*/ 0 h 38"/>
                <a:gd name="T16" fmla="*/ 120 w 121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38"/>
                <a:gd name="T29" fmla="*/ 121 w 121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38">
                  <a:moveTo>
                    <a:pt x="120" y="2"/>
                  </a:moveTo>
                  <a:lnTo>
                    <a:pt x="120" y="19"/>
                  </a:lnTo>
                  <a:lnTo>
                    <a:pt x="74" y="19"/>
                  </a:lnTo>
                  <a:lnTo>
                    <a:pt x="74" y="37"/>
                  </a:lnTo>
                  <a:lnTo>
                    <a:pt x="39" y="29"/>
                  </a:lnTo>
                  <a:lnTo>
                    <a:pt x="3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0" y="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3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38 h 39"/>
                <a:gd name="T2" fmla="*/ 0 w 121"/>
                <a:gd name="T3" fmla="*/ 38 h 39"/>
                <a:gd name="T4" fmla="*/ 0 w 121"/>
                <a:gd name="T5" fmla="*/ 0 h 39"/>
                <a:gd name="T6" fmla="*/ 120 w 121"/>
                <a:gd name="T7" fmla="*/ 16 h 39"/>
                <a:gd name="T8" fmla="*/ 120 w 121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20" y="16"/>
                  </a:lnTo>
                  <a:lnTo>
                    <a:pt x="120" y="38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4"/>
            <p:cNvSpPr>
              <a:spLocks/>
            </p:cNvSpPr>
            <p:nvPr/>
          </p:nvSpPr>
          <p:spPr bwMode="auto">
            <a:xfrm>
              <a:off x="916" y="2128"/>
              <a:ext cx="52" cy="37"/>
            </a:xfrm>
            <a:custGeom>
              <a:avLst/>
              <a:gdLst>
                <a:gd name="T0" fmla="*/ 0 w 52"/>
                <a:gd name="T1" fmla="*/ 36 h 37"/>
                <a:gd name="T2" fmla="*/ 17 w 52"/>
                <a:gd name="T3" fmla="*/ 16 h 37"/>
                <a:gd name="T4" fmla="*/ 51 w 52"/>
                <a:gd name="T5" fmla="*/ 16 h 37"/>
                <a:gd name="T6" fmla="*/ 51 w 52"/>
                <a:gd name="T7" fmla="*/ 0 h 37"/>
                <a:gd name="T8" fmla="*/ 0 w 52"/>
                <a:gd name="T9" fmla="*/ 0 h 37"/>
                <a:gd name="T10" fmla="*/ 0 w 52"/>
                <a:gd name="T11" fmla="*/ 3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37"/>
                <a:gd name="T20" fmla="*/ 52 w 52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37">
                  <a:moveTo>
                    <a:pt x="0" y="36"/>
                  </a:moveTo>
                  <a:lnTo>
                    <a:pt x="17" y="16"/>
                  </a:lnTo>
                  <a:lnTo>
                    <a:pt x="51" y="16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solidFill>
              <a:srgbClr val="A2F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5"/>
            <p:cNvSpPr>
              <a:spLocks/>
            </p:cNvSpPr>
            <p:nvPr/>
          </p:nvSpPr>
          <p:spPr bwMode="auto">
            <a:xfrm>
              <a:off x="883" y="2150"/>
              <a:ext cx="437" cy="43"/>
            </a:xfrm>
            <a:custGeom>
              <a:avLst/>
              <a:gdLst>
                <a:gd name="T0" fmla="*/ 436 w 437"/>
                <a:gd name="T1" fmla="*/ 22 h 43"/>
                <a:gd name="T2" fmla="*/ 0 w 437"/>
                <a:gd name="T3" fmla="*/ 0 h 43"/>
                <a:gd name="T4" fmla="*/ 0 w 437"/>
                <a:gd name="T5" fmla="*/ 22 h 43"/>
                <a:gd name="T6" fmla="*/ 436 w 437"/>
                <a:gd name="T7" fmla="*/ 42 h 43"/>
                <a:gd name="T8" fmla="*/ 436 w 437"/>
                <a:gd name="T9" fmla="*/ 2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3"/>
                <a:gd name="T17" fmla="*/ 437 w 43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3">
                  <a:moveTo>
                    <a:pt x="436" y="22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436" y="42"/>
                  </a:lnTo>
                  <a:lnTo>
                    <a:pt x="436" y="2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16"/>
            <p:cNvSpPr>
              <a:spLocks/>
            </p:cNvSpPr>
            <p:nvPr/>
          </p:nvSpPr>
          <p:spPr bwMode="auto">
            <a:xfrm>
              <a:off x="1018" y="2050"/>
              <a:ext cx="326" cy="38"/>
            </a:xfrm>
            <a:custGeom>
              <a:avLst/>
              <a:gdLst>
                <a:gd name="T0" fmla="*/ 0 w 326"/>
                <a:gd name="T1" fmla="*/ 12 h 38"/>
                <a:gd name="T2" fmla="*/ 98 w 326"/>
                <a:gd name="T3" fmla="*/ 31 h 38"/>
                <a:gd name="T4" fmla="*/ 223 w 326"/>
                <a:gd name="T5" fmla="*/ 34 h 38"/>
                <a:gd name="T6" fmla="*/ 304 w 326"/>
                <a:gd name="T7" fmla="*/ 37 h 38"/>
                <a:gd name="T8" fmla="*/ 325 w 326"/>
                <a:gd name="T9" fmla="*/ 0 h 38"/>
                <a:gd name="T10" fmla="*/ 152 w 326"/>
                <a:gd name="T11" fmla="*/ 0 h 38"/>
                <a:gd name="T12" fmla="*/ 0 w 326"/>
                <a:gd name="T13" fmla="*/ 1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38"/>
                <a:gd name="T23" fmla="*/ 326 w 32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38">
                  <a:moveTo>
                    <a:pt x="0" y="12"/>
                  </a:moveTo>
                  <a:lnTo>
                    <a:pt x="98" y="31"/>
                  </a:lnTo>
                  <a:lnTo>
                    <a:pt x="223" y="34"/>
                  </a:lnTo>
                  <a:lnTo>
                    <a:pt x="304" y="37"/>
                  </a:lnTo>
                  <a:lnTo>
                    <a:pt x="325" y="0"/>
                  </a:lnTo>
                  <a:lnTo>
                    <a:pt x="152" y="0"/>
                  </a:lnTo>
                  <a:lnTo>
                    <a:pt x="0" y="12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17"/>
            <p:cNvSpPr>
              <a:spLocks/>
            </p:cNvSpPr>
            <p:nvPr/>
          </p:nvSpPr>
          <p:spPr bwMode="auto">
            <a:xfrm>
              <a:off x="987" y="2050"/>
              <a:ext cx="281" cy="38"/>
            </a:xfrm>
            <a:custGeom>
              <a:avLst/>
              <a:gdLst>
                <a:gd name="T0" fmla="*/ 280 w 281"/>
                <a:gd name="T1" fmla="*/ 0 h 38"/>
                <a:gd name="T2" fmla="*/ 258 w 281"/>
                <a:gd name="T3" fmla="*/ 37 h 38"/>
                <a:gd name="T4" fmla="*/ 0 w 281"/>
                <a:gd name="T5" fmla="*/ 31 h 38"/>
                <a:gd name="T6" fmla="*/ 46 w 281"/>
                <a:gd name="T7" fmla="*/ 0 h 38"/>
                <a:gd name="T8" fmla="*/ 280 w 28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8"/>
                <a:gd name="T17" fmla="*/ 281 w 28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8">
                  <a:moveTo>
                    <a:pt x="280" y="0"/>
                  </a:moveTo>
                  <a:lnTo>
                    <a:pt x="258" y="37"/>
                  </a:lnTo>
                  <a:lnTo>
                    <a:pt x="0" y="31"/>
                  </a:lnTo>
                  <a:lnTo>
                    <a:pt x="46" y="0"/>
                  </a:lnTo>
                  <a:lnTo>
                    <a:pt x="2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18"/>
            <p:cNvSpPr>
              <a:spLocks/>
            </p:cNvSpPr>
            <p:nvPr/>
          </p:nvSpPr>
          <p:spPr bwMode="auto">
            <a:xfrm>
              <a:off x="1010" y="2051"/>
              <a:ext cx="257" cy="37"/>
            </a:xfrm>
            <a:custGeom>
              <a:avLst/>
              <a:gdLst>
                <a:gd name="T0" fmla="*/ 49 w 257"/>
                <a:gd name="T1" fmla="*/ 0 h 37"/>
                <a:gd name="T2" fmla="*/ 0 w 257"/>
                <a:gd name="T3" fmla="*/ 36 h 37"/>
                <a:gd name="T4" fmla="*/ 224 w 257"/>
                <a:gd name="T5" fmla="*/ 36 h 37"/>
                <a:gd name="T6" fmla="*/ 226 w 257"/>
                <a:gd name="T7" fmla="*/ 23 h 37"/>
                <a:gd name="T8" fmla="*/ 256 w 257"/>
                <a:gd name="T9" fmla="*/ 0 h 37"/>
                <a:gd name="T10" fmla="*/ 49 w 25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"/>
                <a:gd name="T19" fmla="*/ 0 h 37"/>
                <a:gd name="T20" fmla="*/ 257 w 2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" h="37">
                  <a:moveTo>
                    <a:pt x="49" y="0"/>
                  </a:moveTo>
                  <a:lnTo>
                    <a:pt x="0" y="36"/>
                  </a:lnTo>
                  <a:lnTo>
                    <a:pt x="224" y="36"/>
                  </a:lnTo>
                  <a:lnTo>
                    <a:pt x="226" y="23"/>
                  </a:lnTo>
                  <a:lnTo>
                    <a:pt x="256" y="0"/>
                  </a:lnTo>
                  <a:lnTo>
                    <a:pt x="49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19"/>
            <p:cNvSpPr>
              <a:spLocks/>
            </p:cNvSpPr>
            <p:nvPr/>
          </p:nvSpPr>
          <p:spPr bwMode="auto">
            <a:xfrm>
              <a:off x="958" y="1766"/>
              <a:ext cx="287" cy="202"/>
            </a:xfrm>
            <a:custGeom>
              <a:avLst/>
              <a:gdLst>
                <a:gd name="T0" fmla="*/ 286 w 287"/>
                <a:gd name="T1" fmla="*/ 0 h 202"/>
                <a:gd name="T2" fmla="*/ 286 w 287"/>
                <a:gd name="T3" fmla="*/ 198 h 202"/>
                <a:gd name="T4" fmla="*/ 0 w 287"/>
                <a:gd name="T5" fmla="*/ 201 h 202"/>
                <a:gd name="T6" fmla="*/ 0 w 287"/>
                <a:gd name="T7" fmla="*/ 8 h 202"/>
                <a:gd name="T8" fmla="*/ 286 w 287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2"/>
                <a:gd name="T17" fmla="*/ 287 w 287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2">
                  <a:moveTo>
                    <a:pt x="286" y="0"/>
                  </a:moveTo>
                  <a:lnTo>
                    <a:pt x="286" y="198"/>
                  </a:lnTo>
                  <a:lnTo>
                    <a:pt x="0" y="201"/>
                  </a:lnTo>
                  <a:lnTo>
                    <a:pt x="0" y="8"/>
                  </a:lnTo>
                  <a:lnTo>
                    <a:pt x="286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0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91 w 92"/>
                <a:gd name="T1" fmla="*/ 0 h 39"/>
                <a:gd name="T2" fmla="*/ 85 w 92"/>
                <a:gd name="T3" fmla="*/ 38 h 39"/>
                <a:gd name="T4" fmla="*/ 0 w 92"/>
                <a:gd name="T5" fmla="*/ 32 h 39"/>
                <a:gd name="T6" fmla="*/ 10 w 92"/>
                <a:gd name="T7" fmla="*/ 0 h 39"/>
                <a:gd name="T8" fmla="*/ 91 w 9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91" y="0"/>
                  </a:moveTo>
                  <a:lnTo>
                    <a:pt x="85" y="3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91" y="0"/>
                  </a:ln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1"/>
            <p:cNvSpPr>
              <a:spLocks/>
            </p:cNvSpPr>
            <p:nvPr/>
          </p:nvSpPr>
          <p:spPr bwMode="auto">
            <a:xfrm>
              <a:off x="854" y="2192"/>
              <a:ext cx="92" cy="39"/>
            </a:xfrm>
            <a:custGeom>
              <a:avLst/>
              <a:gdLst>
                <a:gd name="T0" fmla="*/ 85 w 92"/>
                <a:gd name="T1" fmla="*/ 38 h 39"/>
                <a:gd name="T2" fmla="*/ 91 w 92"/>
                <a:gd name="T3" fmla="*/ 2 h 39"/>
                <a:gd name="T4" fmla="*/ 8 w 92"/>
                <a:gd name="T5" fmla="*/ 0 h 39"/>
                <a:gd name="T6" fmla="*/ 0 w 92"/>
                <a:gd name="T7" fmla="*/ 32 h 39"/>
                <a:gd name="T8" fmla="*/ 85 w 92"/>
                <a:gd name="T9" fmla="*/ 3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9"/>
                <a:gd name="T17" fmla="*/ 92 w 9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9">
                  <a:moveTo>
                    <a:pt x="85" y="38"/>
                  </a:moveTo>
                  <a:lnTo>
                    <a:pt x="91" y="2"/>
                  </a:lnTo>
                  <a:lnTo>
                    <a:pt x="8" y="0"/>
                  </a:lnTo>
                  <a:lnTo>
                    <a:pt x="0" y="32"/>
                  </a:lnTo>
                  <a:lnTo>
                    <a:pt x="85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22"/>
            <p:cNvSpPr>
              <a:spLocks noChangeShapeType="1"/>
            </p:cNvSpPr>
            <p:nvPr/>
          </p:nvSpPr>
          <p:spPr bwMode="auto">
            <a:xfrm flipH="1">
              <a:off x="914" y="2192"/>
              <a:ext cx="2" cy="1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23"/>
            <p:cNvSpPr>
              <a:spLocks noChangeShapeType="1"/>
            </p:cNvSpPr>
            <p:nvPr/>
          </p:nvSpPr>
          <p:spPr bwMode="auto">
            <a:xfrm flipH="1">
              <a:off x="885" y="2192"/>
              <a:ext cx="2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24"/>
            <p:cNvSpPr>
              <a:spLocks/>
            </p:cNvSpPr>
            <p:nvPr/>
          </p:nvSpPr>
          <p:spPr bwMode="auto">
            <a:xfrm>
              <a:off x="768" y="2184"/>
              <a:ext cx="608" cy="121"/>
            </a:xfrm>
            <a:custGeom>
              <a:avLst/>
              <a:gdLst>
                <a:gd name="T0" fmla="*/ 600 w 608"/>
                <a:gd name="T1" fmla="*/ 0 h 121"/>
                <a:gd name="T2" fmla="*/ 607 w 608"/>
                <a:gd name="T3" fmla="*/ 114 h 121"/>
                <a:gd name="T4" fmla="*/ 603 w 608"/>
                <a:gd name="T5" fmla="*/ 120 h 121"/>
                <a:gd name="T6" fmla="*/ 1 w 608"/>
                <a:gd name="T7" fmla="*/ 103 h 121"/>
                <a:gd name="T8" fmla="*/ 0 w 608"/>
                <a:gd name="T9" fmla="*/ 102 h 121"/>
                <a:gd name="T10" fmla="*/ 0 w 608"/>
                <a:gd name="T11" fmla="*/ 96 h 121"/>
                <a:gd name="T12" fmla="*/ 0 w 608"/>
                <a:gd name="T13" fmla="*/ 94 h 121"/>
                <a:gd name="T14" fmla="*/ 0 w 608"/>
                <a:gd name="T15" fmla="*/ 91 h 121"/>
                <a:gd name="T16" fmla="*/ 600 w 608"/>
                <a:gd name="T17" fmla="*/ 108 h 121"/>
                <a:gd name="T18" fmla="*/ 600 w 608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8"/>
                <a:gd name="T31" fmla="*/ 0 h 121"/>
                <a:gd name="T32" fmla="*/ 608 w 608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8" h="121">
                  <a:moveTo>
                    <a:pt x="600" y="0"/>
                  </a:moveTo>
                  <a:lnTo>
                    <a:pt x="607" y="114"/>
                  </a:lnTo>
                  <a:lnTo>
                    <a:pt x="603" y="120"/>
                  </a:lnTo>
                  <a:lnTo>
                    <a:pt x="1" y="103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600" y="108"/>
                  </a:lnTo>
                  <a:lnTo>
                    <a:pt x="6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25"/>
            <p:cNvSpPr>
              <a:spLocks/>
            </p:cNvSpPr>
            <p:nvPr/>
          </p:nvSpPr>
          <p:spPr bwMode="auto">
            <a:xfrm>
              <a:off x="770" y="2171"/>
              <a:ext cx="600" cy="108"/>
            </a:xfrm>
            <a:custGeom>
              <a:avLst/>
              <a:gdLst>
                <a:gd name="T0" fmla="*/ 599 w 600"/>
                <a:gd name="T1" fmla="*/ 9 h 108"/>
                <a:gd name="T2" fmla="*/ 93 w 600"/>
                <a:gd name="T3" fmla="*/ 0 h 108"/>
                <a:gd name="T4" fmla="*/ 0 w 600"/>
                <a:gd name="T5" fmla="*/ 107 h 108"/>
                <a:gd name="T6" fmla="*/ 0 60000 65536"/>
                <a:gd name="T7" fmla="*/ 0 60000 65536"/>
                <a:gd name="T8" fmla="*/ 0 60000 65536"/>
                <a:gd name="T9" fmla="*/ 0 w 600"/>
                <a:gd name="T10" fmla="*/ 0 h 108"/>
                <a:gd name="T11" fmla="*/ 600 w 60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08">
                  <a:moveTo>
                    <a:pt x="599" y="9"/>
                  </a:moveTo>
                  <a:lnTo>
                    <a:pt x="93" y="0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6"/>
            <p:cNvSpPr>
              <a:spLocks/>
            </p:cNvSpPr>
            <p:nvPr/>
          </p:nvSpPr>
          <p:spPr bwMode="auto">
            <a:xfrm>
              <a:off x="1298" y="2223"/>
              <a:ext cx="53" cy="57"/>
            </a:xfrm>
            <a:custGeom>
              <a:avLst/>
              <a:gdLst>
                <a:gd name="T0" fmla="*/ 52 w 53"/>
                <a:gd name="T1" fmla="*/ 4 h 57"/>
                <a:gd name="T2" fmla="*/ 45 w 53"/>
                <a:gd name="T3" fmla="*/ 0 h 57"/>
                <a:gd name="T4" fmla="*/ 45 w 53"/>
                <a:gd name="T5" fmla="*/ 4 h 57"/>
                <a:gd name="T6" fmla="*/ 33 w 53"/>
                <a:gd name="T7" fmla="*/ 4 h 57"/>
                <a:gd name="T8" fmla="*/ 45 w 53"/>
                <a:gd name="T9" fmla="*/ 4 h 57"/>
                <a:gd name="T10" fmla="*/ 45 w 53"/>
                <a:gd name="T11" fmla="*/ 15 h 57"/>
                <a:gd name="T12" fmla="*/ 18 w 53"/>
                <a:gd name="T13" fmla="*/ 15 h 57"/>
                <a:gd name="T14" fmla="*/ 45 w 53"/>
                <a:gd name="T15" fmla="*/ 18 h 57"/>
                <a:gd name="T16" fmla="*/ 45 w 53"/>
                <a:gd name="T17" fmla="*/ 24 h 57"/>
                <a:gd name="T18" fmla="*/ 18 w 53"/>
                <a:gd name="T19" fmla="*/ 24 h 57"/>
                <a:gd name="T20" fmla="*/ 16 w 53"/>
                <a:gd name="T21" fmla="*/ 24 h 57"/>
                <a:gd name="T22" fmla="*/ 45 w 53"/>
                <a:gd name="T23" fmla="*/ 24 h 57"/>
                <a:gd name="T24" fmla="*/ 45 w 53"/>
                <a:gd name="T25" fmla="*/ 33 h 57"/>
                <a:gd name="T26" fmla="*/ 1 w 53"/>
                <a:gd name="T27" fmla="*/ 30 h 57"/>
                <a:gd name="T28" fmla="*/ 0 w 53"/>
                <a:gd name="T29" fmla="*/ 43 h 57"/>
                <a:gd name="T30" fmla="*/ 16 w 53"/>
                <a:gd name="T31" fmla="*/ 43 h 57"/>
                <a:gd name="T32" fmla="*/ 21 w 53"/>
                <a:gd name="T33" fmla="*/ 34 h 57"/>
                <a:gd name="T34" fmla="*/ 45 w 53"/>
                <a:gd name="T35" fmla="*/ 34 h 57"/>
                <a:gd name="T36" fmla="*/ 45 w 53"/>
                <a:gd name="T37" fmla="*/ 39 h 57"/>
                <a:gd name="T38" fmla="*/ 52 w 53"/>
                <a:gd name="T39" fmla="*/ 56 h 57"/>
                <a:gd name="T40" fmla="*/ 52 w 53"/>
                <a:gd name="T41" fmla="*/ 4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57"/>
                <a:gd name="T65" fmla="*/ 53 w 53"/>
                <a:gd name="T66" fmla="*/ 57 h 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57">
                  <a:moveTo>
                    <a:pt x="52" y="4"/>
                  </a:moveTo>
                  <a:lnTo>
                    <a:pt x="45" y="0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45" y="4"/>
                  </a:lnTo>
                  <a:lnTo>
                    <a:pt x="45" y="15"/>
                  </a:lnTo>
                  <a:lnTo>
                    <a:pt x="18" y="15"/>
                  </a:lnTo>
                  <a:lnTo>
                    <a:pt x="45" y="18"/>
                  </a:lnTo>
                  <a:lnTo>
                    <a:pt x="45" y="24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45" y="24"/>
                  </a:lnTo>
                  <a:lnTo>
                    <a:pt x="45" y="33"/>
                  </a:lnTo>
                  <a:lnTo>
                    <a:pt x="1" y="30"/>
                  </a:lnTo>
                  <a:lnTo>
                    <a:pt x="0" y="43"/>
                  </a:lnTo>
                  <a:lnTo>
                    <a:pt x="16" y="43"/>
                  </a:lnTo>
                  <a:lnTo>
                    <a:pt x="21" y="34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52" y="56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7"/>
            <p:cNvSpPr>
              <a:spLocks/>
            </p:cNvSpPr>
            <p:nvPr/>
          </p:nvSpPr>
          <p:spPr bwMode="auto">
            <a:xfrm>
              <a:off x="1258" y="2228"/>
              <a:ext cx="73" cy="52"/>
            </a:xfrm>
            <a:custGeom>
              <a:avLst/>
              <a:gdLst>
                <a:gd name="T0" fmla="*/ 69 w 73"/>
                <a:gd name="T1" fmla="*/ 0 h 52"/>
                <a:gd name="T2" fmla="*/ 72 w 73"/>
                <a:gd name="T3" fmla="*/ 7 h 52"/>
                <a:gd name="T4" fmla="*/ 61 w 73"/>
                <a:gd name="T5" fmla="*/ 7 h 52"/>
                <a:gd name="T6" fmla="*/ 61 w 73"/>
                <a:gd name="T7" fmla="*/ 17 h 52"/>
                <a:gd name="T8" fmla="*/ 55 w 73"/>
                <a:gd name="T9" fmla="*/ 17 h 52"/>
                <a:gd name="T10" fmla="*/ 58 w 73"/>
                <a:gd name="T11" fmla="*/ 24 h 52"/>
                <a:gd name="T12" fmla="*/ 58 w 73"/>
                <a:gd name="T13" fmla="*/ 26 h 52"/>
                <a:gd name="T14" fmla="*/ 43 w 73"/>
                <a:gd name="T15" fmla="*/ 26 h 52"/>
                <a:gd name="T16" fmla="*/ 39 w 73"/>
                <a:gd name="T17" fmla="*/ 43 h 52"/>
                <a:gd name="T18" fmla="*/ 36 w 73"/>
                <a:gd name="T19" fmla="*/ 43 h 52"/>
                <a:gd name="T20" fmla="*/ 34 w 73"/>
                <a:gd name="T21" fmla="*/ 51 h 52"/>
                <a:gd name="T22" fmla="*/ 0 w 73"/>
                <a:gd name="T23" fmla="*/ 51 h 52"/>
                <a:gd name="T24" fmla="*/ 4 w 73"/>
                <a:gd name="T25" fmla="*/ 38 h 52"/>
                <a:gd name="T26" fmla="*/ 28 w 73"/>
                <a:gd name="T27" fmla="*/ 38 h 52"/>
                <a:gd name="T28" fmla="*/ 31 w 73"/>
                <a:gd name="T29" fmla="*/ 34 h 52"/>
                <a:gd name="T30" fmla="*/ 21 w 73"/>
                <a:gd name="T31" fmla="*/ 34 h 52"/>
                <a:gd name="T32" fmla="*/ 24 w 73"/>
                <a:gd name="T33" fmla="*/ 31 h 52"/>
                <a:gd name="T34" fmla="*/ 34 w 73"/>
                <a:gd name="T35" fmla="*/ 31 h 52"/>
                <a:gd name="T36" fmla="*/ 39 w 73"/>
                <a:gd name="T37" fmla="*/ 26 h 52"/>
                <a:gd name="T38" fmla="*/ 34 w 73"/>
                <a:gd name="T39" fmla="*/ 26 h 52"/>
                <a:gd name="T40" fmla="*/ 36 w 73"/>
                <a:gd name="T41" fmla="*/ 24 h 52"/>
                <a:gd name="T42" fmla="*/ 48 w 73"/>
                <a:gd name="T43" fmla="*/ 24 h 52"/>
                <a:gd name="T44" fmla="*/ 48 w 73"/>
                <a:gd name="T45" fmla="*/ 17 h 52"/>
                <a:gd name="T46" fmla="*/ 43 w 73"/>
                <a:gd name="T47" fmla="*/ 17 h 52"/>
                <a:gd name="T48" fmla="*/ 43 w 73"/>
                <a:gd name="T49" fmla="*/ 15 h 52"/>
                <a:gd name="T50" fmla="*/ 52 w 73"/>
                <a:gd name="T51" fmla="*/ 15 h 52"/>
                <a:gd name="T52" fmla="*/ 58 w 73"/>
                <a:gd name="T53" fmla="*/ 7 h 52"/>
                <a:gd name="T54" fmla="*/ 52 w 73"/>
                <a:gd name="T55" fmla="*/ 7 h 52"/>
                <a:gd name="T56" fmla="*/ 66 w 73"/>
                <a:gd name="T57" fmla="*/ 7 h 52"/>
                <a:gd name="T58" fmla="*/ 69 w 73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52"/>
                <a:gd name="T92" fmla="*/ 73 w 73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52">
                  <a:moveTo>
                    <a:pt x="69" y="0"/>
                  </a:moveTo>
                  <a:lnTo>
                    <a:pt x="72" y="7"/>
                  </a:lnTo>
                  <a:lnTo>
                    <a:pt x="61" y="7"/>
                  </a:lnTo>
                  <a:lnTo>
                    <a:pt x="61" y="17"/>
                  </a:lnTo>
                  <a:lnTo>
                    <a:pt x="55" y="17"/>
                  </a:lnTo>
                  <a:lnTo>
                    <a:pt x="58" y="24"/>
                  </a:lnTo>
                  <a:lnTo>
                    <a:pt x="58" y="26"/>
                  </a:lnTo>
                  <a:lnTo>
                    <a:pt x="43" y="26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51"/>
                  </a:lnTo>
                  <a:lnTo>
                    <a:pt x="0" y="51"/>
                  </a:lnTo>
                  <a:lnTo>
                    <a:pt x="4" y="38"/>
                  </a:lnTo>
                  <a:lnTo>
                    <a:pt x="28" y="38"/>
                  </a:lnTo>
                  <a:lnTo>
                    <a:pt x="31" y="34"/>
                  </a:lnTo>
                  <a:lnTo>
                    <a:pt x="21" y="34"/>
                  </a:lnTo>
                  <a:lnTo>
                    <a:pt x="24" y="31"/>
                  </a:lnTo>
                  <a:lnTo>
                    <a:pt x="34" y="31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6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3" y="17"/>
                  </a:lnTo>
                  <a:lnTo>
                    <a:pt x="43" y="15"/>
                  </a:lnTo>
                  <a:lnTo>
                    <a:pt x="52" y="15"/>
                  </a:lnTo>
                  <a:lnTo>
                    <a:pt x="58" y="7"/>
                  </a:lnTo>
                  <a:lnTo>
                    <a:pt x="52" y="7"/>
                  </a:lnTo>
                  <a:lnTo>
                    <a:pt x="66" y="7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28"/>
            <p:cNvSpPr>
              <a:spLocks/>
            </p:cNvSpPr>
            <p:nvPr/>
          </p:nvSpPr>
          <p:spPr bwMode="auto">
            <a:xfrm>
              <a:off x="1250" y="2220"/>
              <a:ext cx="57" cy="59"/>
            </a:xfrm>
            <a:custGeom>
              <a:avLst/>
              <a:gdLst>
                <a:gd name="T0" fmla="*/ 53 w 57"/>
                <a:gd name="T1" fmla="*/ 0 h 59"/>
                <a:gd name="T2" fmla="*/ 53 w 57"/>
                <a:gd name="T3" fmla="*/ 10 h 59"/>
                <a:gd name="T4" fmla="*/ 56 w 57"/>
                <a:gd name="T5" fmla="*/ 10 h 59"/>
                <a:gd name="T6" fmla="*/ 50 w 57"/>
                <a:gd name="T7" fmla="*/ 10 h 59"/>
                <a:gd name="T8" fmla="*/ 45 w 57"/>
                <a:gd name="T9" fmla="*/ 19 h 59"/>
                <a:gd name="T10" fmla="*/ 45 w 57"/>
                <a:gd name="T11" fmla="*/ 20 h 59"/>
                <a:gd name="T12" fmla="*/ 41 w 57"/>
                <a:gd name="T13" fmla="*/ 20 h 59"/>
                <a:gd name="T14" fmla="*/ 38 w 57"/>
                <a:gd name="T15" fmla="*/ 29 h 59"/>
                <a:gd name="T16" fmla="*/ 30 w 57"/>
                <a:gd name="T17" fmla="*/ 29 h 59"/>
                <a:gd name="T18" fmla="*/ 28 w 57"/>
                <a:gd name="T19" fmla="*/ 40 h 59"/>
                <a:gd name="T20" fmla="*/ 10 w 57"/>
                <a:gd name="T21" fmla="*/ 40 h 59"/>
                <a:gd name="T22" fmla="*/ 4 w 57"/>
                <a:gd name="T23" fmla="*/ 58 h 59"/>
                <a:gd name="T24" fmla="*/ 0 w 57"/>
                <a:gd name="T25" fmla="*/ 53 h 59"/>
                <a:gd name="T26" fmla="*/ 5 w 57"/>
                <a:gd name="T27" fmla="*/ 37 h 59"/>
                <a:gd name="T28" fmla="*/ 16 w 57"/>
                <a:gd name="T29" fmla="*/ 37 h 59"/>
                <a:gd name="T30" fmla="*/ 19 w 57"/>
                <a:gd name="T31" fmla="*/ 29 h 59"/>
                <a:gd name="T32" fmla="*/ 16 w 57"/>
                <a:gd name="T33" fmla="*/ 29 h 59"/>
                <a:gd name="T34" fmla="*/ 32 w 57"/>
                <a:gd name="T35" fmla="*/ 29 h 59"/>
                <a:gd name="T36" fmla="*/ 36 w 57"/>
                <a:gd name="T37" fmla="*/ 19 h 59"/>
                <a:gd name="T38" fmla="*/ 26 w 57"/>
                <a:gd name="T39" fmla="*/ 19 h 59"/>
                <a:gd name="T40" fmla="*/ 28 w 57"/>
                <a:gd name="T41" fmla="*/ 19 h 59"/>
                <a:gd name="T42" fmla="*/ 36 w 57"/>
                <a:gd name="T43" fmla="*/ 19 h 59"/>
                <a:gd name="T44" fmla="*/ 38 w 57"/>
                <a:gd name="T45" fmla="*/ 10 h 59"/>
                <a:gd name="T46" fmla="*/ 36 w 57"/>
                <a:gd name="T47" fmla="*/ 10 h 59"/>
                <a:gd name="T48" fmla="*/ 53 w 57"/>
                <a:gd name="T49" fmla="*/ 10 h 59"/>
                <a:gd name="T50" fmla="*/ 53 w 57"/>
                <a:gd name="T51" fmla="*/ 0 h 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59"/>
                <a:gd name="T80" fmla="*/ 57 w 57"/>
                <a:gd name="T81" fmla="*/ 59 h 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59">
                  <a:moveTo>
                    <a:pt x="53" y="0"/>
                  </a:moveTo>
                  <a:lnTo>
                    <a:pt x="53" y="10"/>
                  </a:lnTo>
                  <a:lnTo>
                    <a:pt x="56" y="10"/>
                  </a:lnTo>
                  <a:lnTo>
                    <a:pt x="50" y="10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1" y="20"/>
                  </a:lnTo>
                  <a:lnTo>
                    <a:pt x="38" y="29"/>
                  </a:lnTo>
                  <a:lnTo>
                    <a:pt x="30" y="29"/>
                  </a:lnTo>
                  <a:lnTo>
                    <a:pt x="28" y="40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6" y="3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32" y="29"/>
                  </a:lnTo>
                  <a:lnTo>
                    <a:pt x="36" y="19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6" y="19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53" y="10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9"/>
            <p:cNvSpPr>
              <a:spLocks/>
            </p:cNvSpPr>
            <p:nvPr/>
          </p:nvSpPr>
          <p:spPr bwMode="auto">
            <a:xfrm>
              <a:off x="1231" y="2220"/>
              <a:ext cx="55" cy="41"/>
            </a:xfrm>
            <a:custGeom>
              <a:avLst/>
              <a:gdLst>
                <a:gd name="T0" fmla="*/ 50 w 55"/>
                <a:gd name="T1" fmla="*/ 0 h 41"/>
                <a:gd name="T2" fmla="*/ 50 w 55"/>
                <a:gd name="T3" fmla="*/ 8 h 41"/>
                <a:gd name="T4" fmla="*/ 54 w 55"/>
                <a:gd name="T5" fmla="*/ 8 h 41"/>
                <a:gd name="T6" fmla="*/ 43 w 55"/>
                <a:gd name="T7" fmla="*/ 8 h 41"/>
                <a:gd name="T8" fmla="*/ 37 w 55"/>
                <a:gd name="T9" fmla="*/ 17 h 41"/>
                <a:gd name="T10" fmla="*/ 40 w 55"/>
                <a:gd name="T11" fmla="*/ 17 h 41"/>
                <a:gd name="T12" fmla="*/ 37 w 55"/>
                <a:gd name="T13" fmla="*/ 20 h 41"/>
                <a:gd name="T14" fmla="*/ 30 w 55"/>
                <a:gd name="T15" fmla="*/ 31 h 41"/>
                <a:gd name="T16" fmla="*/ 21 w 55"/>
                <a:gd name="T17" fmla="*/ 31 h 41"/>
                <a:gd name="T18" fmla="*/ 20 w 55"/>
                <a:gd name="T19" fmla="*/ 40 h 41"/>
                <a:gd name="T20" fmla="*/ 0 w 55"/>
                <a:gd name="T21" fmla="*/ 40 h 41"/>
                <a:gd name="T22" fmla="*/ 0 w 55"/>
                <a:gd name="T23" fmla="*/ 37 h 41"/>
                <a:gd name="T24" fmla="*/ 10 w 55"/>
                <a:gd name="T25" fmla="*/ 37 h 41"/>
                <a:gd name="T26" fmla="*/ 13 w 55"/>
                <a:gd name="T27" fmla="*/ 31 h 41"/>
                <a:gd name="T28" fmla="*/ 10 w 55"/>
                <a:gd name="T29" fmla="*/ 31 h 41"/>
                <a:gd name="T30" fmla="*/ 13 w 55"/>
                <a:gd name="T31" fmla="*/ 31 h 41"/>
                <a:gd name="T32" fmla="*/ 24 w 55"/>
                <a:gd name="T33" fmla="*/ 31 h 41"/>
                <a:gd name="T34" fmla="*/ 29 w 55"/>
                <a:gd name="T35" fmla="*/ 20 h 41"/>
                <a:gd name="T36" fmla="*/ 20 w 55"/>
                <a:gd name="T37" fmla="*/ 20 h 41"/>
                <a:gd name="T38" fmla="*/ 20 w 55"/>
                <a:gd name="T39" fmla="*/ 17 h 41"/>
                <a:gd name="T40" fmla="*/ 30 w 55"/>
                <a:gd name="T41" fmla="*/ 17 h 41"/>
                <a:gd name="T42" fmla="*/ 33 w 55"/>
                <a:gd name="T43" fmla="*/ 8 h 41"/>
                <a:gd name="T44" fmla="*/ 30 w 55"/>
                <a:gd name="T45" fmla="*/ 8 h 41"/>
                <a:gd name="T46" fmla="*/ 47 w 55"/>
                <a:gd name="T47" fmla="*/ 8 h 41"/>
                <a:gd name="T48" fmla="*/ 50 w 55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41"/>
                <a:gd name="T77" fmla="*/ 55 w 55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41">
                  <a:moveTo>
                    <a:pt x="50" y="0"/>
                  </a:moveTo>
                  <a:lnTo>
                    <a:pt x="50" y="8"/>
                  </a:lnTo>
                  <a:lnTo>
                    <a:pt x="54" y="8"/>
                  </a:lnTo>
                  <a:lnTo>
                    <a:pt x="43" y="8"/>
                  </a:lnTo>
                  <a:lnTo>
                    <a:pt x="37" y="17"/>
                  </a:lnTo>
                  <a:lnTo>
                    <a:pt x="40" y="17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1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24" y="31"/>
                  </a:lnTo>
                  <a:lnTo>
                    <a:pt x="29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47" y="8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0"/>
            <p:cNvSpPr>
              <a:spLocks/>
            </p:cNvSpPr>
            <p:nvPr/>
          </p:nvSpPr>
          <p:spPr bwMode="auto">
            <a:xfrm>
              <a:off x="1207" y="2220"/>
              <a:ext cx="53" cy="41"/>
            </a:xfrm>
            <a:custGeom>
              <a:avLst/>
              <a:gdLst>
                <a:gd name="T0" fmla="*/ 49 w 53"/>
                <a:gd name="T1" fmla="*/ 0 h 41"/>
                <a:gd name="T2" fmla="*/ 49 w 53"/>
                <a:gd name="T3" fmla="*/ 8 h 41"/>
                <a:gd name="T4" fmla="*/ 52 w 53"/>
                <a:gd name="T5" fmla="*/ 8 h 41"/>
                <a:gd name="T6" fmla="*/ 41 w 53"/>
                <a:gd name="T7" fmla="*/ 8 h 41"/>
                <a:gd name="T8" fmla="*/ 38 w 53"/>
                <a:gd name="T9" fmla="*/ 17 h 41"/>
                <a:gd name="T10" fmla="*/ 38 w 53"/>
                <a:gd name="T11" fmla="*/ 20 h 41"/>
                <a:gd name="T12" fmla="*/ 34 w 53"/>
                <a:gd name="T13" fmla="*/ 31 h 41"/>
                <a:gd name="T14" fmla="*/ 23 w 53"/>
                <a:gd name="T15" fmla="*/ 31 h 41"/>
                <a:gd name="T16" fmla="*/ 20 w 53"/>
                <a:gd name="T17" fmla="*/ 40 h 41"/>
                <a:gd name="T18" fmla="*/ 0 w 53"/>
                <a:gd name="T19" fmla="*/ 40 h 41"/>
                <a:gd name="T20" fmla="*/ 1 w 53"/>
                <a:gd name="T21" fmla="*/ 37 h 41"/>
                <a:gd name="T22" fmla="*/ 11 w 53"/>
                <a:gd name="T23" fmla="*/ 37 h 41"/>
                <a:gd name="T24" fmla="*/ 14 w 53"/>
                <a:gd name="T25" fmla="*/ 31 h 41"/>
                <a:gd name="T26" fmla="*/ 11 w 53"/>
                <a:gd name="T27" fmla="*/ 31 h 41"/>
                <a:gd name="T28" fmla="*/ 11 w 53"/>
                <a:gd name="T29" fmla="*/ 28 h 41"/>
                <a:gd name="T30" fmla="*/ 29 w 53"/>
                <a:gd name="T31" fmla="*/ 28 h 41"/>
                <a:gd name="T32" fmla="*/ 31 w 53"/>
                <a:gd name="T33" fmla="*/ 20 h 41"/>
                <a:gd name="T34" fmla="*/ 20 w 53"/>
                <a:gd name="T35" fmla="*/ 20 h 41"/>
                <a:gd name="T36" fmla="*/ 20 w 53"/>
                <a:gd name="T37" fmla="*/ 17 h 41"/>
                <a:gd name="T38" fmla="*/ 31 w 53"/>
                <a:gd name="T39" fmla="*/ 17 h 41"/>
                <a:gd name="T40" fmla="*/ 37 w 53"/>
                <a:gd name="T41" fmla="*/ 8 h 41"/>
                <a:gd name="T42" fmla="*/ 31 w 53"/>
                <a:gd name="T43" fmla="*/ 8 h 41"/>
                <a:gd name="T44" fmla="*/ 34 w 53"/>
                <a:gd name="T45" fmla="*/ 8 h 41"/>
                <a:gd name="T46" fmla="*/ 46 w 53"/>
                <a:gd name="T47" fmla="*/ 8 h 41"/>
                <a:gd name="T48" fmla="*/ 49 w 53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41"/>
                <a:gd name="T77" fmla="*/ 53 w 53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41">
                  <a:moveTo>
                    <a:pt x="49" y="0"/>
                  </a:moveTo>
                  <a:lnTo>
                    <a:pt x="49" y="8"/>
                  </a:lnTo>
                  <a:lnTo>
                    <a:pt x="52" y="8"/>
                  </a:lnTo>
                  <a:lnTo>
                    <a:pt x="41" y="8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29" y="28"/>
                  </a:lnTo>
                  <a:lnTo>
                    <a:pt x="3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31" y="17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46" y="8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1"/>
            <p:cNvSpPr>
              <a:spLocks/>
            </p:cNvSpPr>
            <p:nvPr/>
          </p:nvSpPr>
          <p:spPr bwMode="auto">
            <a:xfrm>
              <a:off x="1184" y="2220"/>
              <a:ext cx="50" cy="37"/>
            </a:xfrm>
            <a:custGeom>
              <a:avLst/>
              <a:gdLst>
                <a:gd name="T0" fmla="*/ 46 w 50"/>
                <a:gd name="T1" fmla="*/ 0 h 37"/>
                <a:gd name="T2" fmla="*/ 46 w 50"/>
                <a:gd name="T3" fmla="*/ 8 h 37"/>
                <a:gd name="T4" fmla="*/ 49 w 50"/>
                <a:gd name="T5" fmla="*/ 8 h 37"/>
                <a:gd name="T6" fmla="*/ 49 w 50"/>
                <a:gd name="T7" fmla="*/ 9 h 37"/>
                <a:gd name="T8" fmla="*/ 38 w 50"/>
                <a:gd name="T9" fmla="*/ 8 h 37"/>
                <a:gd name="T10" fmla="*/ 33 w 50"/>
                <a:gd name="T11" fmla="*/ 16 h 37"/>
                <a:gd name="T12" fmla="*/ 36 w 50"/>
                <a:gd name="T13" fmla="*/ 19 h 37"/>
                <a:gd name="T14" fmla="*/ 36 w 50"/>
                <a:gd name="T15" fmla="*/ 20 h 37"/>
                <a:gd name="T16" fmla="*/ 33 w 50"/>
                <a:gd name="T17" fmla="*/ 20 h 37"/>
                <a:gd name="T18" fmla="*/ 28 w 50"/>
                <a:gd name="T19" fmla="*/ 29 h 37"/>
                <a:gd name="T20" fmla="*/ 20 w 50"/>
                <a:gd name="T21" fmla="*/ 29 h 37"/>
                <a:gd name="T22" fmla="*/ 17 w 50"/>
                <a:gd name="T23" fmla="*/ 36 h 37"/>
                <a:gd name="T24" fmla="*/ 0 w 50"/>
                <a:gd name="T25" fmla="*/ 36 h 37"/>
                <a:gd name="T26" fmla="*/ 10 w 50"/>
                <a:gd name="T27" fmla="*/ 36 h 37"/>
                <a:gd name="T28" fmla="*/ 12 w 50"/>
                <a:gd name="T29" fmla="*/ 27 h 37"/>
                <a:gd name="T30" fmla="*/ 10 w 50"/>
                <a:gd name="T31" fmla="*/ 27 h 37"/>
                <a:gd name="T32" fmla="*/ 23 w 50"/>
                <a:gd name="T33" fmla="*/ 27 h 37"/>
                <a:gd name="T34" fmla="*/ 27 w 50"/>
                <a:gd name="T35" fmla="*/ 19 h 37"/>
                <a:gd name="T36" fmla="*/ 17 w 50"/>
                <a:gd name="T37" fmla="*/ 19 h 37"/>
                <a:gd name="T38" fmla="*/ 17 w 50"/>
                <a:gd name="T39" fmla="*/ 16 h 37"/>
                <a:gd name="T40" fmla="*/ 28 w 50"/>
                <a:gd name="T41" fmla="*/ 16 h 37"/>
                <a:gd name="T42" fmla="*/ 31 w 50"/>
                <a:gd name="T43" fmla="*/ 8 h 37"/>
                <a:gd name="T44" fmla="*/ 28 w 50"/>
                <a:gd name="T45" fmla="*/ 8 h 37"/>
                <a:gd name="T46" fmla="*/ 43 w 50"/>
                <a:gd name="T47" fmla="*/ 8 h 37"/>
                <a:gd name="T48" fmla="*/ 46 w 50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37"/>
                <a:gd name="T77" fmla="*/ 50 w 50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37">
                  <a:moveTo>
                    <a:pt x="46" y="0"/>
                  </a:moveTo>
                  <a:lnTo>
                    <a:pt x="46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38" y="8"/>
                  </a:lnTo>
                  <a:lnTo>
                    <a:pt x="33" y="16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23" y="27"/>
                  </a:lnTo>
                  <a:lnTo>
                    <a:pt x="27" y="19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28" y="16"/>
                  </a:lnTo>
                  <a:lnTo>
                    <a:pt x="31" y="8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2"/>
            <p:cNvSpPr>
              <a:spLocks/>
            </p:cNvSpPr>
            <p:nvPr/>
          </p:nvSpPr>
          <p:spPr bwMode="auto">
            <a:xfrm>
              <a:off x="1150" y="2220"/>
              <a:ext cx="61" cy="37"/>
            </a:xfrm>
            <a:custGeom>
              <a:avLst/>
              <a:gdLst>
                <a:gd name="T0" fmla="*/ 60 w 61"/>
                <a:gd name="T1" fmla="*/ 0 h 37"/>
                <a:gd name="T2" fmla="*/ 60 w 61"/>
                <a:gd name="T3" fmla="*/ 8 h 37"/>
                <a:gd name="T4" fmla="*/ 53 w 61"/>
                <a:gd name="T5" fmla="*/ 8 h 37"/>
                <a:gd name="T6" fmla="*/ 46 w 61"/>
                <a:gd name="T7" fmla="*/ 16 h 37"/>
                <a:gd name="T8" fmla="*/ 49 w 61"/>
                <a:gd name="T9" fmla="*/ 16 h 37"/>
                <a:gd name="T10" fmla="*/ 46 w 61"/>
                <a:gd name="T11" fmla="*/ 19 h 37"/>
                <a:gd name="T12" fmla="*/ 43 w 61"/>
                <a:gd name="T13" fmla="*/ 19 h 37"/>
                <a:gd name="T14" fmla="*/ 40 w 61"/>
                <a:gd name="T15" fmla="*/ 27 h 37"/>
                <a:gd name="T16" fmla="*/ 27 w 61"/>
                <a:gd name="T17" fmla="*/ 27 h 37"/>
                <a:gd name="T18" fmla="*/ 24 w 61"/>
                <a:gd name="T19" fmla="*/ 36 h 37"/>
                <a:gd name="T20" fmla="*/ 0 w 61"/>
                <a:gd name="T21" fmla="*/ 36 h 37"/>
                <a:gd name="T22" fmla="*/ 1 w 61"/>
                <a:gd name="T23" fmla="*/ 33 h 37"/>
                <a:gd name="T24" fmla="*/ 16 w 61"/>
                <a:gd name="T25" fmla="*/ 36 h 37"/>
                <a:gd name="T26" fmla="*/ 20 w 61"/>
                <a:gd name="T27" fmla="*/ 27 h 37"/>
                <a:gd name="T28" fmla="*/ 16 w 61"/>
                <a:gd name="T29" fmla="*/ 27 h 37"/>
                <a:gd name="T30" fmla="*/ 32 w 61"/>
                <a:gd name="T31" fmla="*/ 27 h 37"/>
                <a:gd name="T32" fmla="*/ 35 w 61"/>
                <a:gd name="T33" fmla="*/ 19 h 37"/>
                <a:gd name="T34" fmla="*/ 24 w 61"/>
                <a:gd name="T35" fmla="*/ 19 h 37"/>
                <a:gd name="T36" fmla="*/ 27 w 61"/>
                <a:gd name="T37" fmla="*/ 16 h 37"/>
                <a:gd name="T38" fmla="*/ 40 w 61"/>
                <a:gd name="T39" fmla="*/ 16 h 37"/>
                <a:gd name="T40" fmla="*/ 40 w 61"/>
                <a:gd name="T41" fmla="*/ 8 h 37"/>
                <a:gd name="T42" fmla="*/ 56 w 61"/>
                <a:gd name="T43" fmla="*/ 8 h 37"/>
                <a:gd name="T44" fmla="*/ 60 w 61"/>
                <a:gd name="T45" fmla="*/ 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"/>
                <a:gd name="T70" fmla="*/ 0 h 37"/>
                <a:gd name="T71" fmla="*/ 61 w 61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" h="37">
                  <a:moveTo>
                    <a:pt x="60" y="0"/>
                  </a:moveTo>
                  <a:lnTo>
                    <a:pt x="60" y="8"/>
                  </a:lnTo>
                  <a:lnTo>
                    <a:pt x="53" y="8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27"/>
                  </a:lnTo>
                  <a:lnTo>
                    <a:pt x="27" y="27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6" y="36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32" y="27"/>
                  </a:lnTo>
                  <a:lnTo>
                    <a:pt x="35" y="19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56" y="8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3"/>
            <p:cNvSpPr>
              <a:spLocks/>
            </p:cNvSpPr>
            <p:nvPr/>
          </p:nvSpPr>
          <p:spPr bwMode="auto">
            <a:xfrm>
              <a:off x="1136" y="2220"/>
              <a:ext cx="57" cy="37"/>
            </a:xfrm>
            <a:custGeom>
              <a:avLst/>
              <a:gdLst>
                <a:gd name="T0" fmla="*/ 56 w 57"/>
                <a:gd name="T1" fmla="*/ 0 h 37"/>
                <a:gd name="T2" fmla="*/ 56 w 57"/>
                <a:gd name="T3" fmla="*/ 8 h 37"/>
                <a:gd name="T4" fmla="*/ 49 w 57"/>
                <a:gd name="T5" fmla="*/ 8 h 37"/>
                <a:gd name="T6" fmla="*/ 42 w 57"/>
                <a:gd name="T7" fmla="*/ 16 h 37"/>
                <a:gd name="T8" fmla="*/ 45 w 57"/>
                <a:gd name="T9" fmla="*/ 16 h 37"/>
                <a:gd name="T10" fmla="*/ 42 w 57"/>
                <a:gd name="T11" fmla="*/ 19 h 37"/>
                <a:gd name="T12" fmla="*/ 40 w 57"/>
                <a:gd name="T13" fmla="*/ 19 h 37"/>
                <a:gd name="T14" fmla="*/ 37 w 57"/>
                <a:gd name="T15" fmla="*/ 27 h 37"/>
                <a:gd name="T16" fmla="*/ 26 w 57"/>
                <a:gd name="T17" fmla="*/ 27 h 37"/>
                <a:gd name="T18" fmla="*/ 23 w 57"/>
                <a:gd name="T19" fmla="*/ 36 h 37"/>
                <a:gd name="T20" fmla="*/ 0 w 57"/>
                <a:gd name="T21" fmla="*/ 36 h 37"/>
                <a:gd name="T22" fmla="*/ 0 w 57"/>
                <a:gd name="T23" fmla="*/ 33 h 37"/>
                <a:gd name="T24" fmla="*/ 12 w 57"/>
                <a:gd name="T25" fmla="*/ 33 h 37"/>
                <a:gd name="T26" fmla="*/ 18 w 57"/>
                <a:gd name="T27" fmla="*/ 27 h 37"/>
                <a:gd name="T28" fmla="*/ 12 w 57"/>
                <a:gd name="T29" fmla="*/ 27 h 37"/>
                <a:gd name="T30" fmla="*/ 15 w 57"/>
                <a:gd name="T31" fmla="*/ 27 h 37"/>
                <a:gd name="T32" fmla="*/ 31 w 57"/>
                <a:gd name="T33" fmla="*/ 27 h 37"/>
                <a:gd name="T34" fmla="*/ 32 w 57"/>
                <a:gd name="T35" fmla="*/ 19 h 37"/>
                <a:gd name="T36" fmla="*/ 23 w 57"/>
                <a:gd name="T37" fmla="*/ 19 h 37"/>
                <a:gd name="T38" fmla="*/ 26 w 57"/>
                <a:gd name="T39" fmla="*/ 16 h 37"/>
                <a:gd name="T40" fmla="*/ 37 w 57"/>
                <a:gd name="T41" fmla="*/ 16 h 37"/>
                <a:gd name="T42" fmla="*/ 37 w 57"/>
                <a:gd name="T43" fmla="*/ 8 h 37"/>
                <a:gd name="T44" fmla="*/ 52 w 57"/>
                <a:gd name="T45" fmla="*/ 8 h 37"/>
                <a:gd name="T46" fmla="*/ 56 w 57"/>
                <a:gd name="T47" fmla="*/ 0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"/>
                <a:gd name="T73" fmla="*/ 0 h 37"/>
                <a:gd name="T74" fmla="*/ 57 w 57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" h="37">
                  <a:moveTo>
                    <a:pt x="56" y="0"/>
                  </a:moveTo>
                  <a:lnTo>
                    <a:pt x="56" y="8"/>
                  </a:lnTo>
                  <a:lnTo>
                    <a:pt x="49" y="8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3" y="36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2" y="33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31" y="27"/>
                  </a:lnTo>
                  <a:lnTo>
                    <a:pt x="32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37" y="16"/>
                  </a:lnTo>
                  <a:lnTo>
                    <a:pt x="37" y="8"/>
                  </a:lnTo>
                  <a:lnTo>
                    <a:pt x="52" y="8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4"/>
            <p:cNvSpPr>
              <a:spLocks/>
            </p:cNvSpPr>
            <p:nvPr/>
          </p:nvSpPr>
          <p:spPr bwMode="auto">
            <a:xfrm>
              <a:off x="1108" y="2218"/>
              <a:ext cx="55" cy="39"/>
            </a:xfrm>
            <a:custGeom>
              <a:avLst/>
              <a:gdLst>
                <a:gd name="T0" fmla="*/ 51 w 55"/>
                <a:gd name="T1" fmla="*/ 0 h 39"/>
                <a:gd name="T2" fmla="*/ 51 w 55"/>
                <a:gd name="T3" fmla="*/ 9 h 39"/>
                <a:gd name="T4" fmla="*/ 54 w 55"/>
                <a:gd name="T5" fmla="*/ 9 h 39"/>
                <a:gd name="T6" fmla="*/ 54 w 55"/>
                <a:gd name="T7" fmla="*/ 11 h 39"/>
                <a:gd name="T8" fmla="*/ 43 w 55"/>
                <a:gd name="T9" fmla="*/ 11 h 39"/>
                <a:gd name="T10" fmla="*/ 39 w 55"/>
                <a:gd name="T11" fmla="*/ 21 h 39"/>
                <a:gd name="T12" fmla="*/ 39 w 55"/>
                <a:gd name="T13" fmla="*/ 22 h 39"/>
                <a:gd name="T14" fmla="*/ 36 w 55"/>
                <a:gd name="T15" fmla="*/ 22 h 39"/>
                <a:gd name="T16" fmla="*/ 33 w 55"/>
                <a:gd name="T17" fmla="*/ 32 h 39"/>
                <a:gd name="T18" fmla="*/ 23 w 55"/>
                <a:gd name="T19" fmla="*/ 32 h 39"/>
                <a:gd name="T20" fmla="*/ 20 w 55"/>
                <a:gd name="T21" fmla="*/ 38 h 39"/>
                <a:gd name="T22" fmla="*/ 0 w 55"/>
                <a:gd name="T23" fmla="*/ 38 h 39"/>
                <a:gd name="T24" fmla="*/ 13 w 55"/>
                <a:gd name="T25" fmla="*/ 38 h 39"/>
                <a:gd name="T26" fmla="*/ 14 w 55"/>
                <a:gd name="T27" fmla="*/ 29 h 39"/>
                <a:gd name="T28" fmla="*/ 13 w 55"/>
                <a:gd name="T29" fmla="*/ 29 h 39"/>
                <a:gd name="T30" fmla="*/ 27 w 55"/>
                <a:gd name="T31" fmla="*/ 29 h 39"/>
                <a:gd name="T32" fmla="*/ 32 w 55"/>
                <a:gd name="T33" fmla="*/ 21 h 39"/>
                <a:gd name="T34" fmla="*/ 20 w 55"/>
                <a:gd name="T35" fmla="*/ 21 h 39"/>
                <a:gd name="T36" fmla="*/ 20 w 55"/>
                <a:gd name="T37" fmla="*/ 19 h 39"/>
                <a:gd name="T38" fmla="*/ 32 w 55"/>
                <a:gd name="T39" fmla="*/ 19 h 39"/>
                <a:gd name="T40" fmla="*/ 33 w 55"/>
                <a:gd name="T41" fmla="*/ 9 h 39"/>
                <a:gd name="T42" fmla="*/ 32 w 55"/>
                <a:gd name="T43" fmla="*/ 9 h 39"/>
                <a:gd name="T44" fmla="*/ 33 w 55"/>
                <a:gd name="T45" fmla="*/ 9 h 39"/>
                <a:gd name="T46" fmla="*/ 48 w 55"/>
                <a:gd name="T47" fmla="*/ 9 h 39"/>
                <a:gd name="T48" fmla="*/ 51 w 55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9"/>
                <a:gd name="T77" fmla="*/ 55 w 55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9">
                  <a:moveTo>
                    <a:pt x="51" y="0"/>
                  </a:moveTo>
                  <a:lnTo>
                    <a:pt x="51" y="9"/>
                  </a:lnTo>
                  <a:lnTo>
                    <a:pt x="54" y="9"/>
                  </a:lnTo>
                  <a:lnTo>
                    <a:pt x="54" y="11"/>
                  </a:lnTo>
                  <a:lnTo>
                    <a:pt x="43" y="1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20" y="38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2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32" y="19"/>
                  </a:lnTo>
                  <a:lnTo>
                    <a:pt x="33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48" y="9"/>
                  </a:ln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"/>
            <p:cNvSpPr>
              <a:spLocks/>
            </p:cNvSpPr>
            <p:nvPr/>
          </p:nvSpPr>
          <p:spPr bwMode="auto">
            <a:xfrm>
              <a:off x="1085" y="2218"/>
              <a:ext cx="58" cy="39"/>
            </a:xfrm>
            <a:custGeom>
              <a:avLst/>
              <a:gdLst>
                <a:gd name="T0" fmla="*/ 54 w 58"/>
                <a:gd name="T1" fmla="*/ 0 h 39"/>
                <a:gd name="T2" fmla="*/ 54 w 58"/>
                <a:gd name="T3" fmla="*/ 9 h 39"/>
                <a:gd name="T4" fmla="*/ 57 w 58"/>
                <a:gd name="T5" fmla="*/ 9 h 39"/>
                <a:gd name="T6" fmla="*/ 46 w 58"/>
                <a:gd name="T7" fmla="*/ 9 h 39"/>
                <a:gd name="T8" fmla="*/ 42 w 58"/>
                <a:gd name="T9" fmla="*/ 19 h 39"/>
                <a:gd name="T10" fmla="*/ 42 w 58"/>
                <a:gd name="T11" fmla="*/ 21 h 39"/>
                <a:gd name="T12" fmla="*/ 39 w 58"/>
                <a:gd name="T13" fmla="*/ 21 h 39"/>
                <a:gd name="T14" fmla="*/ 34 w 58"/>
                <a:gd name="T15" fmla="*/ 29 h 39"/>
                <a:gd name="T16" fmla="*/ 22 w 58"/>
                <a:gd name="T17" fmla="*/ 29 h 39"/>
                <a:gd name="T18" fmla="*/ 22 w 58"/>
                <a:gd name="T19" fmla="*/ 38 h 39"/>
                <a:gd name="T20" fmla="*/ 0 w 58"/>
                <a:gd name="T21" fmla="*/ 38 h 39"/>
                <a:gd name="T22" fmla="*/ 0 w 58"/>
                <a:gd name="T23" fmla="*/ 35 h 39"/>
                <a:gd name="T24" fmla="*/ 13 w 58"/>
                <a:gd name="T25" fmla="*/ 38 h 39"/>
                <a:gd name="T26" fmla="*/ 15 w 58"/>
                <a:gd name="T27" fmla="*/ 29 h 39"/>
                <a:gd name="T28" fmla="*/ 13 w 58"/>
                <a:gd name="T29" fmla="*/ 29 h 39"/>
                <a:gd name="T30" fmla="*/ 27 w 58"/>
                <a:gd name="T31" fmla="*/ 29 h 39"/>
                <a:gd name="T32" fmla="*/ 30 w 58"/>
                <a:gd name="T33" fmla="*/ 21 h 39"/>
                <a:gd name="T34" fmla="*/ 22 w 58"/>
                <a:gd name="T35" fmla="*/ 21 h 39"/>
                <a:gd name="T36" fmla="*/ 22 w 58"/>
                <a:gd name="T37" fmla="*/ 19 h 39"/>
                <a:gd name="T38" fmla="*/ 31 w 58"/>
                <a:gd name="T39" fmla="*/ 19 h 39"/>
                <a:gd name="T40" fmla="*/ 34 w 58"/>
                <a:gd name="T41" fmla="*/ 9 h 39"/>
                <a:gd name="T42" fmla="*/ 31 w 58"/>
                <a:gd name="T43" fmla="*/ 9 h 39"/>
                <a:gd name="T44" fmla="*/ 34 w 58"/>
                <a:gd name="T45" fmla="*/ 9 h 39"/>
                <a:gd name="T46" fmla="*/ 51 w 58"/>
                <a:gd name="T47" fmla="*/ 9 h 39"/>
                <a:gd name="T48" fmla="*/ 54 w 58"/>
                <a:gd name="T49" fmla="*/ 0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"/>
                <a:gd name="T76" fmla="*/ 0 h 39"/>
                <a:gd name="T77" fmla="*/ 58 w 58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" h="39">
                  <a:moveTo>
                    <a:pt x="54" y="0"/>
                  </a:moveTo>
                  <a:lnTo>
                    <a:pt x="54" y="9"/>
                  </a:lnTo>
                  <a:lnTo>
                    <a:pt x="57" y="9"/>
                  </a:lnTo>
                  <a:lnTo>
                    <a:pt x="46" y="9"/>
                  </a:lnTo>
                  <a:lnTo>
                    <a:pt x="42" y="19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4" y="29"/>
                  </a:lnTo>
                  <a:lnTo>
                    <a:pt x="22" y="29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27" y="29"/>
                  </a:lnTo>
                  <a:lnTo>
                    <a:pt x="3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31" y="1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34" y="9"/>
                  </a:lnTo>
                  <a:lnTo>
                    <a:pt x="51" y="9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"/>
            <p:cNvSpPr>
              <a:spLocks/>
            </p:cNvSpPr>
            <p:nvPr/>
          </p:nvSpPr>
          <p:spPr bwMode="auto">
            <a:xfrm>
              <a:off x="1069" y="2218"/>
              <a:ext cx="59" cy="39"/>
            </a:xfrm>
            <a:custGeom>
              <a:avLst/>
              <a:gdLst>
                <a:gd name="T0" fmla="*/ 58 w 59"/>
                <a:gd name="T1" fmla="*/ 0 h 39"/>
                <a:gd name="T2" fmla="*/ 58 w 59"/>
                <a:gd name="T3" fmla="*/ 9 h 39"/>
                <a:gd name="T4" fmla="*/ 52 w 59"/>
                <a:gd name="T5" fmla="*/ 9 h 39"/>
                <a:gd name="T6" fmla="*/ 44 w 59"/>
                <a:gd name="T7" fmla="*/ 19 h 39"/>
                <a:gd name="T8" fmla="*/ 44 w 59"/>
                <a:gd name="T9" fmla="*/ 21 h 39"/>
                <a:gd name="T10" fmla="*/ 43 w 59"/>
                <a:gd name="T11" fmla="*/ 21 h 39"/>
                <a:gd name="T12" fmla="*/ 38 w 59"/>
                <a:gd name="T13" fmla="*/ 29 h 39"/>
                <a:gd name="T14" fmla="*/ 26 w 59"/>
                <a:gd name="T15" fmla="*/ 29 h 39"/>
                <a:gd name="T16" fmla="*/ 23 w 59"/>
                <a:gd name="T17" fmla="*/ 38 h 39"/>
                <a:gd name="T18" fmla="*/ 0 w 59"/>
                <a:gd name="T19" fmla="*/ 38 h 39"/>
                <a:gd name="T20" fmla="*/ 1 w 59"/>
                <a:gd name="T21" fmla="*/ 35 h 39"/>
                <a:gd name="T22" fmla="*/ 14 w 59"/>
                <a:gd name="T23" fmla="*/ 35 h 39"/>
                <a:gd name="T24" fmla="*/ 17 w 59"/>
                <a:gd name="T25" fmla="*/ 29 h 39"/>
                <a:gd name="T26" fmla="*/ 14 w 59"/>
                <a:gd name="T27" fmla="*/ 29 h 39"/>
                <a:gd name="T28" fmla="*/ 14 w 59"/>
                <a:gd name="T29" fmla="*/ 28 h 39"/>
                <a:gd name="T30" fmla="*/ 31 w 59"/>
                <a:gd name="T31" fmla="*/ 29 h 39"/>
                <a:gd name="T32" fmla="*/ 34 w 59"/>
                <a:gd name="T33" fmla="*/ 21 h 39"/>
                <a:gd name="T34" fmla="*/ 23 w 59"/>
                <a:gd name="T35" fmla="*/ 21 h 39"/>
                <a:gd name="T36" fmla="*/ 26 w 59"/>
                <a:gd name="T37" fmla="*/ 19 h 39"/>
                <a:gd name="T38" fmla="*/ 38 w 59"/>
                <a:gd name="T39" fmla="*/ 19 h 39"/>
                <a:gd name="T40" fmla="*/ 40 w 59"/>
                <a:gd name="T41" fmla="*/ 9 h 39"/>
                <a:gd name="T42" fmla="*/ 38 w 59"/>
                <a:gd name="T43" fmla="*/ 9 h 39"/>
                <a:gd name="T44" fmla="*/ 55 w 59"/>
                <a:gd name="T45" fmla="*/ 9 h 39"/>
                <a:gd name="T46" fmla="*/ 58 w 59"/>
                <a:gd name="T47" fmla="*/ 0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39"/>
                <a:gd name="T74" fmla="*/ 59 w 59"/>
                <a:gd name="T75" fmla="*/ 39 h 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39">
                  <a:moveTo>
                    <a:pt x="58" y="0"/>
                  </a:moveTo>
                  <a:lnTo>
                    <a:pt x="58" y="9"/>
                  </a:lnTo>
                  <a:lnTo>
                    <a:pt x="52" y="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3" y="21"/>
                  </a:lnTo>
                  <a:lnTo>
                    <a:pt x="38" y="29"/>
                  </a:lnTo>
                  <a:lnTo>
                    <a:pt x="26" y="29"/>
                  </a:lnTo>
                  <a:lnTo>
                    <a:pt x="23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31" y="29"/>
                  </a:lnTo>
                  <a:lnTo>
                    <a:pt x="34" y="21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38" y="1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55" y="9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7"/>
            <p:cNvSpPr>
              <a:spLocks/>
            </p:cNvSpPr>
            <p:nvPr/>
          </p:nvSpPr>
          <p:spPr bwMode="auto">
            <a:xfrm>
              <a:off x="1044" y="2212"/>
              <a:ext cx="54" cy="44"/>
            </a:xfrm>
            <a:custGeom>
              <a:avLst/>
              <a:gdLst>
                <a:gd name="T0" fmla="*/ 50 w 54"/>
                <a:gd name="T1" fmla="*/ 0 h 44"/>
                <a:gd name="T2" fmla="*/ 50 w 54"/>
                <a:gd name="T3" fmla="*/ 10 h 44"/>
                <a:gd name="T4" fmla="*/ 53 w 54"/>
                <a:gd name="T5" fmla="*/ 10 h 44"/>
                <a:gd name="T6" fmla="*/ 53 w 54"/>
                <a:gd name="T7" fmla="*/ 12 h 44"/>
                <a:gd name="T8" fmla="*/ 42 w 54"/>
                <a:gd name="T9" fmla="*/ 12 h 44"/>
                <a:gd name="T10" fmla="*/ 40 w 54"/>
                <a:gd name="T11" fmla="*/ 23 h 44"/>
                <a:gd name="T12" fmla="*/ 40 w 54"/>
                <a:gd name="T13" fmla="*/ 26 h 44"/>
                <a:gd name="T14" fmla="*/ 38 w 54"/>
                <a:gd name="T15" fmla="*/ 26 h 44"/>
                <a:gd name="T16" fmla="*/ 32 w 54"/>
                <a:gd name="T17" fmla="*/ 36 h 44"/>
                <a:gd name="T18" fmla="*/ 21 w 54"/>
                <a:gd name="T19" fmla="*/ 36 h 44"/>
                <a:gd name="T20" fmla="*/ 20 w 54"/>
                <a:gd name="T21" fmla="*/ 43 h 44"/>
                <a:gd name="T22" fmla="*/ 0 w 54"/>
                <a:gd name="T23" fmla="*/ 43 h 44"/>
                <a:gd name="T24" fmla="*/ 1 w 54"/>
                <a:gd name="T25" fmla="*/ 43 h 44"/>
                <a:gd name="T26" fmla="*/ 12 w 54"/>
                <a:gd name="T27" fmla="*/ 43 h 44"/>
                <a:gd name="T28" fmla="*/ 17 w 54"/>
                <a:gd name="T29" fmla="*/ 33 h 44"/>
                <a:gd name="T30" fmla="*/ 12 w 54"/>
                <a:gd name="T31" fmla="*/ 33 h 44"/>
                <a:gd name="T32" fmla="*/ 28 w 54"/>
                <a:gd name="T33" fmla="*/ 33 h 44"/>
                <a:gd name="T34" fmla="*/ 30 w 54"/>
                <a:gd name="T35" fmla="*/ 26 h 44"/>
                <a:gd name="T36" fmla="*/ 20 w 54"/>
                <a:gd name="T37" fmla="*/ 26 h 44"/>
                <a:gd name="T38" fmla="*/ 21 w 54"/>
                <a:gd name="T39" fmla="*/ 19 h 44"/>
                <a:gd name="T40" fmla="*/ 30 w 54"/>
                <a:gd name="T41" fmla="*/ 19 h 44"/>
                <a:gd name="T42" fmla="*/ 35 w 54"/>
                <a:gd name="T43" fmla="*/ 12 h 44"/>
                <a:gd name="T44" fmla="*/ 30 w 54"/>
                <a:gd name="T45" fmla="*/ 10 h 44"/>
                <a:gd name="T46" fmla="*/ 32 w 54"/>
                <a:gd name="T47" fmla="*/ 10 h 44"/>
                <a:gd name="T48" fmla="*/ 47 w 54"/>
                <a:gd name="T49" fmla="*/ 10 h 44"/>
                <a:gd name="T50" fmla="*/ 50 w 54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50" y="0"/>
                  </a:moveTo>
                  <a:lnTo>
                    <a:pt x="50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42" y="12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2" y="36"/>
                  </a:lnTo>
                  <a:lnTo>
                    <a:pt x="21" y="36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2" y="43"/>
                  </a:lnTo>
                  <a:lnTo>
                    <a:pt x="17" y="33"/>
                  </a:lnTo>
                  <a:lnTo>
                    <a:pt x="12" y="33"/>
                  </a:lnTo>
                  <a:lnTo>
                    <a:pt x="28" y="33"/>
                  </a:lnTo>
                  <a:lnTo>
                    <a:pt x="30" y="26"/>
                  </a:lnTo>
                  <a:lnTo>
                    <a:pt x="20" y="26"/>
                  </a:lnTo>
                  <a:lnTo>
                    <a:pt x="21" y="19"/>
                  </a:lnTo>
                  <a:lnTo>
                    <a:pt x="30" y="19"/>
                  </a:lnTo>
                  <a:lnTo>
                    <a:pt x="35" y="12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47" y="1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38"/>
            <p:cNvSpPr>
              <a:spLocks/>
            </p:cNvSpPr>
            <p:nvPr/>
          </p:nvSpPr>
          <p:spPr bwMode="auto">
            <a:xfrm>
              <a:off x="1010" y="2212"/>
              <a:ext cx="68" cy="44"/>
            </a:xfrm>
            <a:custGeom>
              <a:avLst/>
              <a:gdLst>
                <a:gd name="T0" fmla="*/ 67 w 68"/>
                <a:gd name="T1" fmla="*/ 0 h 44"/>
                <a:gd name="T2" fmla="*/ 64 w 68"/>
                <a:gd name="T3" fmla="*/ 12 h 44"/>
                <a:gd name="T4" fmla="*/ 67 w 68"/>
                <a:gd name="T5" fmla="*/ 12 h 44"/>
                <a:gd name="T6" fmla="*/ 67 w 68"/>
                <a:gd name="T7" fmla="*/ 13 h 44"/>
                <a:gd name="T8" fmla="*/ 53 w 68"/>
                <a:gd name="T9" fmla="*/ 13 h 44"/>
                <a:gd name="T10" fmla="*/ 52 w 68"/>
                <a:gd name="T11" fmla="*/ 23 h 44"/>
                <a:gd name="T12" fmla="*/ 52 w 68"/>
                <a:gd name="T13" fmla="*/ 26 h 44"/>
                <a:gd name="T14" fmla="*/ 48 w 68"/>
                <a:gd name="T15" fmla="*/ 26 h 44"/>
                <a:gd name="T16" fmla="*/ 45 w 68"/>
                <a:gd name="T17" fmla="*/ 38 h 44"/>
                <a:gd name="T18" fmla="*/ 45 w 68"/>
                <a:gd name="T19" fmla="*/ 43 h 44"/>
                <a:gd name="T20" fmla="*/ 0 w 68"/>
                <a:gd name="T21" fmla="*/ 43 h 44"/>
                <a:gd name="T22" fmla="*/ 0 w 68"/>
                <a:gd name="T23" fmla="*/ 36 h 44"/>
                <a:gd name="T24" fmla="*/ 37 w 68"/>
                <a:gd name="T25" fmla="*/ 38 h 44"/>
                <a:gd name="T26" fmla="*/ 40 w 68"/>
                <a:gd name="T27" fmla="*/ 26 h 44"/>
                <a:gd name="T28" fmla="*/ 4 w 68"/>
                <a:gd name="T29" fmla="*/ 26 h 44"/>
                <a:gd name="T30" fmla="*/ 4 w 68"/>
                <a:gd name="T31" fmla="*/ 19 h 44"/>
                <a:gd name="T32" fmla="*/ 48 w 68"/>
                <a:gd name="T33" fmla="*/ 23 h 44"/>
                <a:gd name="T34" fmla="*/ 52 w 68"/>
                <a:gd name="T35" fmla="*/ 13 h 44"/>
                <a:gd name="T36" fmla="*/ 11 w 68"/>
                <a:gd name="T37" fmla="*/ 12 h 44"/>
                <a:gd name="T38" fmla="*/ 37 w 68"/>
                <a:gd name="T39" fmla="*/ 12 h 44"/>
                <a:gd name="T40" fmla="*/ 37 w 68"/>
                <a:gd name="T41" fmla="*/ 0 h 44"/>
                <a:gd name="T42" fmla="*/ 37 w 68"/>
                <a:gd name="T43" fmla="*/ 12 h 44"/>
                <a:gd name="T44" fmla="*/ 64 w 68"/>
                <a:gd name="T45" fmla="*/ 12 h 44"/>
                <a:gd name="T46" fmla="*/ 67 w 68"/>
                <a:gd name="T47" fmla="*/ 0 h 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44"/>
                <a:gd name="T74" fmla="*/ 68 w 68"/>
                <a:gd name="T75" fmla="*/ 44 h 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44">
                  <a:moveTo>
                    <a:pt x="67" y="0"/>
                  </a:moveTo>
                  <a:lnTo>
                    <a:pt x="64" y="12"/>
                  </a:lnTo>
                  <a:lnTo>
                    <a:pt x="67" y="12"/>
                  </a:lnTo>
                  <a:lnTo>
                    <a:pt x="67" y="13"/>
                  </a:lnTo>
                  <a:lnTo>
                    <a:pt x="53" y="13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37" y="38"/>
                  </a:lnTo>
                  <a:lnTo>
                    <a:pt x="40" y="26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8" y="23"/>
                  </a:lnTo>
                  <a:lnTo>
                    <a:pt x="52" y="13"/>
                  </a:lnTo>
                  <a:lnTo>
                    <a:pt x="11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64" y="12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39"/>
            <p:cNvSpPr>
              <a:spLocks/>
            </p:cNvSpPr>
            <p:nvPr/>
          </p:nvSpPr>
          <p:spPr bwMode="auto">
            <a:xfrm>
              <a:off x="935" y="2218"/>
              <a:ext cx="47" cy="39"/>
            </a:xfrm>
            <a:custGeom>
              <a:avLst/>
              <a:gdLst>
                <a:gd name="T0" fmla="*/ 25 w 47"/>
                <a:gd name="T1" fmla="*/ 11 h 39"/>
                <a:gd name="T2" fmla="*/ 0 w 47"/>
                <a:gd name="T3" fmla="*/ 11 h 39"/>
                <a:gd name="T4" fmla="*/ 0 w 47"/>
                <a:gd name="T5" fmla="*/ 12 h 39"/>
                <a:gd name="T6" fmla="*/ 25 w 47"/>
                <a:gd name="T7" fmla="*/ 12 h 39"/>
                <a:gd name="T8" fmla="*/ 10 w 47"/>
                <a:gd name="T9" fmla="*/ 21 h 39"/>
                <a:gd name="T10" fmla="*/ 13 w 47"/>
                <a:gd name="T11" fmla="*/ 38 h 39"/>
                <a:gd name="T12" fmla="*/ 46 w 47"/>
                <a:gd name="T13" fmla="*/ 11 h 39"/>
                <a:gd name="T14" fmla="*/ 35 w 47"/>
                <a:gd name="T15" fmla="*/ 0 h 39"/>
                <a:gd name="T16" fmla="*/ 25 w 47"/>
                <a:gd name="T17" fmla="*/ 1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39"/>
                <a:gd name="T29" fmla="*/ 47 w 4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39">
                  <a:moveTo>
                    <a:pt x="25" y="11"/>
                  </a:moveTo>
                  <a:lnTo>
                    <a:pt x="0" y="11"/>
                  </a:lnTo>
                  <a:lnTo>
                    <a:pt x="0" y="12"/>
                  </a:lnTo>
                  <a:lnTo>
                    <a:pt x="25" y="12"/>
                  </a:lnTo>
                  <a:lnTo>
                    <a:pt x="10" y="21"/>
                  </a:lnTo>
                  <a:lnTo>
                    <a:pt x="13" y="38"/>
                  </a:lnTo>
                  <a:lnTo>
                    <a:pt x="46" y="11"/>
                  </a:lnTo>
                  <a:lnTo>
                    <a:pt x="35" y="0"/>
                  </a:lnTo>
                  <a:lnTo>
                    <a:pt x="25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40"/>
            <p:cNvSpPr>
              <a:spLocks/>
            </p:cNvSpPr>
            <p:nvPr/>
          </p:nvSpPr>
          <p:spPr bwMode="auto">
            <a:xfrm>
              <a:off x="799" y="2212"/>
              <a:ext cx="135" cy="55"/>
            </a:xfrm>
            <a:custGeom>
              <a:avLst/>
              <a:gdLst>
                <a:gd name="T0" fmla="*/ 130 w 135"/>
                <a:gd name="T1" fmla="*/ 0 h 55"/>
                <a:gd name="T2" fmla="*/ 123 w 135"/>
                <a:gd name="T3" fmla="*/ 7 h 55"/>
                <a:gd name="T4" fmla="*/ 112 w 135"/>
                <a:gd name="T5" fmla="*/ 7 h 55"/>
                <a:gd name="T6" fmla="*/ 107 w 135"/>
                <a:gd name="T7" fmla="*/ 7 h 55"/>
                <a:gd name="T8" fmla="*/ 120 w 135"/>
                <a:gd name="T9" fmla="*/ 7 h 55"/>
                <a:gd name="T10" fmla="*/ 117 w 135"/>
                <a:gd name="T11" fmla="*/ 15 h 55"/>
                <a:gd name="T12" fmla="*/ 103 w 135"/>
                <a:gd name="T13" fmla="*/ 15 h 55"/>
                <a:gd name="T14" fmla="*/ 101 w 135"/>
                <a:gd name="T15" fmla="*/ 18 h 55"/>
                <a:gd name="T16" fmla="*/ 117 w 135"/>
                <a:gd name="T17" fmla="*/ 18 h 55"/>
                <a:gd name="T18" fmla="*/ 112 w 135"/>
                <a:gd name="T19" fmla="*/ 25 h 55"/>
                <a:gd name="T20" fmla="*/ 98 w 135"/>
                <a:gd name="T21" fmla="*/ 25 h 55"/>
                <a:gd name="T22" fmla="*/ 98 w 135"/>
                <a:gd name="T23" fmla="*/ 28 h 55"/>
                <a:gd name="T24" fmla="*/ 107 w 135"/>
                <a:gd name="T25" fmla="*/ 28 h 55"/>
                <a:gd name="T26" fmla="*/ 106 w 135"/>
                <a:gd name="T27" fmla="*/ 33 h 55"/>
                <a:gd name="T28" fmla="*/ 87 w 135"/>
                <a:gd name="T29" fmla="*/ 33 h 55"/>
                <a:gd name="T30" fmla="*/ 84 w 135"/>
                <a:gd name="T31" fmla="*/ 36 h 55"/>
                <a:gd name="T32" fmla="*/ 103 w 135"/>
                <a:gd name="T33" fmla="*/ 36 h 55"/>
                <a:gd name="T34" fmla="*/ 98 w 135"/>
                <a:gd name="T35" fmla="*/ 40 h 55"/>
                <a:gd name="T36" fmla="*/ 10 w 135"/>
                <a:gd name="T37" fmla="*/ 40 h 55"/>
                <a:gd name="T38" fmla="*/ 0 w 135"/>
                <a:gd name="T39" fmla="*/ 54 h 55"/>
                <a:gd name="T40" fmla="*/ 98 w 135"/>
                <a:gd name="T41" fmla="*/ 54 h 55"/>
                <a:gd name="T42" fmla="*/ 134 w 135"/>
                <a:gd name="T43" fmla="*/ 7 h 55"/>
                <a:gd name="T44" fmla="*/ 130 w 135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55"/>
                <a:gd name="T71" fmla="*/ 135 w 135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55">
                  <a:moveTo>
                    <a:pt x="130" y="0"/>
                  </a:moveTo>
                  <a:lnTo>
                    <a:pt x="123" y="7"/>
                  </a:lnTo>
                  <a:lnTo>
                    <a:pt x="112" y="7"/>
                  </a:lnTo>
                  <a:lnTo>
                    <a:pt x="107" y="7"/>
                  </a:lnTo>
                  <a:lnTo>
                    <a:pt x="120" y="7"/>
                  </a:lnTo>
                  <a:lnTo>
                    <a:pt x="117" y="15"/>
                  </a:lnTo>
                  <a:lnTo>
                    <a:pt x="103" y="15"/>
                  </a:lnTo>
                  <a:lnTo>
                    <a:pt x="101" y="18"/>
                  </a:lnTo>
                  <a:lnTo>
                    <a:pt x="117" y="18"/>
                  </a:lnTo>
                  <a:lnTo>
                    <a:pt x="112" y="25"/>
                  </a:lnTo>
                  <a:lnTo>
                    <a:pt x="98" y="25"/>
                  </a:lnTo>
                  <a:lnTo>
                    <a:pt x="98" y="28"/>
                  </a:lnTo>
                  <a:lnTo>
                    <a:pt x="107" y="28"/>
                  </a:lnTo>
                  <a:lnTo>
                    <a:pt x="106" y="33"/>
                  </a:lnTo>
                  <a:lnTo>
                    <a:pt x="87" y="33"/>
                  </a:lnTo>
                  <a:lnTo>
                    <a:pt x="84" y="36"/>
                  </a:lnTo>
                  <a:lnTo>
                    <a:pt x="103" y="36"/>
                  </a:lnTo>
                  <a:lnTo>
                    <a:pt x="98" y="40"/>
                  </a:lnTo>
                  <a:lnTo>
                    <a:pt x="10" y="40"/>
                  </a:lnTo>
                  <a:lnTo>
                    <a:pt x="0" y="54"/>
                  </a:lnTo>
                  <a:lnTo>
                    <a:pt x="98" y="54"/>
                  </a:lnTo>
                  <a:lnTo>
                    <a:pt x="134" y="7"/>
                  </a:lnTo>
                  <a:lnTo>
                    <a:pt x="1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41"/>
            <p:cNvSpPr>
              <a:spLocks/>
            </p:cNvSpPr>
            <p:nvPr/>
          </p:nvSpPr>
          <p:spPr bwMode="auto">
            <a:xfrm>
              <a:off x="859" y="2212"/>
              <a:ext cx="48" cy="44"/>
            </a:xfrm>
            <a:custGeom>
              <a:avLst/>
              <a:gdLst>
                <a:gd name="T0" fmla="*/ 47 w 48"/>
                <a:gd name="T1" fmla="*/ 0 h 44"/>
                <a:gd name="T2" fmla="*/ 47 w 48"/>
                <a:gd name="T3" fmla="*/ 10 h 44"/>
                <a:gd name="T4" fmla="*/ 19 w 48"/>
                <a:gd name="T5" fmla="*/ 43 h 44"/>
                <a:gd name="T6" fmla="*/ 0 w 48"/>
                <a:gd name="T7" fmla="*/ 43 h 44"/>
                <a:gd name="T8" fmla="*/ 1 w 48"/>
                <a:gd name="T9" fmla="*/ 38 h 44"/>
                <a:gd name="T10" fmla="*/ 16 w 48"/>
                <a:gd name="T11" fmla="*/ 38 h 44"/>
                <a:gd name="T12" fmla="*/ 22 w 48"/>
                <a:gd name="T13" fmla="*/ 30 h 44"/>
                <a:gd name="T14" fmla="*/ 6 w 48"/>
                <a:gd name="T15" fmla="*/ 30 h 44"/>
                <a:gd name="T16" fmla="*/ 25 w 48"/>
                <a:gd name="T17" fmla="*/ 30 h 44"/>
                <a:gd name="T18" fmla="*/ 30 w 48"/>
                <a:gd name="T19" fmla="*/ 19 h 44"/>
                <a:gd name="T20" fmla="*/ 16 w 48"/>
                <a:gd name="T21" fmla="*/ 19 h 44"/>
                <a:gd name="T22" fmla="*/ 16 w 48"/>
                <a:gd name="T23" fmla="*/ 16 h 44"/>
                <a:gd name="T24" fmla="*/ 32 w 48"/>
                <a:gd name="T25" fmla="*/ 16 h 44"/>
                <a:gd name="T26" fmla="*/ 40 w 48"/>
                <a:gd name="T27" fmla="*/ 10 h 44"/>
                <a:gd name="T28" fmla="*/ 25 w 48"/>
                <a:gd name="T29" fmla="*/ 10 h 44"/>
                <a:gd name="T30" fmla="*/ 40 w 48"/>
                <a:gd name="T31" fmla="*/ 10 h 44"/>
                <a:gd name="T32" fmla="*/ 47 w 4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44"/>
                <a:gd name="T53" fmla="*/ 48 w 4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44">
                  <a:moveTo>
                    <a:pt x="47" y="0"/>
                  </a:moveTo>
                  <a:lnTo>
                    <a:pt x="47" y="10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16" y="38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25" y="30"/>
                  </a:lnTo>
                  <a:lnTo>
                    <a:pt x="30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32" y="16"/>
                  </a:lnTo>
                  <a:lnTo>
                    <a:pt x="40" y="10"/>
                  </a:lnTo>
                  <a:lnTo>
                    <a:pt x="25" y="10"/>
                  </a:lnTo>
                  <a:lnTo>
                    <a:pt x="40" y="1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2"/>
            <p:cNvSpPr>
              <a:spLocks/>
            </p:cNvSpPr>
            <p:nvPr/>
          </p:nvSpPr>
          <p:spPr bwMode="auto">
            <a:xfrm>
              <a:off x="838" y="2212"/>
              <a:ext cx="48" cy="44"/>
            </a:xfrm>
            <a:custGeom>
              <a:avLst/>
              <a:gdLst>
                <a:gd name="T0" fmla="*/ 44 w 48"/>
                <a:gd name="T1" fmla="*/ 0 h 44"/>
                <a:gd name="T2" fmla="*/ 47 w 48"/>
                <a:gd name="T3" fmla="*/ 10 h 44"/>
                <a:gd name="T4" fmla="*/ 16 w 48"/>
                <a:gd name="T5" fmla="*/ 34 h 44"/>
                <a:gd name="T6" fmla="*/ 13 w 48"/>
                <a:gd name="T7" fmla="*/ 34 h 44"/>
                <a:gd name="T8" fmla="*/ 4 w 48"/>
                <a:gd name="T9" fmla="*/ 43 h 44"/>
                <a:gd name="T10" fmla="*/ 0 w 48"/>
                <a:gd name="T11" fmla="*/ 43 h 44"/>
                <a:gd name="T12" fmla="*/ 8 w 48"/>
                <a:gd name="T13" fmla="*/ 34 h 44"/>
                <a:gd name="T14" fmla="*/ 0 w 48"/>
                <a:gd name="T15" fmla="*/ 34 h 44"/>
                <a:gd name="T16" fmla="*/ 1 w 48"/>
                <a:gd name="T17" fmla="*/ 31 h 44"/>
                <a:gd name="T18" fmla="*/ 11 w 48"/>
                <a:gd name="T19" fmla="*/ 31 h 44"/>
                <a:gd name="T20" fmla="*/ 16 w 48"/>
                <a:gd name="T21" fmla="*/ 26 h 44"/>
                <a:gd name="T22" fmla="*/ 4 w 48"/>
                <a:gd name="T23" fmla="*/ 26 h 44"/>
                <a:gd name="T24" fmla="*/ 8 w 48"/>
                <a:gd name="T25" fmla="*/ 23 h 44"/>
                <a:gd name="T26" fmla="*/ 19 w 48"/>
                <a:gd name="T27" fmla="*/ 23 h 44"/>
                <a:gd name="T28" fmla="*/ 24 w 48"/>
                <a:gd name="T29" fmla="*/ 19 h 44"/>
                <a:gd name="T30" fmla="*/ 16 w 48"/>
                <a:gd name="T31" fmla="*/ 19 h 44"/>
                <a:gd name="T32" fmla="*/ 19 w 48"/>
                <a:gd name="T33" fmla="*/ 13 h 44"/>
                <a:gd name="T34" fmla="*/ 30 w 48"/>
                <a:gd name="T35" fmla="*/ 13 h 44"/>
                <a:gd name="T36" fmla="*/ 36 w 48"/>
                <a:gd name="T37" fmla="*/ 10 h 44"/>
                <a:gd name="T38" fmla="*/ 24 w 48"/>
                <a:gd name="T39" fmla="*/ 10 h 44"/>
                <a:gd name="T40" fmla="*/ 24 w 48"/>
                <a:gd name="T41" fmla="*/ 5 h 44"/>
                <a:gd name="T42" fmla="*/ 36 w 48"/>
                <a:gd name="T43" fmla="*/ 10 h 44"/>
                <a:gd name="T44" fmla="*/ 44 w 48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"/>
                <a:gd name="T70" fmla="*/ 0 h 44"/>
                <a:gd name="T71" fmla="*/ 48 w 48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" h="44">
                  <a:moveTo>
                    <a:pt x="44" y="0"/>
                  </a:moveTo>
                  <a:lnTo>
                    <a:pt x="47" y="10"/>
                  </a:lnTo>
                  <a:lnTo>
                    <a:pt x="16" y="34"/>
                  </a:lnTo>
                  <a:lnTo>
                    <a:pt x="13" y="34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8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1" y="31"/>
                  </a:lnTo>
                  <a:lnTo>
                    <a:pt x="16" y="26"/>
                  </a:lnTo>
                  <a:lnTo>
                    <a:pt x="4" y="26"/>
                  </a:lnTo>
                  <a:lnTo>
                    <a:pt x="8" y="23"/>
                  </a:lnTo>
                  <a:lnTo>
                    <a:pt x="19" y="23"/>
                  </a:lnTo>
                  <a:lnTo>
                    <a:pt x="24" y="19"/>
                  </a:lnTo>
                  <a:lnTo>
                    <a:pt x="16" y="19"/>
                  </a:lnTo>
                  <a:lnTo>
                    <a:pt x="19" y="13"/>
                  </a:lnTo>
                  <a:lnTo>
                    <a:pt x="30" y="13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36" y="10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3"/>
            <p:cNvSpPr>
              <a:spLocks/>
            </p:cNvSpPr>
            <p:nvPr/>
          </p:nvSpPr>
          <p:spPr bwMode="auto">
            <a:xfrm>
              <a:off x="820" y="2212"/>
              <a:ext cx="48" cy="44"/>
            </a:xfrm>
            <a:custGeom>
              <a:avLst/>
              <a:gdLst>
                <a:gd name="T0" fmla="*/ 42 w 48"/>
                <a:gd name="T1" fmla="*/ 0 h 44"/>
                <a:gd name="T2" fmla="*/ 47 w 48"/>
                <a:gd name="T3" fmla="*/ 5 h 44"/>
                <a:gd name="T4" fmla="*/ 4 w 48"/>
                <a:gd name="T5" fmla="*/ 43 h 44"/>
                <a:gd name="T6" fmla="*/ 0 w 48"/>
                <a:gd name="T7" fmla="*/ 43 h 44"/>
                <a:gd name="T8" fmla="*/ 6 w 48"/>
                <a:gd name="T9" fmla="*/ 34 h 44"/>
                <a:gd name="T10" fmla="*/ 4 w 48"/>
                <a:gd name="T11" fmla="*/ 34 h 44"/>
                <a:gd name="T12" fmla="*/ 4 w 48"/>
                <a:gd name="T13" fmla="*/ 31 h 44"/>
                <a:gd name="T14" fmla="*/ 10 w 48"/>
                <a:gd name="T15" fmla="*/ 31 h 44"/>
                <a:gd name="T16" fmla="*/ 16 w 48"/>
                <a:gd name="T17" fmla="*/ 26 h 44"/>
                <a:gd name="T18" fmla="*/ 13 w 48"/>
                <a:gd name="T19" fmla="*/ 26 h 44"/>
                <a:gd name="T20" fmla="*/ 13 w 48"/>
                <a:gd name="T21" fmla="*/ 23 h 44"/>
                <a:gd name="T22" fmla="*/ 18 w 48"/>
                <a:gd name="T23" fmla="*/ 23 h 44"/>
                <a:gd name="T24" fmla="*/ 25 w 48"/>
                <a:gd name="T25" fmla="*/ 16 h 44"/>
                <a:gd name="T26" fmla="*/ 25 w 48"/>
                <a:gd name="T27" fmla="*/ 13 h 44"/>
                <a:gd name="T28" fmla="*/ 31 w 48"/>
                <a:gd name="T29" fmla="*/ 13 h 44"/>
                <a:gd name="T30" fmla="*/ 36 w 48"/>
                <a:gd name="T31" fmla="*/ 10 h 44"/>
                <a:gd name="T32" fmla="*/ 33 w 48"/>
                <a:gd name="T33" fmla="*/ 10 h 44"/>
                <a:gd name="T34" fmla="*/ 36 w 48"/>
                <a:gd name="T35" fmla="*/ 5 h 44"/>
                <a:gd name="T36" fmla="*/ 37 w 48"/>
                <a:gd name="T37" fmla="*/ 5 h 44"/>
                <a:gd name="T38" fmla="*/ 42 w 48"/>
                <a:gd name="T39" fmla="*/ 0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"/>
                <a:gd name="T61" fmla="*/ 0 h 44"/>
                <a:gd name="T62" fmla="*/ 48 w 4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" h="44">
                  <a:moveTo>
                    <a:pt x="42" y="0"/>
                  </a:moveTo>
                  <a:lnTo>
                    <a:pt x="47" y="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10" y="31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8" y="23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6" y="10"/>
                  </a:lnTo>
                  <a:lnTo>
                    <a:pt x="33" y="10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44"/>
            <p:cNvSpPr>
              <a:spLocks/>
            </p:cNvSpPr>
            <p:nvPr/>
          </p:nvSpPr>
          <p:spPr bwMode="auto">
            <a:xfrm>
              <a:off x="799" y="2210"/>
              <a:ext cx="56" cy="51"/>
            </a:xfrm>
            <a:custGeom>
              <a:avLst/>
              <a:gdLst>
                <a:gd name="T0" fmla="*/ 48 w 56"/>
                <a:gd name="T1" fmla="*/ 4 h 51"/>
                <a:gd name="T2" fmla="*/ 55 w 56"/>
                <a:gd name="T3" fmla="*/ 0 h 51"/>
                <a:gd name="T4" fmla="*/ 0 w 56"/>
                <a:gd name="T5" fmla="*/ 50 h 51"/>
                <a:gd name="T6" fmla="*/ 11 w 56"/>
                <a:gd name="T7" fmla="*/ 43 h 51"/>
                <a:gd name="T8" fmla="*/ 20 w 56"/>
                <a:gd name="T9" fmla="*/ 33 h 51"/>
                <a:gd name="T10" fmla="*/ 31 w 56"/>
                <a:gd name="T11" fmla="*/ 20 h 51"/>
                <a:gd name="T12" fmla="*/ 37 w 56"/>
                <a:gd name="T13" fmla="*/ 15 h 51"/>
                <a:gd name="T14" fmla="*/ 48 w 56"/>
                <a:gd name="T15" fmla="*/ 4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1"/>
                <a:gd name="T26" fmla="*/ 56 w 5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1">
                  <a:moveTo>
                    <a:pt x="48" y="4"/>
                  </a:moveTo>
                  <a:lnTo>
                    <a:pt x="55" y="0"/>
                  </a:lnTo>
                  <a:lnTo>
                    <a:pt x="0" y="50"/>
                  </a:lnTo>
                  <a:lnTo>
                    <a:pt x="11" y="43"/>
                  </a:lnTo>
                  <a:lnTo>
                    <a:pt x="20" y="33"/>
                  </a:lnTo>
                  <a:lnTo>
                    <a:pt x="31" y="20"/>
                  </a:lnTo>
                  <a:lnTo>
                    <a:pt x="37" y="15"/>
                  </a:lnTo>
                  <a:lnTo>
                    <a:pt x="48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45"/>
            <p:cNvSpPr>
              <a:spLocks/>
            </p:cNvSpPr>
            <p:nvPr/>
          </p:nvSpPr>
          <p:spPr bwMode="auto">
            <a:xfrm>
              <a:off x="1250" y="1728"/>
              <a:ext cx="47" cy="289"/>
            </a:xfrm>
            <a:custGeom>
              <a:avLst/>
              <a:gdLst>
                <a:gd name="T0" fmla="*/ 0 w 47"/>
                <a:gd name="T1" fmla="*/ 0 h 289"/>
                <a:gd name="T2" fmla="*/ 0 w 47"/>
                <a:gd name="T3" fmla="*/ 288 h 289"/>
                <a:gd name="T4" fmla="*/ 46 w 47"/>
                <a:gd name="T5" fmla="*/ 254 h 289"/>
                <a:gd name="T6" fmla="*/ 46 w 47"/>
                <a:gd name="T7" fmla="*/ 22 h 289"/>
                <a:gd name="T8" fmla="*/ 0 w 47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89"/>
                <a:gd name="T17" fmla="*/ 47 w 47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89">
                  <a:moveTo>
                    <a:pt x="0" y="0"/>
                  </a:moveTo>
                  <a:lnTo>
                    <a:pt x="0" y="288"/>
                  </a:lnTo>
                  <a:lnTo>
                    <a:pt x="46" y="254"/>
                  </a:lnTo>
                  <a:lnTo>
                    <a:pt x="46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46"/>
            <p:cNvSpPr>
              <a:spLocks/>
            </p:cNvSpPr>
            <p:nvPr/>
          </p:nvSpPr>
          <p:spPr bwMode="auto">
            <a:xfrm>
              <a:off x="935" y="1728"/>
              <a:ext cx="343" cy="289"/>
            </a:xfrm>
            <a:custGeom>
              <a:avLst/>
              <a:gdLst>
                <a:gd name="T0" fmla="*/ 342 w 343"/>
                <a:gd name="T1" fmla="*/ 288 h 289"/>
                <a:gd name="T2" fmla="*/ 0 w 343"/>
                <a:gd name="T3" fmla="*/ 288 h 289"/>
                <a:gd name="T4" fmla="*/ 0 w 343"/>
                <a:gd name="T5" fmla="*/ 14 h 289"/>
                <a:gd name="T6" fmla="*/ 342 w 34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289"/>
                <a:gd name="T14" fmla="*/ 343 w 3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289">
                  <a:moveTo>
                    <a:pt x="342" y="288"/>
                  </a:moveTo>
                  <a:lnTo>
                    <a:pt x="0" y="288"/>
                  </a:lnTo>
                  <a:lnTo>
                    <a:pt x="0" y="1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47"/>
            <p:cNvSpPr>
              <a:spLocks/>
            </p:cNvSpPr>
            <p:nvPr/>
          </p:nvSpPr>
          <p:spPr bwMode="auto">
            <a:xfrm>
              <a:off x="1202" y="2018"/>
              <a:ext cx="49" cy="39"/>
            </a:xfrm>
            <a:custGeom>
              <a:avLst/>
              <a:gdLst>
                <a:gd name="T0" fmla="*/ 0 w 49"/>
                <a:gd name="T1" fmla="*/ 0 h 39"/>
                <a:gd name="T2" fmla="*/ 0 w 49"/>
                <a:gd name="T3" fmla="*/ 38 h 39"/>
                <a:gd name="T4" fmla="*/ 48 w 49"/>
                <a:gd name="T5" fmla="*/ 0 h 39"/>
                <a:gd name="T6" fmla="*/ 0 w 4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9"/>
                <a:gd name="T14" fmla="*/ 49 w 4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9">
                  <a:moveTo>
                    <a:pt x="0" y="0"/>
                  </a:moveTo>
                  <a:lnTo>
                    <a:pt x="0" y="3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48"/>
            <p:cNvSpPr>
              <a:spLocks/>
            </p:cNvSpPr>
            <p:nvPr/>
          </p:nvSpPr>
          <p:spPr bwMode="auto">
            <a:xfrm>
              <a:off x="968" y="2018"/>
              <a:ext cx="283" cy="37"/>
            </a:xfrm>
            <a:custGeom>
              <a:avLst/>
              <a:gdLst>
                <a:gd name="T0" fmla="*/ 282 w 283"/>
                <a:gd name="T1" fmla="*/ 36 h 37"/>
                <a:gd name="T2" fmla="*/ 0 w 283"/>
                <a:gd name="T3" fmla="*/ 36 h 37"/>
                <a:gd name="T4" fmla="*/ 0 w 283"/>
                <a:gd name="T5" fmla="*/ 0 h 37"/>
                <a:gd name="T6" fmla="*/ 0 60000 65536"/>
                <a:gd name="T7" fmla="*/ 0 60000 65536"/>
                <a:gd name="T8" fmla="*/ 0 60000 65536"/>
                <a:gd name="T9" fmla="*/ 0 w 283"/>
                <a:gd name="T10" fmla="*/ 0 h 37"/>
                <a:gd name="T11" fmla="*/ 283 w 283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7">
                  <a:moveTo>
                    <a:pt x="282" y="36"/>
                  </a:move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49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286 w 287"/>
                <a:gd name="T1" fmla="*/ 0 h 205"/>
                <a:gd name="T2" fmla="*/ 0 w 287"/>
                <a:gd name="T3" fmla="*/ 8 h 205"/>
                <a:gd name="T4" fmla="*/ 0 w 287"/>
                <a:gd name="T5" fmla="*/ 204 h 205"/>
                <a:gd name="T6" fmla="*/ 286 w 287"/>
                <a:gd name="T7" fmla="*/ 201 h 205"/>
                <a:gd name="T8" fmla="*/ 286 w 287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205"/>
                <a:gd name="T17" fmla="*/ 287 w 287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205">
                  <a:moveTo>
                    <a:pt x="286" y="0"/>
                  </a:moveTo>
                  <a:lnTo>
                    <a:pt x="0" y="8"/>
                  </a:lnTo>
                  <a:lnTo>
                    <a:pt x="0" y="204"/>
                  </a:lnTo>
                  <a:lnTo>
                    <a:pt x="286" y="201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50"/>
            <p:cNvSpPr>
              <a:spLocks/>
            </p:cNvSpPr>
            <p:nvPr/>
          </p:nvSpPr>
          <p:spPr bwMode="auto">
            <a:xfrm>
              <a:off x="958" y="1763"/>
              <a:ext cx="287" cy="205"/>
            </a:xfrm>
            <a:custGeom>
              <a:avLst/>
              <a:gdLst>
                <a:gd name="T0" fmla="*/ 0 w 287"/>
                <a:gd name="T1" fmla="*/ 204 h 205"/>
                <a:gd name="T2" fmla="*/ 0 w 287"/>
                <a:gd name="T3" fmla="*/ 8 h 205"/>
                <a:gd name="T4" fmla="*/ 286 w 287"/>
                <a:gd name="T5" fmla="*/ 0 h 205"/>
                <a:gd name="T6" fmla="*/ 286 w 287"/>
                <a:gd name="T7" fmla="*/ 4 h 205"/>
                <a:gd name="T8" fmla="*/ 272 w 287"/>
                <a:gd name="T9" fmla="*/ 4 h 205"/>
                <a:gd name="T10" fmla="*/ 234 w 287"/>
                <a:gd name="T11" fmla="*/ 4 h 205"/>
                <a:gd name="T12" fmla="*/ 199 w 287"/>
                <a:gd name="T13" fmla="*/ 4 h 205"/>
                <a:gd name="T14" fmla="*/ 161 w 287"/>
                <a:gd name="T15" fmla="*/ 4 h 205"/>
                <a:gd name="T16" fmla="*/ 122 w 287"/>
                <a:gd name="T17" fmla="*/ 8 h 205"/>
                <a:gd name="T18" fmla="*/ 87 w 287"/>
                <a:gd name="T19" fmla="*/ 8 h 205"/>
                <a:gd name="T20" fmla="*/ 51 w 287"/>
                <a:gd name="T21" fmla="*/ 8 h 205"/>
                <a:gd name="T22" fmla="*/ 13 w 287"/>
                <a:gd name="T23" fmla="*/ 11 h 205"/>
                <a:gd name="T24" fmla="*/ 13 w 287"/>
                <a:gd name="T25" fmla="*/ 19 h 205"/>
                <a:gd name="T26" fmla="*/ 10 w 287"/>
                <a:gd name="T27" fmla="*/ 35 h 205"/>
                <a:gd name="T28" fmla="*/ 7 w 287"/>
                <a:gd name="T29" fmla="*/ 52 h 205"/>
                <a:gd name="T30" fmla="*/ 7 w 287"/>
                <a:gd name="T31" fmla="*/ 68 h 205"/>
                <a:gd name="T32" fmla="*/ 7 w 287"/>
                <a:gd name="T33" fmla="*/ 84 h 205"/>
                <a:gd name="T34" fmla="*/ 7 w 287"/>
                <a:gd name="T35" fmla="*/ 102 h 205"/>
                <a:gd name="T36" fmla="*/ 7 w 287"/>
                <a:gd name="T37" fmla="*/ 120 h 205"/>
                <a:gd name="T38" fmla="*/ 7 w 287"/>
                <a:gd name="T39" fmla="*/ 136 h 205"/>
                <a:gd name="T40" fmla="*/ 7 w 287"/>
                <a:gd name="T41" fmla="*/ 151 h 205"/>
                <a:gd name="T42" fmla="*/ 7 w 287"/>
                <a:gd name="T43" fmla="*/ 169 h 205"/>
                <a:gd name="T44" fmla="*/ 10 w 287"/>
                <a:gd name="T45" fmla="*/ 186 h 205"/>
                <a:gd name="T46" fmla="*/ 13 w 287"/>
                <a:gd name="T47" fmla="*/ 204 h 205"/>
                <a:gd name="T48" fmla="*/ 0 w 287"/>
                <a:gd name="T49" fmla="*/ 204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05"/>
                <a:gd name="T77" fmla="*/ 287 w 287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05">
                  <a:moveTo>
                    <a:pt x="0" y="204"/>
                  </a:moveTo>
                  <a:lnTo>
                    <a:pt x="0" y="8"/>
                  </a:lnTo>
                  <a:lnTo>
                    <a:pt x="286" y="0"/>
                  </a:lnTo>
                  <a:lnTo>
                    <a:pt x="286" y="4"/>
                  </a:lnTo>
                  <a:lnTo>
                    <a:pt x="272" y="4"/>
                  </a:lnTo>
                  <a:lnTo>
                    <a:pt x="234" y="4"/>
                  </a:lnTo>
                  <a:lnTo>
                    <a:pt x="199" y="4"/>
                  </a:lnTo>
                  <a:lnTo>
                    <a:pt x="161" y="4"/>
                  </a:lnTo>
                  <a:lnTo>
                    <a:pt x="122" y="8"/>
                  </a:lnTo>
                  <a:lnTo>
                    <a:pt x="87" y="8"/>
                  </a:lnTo>
                  <a:lnTo>
                    <a:pt x="51" y="8"/>
                  </a:lnTo>
                  <a:lnTo>
                    <a:pt x="13" y="11"/>
                  </a:lnTo>
                  <a:lnTo>
                    <a:pt x="13" y="19"/>
                  </a:lnTo>
                  <a:lnTo>
                    <a:pt x="10" y="35"/>
                  </a:lnTo>
                  <a:lnTo>
                    <a:pt x="7" y="52"/>
                  </a:lnTo>
                  <a:lnTo>
                    <a:pt x="7" y="68"/>
                  </a:lnTo>
                  <a:lnTo>
                    <a:pt x="7" y="84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36"/>
                  </a:lnTo>
                  <a:lnTo>
                    <a:pt x="7" y="151"/>
                  </a:lnTo>
                  <a:lnTo>
                    <a:pt x="7" y="169"/>
                  </a:lnTo>
                  <a:lnTo>
                    <a:pt x="10" y="186"/>
                  </a:lnTo>
                  <a:lnTo>
                    <a:pt x="13" y="204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51"/>
            <p:cNvSpPr>
              <a:spLocks noChangeShapeType="1"/>
            </p:cNvSpPr>
            <p:nvPr/>
          </p:nvSpPr>
          <p:spPr bwMode="auto">
            <a:xfrm>
              <a:off x="935" y="1982"/>
              <a:ext cx="34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52"/>
            <p:cNvSpPr>
              <a:spLocks/>
            </p:cNvSpPr>
            <p:nvPr/>
          </p:nvSpPr>
          <p:spPr bwMode="auto">
            <a:xfrm>
              <a:off x="965" y="2050"/>
              <a:ext cx="282" cy="38"/>
            </a:xfrm>
            <a:custGeom>
              <a:avLst/>
              <a:gdLst>
                <a:gd name="T0" fmla="*/ 281 w 282"/>
                <a:gd name="T1" fmla="*/ 37 h 38"/>
                <a:gd name="T2" fmla="*/ 0 w 282"/>
                <a:gd name="T3" fmla="*/ 34 h 38"/>
                <a:gd name="T4" fmla="*/ 21 w 282"/>
                <a:gd name="T5" fmla="*/ 17 h 38"/>
                <a:gd name="T6" fmla="*/ 69 w 282"/>
                <a:gd name="T7" fmla="*/ 0 h 38"/>
                <a:gd name="T8" fmla="*/ 147 w 282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8"/>
                <a:gd name="T17" fmla="*/ 282 w 28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8">
                  <a:moveTo>
                    <a:pt x="281" y="37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69" y="0"/>
                  </a:lnTo>
                  <a:lnTo>
                    <a:pt x="14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53"/>
            <p:cNvSpPr>
              <a:spLocks/>
            </p:cNvSpPr>
            <p:nvPr/>
          </p:nvSpPr>
          <p:spPr bwMode="auto">
            <a:xfrm>
              <a:off x="1018" y="2029"/>
              <a:ext cx="250" cy="37"/>
            </a:xfrm>
            <a:custGeom>
              <a:avLst/>
              <a:gdLst>
                <a:gd name="T0" fmla="*/ 20 w 250"/>
                <a:gd name="T1" fmla="*/ 0 h 37"/>
                <a:gd name="T2" fmla="*/ 23 w 250"/>
                <a:gd name="T3" fmla="*/ 1 h 37"/>
                <a:gd name="T4" fmla="*/ 32 w 250"/>
                <a:gd name="T5" fmla="*/ 5 h 37"/>
                <a:gd name="T6" fmla="*/ 44 w 250"/>
                <a:gd name="T7" fmla="*/ 9 h 37"/>
                <a:gd name="T8" fmla="*/ 52 w 250"/>
                <a:gd name="T9" fmla="*/ 12 h 37"/>
                <a:gd name="T10" fmla="*/ 0 w 250"/>
                <a:gd name="T11" fmla="*/ 33 h 37"/>
                <a:gd name="T12" fmla="*/ 208 w 250"/>
                <a:gd name="T13" fmla="*/ 36 h 37"/>
                <a:gd name="T14" fmla="*/ 219 w 250"/>
                <a:gd name="T15" fmla="*/ 23 h 37"/>
                <a:gd name="T16" fmla="*/ 249 w 250"/>
                <a:gd name="T17" fmla="*/ 15 h 37"/>
                <a:gd name="T18" fmla="*/ 150 w 250"/>
                <a:gd name="T19" fmla="*/ 15 h 37"/>
                <a:gd name="T20" fmla="*/ 162 w 250"/>
                <a:gd name="T21" fmla="*/ 11 h 37"/>
                <a:gd name="T22" fmla="*/ 171 w 250"/>
                <a:gd name="T23" fmla="*/ 9 h 37"/>
                <a:gd name="T24" fmla="*/ 183 w 250"/>
                <a:gd name="T25" fmla="*/ 1 h 37"/>
                <a:gd name="T26" fmla="*/ 187 w 250"/>
                <a:gd name="T27" fmla="*/ 0 h 37"/>
                <a:gd name="T28" fmla="*/ 20 w 2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0"/>
                <a:gd name="T46" fmla="*/ 0 h 37"/>
                <a:gd name="T47" fmla="*/ 250 w 2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0" h="37">
                  <a:moveTo>
                    <a:pt x="20" y="0"/>
                  </a:moveTo>
                  <a:lnTo>
                    <a:pt x="23" y="1"/>
                  </a:lnTo>
                  <a:lnTo>
                    <a:pt x="32" y="5"/>
                  </a:lnTo>
                  <a:lnTo>
                    <a:pt x="44" y="9"/>
                  </a:lnTo>
                  <a:lnTo>
                    <a:pt x="52" y="12"/>
                  </a:lnTo>
                  <a:lnTo>
                    <a:pt x="0" y="33"/>
                  </a:lnTo>
                  <a:lnTo>
                    <a:pt x="208" y="36"/>
                  </a:lnTo>
                  <a:lnTo>
                    <a:pt x="219" y="23"/>
                  </a:lnTo>
                  <a:lnTo>
                    <a:pt x="249" y="15"/>
                  </a:lnTo>
                  <a:lnTo>
                    <a:pt x="150" y="15"/>
                  </a:lnTo>
                  <a:lnTo>
                    <a:pt x="162" y="11"/>
                  </a:lnTo>
                  <a:lnTo>
                    <a:pt x="171" y="9"/>
                  </a:lnTo>
                  <a:lnTo>
                    <a:pt x="183" y="1"/>
                  </a:lnTo>
                  <a:lnTo>
                    <a:pt x="187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54"/>
            <p:cNvSpPr>
              <a:spLocks/>
            </p:cNvSpPr>
            <p:nvPr/>
          </p:nvSpPr>
          <p:spPr bwMode="auto">
            <a:xfrm>
              <a:off x="885" y="2050"/>
              <a:ext cx="459" cy="48"/>
            </a:xfrm>
            <a:custGeom>
              <a:avLst/>
              <a:gdLst>
                <a:gd name="T0" fmla="*/ 381 w 459"/>
                <a:gd name="T1" fmla="*/ 0 h 48"/>
                <a:gd name="T2" fmla="*/ 458 w 459"/>
                <a:gd name="T3" fmla="*/ 0 h 48"/>
                <a:gd name="T4" fmla="*/ 430 w 459"/>
                <a:gd name="T5" fmla="*/ 47 h 48"/>
                <a:gd name="T6" fmla="*/ 0 w 459"/>
                <a:gd name="T7" fmla="*/ 41 h 48"/>
                <a:gd name="T8" fmla="*/ 109 w 459"/>
                <a:gd name="T9" fmla="*/ 0 h 48"/>
                <a:gd name="T10" fmla="*/ 135 w 459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9"/>
                <a:gd name="T19" fmla="*/ 0 h 48"/>
                <a:gd name="T20" fmla="*/ 459 w 459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9" h="48">
                  <a:moveTo>
                    <a:pt x="381" y="0"/>
                  </a:moveTo>
                  <a:lnTo>
                    <a:pt x="458" y="0"/>
                  </a:lnTo>
                  <a:lnTo>
                    <a:pt x="430" y="47"/>
                  </a:lnTo>
                  <a:lnTo>
                    <a:pt x="0" y="41"/>
                  </a:lnTo>
                  <a:lnTo>
                    <a:pt x="109" y="0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55"/>
            <p:cNvSpPr>
              <a:spLocks/>
            </p:cNvSpPr>
            <p:nvPr/>
          </p:nvSpPr>
          <p:spPr bwMode="auto">
            <a:xfrm>
              <a:off x="1296" y="2050"/>
              <a:ext cx="47" cy="135"/>
            </a:xfrm>
            <a:custGeom>
              <a:avLst/>
              <a:gdLst>
                <a:gd name="T0" fmla="*/ 46 w 47"/>
                <a:gd name="T1" fmla="*/ 0 h 135"/>
                <a:gd name="T2" fmla="*/ 46 w 47"/>
                <a:gd name="T3" fmla="*/ 77 h 135"/>
                <a:gd name="T4" fmla="*/ 4 w 47"/>
                <a:gd name="T5" fmla="*/ 134 h 135"/>
                <a:gd name="T6" fmla="*/ 0 w 47"/>
                <a:gd name="T7" fmla="*/ 134 h 135"/>
                <a:gd name="T8" fmla="*/ 0 w 47"/>
                <a:gd name="T9" fmla="*/ 45 h 135"/>
                <a:gd name="T10" fmla="*/ 46 w 47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35"/>
                <a:gd name="T20" fmla="*/ 47 w 47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35">
                  <a:moveTo>
                    <a:pt x="46" y="0"/>
                  </a:moveTo>
                  <a:lnTo>
                    <a:pt x="46" y="77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0" y="45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Line 56"/>
            <p:cNvSpPr>
              <a:spLocks noChangeShapeType="1"/>
            </p:cNvSpPr>
            <p:nvPr/>
          </p:nvSpPr>
          <p:spPr bwMode="auto">
            <a:xfrm>
              <a:off x="883" y="2088"/>
              <a:ext cx="0" cy="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Line 57"/>
            <p:cNvSpPr>
              <a:spLocks noChangeShapeType="1"/>
            </p:cNvSpPr>
            <p:nvPr/>
          </p:nvSpPr>
          <p:spPr bwMode="auto">
            <a:xfrm>
              <a:off x="883" y="2111"/>
              <a:ext cx="436" cy="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58"/>
            <p:cNvSpPr>
              <a:spLocks noChangeShapeType="1"/>
            </p:cNvSpPr>
            <p:nvPr/>
          </p:nvSpPr>
          <p:spPr bwMode="auto">
            <a:xfrm>
              <a:off x="883" y="2148"/>
              <a:ext cx="436" cy="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59"/>
            <p:cNvSpPr>
              <a:spLocks/>
            </p:cNvSpPr>
            <p:nvPr/>
          </p:nvSpPr>
          <p:spPr bwMode="auto">
            <a:xfrm>
              <a:off x="1340" y="2120"/>
              <a:ext cx="53" cy="65"/>
            </a:xfrm>
            <a:custGeom>
              <a:avLst/>
              <a:gdLst>
                <a:gd name="T0" fmla="*/ 46 w 53"/>
                <a:gd name="T1" fmla="*/ 1 h 65"/>
                <a:gd name="T2" fmla="*/ 49 w 53"/>
                <a:gd name="T3" fmla="*/ 11 h 65"/>
                <a:gd name="T4" fmla="*/ 49 w 53"/>
                <a:gd name="T5" fmla="*/ 21 h 65"/>
                <a:gd name="T6" fmla="*/ 46 w 53"/>
                <a:gd name="T7" fmla="*/ 30 h 65"/>
                <a:gd name="T8" fmla="*/ 37 w 53"/>
                <a:gd name="T9" fmla="*/ 37 h 65"/>
                <a:gd name="T10" fmla="*/ 23 w 53"/>
                <a:gd name="T11" fmla="*/ 46 h 65"/>
                <a:gd name="T12" fmla="*/ 20 w 53"/>
                <a:gd name="T13" fmla="*/ 50 h 65"/>
                <a:gd name="T14" fmla="*/ 17 w 53"/>
                <a:gd name="T15" fmla="*/ 58 h 65"/>
                <a:gd name="T16" fmla="*/ 0 w 53"/>
                <a:gd name="T17" fmla="*/ 64 h 65"/>
                <a:gd name="T18" fmla="*/ 4 w 53"/>
                <a:gd name="T19" fmla="*/ 56 h 65"/>
                <a:gd name="T20" fmla="*/ 11 w 53"/>
                <a:gd name="T21" fmla="*/ 56 h 65"/>
                <a:gd name="T22" fmla="*/ 14 w 53"/>
                <a:gd name="T23" fmla="*/ 56 h 65"/>
                <a:gd name="T24" fmla="*/ 11 w 53"/>
                <a:gd name="T25" fmla="*/ 48 h 65"/>
                <a:gd name="T26" fmla="*/ 11 w 53"/>
                <a:gd name="T27" fmla="*/ 48 h 65"/>
                <a:gd name="T28" fmla="*/ 17 w 53"/>
                <a:gd name="T29" fmla="*/ 46 h 65"/>
                <a:gd name="T30" fmla="*/ 17 w 53"/>
                <a:gd name="T31" fmla="*/ 42 h 65"/>
                <a:gd name="T32" fmla="*/ 17 w 53"/>
                <a:gd name="T33" fmla="*/ 37 h 65"/>
                <a:gd name="T34" fmla="*/ 23 w 53"/>
                <a:gd name="T35" fmla="*/ 43 h 65"/>
                <a:gd name="T36" fmla="*/ 26 w 53"/>
                <a:gd name="T37" fmla="*/ 42 h 65"/>
                <a:gd name="T38" fmla="*/ 23 w 53"/>
                <a:gd name="T39" fmla="*/ 33 h 65"/>
                <a:gd name="T40" fmla="*/ 23 w 53"/>
                <a:gd name="T41" fmla="*/ 33 h 65"/>
                <a:gd name="T42" fmla="*/ 31 w 53"/>
                <a:gd name="T43" fmla="*/ 36 h 65"/>
                <a:gd name="T44" fmla="*/ 31 w 53"/>
                <a:gd name="T45" fmla="*/ 30 h 65"/>
                <a:gd name="T46" fmla="*/ 37 w 53"/>
                <a:gd name="T47" fmla="*/ 36 h 65"/>
                <a:gd name="T48" fmla="*/ 38 w 53"/>
                <a:gd name="T49" fmla="*/ 32 h 65"/>
                <a:gd name="T50" fmla="*/ 37 w 53"/>
                <a:gd name="T51" fmla="*/ 24 h 65"/>
                <a:gd name="T52" fmla="*/ 41 w 53"/>
                <a:gd name="T53" fmla="*/ 27 h 65"/>
                <a:gd name="T54" fmla="*/ 41 w 53"/>
                <a:gd name="T55" fmla="*/ 24 h 65"/>
                <a:gd name="T56" fmla="*/ 46 w 53"/>
                <a:gd name="T57" fmla="*/ 21 h 65"/>
                <a:gd name="T58" fmla="*/ 46 w 53"/>
                <a:gd name="T59" fmla="*/ 17 h 65"/>
                <a:gd name="T60" fmla="*/ 46 w 53"/>
                <a:gd name="T61" fmla="*/ 11 h 65"/>
                <a:gd name="T62" fmla="*/ 46 w 53"/>
                <a:gd name="T63" fmla="*/ 4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5"/>
                <a:gd name="T98" fmla="*/ 53 w 5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5">
                  <a:moveTo>
                    <a:pt x="38" y="0"/>
                  </a:moveTo>
                  <a:lnTo>
                    <a:pt x="46" y="1"/>
                  </a:lnTo>
                  <a:lnTo>
                    <a:pt x="49" y="8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6" y="30"/>
                  </a:lnTo>
                  <a:lnTo>
                    <a:pt x="38" y="36"/>
                  </a:lnTo>
                  <a:lnTo>
                    <a:pt x="37" y="37"/>
                  </a:lnTo>
                  <a:lnTo>
                    <a:pt x="29" y="43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0" y="50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4" y="56"/>
                  </a:lnTo>
                  <a:lnTo>
                    <a:pt x="10" y="56"/>
                  </a:lnTo>
                  <a:lnTo>
                    <a:pt x="11" y="56"/>
                  </a:lnTo>
                  <a:lnTo>
                    <a:pt x="11" y="50"/>
                  </a:lnTo>
                  <a:lnTo>
                    <a:pt x="14" y="56"/>
                  </a:lnTo>
                  <a:lnTo>
                    <a:pt x="14" y="50"/>
                  </a:lnTo>
                  <a:lnTo>
                    <a:pt x="11" y="48"/>
                  </a:lnTo>
                  <a:lnTo>
                    <a:pt x="5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17" y="42"/>
                  </a:lnTo>
                  <a:lnTo>
                    <a:pt x="11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9" y="37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6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4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6" y="27"/>
                  </a:lnTo>
                  <a:lnTo>
                    <a:pt x="41" y="24"/>
                  </a:lnTo>
                  <a:lnTo>
                    <a:pt x="41" y="21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60"/>
            <p:cNvSpPr>
              <a:spLocks/>
            </p:cNvSpPr>
            <p:nvPr/>
          </p:nvSpPr>
          <p:spPr bwMode="auto">
            <a:xfrm>
              <a:off x="1330" y="2114"/>
              <a:ext cx="46" cy="58"/>
            </a:xfrm>
            <a:custGeom>
              <a:avLst/>
              <a:gdLst>
                <a:gd name="T0" fmla="*/ 6 w 46"/>
                <a:gd name="T1" fmla="*/ 11 h 58"/>
                <a:gd name="T2" fmla="*/ 18 w 46"/>
                <a:gd name="T3" fmla="*/ 11 h 58"/>
                <a:gd name="T4" fmla="*/ 21 w 46"/>
                <a:gd name="T5" fmla="*/ 11 h 58"/>
                <a:gd name="T6" fmla="*/ 27 w 46"/>
                <a:gd name="T7" fmla="*/ 16 h 58"/>
                <a:gd name="T8" fmla="*/ 31 w 46"/>
                <a:gd name="T9" fmla="*/ 17 h 58"/>
                <a:gd name="T10" fmla="*/ 31 w 46"/>
                <a:gd name="T11" fmla="*/ 21 h 58"/>
                <a:gd name="T12" fmla="*/ 31 w 46"/>
                <a:gd name="T13" fmla="*/ 24 h 58"/>
                <a:gd name="T14" fmla="*/ 30 w 46"/>
                <a:gd name="T15" fmla="*/ 26 h 58"/>
                <a:gd name="T16" fmla="*/ 25 w 46"/>
                <a:gd name="T17" fmla="*/ 29 h 58"/>
                <a:gd name="T18" fmla="*/ 15 w 46"/>
                <a:gd name="T19" fmla="*/ 35 h 58"/>
                <a:gd name="T20" fmla="*/ 6 w 46"/>
                <a:gd name="T21" fmla="*/ 40 h 58"/>
                <a:gd name="T22" fmla="*/ 1 w 46"/>
                <a:gd name="T23" fmla="*/ 45 h 58"/>
                <a:gd name="T24" fmla="*/ 0 w 46"/>
                <a:gd name="T25" fmla="*/ 51 h 58"/>
                <a:gd name="T26" fmla="*/ 0 w 46"/>
                <a:gd name="T27" fmla="*/ 57 h 58"/>
                <a:gd name="T28" fmla="*/ 0 w 46"/>
                <a:gd name="T29" fmla="*/ 51 h 58"/>
                <a:gd name="T30" fmla="*/ 4 w 46"/>
                <a:gd name="T31" fmla="*/ 45 h 58"/>
                <a:gd name="T32" fmla="*/ 6 w 46"/>
                <a:gd name="T33" fmla="*/ 45 h 58"/>
                <a:gd name="T34" fmla="*/ 6 w 46"/>
                <a:gd name="T35" fmla="*/ 43 h 58"/>
                <a:gd name="T36" fmla="*/ 10 w 46"/>
                <a:gd name="T37" fmla="*/ 40 h 58"/>
                <a:gd name="T38" fmla="*/ 15 w 46"/>
                <a:gd name="T39" fmla="*/ 38 h 58"/>
                <a:gd name="T40" fmla="*/ 21 w 46"/>
                <a:gd name="T41" fmla="*/ 32 h 58"/>
                <a:gd name="T42" fmla="*/ 27 w 46"/>
                <a:gd name="T43" fmla="*/ 32 h 58"/>
                <a:gd name="T44" fmla="*/ 25 w 46"/>
                <a:gd name="T45" fmla="*/ 32 h 58"/>
                <a:gd name="T46" fmla="*/ 30 w 46"/>
                <a:gd name="T47" fmla="*/ 29 h 58"/>
                <a:gd name="T48" fmla="*/ 39 w 46"/>
                <a:gd name="T49" fmla="*/ 29 h 58"/>
                <a:gd name="T50" fmla="*/ 34 w 46"/>
                <a:gd name="T51" fmla="*/ 26 h 58"/>
                <a:gd name="T52" fmla="*/ 39 w 46"/>
                <a:gd name="T53" fmla="*/ 24 h 58"/>
                <a:gd name="T54" fmla="*/ 45 w 46"/>
                <a:gd name="T55" fmla="*/ 24 h 58"/>
                <a:gd name="T56" fmla="*/ 39 w 46"/>
                <a:gd name="T57" fmla="*/ 21 h 58"/>
                <a:gd name="T58" fmla="*/ 34 w 46"/>
                <a:gd name="T59" fmla="*/ 21 h 58"/>
                <a:gd name="T60" fmla="*/ 34 w 46"/>
                <a:gd name="T61" fmla="*/ 20 h 58"/>
                <a:gd name="T62" fmla="*/ 34 w 46"/>
                <a:gd name="T63" fmla="*/ 17 h 58"/>
                <a:gd name="T64" fmla="*/ 39 w 46"/>
                <a:gd name="T65" fmla="*/ 16 h 58"/>
                <a:gd name="T66" fmla="*/ 45 w 46"/>
                <a:gd name="T67" fmla="*/ 16 h 58"/>
                <a:gd name="T68" fmla="*/ 34 w 46"/>
                <a:gd name="T69" fmla="*/ 13 h 58"/>
                <a:gd name="T70" fmla="*/ 31 w 46"/>
                <a:gd name="T71" fmla="*/ 13 h 58"/>
                <a:gd name="T72" fmla="*/ 31 w 46"/>
                <a:gd name="T73" fmla="*/ 11 h 58"/>
                <a:gd name="T74" fmla="*/ 30 w 46"/>
                <a:gd name="T75" fmla="*/ 11 h 58"/>
                <a:gd name="T76" fmla="*/ 31 w 46"/>
                <a:gd name="T77" fmla="*/ 11 h 58"/>
                <a:gd name="T78" fmla="*/ 34 w 46"/>
                <a:gd name="T79" fmla="*/ 7 h 58"/>
                <a:gd name="T80" fmla="*/ 31 w 46"/>
                <a:gd name="T81" fmla="*/ 7 h 58"/>
                <a:gd name="T82" fmla="*/ 27 w 46"/>
                <a:gd name="T83" fmla="*/ 11 h 58"/>
                <a:gd name="T84" fmla="*/ 27 w 46"/>
                <a:gd name="T85" fmla="*/ 7 h 58"/>
                <a:gd name="T86" fmla="*/ 21 w 46"/>
                <a:gd name="T87" fmla="*/ 7 h 58"/>
                <a:gd name="T88" fmla="*/ 25 w 46"/>
                <a:gd name="T89" fmla="*/ 4 h 58"/>
                <a:gd name="T90" fmla="*/ 27 w 46"/>
                <a:gd name="T91" fmla="*/ 1 h 58"/>
                <a:gd name="T92" fmla="*/ 21 w 46"/>
                <a:gd name="T93" fmla="*/ 4 h 58"/>
                <a:gd name="T94" fmla="*/ 18 w 46"/>
                <a:gd name="T95" fmla="*/ 7 h 58"/>
                <a:gd name="T96" fmla="*/ 18 w 46"/>
                <a:gd name="T97" fmla="*/ 4 h 58"/>
                <a:gd name="T98" fmla="*/ 15 w 46"/>
                <a:gd name="T99" fmla="*/ 7 h 58"/>
                <a:gd name="T100" fmla="*/ 15 w 46"/>
                <a:gd name="T101" fmla="*/ 2 h 58"/>
                <a:gd name="T102" fmla="*/ 15 w 46"/>
                <a:gd name="T103" fmla="*/ 0 h 58"/>
                <a:gd name="T104" fmla="*/ 10 w 46"/>
                <a:gd name="T105" fmla="*/ 2 h 58"/>
                <a:gd name="T106" fmla="*/ 6 w 46"/>
                <a:gd name="T107" fmla="*/ 4 h 58"/>
                <a:gd name="T108" fmla="*/ 6 w 46"/>
                <a:gd name="T109" fmla="*/ 1 h 58"/>
                <a:gd name="T110" fmla="*/ 6 w 46"/>
                <a:gd name="T111" fmla="*/ 7 h 58"/>
                <a:gd name="T112" fmla="*/ 6 w 46"/>
                <a:gd name="T113" fmla="*/ 11 h 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"/>
                <a:gd name="T172" fmla="*/ 0 h 58"/>
                <a:gd name="T173" fmla="*/ 46 w 46"/>
                <a:gd name="T174" fmla="*/ 58 h 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" h="58">
                  <a:moveTo>
                    <a:pt x="6" y="11"/>
                  </a:moveTo>
                  <a:lnTo>
                    <a:pt x="18" y="11"/>
                  </a:lnTo>
                  <a:lnTo>
                    <a:pt x="21" y="11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0" y="26"/>
                  </a:lnTo>
                  <a:lnTo>
                    <a:pt x="25" y="29"/>
                  </a:lnTo>
                  <a:lnTo>
                    <a:pt x="15" y="35"/>
                  </a:lnTo>
                  <a:lnTo>
                    <a:pt x="6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21" y="32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30" y="29"/>
                  </a:lnTo>
                  <a:lnTo>
                    <a:pt x="39" y="29"/>
                  </a:lnTo>
                  <a:lnTo>
                    <a:pt x="34" y="26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4" y="7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7" y="1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7"/>
                  </a:lnTo>
                  <a:lnTo>
                    <a:pt x="6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61"/>
            <p:cNvSpPr>
              <a:spLocks/>
            </p:cNvSpPr>
            <p:nvPr/>
          </p:nvSpPr>
          <p:spPr bwMode="auto">
            <a:xfrm>
              <a:off x="1325" y="2108"/>
              <a:ext cx="45" cy="37"/>
            </a:xfrm>
            <a:custGeom>
              <a:avLst/>
              <a:gdLst>
                <a:gd name="T0" fmla="*/ 44 w 45"/>
                <a:gd name="T1" fmla="*/ 36 h 37"/>
                <a:gd name="T2" fmla="*/ 37 w 45"/>
                <a:gd name="T3" fmla="*/ 16 h 37"/>
                <a:gd name="T4" fmla="*/ 22 w 45"/>
                <a:gd name="T5" fmla="*/ 8 h 37"/>
                <a:gd name="T6" fmla="*/ 13 w 45"/>
                <a:gd name="T7" fmla="*/ 0 h 37"/>
                <a:gd name="T8" fmla="*/ 0 w 45"/>
                <a:gd name="T9" fmla="*/ 0 h 37"/>
                <a:gd name="T10" fmla="*/ 4 w 45"/>
                <a:gd name="T11" fmla="*/ 16 h 37"/>
                <a:gd name="T12" fmla="*/ 6 w 45"/>
                <a:gd name="T13" fmla="*/ 8 h 37"/>
                <a:gd name="T14" fmla="*/ 9 w 45"/>
                <a:gd name="T15" fmla="*/ 8 h 37"/>
                <a:gd name="T16" fmla="*/ 18 w 45"/>
                <a:gd name="T17" fmla="*/ 8 h 37"/>
                <a:gd name="T18" fmla="*/ 21 w 45"/>
                <a:gd name="T19" fmla="*/ 16 h 37"/>
                <a:gd name="T20" fmla="*/ 21 w 45"/>
                <a:gd name="T21" fmla="*/ 8 h 37"/>
                <a:gd name="T22" fmla="*/ 34 w 45"/>
                <a:gd name="T23" fmla="*/ 16 h 37"/>
                <a:gd name="T24" fmla="*/ 44 w 45"/>
                <a:gd name="T25" fmla="*/ 3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37"/>
                <a:gd name="T41" fmla="*/ 45 w 45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37">
                  <a:moveTo>
                    <a:pt x="44" y="36"/>
                  </a:moveTo>
                  <a:lnTo>
                    <a:pt x="37" y="16"/>
                  </a:lnTo>
                  <a:lnTo>
                    <a:pt x="22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6" y="8"/>
                  </a:lnTo>
                  <a:lnTo>
                    <a:pt x="9" y="8"/>
                  </a:lnTo>
                  <a:lnTo>
                    <a:pt x="18" y="8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34" y="16"/>
                  </a:lnTo>
                  <a:lnTo>
                    <a:pt x="44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62"/>
            <p:cNvSpPr>
              <a:spLocks noChangeShapeType="1"/>
            </p:cNvSpPr>
            <p:nvPr/>
          </p:nvSpPr>
          <p:spPr bwMode="auto">
            <a:xfrm>
              <a:off x="1254" y="2120"/>
              <a:ext cx="0" cy="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63"/>
            <p:cNvSpPr>
              <a:spLocks noChangeShapeType="1"/>
            </p:cNvSpPr>
            <p:nvPr/>
          </p:nvSpPr>
          <p:spPr bwMode="auto">
            <a:xfrm>
              <a:off x="1018" y="2111"/>
              <a:ext cx="0" cy="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Line 64"/>
            <p:cNvSpPr>
              <a:spLocks noChangeShapeType="1"/>
            </p:cNvSpPr>
            <p:nvPr/>
          </p:nvSpPr>
          <p:spPr bwMode="auto">
            <a:xfrm>
              <a:off x="1223" y="1982"/>
              <a:ext cx="0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65"/>
            <p:cNvSpPr>
              <a:spLocks noChangeShapeType="1"/>
            </p:cNvSpPr>
            <p:nvPr/>
          </p:nvSpPr>
          <p:spPr bwMode="auto">
            <a:xfrm>
              <a:off x="981" y="1982"/>
              <a:ext cx="5" cy="3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66"/>
            <p:cNvSpPr>
              <a:spLocks/>
            </p:cNvSpPr>
            <p:nvPr/>
          </p:nvSpPr>
          <p:spPr bwMode="auto">
            <a:xfrm>
              <a:off x="921" y="1993"/>
              <a:ext cx="48" cy="38"/>
            </a:xfrm>
            <a:custGeom>
              <a:avLst/>
              <a:gdLst>
                <a:gd name="T0" fmla="*/ 0 w 48"/>
                <a:gd name="T1" fmla="*/ 0 h 38"/>
                <a:gd name="T2" fmla="*/ 0 w 48"/>
                <a:gd name="T3" fmla="*/ 37 h 38"/>
                <a:gd name="T4" fmla="*/ 47 w 48"/>
                <a:gd name="T5" fmla="*/ 37 h 38"/>
                <a:gd name="T6" fmla="*/ 0 60000 65536"/>
                <a:gd name="T7" fmla="*/ 0 60000 65536"/>
                <a:gd name="T8" fmla="*/ 0 60000 65536"/>
                <a:gd name="T9" fmla="*/ 0 w 48"/>
                <a:gd name="T10" fmla="*/ 0 h 38"/>
                <a:gd name="T11" fmla="*/ 48 w 4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">
                  <a:moveTo>
                    <a:pt x="0" y="0"/>
                  </a:moveTo>
                  <a:lnTo>
                    <a:pt x="0" y="37"/>
                  </a:lnTo>
                  <a:lnTo>
                    <a:pt x="47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67"/>
            <p:cNvSpPr>
              <a:spLocks/>
            </p:cNvSpPr>
            <p:nvPr/>
          </p:nvSpPr>
          <p:spPr bwMode="auto">
            <a:xfrm>
              <a:off x="967" y="2006"/>
              <a:ext cx="45" cy="45"/>
            </a:xfrm>
            <a:custGeom>
              <a:avLst/>
              <a:gdLst>
                <a:gd name="T0" fmla="*/ 0 w 45"/>
                <a:gd name="T1" fmla="*/ 44 h 45"/>
                <a:gd name="T2" fmla="*/ 44 w 45"/>
                <a:gd name="T3" fmla="*/ 44 h 45"/>
                <a:gd name="T4" fmla="*/ 44 w 45"/>
                <a:gd name="T5" fmla="*/ 0 h 45"/>
                <a:gd name="T6" fmla="*/ 0 w 45"/>
                <a:gd name="T7" fmla="*/ 0 h 45"/>
                <a:gd name="T8" fmla="*/ 0 w 45"/>
                <a:gd name="T9" fmla="*/ 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0" y="44"/>
                  </a:moveTo>
                  <a:lnTo>
                    <a:pt x="44" y="4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68"/>
            <p:cNvSpPr>
              <a:spLocks/>
            </p:cNvSpPr>
            <p:nvPr/>
          </p:nvSpPr>
          <p:spPr bwMode="auto">
            <a:xfrm>
              <a:off x="999" y="2006"/>
              <a:ext cx="1" cy="45"/>
            </a:xfrm>
            <a:custGeom>
              <a:avLst/>
              <a:gdLst>
                <a:gd name="T0" fmla="*/ 0 w 1"/>
                <a:gd name="T1" fmla="*/ 0 h 45"/>
                <a:gd name="T2" fmla="*/ 0 w 1"/>
                <a:gd name="T3" fmla="*/ 44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69"/>
            <p:cNvSpPr>
              <a:spLocks/>
            </p:cNvSpPr>
            <p:nvPr/>
          </p:nvSpPr>
          <p:spPr bwMode="auto">
            <a:xfrm>
              <a:off x="1210" y="2002"/>
              <a:ext cx="49" cy="38"/>
            </a:xfrm>
            <a:custGeom>
              <a:avLst/>
              <a:gdLst>
                <a:gd name="T0" fmla="*/ 0 w 49"/>
                <a:gd name="T1" fmla="*/ 18 h 38"/>
                <a:gd name="T2" fmla="*/ 0 w 49"/>
                <a:gd name="T3" fmla="*/ 12 h 38"/>
                <a:gd name="T4" fmla="*/ 0 w 49"/>
                <a:gd name="T5" fmla="*/ 4 h 38"/>
                <a:gd name="T6" fmla="*/ 10 w 49"/>
                <a:gd name="T7" fmla="*/ 0 h 38"/>
                <a:gd name="T8" fmla="*/ 21 w 49"/>
                <a:gd name="T9" fmla="*/ 0 h 38"/>
                <a:gd name="T10" fmla="*/ 34 w 49"/>
                <a:gd name="T11" fmla="*/ 0 h 38"/>
                <a:gd name="T12" fmla="*/ 48 w 49"/>
                <a:gd name="T13" fmla="*/ 4 h 38"/>
                <a:gd name="T14" fmla="*/ 48 w 49"/>
                <a:gd name="T15" fmla="*/ 12 h 38"/>
                <a:gd name="T16" fmla="*/ 48 w 49"/>
                <a:gd name="T17" fmla="*/ 18 h 38"/>
                <a:gd name="T18" fmla="*/ 48 w 49"/>
                <a:gd name="T19" fmla="*/ 25 h 38"/>
                <a:gd name="T20" fmla="*/ 34 w 49"/>
                <a:gd name="T21" fmla="*/ 37 h 38"/>
                <a:gd name="T22" fmla="*/ 21 w 49"/>
                <a:gd name="T23" fmla="*/ 37 h 38"/>
                <a:gd name="T24" fmla="*/ 10 w 49"/>
                <a:gd name="T25" fmla="*/ 37 h 38"/>
                <a:gd name="T26" fmla="*/ 0 w 49"/>
                <a:gd name="T27" fmla="*/ 25 h 38"/>
                <a:gd name="T28" fmla="*/ 0 w 49"/>
                <a:gd name="T29" fmla="*/ 18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38"/>
                <a:gd name="T47" fmla="*/ 49 w 49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38">
                  <a:moveTo>
                    <a:pt x="0" y="18"/>
                  </a:moveTo>
                  <a:lnTo>
                    <a:pt x="0" y="12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48" y="25"/>
                  </a:lnTo>
                  <a:lnTo>
                    <a:pt x="34" y="37"/>
                  </a:lnTo>
                  <a:lnTo>
                    <a:pt x="21" y="37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70"/>
            <p:cNvSpPr>
              <a:spLocks/>
            </p:cNvSpPr>
            <p:nvPr/>
          </p:nvSpPr>
          <p:spPr bwMode="auto">
            <a:xfrm>
              <a:off x="1250" y="2128"/>
              <a:ext cx="47" cy="37"/>
            </a:xfrm>
            <a:custGeom>
              <a:avLst/>
              <a:gdLst>
                <a:gd name="T0" fmla="*/ 0 w 47"/>
                <a:gd name="T1" fmla="*/ 18 h 37"/>
                <a:gd name="T2" fmla="*/ 4 w 47"/>
                <a:gd name="T3" fmla="*/ 14 h 37"/>
                <a:gd name="T4" fmla="*/ 4 w 47"/>
                <a:gd name="T5" fmla="*/ 10 h 37"/>
                <a:gd name="T6" fmla="*/ 10 w 47"/>
                <a:gd name="T7" fmla="*/ 4 h 37"/>
                <a:gd name="T8" fmla="*/ 10 w 47"/>
                <a:gd name="T9" fmla="*/ 2 h 37"/>
                <a:gd name="T10" fmla="*/ 15 w 47"/>
                <a:gd name="T11" fmla="*/ 0 h 37"/>
                <a:gd name="T12" fmla="*/ 21 w 47"/>
                <a:gd name="T13" fmla="*/ 0 h 37"/>
                <a:gd name="T14" fmla="*/ 27 w 47"/>
                <a:gd name="T15" fmla="*/ 0 h 37"/>
                <a:gd name="T16" fmla="*/ 32 w 47"/>
                <a:gd name="T17" fmla="*/ 2 h 37"/>
                <a:gd name="T18" fmla="*/ 39 w 47"/>
                <a:gd name="T19" fmla="*/ 4 h 37"/>
                <a:gd name="T20" fmla="*/ 46 w 47"/>
                <a:gd name="T21" fmla="*/ 10 h 37"/>
                <a:gd name="T22" fmla="*/ 46 w 47"/>
                <a:gd name="T23" fmla="*/ 14 h 37"/>
                <a:gd name="T24" fmla="*/ 46 w 47"/>
                <a:gd name="T25" fmla="*/ 18 h 37"/>
                <a:gd name="T26" fmla="*/ 46 w 47"/>
                <a:gd name="T27" fmla="*/ 23 h 37"/>
                <a:gd name="T28" fmla="*/ 39 w 47"/>
                <a:gd name="T29" fmla="*/ 24 h 37"/>
                <a:gd name="T30" fmla="*/ 32 w 47"/>
                <a:gd name="T31" fmla="*/ 30 h 37"/>
                <a:gd name="T32" fmla="*/ 32 w 47"/>
                <a:gd name="T33" fmla="*/ 36 h 37"/>
                <a:gd name="T34" fmla="*/ 27 w 47"/>
                <a:gd name="T35" fmla="*/ 36 h 37"/>
                <a:gd name="T36" fmla="*/ 21 w 47"/>
                <a:gd name="T37" fmla="*/ 36 h 37"/>
                <a:gd name="T38" fmla="*/ 15 w 47"/>
                <a:gd name="T39" fmla="*/ 36 h 37"/>
                <a:gd name="T40" fmla="*/ 10 w 47"/>
                <a:gd name="T41" fmla="*/ 36 h 37"/>
                <a:gd name="T42" fmla="*/ 10 w 47"/>
                <a:gd name="T43" fmla="*/ 30 h 37"/>
                <a:gd name="T44" fmla="*/ 4 w 47"/>
                <a:gd name="T45" fmla="*/ 24 h 37"/>
                <a:gd name="T46" fmla="*/ 4 w 47"/>
                <a:gd name="T47" fmla="*/ 23 h 37"/>
                <a:gd name="T48" fmla="*/ 4 w 47"/>
                <a:gd name="T49" fmla="*/ 18 h 37"/>
                <a:gd name="T50" fmla="*/ 0 w 47"/>
                <a:gd name="T51" fmla="*/ 18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37"/>
                <a:gd name="T80" fmla="*/ 47 w 47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37">
                  <a:moveTo>
                    <a:pt x="0" y="18"/>
                  </a:moveTo>
                  <a:lnTo>
                    <a:pt x="4" y="14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39" y="24"/>
                  </a:lnTo>
                  <a:lnTo>
                    <a:pt x="32" y="30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10" y="36"/>
                  </a:lnTo>
                  <a:lnTo>
                    <a:pt x="10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71"/>
            <p:cNvSpPr>
              <a:spLocks/>
            </p:cNvSpPr>
            <p:nvPr/>
          </p:nvSpPr>
          <p:spPr bwMode="auto">
            <a:xfrm>
              <a:off x="1215" y="2128"/>
              <a:ext cx="51" cy="43"/>
            </a:xfrm>
            <a:custGeom>
              <a:avLst/>
              <a:gdLst>
                <a:gd name="T0" fmla="*/ 50 w 51"/>
                <a:gd name="T1" fmla="*/ 0 h 43"/>
                <a:gd name="T2" fmla="*/ 50 w 51"/>
                <a:gd name="T3" fmla="*/ 42 h 43"/>
                <a:gd name="T4" fmla="*/ 0 w 51"/>
                <a:gd name="T5" fmla="*/ 42 h 43"/>
                <a:gd name="T6" fmla="*/ 0 w 51"/>
                <a:gd name="T7" fmla="*/ 0 h 43"/>
                <a:gd name="T8" fmla="*/ 50 w 5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3"/>
                <a:gd name="T17" fmla="*/ 51 w 5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3">
                  <a:moveTo>
                    <a:pt x="50" y="0"/>
                  </a:moveTo>
                  <a:lnTo>
                    <a:pt x="50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72"/>
            <p:cNvSpPr>
              <a:spLocks/>
            </p:cNvSpPr>
            <p:nvPr/>
          </p:nvSpPr>
          <p:spPr bwMode="auto">
            <a:xfrm>
              <a:off x="883" y="2149"/>
              <a:ext cx="437" cy="39"/>
            </a:xfrm>
            <a:custGeom>
              <a:avLst/>
              <a:gdLst>
                <a:gd name="T0" fmla="*/ 436 w 437"/>
                <a:gd name="T1" fmla="*/ 32 h 39"/>
                <a:gd name="T2" fmla="*/ 0 w 437"/>
                <a:gd name="T3" fmla="*/ 0 h 39"/>
                <a:gd name="T4" fmla="*/ 0 w 437"/>
                <a:gd name="T5" fmla="*/ 2 h 39"/>
                <a:gd name="T6" fmla="*/ 436 w 437"/>
                <a:gd name="T7" fmla="*/ 38 h 39"/>
                <a:gd name="T8" fmla="*/ 436 w 437"/>
                <a:gd name="T9" fmla="*/ 3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39"/>
                <a:gd name="T17" fmla="*/ 437 w 43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39">
                  <a:moveTo>
                    <a:pt x="436" y="3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36" y="38"/>
                  </a:lnTo>
                  <a:lnTo>
                    <a:pt x="43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73"/>
            <p:cNvSpPr>
              <a:spLocks/>
            </p:cNvSpPr>
            <p:nvPr/>
          </p:nvSpPr>
          <p:spPr bwMode="auto">
            <a:xfrm>
              <a:off x="883" y="2158"/>
              <a:ext cx="437" cy="40"/>
            </a:xfrm>
            <a:custGeom>
              <a:avLst/>
              <a:gdLst>
                <a:gd name="T0" fmla="*/ 436 w 437"/>
                <a:gd name="T1" fmla="*/ 31 h 40"/>
                <a:gd name="T2" fmla="*/ 0 w 437"/>
                <a:gd name="T3" fmla="*/ 0 h 40"/>
                <a:gd name="T4" fmla="*/ 0 w 437"/>
                <a:gd name="T5" fmla="*/ 6 h 40"/>
                <a:gd name="T6" fmla="*/ 436 w 437"/>
                <a:gd name="T7" fmla="*/ 39 h 40"/>
                <a:gd name="T8" fmla="*/ 436 w 437"/>
                <a:gd name="T9" fmla="*/ 3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3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6" y="39"/>
                  </a:lnTo>
                  <a:lnTo>
                    <a:pt x="436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4"/>
            <p:cNvSpPr>
              <a:spLocks/>
            </p:cNvSpPr>
            <p:nvPr/>
          </p:nvSpPr>
          <p:spPr bwMode="auto">
            <a:xfrm>
              <a:off x="883" y="2171"/>
              <a:ext cx="437" cy="40"/>
            </a:xfrm>
            <a:custGeom>
              <a:avLst/>
              <a:gdLst>
                <a:gd name="T0" fmla="*/ 436 w 437"/>
                <a:gd name="T1" fmla="*/ 28 h 40"/>
                <a:gd name="T2" fmla="*/ 0 w 437"/>
                <a:gd name="T3" fmla="*/ 0 h 40"/>
                <a:gd name="T4" fmla="*/ 0 w 437"/>
                <a:gd name="T5" fmla="*/ 4 h 40"/>
                <a:gd name="T6" fmla="*/ 436 w 437"/>
                <a:gd name="T7" fmla="*/ 39 h 40"/>
                <a:gd name="T8" fmla="*/ 436 w 437"/>
                <a:gd name="T9" fmla="*/ 2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40"/>
                <a:gd name="T17" fmla="*/ 437 w 43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40">
                  <a:moveTo>
                    <a:pt x="436" y="28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36" y="39"/>
                  </a:lnTo>
                  <a:lnTo>
                    <a:pt x="436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75"/>
            <p:cNvSpPr>
              <a:spLocks/>
            </p:cNvSpPr>
            <p:nvPr/>
          </p:nvSpPr>
          <p:spPr bwMode="auto">
            <a:xfrm>
              <a:off x="887" y="2120"/>
              <a:ext cx="132" cy="39"/>
            </a:xfrm>
            <a:custGeom>
              <a:avLst/>
              <a:gdLst>
                <a:gd name="T0" fmla="*/ 131 w 132"/>
                <a:gd name="T1" fmla="*/ 1 h 39"/>
                <a:gd name="T2" fmla="*/ 131 w 132"/>
                <a:gd name="T3" fmla="*/ 38 h 39"/>
                <a:gd name="T4" fmla="*/ 0 w 132"/>
                <a:gd name="T5" fmla="*/ 32 h 39"/>
                <a:gd name="T6" fmla="*/ 0 w 132"/>
                <a:gd name="T7" fmla="*/ 0 h 39"/>
                <a:gd name="T8" fmla="*/ 131 w 132"/>
                <a:gd name="T9" fmla="*/ 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9"/>
                <a:gd name="T17" fmla="*/ 132 w 1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9">
                  <a:moveTo>
                    <a:pt x="131" y="1"/>
                  </a:moveTo>
                  <a:lnTo>
                    <a:pt x="131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76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120 w 121"/>
                <a:gd name="T1" fmla="*/ 8 h 39"/>
                <a:gd name="T2" fmla="*/ 0 w 121"/>
                <a:gd name="T3" fmla="*/ 0 h 39"/>
                <a:gd name="T4" fmla="*/ 0 w 121"/>
                <a:gd name="T5" fmla="*/ 38 h 39"/>
                <a:gd name="T6" fmla="*/ 120 w 121"/>
                <a:gd name="T7" fmla="*/ 38 h 39"/>
                <a:gd name="T8" fmla="*/ 120 w 121"/>
                <a:gd name="T9" fmla="*/ 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39"/>
                <a:gd name="T17" fmla="*/ 121 w 121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39">
                  <a:moveTo>
                    <a:pt x="120" y="8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20" y="38"/>
                  </a:lnTo>
                  <a:lnTo>
                    <a:pt x="120" y="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7"/>
            <p:cNvSpPr>
              <a:spLocks/>
            </p:cNvSpPr>
            <p:nvPr/>
          </p:nvSpPr>
          <p:spPr bwMode="auto">
            <a:xfrm>
              <a:off x="898" y="2120"/>
              <a:ext cx="121" cy="39"/>
            </a:xfrm>
            <a:custGeom>
              <a:avLst/>
              <a:gdLst>
                <a:gd name="T0" fmla="*/ 0 w 121"/>
                <a:gd name="T1" fmla="*/ 0 h 39"/>
                <a:gd name="T2" fmla="*/ 0 w 121"/>
                <a:gd name="T3" fmla="*/ 16 h 39"/>
                <a:gd name="T4" fmla="*/ 39 w 121"/>
                <a:gd name="T5" fmla="*/ 16 h 39"/>
                <a:gd name="T6" fmla="*/ 39 w 121"/>
                <a:gd name="T7" fmla="*/ 38 h 39"/>
                <a:gd name="T8" fmla="*/ 45 w 121"/>
                <a:gd name="T9" fmla="*/ 25 h 39"/>
                <a:gd name="T10" fmla="*/ 74 w 121"/>
                <a:gd name="T11" fmla="*/ 25 h 39"/>
                <a:gd name="T12" fmla="*/ 74 w 121"/>
                <a:gd name="T13" fmla="*/ 16 h 39"/>
                <a:gd name="T14" fmla="*/ 120 w 121"/>
                <a:gd name="T15" fmla="*/ 16 h 39"/>
                <a:gd name="T16" fmla="*/ 1 w 121"/>
                <a:gd name="T17" fmla="*/ 16 h 39"/>
                <a:gd name="T18" fmla="*/ 1 w 121"/>
                <a:gd name="T19" fmla="*/ 4 h 39"/>
                <a:gd name="T20" fmla="*/ 120 w 121"/>
                <a:gd name="T21" fmla="*/ 4 h 39"/>
                <a:gd name="T22" fmla="*/ 120 w 121"/>
                <a:gd name="T23" fmla="*/ 0 h 39"/>
                <a:gd name="T24" fmla="*/ 0 w 121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39"/>
                <a:gd name="T41" fmla="*/ 121 w 121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39">
                  <a:moveTo>
                    <a:pt x="0" y="0"/>
                  </a:moveTo>
                  <a:lnTo>
                    <a:pt x="0" y="16"/>
                  </a:lnTo>
                  <a:lnTo>
                    <a:pt x="39" y="16"/>
                  </a:lnTo>
                  <a:lnTo>
                    <a:pt x="39" y="38"/>
                  </a:lnTo>
                  <a:lnTo>
                    <a:pt x="45" y="25"/>
                  </a:lnTo>
                  <a:lnTo>
                    <a:pt x="74" y="25"/>
                  </a:lnTo>
                  <a:lnTo>
                    <a:pt x="74" y="16"/>
                  </a:lnTo>
                  <a:lnTo>
                    <a:pt x="120" y="16"/>
                  </a:lnTo>
                  <a:lnTo>
                    <a:pt x="1" y="16"/>
                  </a:lnTo>
                  <a:lnTo>
                    <a:pt x="1" y="4"/>
                  </a:lnTo>
                  <a:lnTo>
                    <a:pt x="120" y="4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8"/>
            <p:cNvSpPr>
              <a:spLocks/>
            </p:cNvSpPr>
            <p:nvPr/>
          </p:nvSpPr>
          <p:spPr bwMode="auto">
            <a:xfrm>
              <a:off x="875" y="2138"/>
              <a:ext cx="42" cy="39"/>
            </a:xfrm>
            <a:custGeom>
              <a:avLst/>
              <a:gdLst>
                <a:gd name="T0" fmla="*/ 41 w 42"/>
                <a:gd name="T1" fmla="*/ 0 h 39"/>
                <a:gd name="T2" fmla="*/ 41 w 42"/>
                <a:gd name="T3" fmla="*/ 38 h 39"/>
                <a:gd name="T4" fmla="*/ 0 w 42"/>
                <a:gd name="T5" fmla="*/ 23 h 39"/>
                <a:gd name="T6" fmla="*/ 0 w 42"/>
                <a:gd name="T7" fmla="*/ 0 h 39"/>
                <a:gd name="T8" fmla="*/ 41 w 4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1" y="0"/>
                  </a:moveTo>
                  <a:lnTo>
                    <a:pt x="41" y="3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2943" name="Object 79"/>
          <p:cNvGraphicFramePr>
            <a:graphicFrameLocks/>
          </p:cNvGraphicFramePr>
          <p:nvPr/>
        </p:nvGraphicFramePr>
        <p:xfrm>
          <a:off x="6870700" y="1962150"/>
          <a:ext cx="121761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r:id="rId3" imgW="1963440" imgH="2639880" progId="">
                  <p:embed/>
                </p:oleObj>
              </mc:Choice>
              <mc:Fallback>
                <p:oleObj r:id="rId3" imgW="1963440" imgH="26398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1962150"/>
                        <a:ext cx="121761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44" name="Line 80"/>
          <p:cNvSpPr>
            <a:spLocks noChangeShapeType="1"/>
          </p:cNvSpPr>
          <p:nvPr/>
        </p:nvSpPr>
        <p:spPr bwMode="auto">
          <a:xfrm>
            <a:off x="2398713" y="2765425"/>
            <a:ext cx="424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45" name="Line 81"/>
          <p:cNvSpPr>
            <a:spLocks noChangeShapeType="1"/>
          </p:cNvSpPr>
          <p:nvPr/>
        </p:nvSpPr>
        <p:spPr bwMode="auto">
          <a:xfrm flipH="1">
            <a:off x="2389188" y="3741738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46" name="Text Box 82"/>
          <p:cNvSpPr txBox="1">
            <a:spLocks noChangeArrowheads="1"/>
          </p:cNvSpPr>
          <p:nvPr/>
        </p:nvSpPr>
        <p:spPr bwMode="auto">
          <a:xfrm>
            <a:off x="2917825" y="2398713"/>
            <a:ext cx="161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3554413" y="3357563"/>
            <a:ext cx="308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 ACK(C,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823810" y="5501131"/>
            <a:ext cx="80488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Server never gets ACKs to its SYN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Half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Open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Connections</a:t>
            </a:r>
          </a:p>
          <a:p>
            <a:pPr algn="ctr" eaLnBrk="1" hangingPunct="1"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Works for UDP Services too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1387475" y="3976688"/>
            <a:ext cx="814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6875463" y="4689475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292951" name="Line 87"/>
          <p:cNvSpPr>
            <a:spLocks noChangeShapeType="1"/>
          </p:cNvSpPr>
          <p:nvPr/>
        </p:nvSpPr>
        <p:spPr bwMode="auto">
          <a:xfrm>
            <a:off x="2408238" y="2417763"/>
            <a:ext cx="4248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2913063" y="2087563"/>
            <a:ext cx="161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53" name="Line 89"/>
          <p:cNvSpPr>
            <a:spLocks noChangeShapeType="1"/>
          </p:cNvSpPr>
          <p:nvPr/>
        </p:nvSpPr>
        <p:spPr bwMode="auto">
          <a:xfrm>
            <a:off x="2406650" y="3105150"/>
            <a:ext cx="424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4" name="Text Box 90"/>
          <p:cNvSpPr txBox="1">
            <a:spLocks noChangeArrowheads="1"/>
          </p:cNvSpPr>
          <p:nvPr/>
        </p:nvSpPr>
        <p:spPr bwMode="auto">
          <a:xfrm>
            <a:off x="2925763" y="2751138"/>
            <a:ext cx="161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55" name="Line 91"/>
          <p:cNvSpPr>
            <a:spLocks noChangeShapeType="1"/>
          </p:cNvSpPr>
          <p:nvPr/>
        </p:nvSpPr>
        <p:spPr bwMode="auto">
          <a:xfrm>
            <a:off x="2405063" y="2093913"/>
            <a:ext cx="4248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2924175" y="1727200"/>
            <a:ext cx="161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57" name="Line 93"/>
          <p:cNvSpPr>
            <a:spLocks noChangeShapeType="1"/>
          </p:cNvSpPr>
          <p:nvPr/>
        </p:nvSpPr>
        <p:spPr bwMode="auto">
          <a:xfrm flipH="1">
            <a:off x="2424113" y="4119563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58" name="Text Box 94"/>
          <p:cNvSpPr txBox="1">
            <a:spLocks noChangeArrowheads="1"/>
          </p:cNvSpPr>
          <p:nvPr/>
        </p:nvSpPr>
        <p:spPr bwMode="auto">
          <a:xfrm>
            <a:off x="3589338" y="3735388"/>
            <a:ext cx="308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 ACK(C,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59" name="Line 95"/>
          <p:cNvSpPr>
            <a:spLocks noChangeShapeType="1"/>
          </p:cNvSpPr>
          <p:nvPr/>
        </p:nvSpPr>
        <p:spPr bwMode="auto">
          <a:xfrm flipH="1">
            <a:off x="2409825" y="4521200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60" name="Text Box 96"/>
          <p:cNvSpPr txBox="1">
            <a:spLocks noChangeArrowheads="1"/>
          </p:cNvSpPr>
          <p:nvPr/>
        </p:nvSpPr>
        <p:spPr bwMode="auto">
          <a:xfrm>
            <a:off x="3575050" y="4137025"/>
            <a:ext cx="308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 ACK(C,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92961" name="Line 97"/>
          <p:cNvSpPr>
            <a:spLocks noChangeShapeType="1"/>
          </p:cNvSpPr>
          <p:nvPr/>
        </p:nvSpPr>
        <p:spPr bwMode="auto">
          <a:xfrm flipH="1">
            <a:off x="2413000" y="4903788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scene3d>
            <a:camera prst="legacyObliqueBottomRight"/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flatTx/>
          </a:bodyPr>
          <a:lstStyle/>
          <a:p>
            <a:endParaRPr lang="en-US"/>
          </a:p>
        </p:txBody>
      </p:sp>
      <p:sp>
        <p:nvSpPr>
          <p:cNvPr id="292962" name="Text Box 98"/>
          <p:cNvSpPr txBox="1">
            <a:spLocks noChangeArrowheads="1"/>
          </p:cNvSpPr>
          <p:nvPr/>
        </p:nvSpPr>
        <p:spPr bwMode="auto">
          <a:xfrm>
            <a:off x="3578225" y="4519613"/>
            <a:ext cx="3087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SYN(S,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 ACK(C, ISN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9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9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9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9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9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9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2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2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9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2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2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29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29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44" grpId="0" animBg="1"/>
      <p:bldP spid="292945" grpId="0" animBg="1"/>
      <p:bldP spid="292946" grpId="0" autoUpdateAnimBg="0"/>
      <p:bldP spid="292947" grpId="0" autoUpdateAnimBg="0"/>
      <p:bldP spid="292948" grpId="0" autoUpdateAnimBg="0"/>
      <p:bldP spid="292949" grpId="0" autoUpdateAnimBg="0"/>
      <p:bldP spid="292950" grpId="0" autoUpdateAnimBg="0"/>
      <p:bldP spid="292951" grpId="0" animBg="1"/>
      <p:bldP spid="292952" grpId="0" autoUpdateAnimBg="0"/>
      <p:bldP spid="292953" grpId="0" animBg="1"/>
      <p:bldP spid="292954" grpId="0" autoUpdateAnimBg="0"/>
      <p:bldP spid="292955" grpId="0" animBg="1"/>
      <p:bldP spid="292956" grpId="0" autoUpdateAnimBg="0"/>
      <p:bldP spid="292957" grpId="0" animBg="1"/>
      <p:bldP spid="292958" grpId="0" autoUpdateAnimBg="0"/>
      <p:bldP spid="292959" grpId="0" animBg="1"/>
      <p:bldP spid="292960" grpId="0" autoUpdateAnimBg="0"/>
      <p:bldP spid="292961" grpId="0" animBg="1"/>
      <p:bldP spid="292962" grpId="0" autoUpdateAnimBg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10768</TotalTime>
  <Words>531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Wingdings</vt:lpstr>
      <vt:lpstr>Textured</vt:lpstr>
      <vt:lpstr>Denial of Service  Attacks</vt:lpstr>
      <vt:lpstr>References</vt:lpstr>
      <vt:lpstr>Section Overview</vt:lpstr>
      <vt:lpstr>Why are Networks Vulnerable?</vt:lpstr>
      <vt:lpstr>Denial of Service Attacks</vt:lpstr>
      <vt:lpstr>Ping Flood Attack</vt:lpstr>
      <vt:lpstr>IP Address Spoofing</vt:lpstr>
      <vt:lpstr>SYN Spoofing Attack</vt:lpstr>
      <vt:lpstr>SYN Flood Attack</vt:lpstr>
      <vt:lpstr>Poison Attacks</vt:lpstr>
      <vt:lpstr>Reflectors and Amplifiers</vt:lpstr>
      <vt:lpstr>Smurf Attacks</vt:lpstr>
      <vt:lpstr>Service Flooding</vt:lpstr>
      <vt:lpstr>HTTP Flooding</vt:lpstr>
      <vt:lpstr>Distributed DoS Attacks</vt:lpstr>
      <vt:lpstr>Attack Defenses</vt:lpstr>
      <vt:lpstr>Attack Prevention</vt:lpstr>
      <vt:lpstr>Attack Response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System Administration</dc:title>
  <dc:creator>Scott Michael Orr</dc:creator>
  <cp:lastModifiedBy>Orr, Scott Michael</cp:lastModifiedBy>
  <cp:revision>363</cp:revision>
  <dcterms:created xsi:type="dcterms:W3CDTF">2000-08-08T04:02:15Z</dcterms:created>
  <dcterms:modified xsi:type="dcterms:W3CDTF">2016-03-21T15:08:29Z</dcterms:modified>
</cp:coreProperties>
</file>