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1" r:id="rId3"/>
    <p:sldId id="257" r:id="rId4"/>
    <p:sldId id="278" r:id="rId5"/>
    <p:sldId id="283" r:id="rId6"/>
    <p:sldId id="287" r:id="rId7"/>
    <p:sldId id="288" r:id="rId8"/>
    <p:sldId id="291" r:id="rId9"/>
    <p:sldId id="279" r:id="rId10"/>
    <p:sldId id="293" r:id="rId11"/>
    <p:sldId id="284" r:id="rId12"/>
    <p:sldId id="289" r:id="rId13"/>
    <p:sldId id="290" r:id="rId14"/>
    <p:sldId id="280" r:id="rId15"/>
    <p:sldId id="281" r:id="rId16"/>
    <p:sldId id="282" r:id="rId17"/>
    <p:sldId id="294" r:id="rId18"/>
    <p:sldId id="262" r:id="rId19"/>
    <p:sldId id="264" r:id="rId20"/>
    <p:sldId id="274" r:id="rId21"/>
    <p:sldId id="295" r:id="rId22"/>
    <p:sldId id="277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86" r:id="rId32"/>
    <p:sldId id="285" r:id="rId33"/>
    <p:sldId id="273" r:id="rId34"/>
  </p:sldIdLst>
  <p:sldSz cx="9144000" cy="6858000" type="screen4x3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9900"/>
    <a:srgbClr val="FF66FF"/>
    <a:srgbClr val="3333FF"/>
    <a:srgbClr val="FF0000"/>
    <a:srgbClr val="FF6600"/>
    <a:srgbClr val="33CC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3" autoAdjust="0"/>
    <p:restoredTop sz="86353" autoAdjust="0"/>
  </p:normalViewPr>
  <p:slideViewPr>
    <p:cSldViewPr snapToGrid="0">
      <p:cViewPr varScale="1">
        <p:scale>
          <a:sx n="106" d="100"/>
          <a:sy n="106" d="100"/>
        </p:scale>
        <p:origin x="176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4" Type="http://schemas.openxmlformats.org/officeDocument/2006/relationships/slide" Target="slides/slide24.xml"/><Relationship Id="rId1" Type="http://schemas.openxmlformats.org/officeDocument/2006/relationships/slide" Target="slides/slide2.xml"/><Relationship Id="rId2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8B6F3-12A5-C140-AB20-C1BB67CA7D57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63CC66-D6B5-4D48-BD59-99C580165FE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  <a:latin typeface="+mj-lt"/>
            </a:rPr>
            <a:t>Has 3 basic services: 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7B6C1C11-0A12-C24E-89AC-C4D901F185E1}" type="parTrans" cxnId="{0B736763-DEE6-444C-B6FB-8886BD735D35}">
      <dgm:prSet/>
      <dgm:spPr/>
      <dgm:t>
        <a:bodyPr/>
        <a:lstStyle/>
        <a:p>
          <a:endParaRPr lang="en-US"/>
        </a:p>
      </dgm:t>
    </dgm:pt>
    <dgm:pt modelId="{EC21170F-0CF3-6340-AEBD-AA047396B6C9}" type="sibTrans" cxnId="{0B736763-DEE6-444C-B6FB-8886BD735D35}">
      <dgm:prSet/>
      <dgm:spPr/>
      <dgm:t>
        <a:bodyPr/>
        <a:lstStyle/>
        <a:p>
          <a:endParaRPr lang="en-US"/>
        </a:p>
      </dgm:t>
    </dgm:pt>
    <dgm:pt modelId="{ABFB4D1C-B98F-B244-98F1-D92A5103D159}">
      <dgm:prSet custT="1"/>
      <dgm:spPr>
        <a:solidFill>
          <a:schemeClr val="tx1"/>
        </a:solidFill>
      </dgm:spPr>
      <dgm:t>
        <a:bodyPr/>
        <a:lstStyle/>
        <a:p>
          <a:r>
            <a:rPr lang="en-US" sz="2000" dirty="0" smtClean="0">
              <a:latin typeface="+mj-lt"/>
            </a:rPr>
            <a:t>Authenticated boot</a:t>
          </a:r>
        </a:p>
      </dgm:t>
    </dgm:pt>
    <dgm:pt modelId="{71C66729-0C0E-8D47-B610-9944BB4CA712}" type="parTrans" cxnId="{4429C5D5-7B5A-6A4C-A854-187B58E95AD1}">
      <dgm:prSet/>
      <dgm:spPr/>
      <dgm:t>
        <a:bodyPr/>
        <a:lstStyle/>
        <a:p>
          <a:endParaRPr lang="en-US"/>
        </a:p>
      </dgm:t>
    </dgm:pt>
    <dgm:pt modelId="{EEB4BEC0-E0F8-B543-9F40-80866A9F91AE}" type="sibTrans" cxnId="{4429C5D5-7B5A-6A4C-A854-187B58E95AD1}">
      <dgm:prSet/>
      <dgm:spPr/>
      <dgm:t>
        <a:bodyPr/>
        <a:lstStyle/>
        <a:p>
          <a:endParaRPr lang="en-US"/>
        </a:p>
      </dgm:t>
    </dgm:pt>
    <dgm:pt modelId="{BF05C1A9-F998-6445-A455-1206DC41E4AC}">
      <dgm:prSet custT="1"/>
      <dgm:spPr>
        <a:solidFill>
          <a:schemeClr val="tx1"/>
        </a:solidFill>
      </dgm:spPr>
      <dgm:t>
        <a:bodyPr/>
        <a:lstStyle/>
        <a:p>
          <a:r>
            <a:rPr lang="en-US" sz="2000" dirty="0" smtClean="0">
              <a:latin typeface="+mj-lt"/>
            </a:rPr>
            <a:t>Certification</a:t>
          </a:r>
        </a:p>
      </dgm:t>
    </dgm:pt>
    <dgm:pt modelId="{C8911198-5DDB-4546-8BBB-DCF6E04E3FE0}" type="parTrans" cxnId="{11C40506-FF4E-1149-AD3D-C7CF3C67676F}">
      <dgm:prSet/>
      <dgm:spPr/>
      <dgm:t>
        <a:bodyPr/>
        <a:lstStyle/>
        <a:p>
          <a:endParaRPr lang="en-US"/>
        </a:p>
      </dgm:t>
    </dgm:pt>
    <dgm:pt modelId="{BE7810BC-3BF9-4949-B072-9E5A20E84146}" type="sibTrans" cxnId="{11C40506-FF4E-1149-AD3D-C7CF3C67676F}">
      <dgm:prSet/>
      <dgm:spPr/>
      <dgm:t>
        <a:bodyPr/>
        <a:lstStyle/>
        <a:p>
          <a:endParaRPr lang="en-US"/>
        </a:p>
      </dgm:t>
    </dgm:pt>
    <dgm:pt modelId="{64A5028B-E994-7A48-A2C5-E96CD2713397}">
      <dgm:prSet custT="1"/>
      <dgm:spPr>
        <a:solidFill>
          <a:schemeClr val="tx1"/>
        </a:solidFill>
      </dgm:spPr>
      <dgm:t>
        <a:bodyPr/>
        <a:lstStyle/>
        <a:p>
          <a:r>
            <a:rPr lang="en-US" sz="2000" dirty="0" smtClean="0">
              <a:latin typeface="+mj-lt"/>
            </a:rPr>
            <a:t>Encryption</a:t>
          </a:r>
          <a:endParaRPr lang="en-US" sz="2000" dirty="0">
            <a:latin typeface="+mj-lt"/>
          </a:endParaRPr>
        </a:p>
      </dgm:t>
    </dgm:pt>
    <dgm:pt modelId="{B0BCAB03-2A59-4541-8B1C-0232E6F8CDEF}" type="parTrans" cxnId="{3E590D6E-1C7A-F446-8501-DD5AD503D75C}">
      <dgm:prSet/>
      <dgm:spPr/>
      <dgm:t>
        <a:bodyPr/>
        <a:lstStyle/>
        <a:p>
          <a:endParaRPr lang="en-US"/>
        </a:p>
      </dgm:t>
    </dgm:pt>
    <dgm:pt modelId="{D70A468A-6B67-EB4A-BF77-7BDD3AFA41E9}" type="sibTrans" cxnId="{3E590D6E-1C7A-F446-8501-DD5AD503D75C}">
      <dgm:prSet/>
      <dgm:spPr/>
      <dgm:t>
        <a:bodyPr/>
        <a:lstStyle/>
        <a:p>
          <a:endParaRPr lang="en-US"/>
        </a:p>
      </dgm:t>
    </dgm:pt>
    <dgm:pt modelId="{7581489D-EFCF-DF49-AB29-2F390D4063AC}" type="pres">
      <dgm:prSet presAssocID="{6398B6F3-12A5-C140-AB20-C1BB67CA7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3AEA61-B36B-E846-867B-39D69925BD1C}" type="pres">
      <dgm:prSet presAssocID="{2163CC66-D6B5-4D48-BD59-99C580165FEA}" presName="composite" presStyleCnt="0"/>
      <dgm:spPr/>
    </dgm:pt>
    <dgm:pt modelId="{B21E3A7F-DF25-E84F-8E91-915DDF0E1750}" type="pres">
      <dgm:prSet presAssocID="{2163CC66-D6B5-4D48-BD59-99C580165FE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9B8E6-57FD-914C-8658-89BDAE1553A9}" type="pres">
      <dgm:prSet presAssocID="{2163CC66-D6B5-4D48-BD59-99C580165FE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C40506-FF4E-1149-AD3D-C7CF3C67676F}" srcId="{2163CC66-D6B5-4D48-BD59-99C580165FEA}" destId="{BF05C1A9-F998-6445-A455-1206DC41E4AC}" srcOrd="1" destOrd="0" parTransId="{C8911198-5DDB-4546-8BBB-DCF6E04E3FE0}" sibTransId="{BE7810BC-3BF9-4949-B072-9E5A20E84146}"/>
    <dgm:cxn modelId="{3E590D6E-1C7A-F446-8501-DD5AD503D75C}" srcId="{2163CC66-D6B5-4D48-BD59-99C580165FEA}" destId="{64A5028B-E994-7A48-A2C5-E96CD2713397}" srcOrd="2" destOrd="0" parTransId="{B0BCAB03-2A59-4541-8B1C-0232E6F8CDEF}" sibTransId="{D70A468A-6B67-EB4A-BF77-7BDD3AFA41E9}"/>
    <dgm:cxn modelId="{ED7374BF-5A2E-47E4-9317-9A0429C82FD4}" type="presOf" srcId="{BF05C1A9-F998-6445-A455-1206DC41E4AC}" destId="{C439B8E6-57FD-914C-8658-89BDAE1553A9}" srcOrd="0" destOrd="1" presId="urn:microsoft.com/office/officeart/2005/8/layout/hList1"/>
    <dgm:cxn modelId="{0B736763-DEE6-444C-B6FB-8886BD735D35}" srcId="{6398B6F3-12A5-C140-AB20-C1BB67CA7D57}" destId="{2163CC66-D6B5-4D48-BD59-99C580165FEA}" srcOrd="0" destOrd="0" parTransId="{7B6C1C11-0A12-C24E-89AC-C4D901F185E1}" sibTransId="{EC21170F-0CF3-6340-AEBD-AA047396B6C9}"/>
    <dgm:cxn modelId="{FA208DA6-DB9C-4925-9D8E-FCA9B1CC5524}" type="presOf" srcId="{2163CC66-D6B5-4D48-BD59-99C580165FEA}" destId="{B21E3A7F-DF25-E84F-8E91-915DDF0E1750}" srcOrd="0" destOrd="0" presId="urn:microsoft.com/office/officeart/2005/8/layout/hList1"/>
    <dgm:cxn modelId="{7A900FE2-FFCA-40CC-BAEF-C61983C3FB3C}" type="presOf" srcId="{ABFB4D1C-B98F-B244-98F1-D92A5103D159}" destId="{C439B8E6-57FD-914C-8658-89BDAE1553A9}" srcOrd="0" destOrd="0" presId="urn:microsoft.com/office/officeart/2005/8/layout/hList1"/>
    <dgm:cxn modelId="{A046BB76-338F-4A0F-8B0C-ECE0B09ECD67}" type="presOf" srcId="{64A5028B-E994-7A48-A2C5-E96CD2713397}" destId="{C439B8E6-57FD-914C-8658-89BDAE1553A9}" srcOrd="0" destOrd="2" presId="urn:microsoft.com/office/officeart/2005/8/layout/hList1"/>
    <dgm:cxn modelId="{4429C5D5-7B5A-6A4C-A854-187B58E95AD1}" srcId="{2163CC66-D6B5-4D48-BD59-99C580165FEA}" destId="{ABFB4D1C-B98F-B244-98F1-D92A5103D159}" srcOrd="0" destOrd="0" parTransId="{71C66729-0C0E-8D47-B610-9944BB4CA712}" sibTransId="{EEB4BEC0-E0F8-B543-9F40-80866A9F91AE}"/>
    <dgm:cxn modelId="{08600AF0-60E7-4390-8E50-A3423A166CB9}" type="presOf" srcId="{6398B6F3-12A5-C140-AB20-C1BB67CA7D57}" destId="{7581489D-EFCF-DF49-AB29-2F390D4063AC}" srcOrd="0" destOrd="0" presId="urn:microsoft.com/office/officeart/2005/8/layout/hList1"/>
    <dgm:cxn modelId="{99E8CA81-5A47-4270-821D-FDC2C84C5DE2}" type="presParOf" srcId="{7581489D-EFCF-DF49-AB29-2F390D4063AC}" destId="{6E3AEA61-B36B-E846-867B-39D69925BD1C}" srcOrd="0" destOrd="0" presId="urn:microsoft.com/office/officeart/2005/8/layout/hList1"/>
    <dgm:cxn modelId="{9118C210-4828-41BB-98BB-B79B18764DC3}" type="presParOf" srcId="{6E3AEA61-B36B-E846-867B-39D69925BD1C}" destId="{B21E3A7F-DF25-E84F-8E91-915DDF0E1750}" srcOrd="0" destOrd="0" presId="urn:microsoft.com/office/officeart/2005/8/layout/hList1"/>
    <dgm:cxn modelId="{036BF6F6-1865-403E-9EFD-948922A94CCA}" type="presParOf" srcId="{6E3AEA61-B36B-E846-867B-39D69925BD1C}" destId="{C439B8E6-57FD-914C-8658-89BDAE1553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E3A7F-DF25-E84F-8E91-915DDF0E1750}">
      <dsp:nvSpPr>
        <dsp:cNvPr id="0" name=""/>
        <dsp:cNvSpPr/>
      </dsp:nvSpPr>
      <dsp:spPr>
        <a:xfrm>
          <a:off x="0" y="36019"/>
          <a:ext cx="6096000" cy="806400"/>
        </a:xfrm>
        <a:prstGeom prst="rect">
          <a:avLst/>
        </a:prstGeom>
        <a:solidFill>
          <a:schemeClr val="accent2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+mj-lt"/>
            </a:rPr>
            <a:t>Has 3 basic services: </a:t>
          </a:r>
          <a:endParaRPr lang="en-US" sz="2800" kern="1200" dirty="0">
            <a:solidFill>
              <a:srgbClr val="000000"/>
            </a:solidFill>
            <a:latin typeface="+mj-lt"/>
          </a:endParaRPr>
        </a:p>
      </dsp:txBody>
      <dsp:txXfrm>
        <a:off x="0" y="36019"/>
        <a:ext cx="6096000" cy="806400"/>
      </dsp:txXfrm>
    </dsp:sp>
    <dsp:sp modelId="{C439B8E6-57FD-914C-8658-89BDAE1553A9}">
      <dsp:nvSpPr>
        <dsp:cNvPr id="0" name=""/>
        <dsp:cNvSpPr/>
      </dsp:nvSpPr>
      <dsp:spPr>
        <a:xfrm>
          <a:off x="0" y="842420"/>
          <a:ext cx="6096000" cy="1229759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Authenticated boot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Certification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j-lt"/>
            </a:rPr>
            <a:t>Encryption</a:t>
          </a:r>
          <a:endParaRPr lang="en-US" sz="2000" kern="1200" dirty="0">
            <a:latin typeface="+mj-lt"/>
          </a:endParaRPr>
        </a:p>
      </dsp:txBody>
      <dsp:txXfrm>
        <a:off x="0" y="842420"/>
        <a:ext cx="6096000" cy="1229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fld id="{8F0E36C8-B1AD-45E7-9558-E04F8C148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2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FE8E-5EF0-49D0-B5FC-E070A7ACE14D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541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43413"/>
            <a:ext cx="5556250" cy="3635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35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76935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9D229-50D6-4509-96CE-85F55536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837EA-EB8D-1B4A-A63E-EDC2133FCB4A}" type="slidenum">
              <a:rPr lang="en-AU"/>
              <a:pPr/>
              <a:t>21</a:t>
            </a:fld>
            <a:endParaRPr lang="en-AU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5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27A31-1CA2-4BD0-8343-5CA33864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3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5C027-E6A8-44DC-B85F-859CACA08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1F4FF-8540-413F-879F-CA4E0105A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3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9B1C8-3382-4677-A9FA-1F2C06180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2CF3D-9334-4F8C-A896-27C34BF47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8CBFD-568E-4FF3-9700-7D5E295CB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E7D0A-5245-4749-8D83-D533750F1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BC78D-F518-44AC-89AE-848C79D8A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1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1E13-2DBE-42FF-8F84-77B25616C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1B8BD-770C-40C9-8C3D-B1DEE6809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6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F0D95-7A89-456D-BBE2-ACC6DD97F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ED525FAE-1398-4E57-90CC-FA35644B1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rc.nist.gov/cc/CC-v2.1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Trusted OS Design and Evaluation </a:t>
            </a: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64008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>
              <a:latin typeface="Times New Roman" pitchFamily="18" charset="0"/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581400" y="5105400"/>
            <a:ext cx="449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i="1" dirty="0" smtClean="0">
                <a:latin typeface="Times New Roman" pitchFamily="18" charset="0"/>
              </a:rPr>
              <a:t>CSCI 43200 </a:t>
            </a:r>
            <a:r>
              <a:rPr lang="en-US" altLang="en-US" sz="2000" i="1" dirty="0">
                <a:latin typeface="Times New Roman" pitchFamily="18" charset="0"/>
              </a:rPr>
              <a:t>-  Security in Computing</a:t>
            </a: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2971800" y="5867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itchFamily="18" charset="0"/>
              </a:rPr>
              <a:t>Copyright © 2005, </a:t>
            </a:r>
            <a:r>
              <a:rPr lang="en-US" altLang="en-US" sz="1400" dirty="0" smtClean="0">
                <a:latin typeface="Times New Roman" pitchFamily="18" charset="0"/>
              </a:rPr>
              <a:t>2016 </a:t>
            </a:r>
            <a:r>
              <a:rPr lang="en-US" altLang="en-US" sz="1400" dirty="0">
                <a:latin typeface="Times New Roman" pitchFamily="18" charset="0"/>
              </a:rPr>
              <a:t>by  Scott Orr and the Trustees of Indiana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IU Data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736"/>
            <a:ext cx="8229600" cy="4114800"/>
          </a:xfrm>
        </p:spPr>
        <p:txBody>
          <a:bodyPr/>
          <a:lstStyle/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Job titles, descriptions, “Business Addresses”</a:t>
            </a:r>
          </a:p>
          <a:p>
            <a:r>
              <a:rPr lang="en-US" dirty="0" smtClean="0"/>
              <a:t>University-internal</a:t>
            </a:r>
          </a:p>
          <a:p>
            <a:pPr lvl="1"/>
            <a:r>
              <a:rPr lang="en-US" dirty="0" smtClean="0"/>
              <a:t>University ID Numbers, Position information</a:t>
            </a:r>
          </a:p>
          <a:p>
            <a:r>
              <a:rPr lang="en-US" dirty="0" smtClean="0"/>
              <a:t>Restricted</a:t>
            </a:r>
          </a:p>
          <a:p>
            <a:pPr lvl="1"/>
            <a:r>
              <a:rPr lang="en-US" dirty="0" smtClean="0"/>
              <a:t>Birthdate, Gender, Payroll, Marital Status</a:t>
            </a:r>
          </a:p>
          <a:p>
            <a:r>
              <a:rPr lang="en-US" dirty="0" smtClean="0"/>
              <a:t>Critical</a:t>
            </a:r>
          </a:p>
          <a:p>
            <a:pPr lvl="1"/>
            <a:r>
              <a:rPr lang="en-US" dirty="0" smtClean="0"/>
              <a:t>Health info, SSNs, Debit/CC numbers</a:t>
            </a:r>
            <a:endParaRPr lang="en-US" dirty="0"/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4669277" y="6468249"/>
            <a:ext cx="42143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Source: http://datamgmt.iu.edu/classifications.shtml</a:t>
            </a:r>
            <a:endParaRPr lang="en-US" sz="1200" i="1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9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Biba</a:t>
            </a:r>
            <a:r>
              <a:rPr lang="en-US" dirty="0" smtClean="0"/>
              <a:t> Model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18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Dual of Bell-La </a:t>
            </a:r>
            <a:r>
              <a:rPr lang="en-US" sz="2800" dirty="0" err="1" smtClean="0"/>
              <a:t>Padula</a:t>
            </a:r>
            <a:r>
              <a:rPr lang="en-US" sz="2800" dirty="0" smtClean="0"/>
              <a:t> model</a:t>
            </a:r>
          </a:p>
          <a:p>
            <a:pPr eaLnBrk="1" hangingPunct="1">
              <a:defRPr/>
            </a:pPr>
            <a:r>
              <a:rPr lang="en-US" sz="2800" dirty="0" smtClean="0"/>
              <a:t>Focus is on integrity (trustworthiness)</a:t>
            </a:r>
          </a:p>
          <a:p>
            <a:pPr eaLnBrk="1" hangingPunct="1">
              <a:defRPr/>
            </a:pPr>
            <a:r>
              <a:rPr lang="en-US" sz="2800" dirty="0" smtClean="0"/>
              <a:t>Properties</a:t>
            </a:r>
          </a:p>
          <a:p>
            <a:pPr lvl="1" eaLnBrk="1" hangingPunct="1">
              <a:defRPr/>
            </a:pPr>
            <a:r>
              <a:rPr lang="en-US" sz="2400" dirty="0" smtClean="0"/>
              <a:t>Simple Integrity: Subject </a:t>
            </a:r>
            <a:r>
              <a:rPr lang="en-US" sz="2400" i="1" dirty="0" smtClean="0"/>
              <a:t>s </a:t>
            </a:r>
            <a:r>
              <a:rPr lang="en-US" sz="2400" dirty="0" smtClean="0"/>
              <a:t>can modify object </a:t>
            </a:r>
            <a:r>
              <a:rPr lang="en-US" sz="2400" i="1" dirty="0" smtClean="0"/>
              <a:t>o </a:t>
            </a:r>
            <a:r>
              <a:rPr lang="en-US" sz="2400" dirty="0" smtClean="0"/>
              <a:t>only if I(s) </a:t>
            </a:r>
            <a:r>
              <a:rPr lang="en-US" sz="2400" dirty="0" smtClean="0">
                <a:cs typeface="Tahoma" pitchFamily="34" charset="0"/>
              </a:rPr>
              <a:t>≥ I(o)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Tahoma" pitchFamily="34" charset="0"/>
              </a:rPr>
              <a:t>Integrity Confinement: </a:t>
            </a:r>
            <a:r>
              <a:rPr lang="en-US" sz="2400" dirty="0">
                <a:cs typeface="Tahoma" pitchFamily="34" charset="0"/>
              </a:rPr>
              <a:t>S</a:t>
            </a:r>
            <a:r>
              <a:rPr lang="en-US" sz="2400" dirty="0" smtClean="0">
                <a:cs typeface="Tahoma" pitchFamily="34" charset="0"/>
              </a:rPr>
              <a:t>ubject </a:t>
            </a:r>
            <a:r>
              <a:rPr lang="en-US" sz="2400" i="1" dirty="0" smtClean="0">
                <a:cs typeface="Tahoma" pitchFamily="34" charset="0"/>
              </a:rPr>
              <a:t>s</a:t>
            </a:r>
            <a:r>
              <a:rPr lang="en-US" sz="2400" dirty="0" smtClean="0">
                <a:cs typeface="Tahoma" pitchFamily="34" charset="0"/>
              </a:rPr>
              <a:t> has read access to object </a:t>
            </a:r>
            <a:r>
              <a:rPr lang="en-US" sz="2400" i="1" dirty="0" smtClean="0">
                <a:cs typeface="Tahoma" pitchFamily="34" charset="0"/>
              </a:rPr>
              <a:t>o</a:t>
            </a:r>
            <a:r>
              <a:rPr lang="en-US" sz="2400" dirty="0" smtClean="0">
                <a:cs typeface="Tahoma" pitchFamily="34" charset="0"/>
              </a:rPr>
              <a:t> with integrity level I(o) only if I(s) </a:t>
            </a:r>
            <a:r>
              <a:rPr lang="en-US" sz="2400" dirty="0">
                <a:cs typeface="Tahoma" pitchFamily="34" charset="0"/>
              </a:rPr>
              <a:t>≤</a:t>
            </a:r>
            <a:r>
              <a:rPr lang="en-US" sz="2400" dirty="0" smtClean="0">
                <a:cs typeface="Tahoma" pitchFamily="34" charset="0"/>
              </a:rPr>
              <a:t> I(o)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Tahoma" pitchFamily="34" charset="0"/>
              </a:rPr>
              <a:t>Invocation: Subject </a:t>
            </a:r>
            <a:r>
              <a:rPr lang="en-US" sz="2400" dirty="0" err="1" smtClean="0">
                <a:cs typeface="Tahoma" pitchFamily="34" charset="0"/>
              </a:rPr>
              <a:t>s</a:t>
            </a:r>
            <a:r>
              <a:rPr lang="en-US" sz="2400" baseline="-25000" dirty="0" err="1" smtClean="0">
                <a:cs typeface="Tahoma" pitchFamily="34" charset="0"/>
              </a:rPr>
              <a:t>i</a:t>
            </a:r>
            <a:r>
              <a:rPr lang="en-US" sz="2400" dirty="0" smtClean="0">
                <a:cs typeface="Tahoma" pitchFamily="34" charset="0"/>
              </a:rPr>
              <a:t> can communicate to (invoke) </a:t>
            </a:r>
            <a:r>
              <a:rPr lang="en-US" sz="2400" dirty="0" err="1" smtClean="0">
                <a:cs typeface="Tahoma" pitchFamily="34" charset="0"/>
              </a:rPr>
              <a:t>s</a:t>
            </a:r>
            <a:r>
              <a:rPr lang="en-US" sz="2400" baseline="-25000" dirty="0" err="1" smtClean="0">
                <a:cs typeface="Tahoma" pitchFamily="34" charset="0"/>
              </a:rPr>
              <a:t>j</a:t>
            </a:r>
            <a:r>
              <a:rPr lang="en-US" sz="2400" dirty="0" smtClean="0">
                <a:cs typeface="Tahoma" pitchFamily="34" charset="0"/>
              </a:rPr>
              <a:t> if I(</a:t>
            </a:r>
            <a:r>
              <a:rPr lang="en-US" sz="2400" dirty="0" err="1" smtClean="0">
                <a:cs typeface="Tahoma" pitchFamily="34" charset="0"/>
              </a:rPr>
              <a:t>s</a:t>
            </a:r>
            <a:r>
              <a:rPr lang="en-US" sz="2400" baseline="-25000" dirty="0" err="1" smtClean="0">
                <a:cs typeface="Tahoma" pitchFamily="34" charset="0"/>
              </a:rPr>
              <a:t>i</a:t>
            </a:r>
            <a:r>
              <a:rPr lang="en-US" sz="2400" dirty="0" smtClean="0">
                <a:cs typeface="Tahoma" pitchFamily="34" charset="0"/>
              </a:rPr>
              <a:t>) ≥ I(</a:t>
            </a:r>
            <a:r>
              <a:rPr lang="en-US" sz="2400" dirty="0" err="1" smtClean="0">
                <a:cs typeface="Tahoma" pitchFamily="34" charset="0"/>
              </a:rPr>
              <a:t>s</a:t>
            </a:r>
            <a:r>
              <a:rPr lang="en-US" sz="2400" baseline="-25000" dirty="0" err="1" smtClean="0">
                <a:cs typeface="Tahoma" pitchFamily="34" charset="0"/>
              </a:rPr>
              <a:t>j</a:t>
            </a:r>
            <a:r>
              <a:rPr lang="en-US" sz="2400" dirty="0" smtClean="0">
                <a:cs typeface="Tahoma" pitchFamily="34" charset="0"/>
              </a:rPr>
              <a:t>)</a:t>
            </a:r>
          </a:p>
          <a:p>
            <a:pPr eaLnBrk="1" hangingPunct="1">
              <a:defRPr/>
            </a:pPr>
            <a:r>
              <a:rPr lang="en-US" sz="2800" dirty="0" smtClean="0">
                <a:cs typeface="Tahoma" pitchFamily="34" charset="0"/>
              </a:rPr>
              <a:t>Read up / Write 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Biba</a:t>
            </a:r>
            <a:r>
              <a:rPr lang="en-US" dirty="0" smtClean="0"/>
              <a:t> Read-Up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70000" y="3069046"/>
            <a:ext cx="1987369" cy="4572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High Integrity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231900" y="4034246"/>
            <a:ext cx="1987369" cy="4572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Medium Integrity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219200" y="5151846"/>
            <a:ext cx="1987369" cy="4572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Low Integrity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59268" y="3030946"/>
            <a:ext cx="2051231" cy="4572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High Integrity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21168" y="3996146"/>
            <a:ext cx="2051231" cy="4572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Medium Integrity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08468" y="5113746"/>
            <a:ext cx="2051231" cy="4572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Low Integrity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308169" y="3276671"/>
            <a:ext cx="241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244669" y="4364446"/>
            <a:ext cx="2451100" cy="850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295469" y="3373846"/>
            <a:ext cx="2387600" cy="180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270069" y="4240283"/>
            <a:ext cx="241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270069" y="5349946"/>
            <a:ext cx="241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295469" y="3361146"/>
            <a:ext cx="2374900" cy="850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3270069" y="4364446"/>
            <a:ext cx="2374900" cy="9525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270069" y="3462746"/>
            <a:ext cx="2451100" cy="1866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231969" y="3297646"/>
            <a:ext cx="2451100" cy="850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sp>
        <p:nvSpPr>
          <p:cNvPr id="20" name="TextBox 19"/>
          <p:cNvSpPr txBox="1"/>
          <p:nvPr/>
        </p:nvSpPr>
        <p:spPr>
          <a:xfrm>
            <a:off x="1511300" y="2192338"/>
            <a:ext cx="16621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 (s)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3600" y="2230438"/>
            <a:ext cx="15668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(o)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Biba</a:t>
            </a:r>
            <a:r>
              <a:rPr lang="en-US" dirty="0" smtClean="0"/>
              <a:t> Write-Down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282769" y="3249481"/>
            <a:ext cx="241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257369" y="4321266"/>
            <a:ext cx="2451100" cy="850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308169" y="3330666"/>
            <a:ext cx="2387600" cy="180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244669" y="4213094"/>
            <a:ext cx="241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244669" y="5322756"/>
            <a:ext cx="241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308169" y="3317966"/>
            <a:ext cx="2374900" cy="850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3282769" y="4321266"/>
            <a:ext cx="2374900" cy="9525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282769" y="3419566"/>
            <a:ext cx="2451100" cy="1866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244669" y="3254466"/>
            <a:ext cx="2451100" cy="850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sp>
        <p:nvSpPr>
          <p:cNvPr id="24" name="Rectangle 23"/>
          <p:cNvSpPr/>
          <p:nvPr/>
        </p:nvSpPr>
        <p:spPr bwMode="auto">
          <a:xfrm>
            <a:off x="1270000" y="3069046"/>
            <a:ext cx="1987369" cy="4572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High Integrity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31900" y="4034246"/>
            <a:ext cx="1987369" cy="4572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Medium Integrity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219200" y="5151846"/>
            <a:ext cx="1987369" cy="4572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Low Integrity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759268" y="3030946"/>
            <a:ext cx="2051231" cy="4572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High Integrity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721168" y="3996146"/>
            <a:ext cx="2051231" cy="4572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Medium Integrity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708468" y="5113746"/>
            <a:ext cx="2051231" cy="4572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Low Integrity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11300" y="2192338"/>
            <a:ext cx="16621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 (s)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43600" y="2230438"/>
            <a:ext cx="15668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(o)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Clark-Wilson Policy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770063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Integrity is of prime importance</a:t>
            </a:r>
          </a:p>
          <a:p>
            <a:pPr eaLnBrk="1" hangingPunct="1">
              <a:defRPr/>
            </a:pPr>
            <a:r>
              <a:rPr lang="en-US" i="1" dirty="0" smtClean="0"/>
              <a:t>Well formed transactions</a:t>
            </a:r>
          </a:p>
          <a:p>
            <a:pPr eaLnBrk="1" hangingPunct="1">
              <a:defRPr/>
            </a:pPr>
            <a:r>
              <a:rPr lang="en-US" dirty="0" smtClean="0"/>
              <a:t>Integrity Verification Procedures (IVPs) check access triples</a:t>
            </a:r>
          </a:p>
          <a:p>
            <a:pPr lvl="1" eaLnBrk="1" hangingPunct="1">
              <a:defRPr/>
            </a:pPr>
            <a:r>
              <a:rPr lang="en-US" dirty="0" smtClean="0"/>
              <a:t>User Identifier (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Transformation procedures (TP)</a:t>
            </a:r>
          </a:p>
          <a:p>
            <a:pPr lvl="1" eaLnBrk="1" hangingPunct="1">
              <a:defRPr/>
            </a:pPr>
            <a:r>
              <a:rPr lang="en-US" dirty="0" smtClean="0"/>
              <a:t>Constrained data items (CDI)</a:t>
            </a:r>
          </a:p>
          <a:p>
            <a:pPr eaLnBrk="1" hangingPunct="1">
              <a:defRPr/>
            </a:pPr>
            <a:r>
              <a:rPr lang="en-US" dirty="0" smtClean="0"/>
              <a:t>Separation of Duty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Separation of Duty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Prevent possibility of abuse</a:t>
            </a:r>
          </a:p>
          <a:p>
            <a:pPr eaLnBrk="1" hangingPunct="1">
              <a:defRPr/>
            </a:pPr>
            <a:r>
              <a:rPr lang="en-US" smtClean="0"/>
              <a:t>Keeps track of various operations (state)</a:t>
            </a:r>
          </a:p>
          <a:p>
            <a:pPr eaLnBrk="1" hangingPunct="1">
              <a:defRPr/>
            </a:pPr>
            <a:r>
              <a:rPr lang="en-US" smtClean="0"/>
              <a:t>Prevent same person from handling multiple transactions on same objects (even if authorized to)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Chinese Wall Policy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Goal is to prevent conflicts of interest</a:t>
            </a:r>
          </a:p>
          <a:p>
            <a:pPr eaLnBrk="1" hangingPunct="1">
              <a:defRPr/>
            </a:pPr>
            <a:r>
              <a:rPr lang="en-US" smtClean="0"/>
              <a:t>Levels of abstraction</a:t>
            </a:r>
          </a:p>
          <a:p>
            <a:pPr lvl="1" eaLnBrk="1" hangingPunct="1">
              <a:defRPr/>
            </a:pPr>
            <a:r>
              <a:rPr lang="en-US" smtClean="0"/>
              <a:t>Objects</a:t>
            </a:r>
          </a:p>
          <a:p>
            <a:pPr lvl="1" eaLnBrk="1" hangingPunct="1">
              <a:defRPr/>
            </a:pPr>
            <a:r>
              <a:rPr lang="en-US" smtClean="0"/>
              <a:t>Company groups</a:t>
            </a:r>
          </a:p>
          <a:p>
            <a:pPr lvl="1" eaLnBrk="1" hangingPunct="1">
              <a:defRPr/>
            </a:pPr>
            <a:r>
              <a:rPr lang="en-US" smtClean="0"/>
              <a:t>Conflict classes</a:t>
            </a:r>
          </a:p>
          <a:p>
            <a:pPr eaLnBrk="1" hangingPunct="1">
              <a:defRPr/>
            </a:pPr>
            <a:r>
              <a:rPr lang="en-US" smtClean="0"/>
              <a:t>Can’t access objects from two company groups within same conflict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Chinese Wall Rules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7622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Simple Security Rule: subject </a:t>
            </a:r>
            <a:r>
              <a:rPr lang="en-US" sz="2800" i="1" dirty="0" smtClean="0"/>
              <a:t>s </a:t>
            </a:r>
            <a:r>
              <a:rPr lang="en-US" sz="2800" dirty="0" smtClean="0"/>
              <a:t>can be granted access to an object o only if the object is either: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Tahoma" pitchFamily="34" charset="0"/>
              </a:rPr>
              <a:t>In </a:t>
            </a:r>
            <a:r>
              <a:rPr lang="en-US" sz="2400" dirty="0">
                <a:cs typeface="Tahoma" pitchFamily="34" charset="0"/>
              </a:rPr>
              <a:t>the same company datasets as the objects </a:t>
            </a:r>
            <a:r>
              <a:rPr lang="en-US" sz="2400" dirty="0" smtClean="0">
                <a:cs typeface="Tahoma" pitchFamily="34" charset="0"/>
              </a:rPr>
              <a:t>already accessed by </a:t>
            </a:r>
            <a:r>
              <a:rPr lang="en-US" sz="2400" i="1" dirty="0" smtClean="0">
                <a:cs typeface="Tahoma" pitchFamily="34" charset="0"/>
              </a:rPr>
              <a:t>s </a:t>
            </a:r>
            <a:r>
              <a:rPr lang="en-US" sz="2400" dirty="0" smtClean="0">
                <a:cs typeface="Tahoma" pitchFamily="34" charset="0"/>
              </a:rPr>
              <a:t> (within </a:t>
            </a:r>
            <a:r>
              <a:rPr lang="en-US" sz="2400" dirty="0">
                <a:cs typeface="Tahoma" pitchFamily="34" charset="0"/>
              </a:rPr>
              <a:t>the </a:t>
            </a:r>
            <a:r>
              <a:rPr lang="en-US" sz="2400" dirty="0" smtClean="0">
                <a:cs typeface="Tahoma" pitchFamily="34" charset="0"/>
              </a:rPr>
              <a:t>Wall)</a:t>
            </a:r>
          </a:p>
          <a:p>
            <a:pPr lvl="1" eaLnBrk="1" hangingPunct="1">
              <a:defRPr/>
            </a:pP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smtClean="0">
                <a:cs typeface="Tahoma" pitchFamily="34" charset="0"/>
              </a:rPr>
              <a:t>Belongs </a:t>
            </a:r>
            <a:r>
              <a:rPr lang="en-US" sz="2400" dirty="0">
                <a:cs typeface="Tahoma" pitchFamily="34" charset="0"/>
              </a:rPr>
              <a:t>to an entirely different conflict of interest class</a:t>
            </a:r>
            <a:r>
              <a:rPr lang="en-US" sz="2400" dirty="0" smtClean="0">
                <a:cs typeface="Tahoma" pitchFamily="34" charset="0"/>
              </a:rPr>
              <a:t>.</a:t>
            </a:r>
          </a:p>
          <a:p>
            <a:pPr eaLnBrk="1" hangingPunct="1">
              <a:defRPr/>
            </a:pPr>
            <a:r>
              <a:rPr lang="en-US" sz="2800" dirty="0" smtClean="0">
                <a:cs typeface="Tahoma" pitchFamily="34" charset="0"/>
              </a:rPr>
              <a:t>*-</a:t>
            </a:r>
            <a:r>
              <a:rPr lang="en-US" sz="2800" dirty="0">
                <a:cs typeface="Tahoma" pitchFamily="34" charset="0"/>
              </a:rPr>
              <a:t>Property: Write access is only permitted if:</a:t>
            </a:r>
            <a:endParaRPr lang="en-US" sz="2800" dirty="0" smtClean="0">
              <a:cs typeface="Tahoma" pitchFamily="34" charset="0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Tahoma" pitchFamily="34" charset="0"/>
              </a:rPr>
              <a:t>Access is permitted by the Simple Security Rule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Tahoma" pitchFamily="34" charset="0"/>
              </a:rPr>
              <a:t>No </a:t>
            </a:r>
            <a:r>
              <a:rPr lang="en-US" sz="2400" dirty="0">
                <a:cs typeface="Tahoma" pitchFamily="34" charset="0"/>
              </a:rPr>
              <a:t>object can be read which is</a:t>
            </a:r>
            <a:r>
              <a:rPr lang="en-US" sz="2400" dirty="0" smtClean="0">
                <a:cs typeface="Tahoma" pitchFamily="34" charset="0"/>
              </a:rPr>
              <a:t>:</a:t>
            </a:r>
          </a:p>
          <a:p>
            <a:pPr lvl="2" eaLnBrk="1" hangingPunct="1">
              <a:defRPr/>
            </a:pPr>
            <a:r>
              <a:rPr lang="en-US" sz="2000" dirty="0">
                <a:cs typeface="Tahoma" pitchFamily="34" charset="0"/>
              </a:rPr>
              <a:t>I</a:t>
            </a:r>
            <a:r>
              <a:rPr lang="en-US" sz="2000" dirty="0" smtClean="0">
                <a:cs typeface="Tahoma" pitchFamily="34" charset="0"/>
              </a:rPr>
              <a:t>n </a:t>
            </a:r>
            <a:r>
              <a:rPr lang="en-US" sz="2000" dirty="0">
                <a:cs typeface="Tahoma" pitchFamily="34" charset="0"/>
              </a:rPr>
              <a:t>a different company dataset than the one for which </a:t>
            </a:r>
            <a:r>
              <a:rPr lang="en-US" sz="2000" dirty="0" smtClean="0">
                <a:cs typeface="Tahoma" pitchFamily="34" charset="0"/>
              </a:rPr>
              <a:t>write access </a:t>
            </a:r>
            <a:r>
              <a:rPr lang="en-US" sz="2000" dirty="0">
                <a:cs typeface="Tahoma" pitchFamily="34" charset="0"/>
              </a:rPr>
              <a:t>is </a:t>
            </a:r>
            <a:r>
              <a:rPr lang="en-US" sz="2000" dirty="0" smtClean="0">
                <a:cs typeface="Tahoma" pitchFamily="34" charset="0"/>
              </a:rPr>
              <a:t>requested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Tahoma" pitchFamily="34" charset="0"/>
              </a:rPr>
              <a:t>Contains </a:t>
            </a:r>
            <a:r>
              <a:rPr lang="en-US" sz="2000" dirty="0" err="1">
                <a:cs typeface="Tahoma" pitchFamily="34" charset="0"/>
              </a:rPr>
              <a:t>unsanitized</a:t>
            </a:r>
            <a:r>
              <a:rPr lang="en-US" sz="2000" dirty="0">
                <a:cs typeface="Tahoma" pitchFamily="34" charset="0"/>
              </a:rPr>
              <a:t> </a:t>
            </a:r>
            <a:r>
              <a:rPr lang="en-US" sz="2000" dirty="0" smtClean="0">
                <a:cs typeface="Tahoma" pitchFamily="34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8762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OS Design Elements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666875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Least Privilege</a:t>
            </a:r>
          </a:p>
          <a:p>
            <a:pPr eaLnBrk="1" hangingPunct="1">
              <a:defRPr/>
            </a:pPr>
            <a:r>
              <a:rPr lang="en-US" sz="2800" smtClean="0"/>
              <a:t>Economy of Mechanism</a:t>
            </a:r>
          </a:p>
          <a:p>
            <a:pPr eaLnBrk="1" hangingPunct="1">
              <a:defRPr/>
            </a:pPr>
            <a:r>
              <a:rPr lang="en-US" sz="2800" smtClean="0"/>
              <a:t>Open Design</a:t>
            </a:r>
          </a:p>
          <a:p>
            <a:pPr eaLnBrk="1" hangingPunct="1">
              <a:defRPr/>
            </a:pPr>
            <a:r>
              <a:rPr lang="en-US" sz="2800" smtClean="0"/>
              <a:t>Complete Mediation</a:t>
            </a:r>
          </a:p>
          <a:p>
            <a:pPr eaLnBrk="1" hangingPunct="1">
              <a:defRPr/>
            </a:pPr>
            <a:r>
              <a:rPr lang="en-US" sz="2800" smtClean="0"/>
              <a:t>Permission-Based</a:t>
            </a:r>
          </a:p>
          <a:p>
            <a:pPr eaLnBrk="1" hangingPunct="1">
              <a:defRPr/>
            </a:pPr>
            <a:r>
              <a:rPr lang="en-US" sz="2800" smtClean="0"/>
              <a:t>Separation of Privilege</a:t>
            </a:r>
          </a:p>
          <a:p>
            <a:pPr eaLnBrk="1" hangingPunct="1">
              <a:defRPr/>
            </a:pPr>
            <a:r>
              <a:rPr lang="en-US" sz="2800" smtClean="0"/>
              <a:t>Least Common Mechanism</a:t>
            </a:r>
          </a:p>
          <a:p>
            <a:pPr eaLnBrk="1" hangingPunct="1">
              <a:defRPr/>
            </a:pPr>
            <a:r>
              <a:rPr lang="en-US" sz="2800" smtClean="0"/>
              <a:t>Ease of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Security Features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3838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User Identification and Authentication</a:t>
            </a:r>
          </a:p>
          <a:p>
            <a:pPr eaLnBrk="1" hangingPunct="1">
              <a:defRPr/>
            </a:pPr>
            <a:r>
              <a:rPr lang="en-US" smtClean="0"/>
              <a:t>Complete Mediation</a:t>
            </a:r>
          </a:p>
          <a:p>
            <a:pPr eaLnBrk="1" hangingPunct="1">
              <a:defRPr/>
            </a:pPr>
            <a:r>
              <a:rPr lang="en-US" smtClean="0"/>
              <a:t>Discretionary Access Control </a:t>
            </a:r>
          </a:p>
          <a:p>
            <a:pPr eaLnBrk="1" hangingPunct="1">
              <a:defRPr/>
            </a:pPr>
            <a:r>
              <a:rPr lang="en-US" smtClean="0"/>
              <a:t>Mandatory Access Control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81200"/>
            <a:ext cx="4033837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Object Reuse Protection</a:t>
            </a:r>
          </a:p>
          <a:p>
            <a:pPr eaLnBrk="1" hangingPunct="1">
              <a:defRPr/>
            </a:pPr>
            <a:r>
              <a:rPr lang="en-US" smtClean="0"/>
              <a:t>Audit</a:t>
            </a:r>
          </a:p>
          <a:p>
            <a:pPr eaLnBrk="1" hangingPunct="1">
              <a:defRPr/>
            </a:pPr>
            <a:r>
              <a:rPr lang="en-US" smtClean="0"/>
              <a:t>Audit Reduction</a:t>
            </a:r>
          </a:p>
          <a:p>
            <a:pPr eaLnBrk="1" hangingPunct="1">
              <a:defRPr/>
            </a:pPr>
            <a:r>
              <a:rPr lang="en-US" smtClean="0"/>
              <a:t>Trusted Path</a:t>
            </a:r>
          </a:p>
          <a:p>
            <a:pPr eaLnBrk="1" hangingPunct="1">
              <a:defRPr/>
            </a:pPr>
            <a:r>
              <a:rPr lang="en-US" smtClean="0"/>
              <a:t>Intrusion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  <p:bldP spid="26317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Section Overview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Security Policies and Models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Trust design elements and features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Orange Book Certification Levels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Common Criteria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mtClean="0"/>
              <a:t>False Guaranties of Trust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Trusted Computer Base (TCB)</a:t>
            </a:r>
          </a:p>
        </p:txBody>
      </p:sp>
      <p:sp>
        <p:nvSpPr>
          <p:cNvPr id="273411" name="AutoShape 3"/>
          <p:cNvSpPr>
            <a:spLocks noChangeArrowheads="1"/>
          </p:cNvSpPr>
          <p:nvPr/>
        </p:nvSpPr>
        <p:spPr bwMode="auto">
          <a:xfrm>
            <a:off x="2971800" y="1752600"/>
            <a:ext cx="2743200" cy="1447800"/>
          </a:xfrm>
          <a:prstGeom prst="cloudCallout">
            <a:avLst>
              <a:gd name="adj1" fmla="val -2083"/>
              <a:gd name="adj2" fmla="val 84759"/>
            </a:avLst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3200400" y="1905000"/>
            <a:ext cx="220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Reference</a:t>
            </a:r>
          </a:p>
          <a:p>
            <a:pPr algn="ctr"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Model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3048000" y="3962400"/>
            <a:ext cx="2514600" cy="1295400"/>
          </a:xfrm>
          <a:prstGeom prst="rect">
            <a:avLst/>
          </a:prstGeom>
          <a:solidFill>
            <a:srgbClr val="3333FF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3333FF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Security</a:t>
            </a:r>
          </a:p>
          <a:p>
            <a:pPr algn="ctr"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Kernel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2133600" y="4038600"/>
            <a:ext cx="609600" cy="3810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2133600" y="4800600"/>
            <a:ext cx="609600" cy="3810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5943600" y="4800600"/>
            <a:ext cx="609600" cy="3810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5943600" y="4038600"/>
            <a:ext cx="609600" cy="3810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endParaRPr lang="en-US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18" name="Rectangle 10"/>
          <p:cNvSpPr>
            <a:spLocks noChangeArrowheads="1"/>
          </p:cNvSpPr>
          <p:nvPr/>
        </p:nvSpPr>
        <p:spPr bwMode="auto">
          <a:xfrm>
            <a:off x="1676400" y="3810000"/>
            <a:ext cx="5334000" cy="2438400"/>
          </a:xfrm>
          <a:prstGeom prst="rect">
            <a:avLst/>
          </a:prstGeom>
          <a:noFill/>
          <a:ln w="57150">
            <a:solidFill>
              <a:srgbClr val="FF9900"/>
            </a:solidFill>
            <a:prstDash val="dash"/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1905000" y="5486400"/>
            <a:ext cx="487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i="1">
                <a:effectLst>
                  <a:outerShdw blurRad="38100" dist="38100" dir="2700000" algn="tl">
                    <a:srgbClr val="000000"/>
                  </a:outerShdw>
                </a:effectLst>
              </a:rPr>
              <a:t>Trusted Computer 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animBg="1" autoUpdateAnimBg="0"/>
      <p:bldP spid="273412" grpId="0" autoUpdateAnimBg="0"/>
      <p:bldP spid="273413" grpId="0" animBg="1" autoUpdateAnimBg="0"/>
      <p:bldP spid="273414" grpId="0" animBg="1" autoUpdateAnimBg="0"/>
      <p:bldP spid="273415" grpId="0" animBg="1" autoUpdateAnimBg="0"/>
      <p:bldP spid="273416" grpId="0" animBg="1" autoUpdateAnimBg="0"/>
      <p:bldP spid="273417" grpId="0" animBg="1" autoUpdateAnimBg="0"/>
      <p:bldP spid="273418" grpId="0" animBg="1"/>
      <p:bldP spid="27341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398587"/>
          </a:xfrm>
        </p:spPr>
        <p:txBody>
          <a:bodyPr>
            <a:normAutofit fontScale="90000"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Trusted Platform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Module</a:t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(TPM)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2514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oncept </a:t>
            </a:r>
            <a:r>
              <a:rPr lang="en-US" dirty="0"/>
              <a:t>from Trusted Computing Group </a:t>
            </a:r>
          </a:p>
          <a:p>
            <a:pPr>
              <a:lnSpc>
                <a:spcPct val="90000"/>
              </a:lnSpc>
            </a:pPr>
            <a:r>
              <a:rPr lang="en-US" dirty="0"/>
              <a:t>H</a:t>
            </a:r>
            <a:r>
              <a:rPr lang="en-US" dirty="0" smtClean="0"/>
              <a:t>ardware </a:t>
            </a:r>
            <a:r>
              <a:rPr lang="en-US" dirty="0"/>
              <a:t>module at heart of </a:t>
            </a:r>
            <a:r>
              <a:rPr lang="en-US" dirty="0" smtClean="0"/>
              <a:t>hardware/software </a:t>
            </a:r>
            <a:r>
              <a:rPr lang="en-US" dirty="0"/>
              <a:t>approach to trusted </a:t>
            </a:r>
            <a:r>
              <a:rPr lang="en-US" dirty="0" smtClean="0"/>
              <a:t>computing (TC)</a:t>
            </a:r>
          </a:p>
          <a:p>
            <a:pPr>
              <a:lnSpc>
                <a:spcPct val="90000"/>
              </a:lnSpc>
            </a:pPr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a TPM </a:t>
            </a:r>
            <a:r>
              <a:rPr lang="en-US" dirty="0" smtClean="0"/>
              <a:t>chip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otherboard</a:t>
            </a:r>
            <a:r>
              <a:rPr lang="en-US" dirty="0"/>
              <a:t>, smart card, processor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</a:t>
            </a:r>
            <a:r>
              <a:rPr lang="en-US" dirty="0" smtClean="0"/>
              <a:t>orking </a:t>
            </a:r>
            <a:r>
              <a:rPr lang="en-US" dirty="0"/>
              <a:t>with approved </a:t>
            </a:r>
            <a:r>
              <a:rPr lang="en-US" dirty="0" smtClean="0"/>
              <a:t>hardware/software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G</a:t>
            </a:r>
            <a:r>
              <a:rPr lang="en-US" dirty="0" smtClean="0"/>
              <a:t>enerating </a:t>
            </a:r>
            <a:r>
              <a:rPr lang="en-US" dirty="0"/>
              <a:t>and using crypto </a:t>
            </a:r>
            <a:r>
              <a:rPr lang="en-US" dirty="0" smtClean="0"/>
              <a:t>keys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524000" y="4419600"/>
          <a:ext cx="6096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98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Assurance Methods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Testing</a:t>
            </a:r>
          </a:p>
          <a:p>
            <a:pPr eaLnBrk="1" hangingPunct="1">
              <a:defRPr/>
            </a:pPr>
            <a:r>
              <a:rPr lang="en-US" smtClean="0"/>
              <a:t>Pentesting</a:t>
            </a:r>
          </a:p>
          <a:p>
            <a:pPr eaLnBrk="1" hangingPunct="1">
              <a:defRPr/>
            </a:pPr>
            <a:r>
              <a:rPr lang="en-US" smtClean="0"/>
              <a:t>Formal Verification</a:t>
            </a:r>
          </a:p>
          <a:p>
            <a:pPr eaLnBrk="1" hangingPunct="1">
              <a:defRPr/>
            </a:pPr>
            <a:r>
              <a:rPr lang="en-US" smtClean="0"/>
              <a:t>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833563" y="1820863"/>
            <a:ext cx="1214437" cy="601662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1833563" y="2422525"/>
            <a:ext cx="1214437" cy="601663"/>
          </a:xfrm>
          <a:prstGeom prst="rect">
            <a:avLst/>
          </a:prstGeom>
          <a:solidFill>
            <a:srgbClr val="FF9933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B3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1824038" y="3025775"/>
            <a:ext cx="1214437" cy="601663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827213" y="3643313"/>
            <a:ext cx="1214437" cy="601662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828800" y="4257675"/>
            <a:ext cx="1214438" cy="60166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C2</a:t>
            </a:r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Orange Book Evaluation</a:t>
            </a: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1828800" y="4872038"/>
            <a:ext cx="1214438" cy="601662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66FF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C1</a:t>
            </a: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1830388" y="5475288"/>
            <a:ext cx="1214437" cy="601662"/>
          </a:xfrm>
          <a:prstGeom prst="rect">
            <a:avLst/>
          </a:prstGeom>
          <a:solidFill>
            <a:srgbClr val="CC0099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CC00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3354388" y="5564188"/>
            <a:ext cx="2424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- Minimal Protection</a:t>
            </a:r>
          </a:p>
        </p:txBody>
      </p:sp>
      <p:sp>
        <p:nvSpPr>
          <p:cNvPr id="264203" name="Text Box 11"/>
          <p:cNvSpPr txBox="1">
            <a:spLocks noChangeArrowheads="1"/>
          </p:cNvSpPr>
          <p:nvPr/>
        </p:nvSpPr>
        <p:spPr bwMode="auto">
          <a:xfrm>
            <a:off x="3373438" y="4965700"/>
            <a:ext cx="415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- Discretionary Security Protection </a:t>
            </a:r>
          </a:p>
        </p:txBody>
      </p: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3375025" y="4354513"/>
            <a:ext cx="415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- Controlled Access Protection</a:t>
            </a:r>
          </a:p>
        </p:txBody>
      </p:sp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3362325" y="3740150"/>
            <a:ext cx="415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- Labeled Security Protection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3376613" y="3154363"/>
            <a:ext cx="415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- Structured Protection</a:t>
            </a:r>
          </a:p>
        </p:txBody>
      </p:sp>
      <p:sp>
        <p:nvSpPr>
          <p:cNvPr id="264207" name="Text Box 15"/>
          <p:cNvSpPr txBox="1">
            <a:spLocks noChangeArrowheads="1"/>
          </p:cNvSpPr>
          <p:nvPr/>
        </p:nvSpPr>
        <p:spPr bwMode="auto">
          <a:xfrm>
            <a:off x="3367088" y="2528888"/>
            <a:ext cx="415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- Security Domains</a:t>
            </a:r>
          </a:p>
        </p:txBody>
      </p:sp>
      <p:sp>
        <p:nvSpPr>
          <p:cNvPr id="264208" name="Text Box 16"/>
          <p:cNvSpPr txBox="1">
            <a:spLocks noChangeArrowheads="1"/>
          </p:cNvSpPr>
          <p:nvPr/>
        </p:nvSpPr>
        <p:spPr bwMode="auto">
          <a:xfrm>
            <a:off x="3355975" y="1917700"/>
            <a:ext cx="4152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- Verified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6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6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6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nimBg="1" autoUpdateAnimBg="0"/>
      <p:bldP spid="264195" grpId="0" animBg="1" autoUpdateAnimBg="0"/>
      <p:bldP spid="264196" grpId="0" animBg="1" autoUpdateAnimBg="0"/>
      <p:bldP spid="264197" grpId="0" animBg="1" autoUpdateAnimBg="0"/>
      <p:bldP spid="264198" grpId="0" animBg="1" autoUpdateAnimBg="0"/>
      <p:bldP spid="264200" grpId="0" animBg="1" autoUpdateAnimBg="0"/>
      <p:bldP spid="264201" grpId="0" animBg="1" autoUpdateAnimBg="0"/>
      <p:bldP spid="264202" grpId="0" autoUpdateAnimBg="0"/>
      <p:bldP spid="264203" grpId="0" autoUpdateAnimBg="0"/>
      <p:bldP spid="264204" grpId="0" autoUpdateAnimBg="0"/>
      <p:bldP spid="264205" grpId="0" autoUpdateAnimBg="0"/>
      <p:bldP spid="264206" grpId="0" autoUpdateAnimBg="0"/>
      <p:bldP spid="264207" grpId="0" autoUpdateAnimBg="0"/>
      <p:bldP spid="26420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9625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Discretionary Security Protection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765550" y="1981200"/>
            <a:ext cx="4921250" cy="4114800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User Authentication</a:t>
            </a:r>
          </a:p>
          <a:p>
            <a:pPr eaLnBrk="1" hangingPunct="1">
              <a:defRPr/>
            </a:pPr>
            <a:r>
              <a:rPr lang="en-US" smtClean="0"/>
              <a:t>Object Access Control</a:t>
            </a:r>
          </a:p>
          <a:p>
            <a:pPr eaLnBrk="1" hangingPunct="1">
              <a:defRPr/>
            </a:pPr>
            <a:r>
              <a:rPr lang="en-US" smtClean="0"/>
              <a:t>Discretionary Access Control</a:t>
            </a:r>
          </a:p>
          <a:p>
            <a:pPr eaLnBrk="1" hangingPunct="1">
              <a:defRPr/>
            </a:pPr>
            <a:r>
              <a:rPr lang="en-US" smtClean="0"/>
              <a:t>Memory Protection</a:t>
            </a:r>
          </a:p>
          <a:p>
            <a:pPr eaLnBrk="1" hangingPunct="1">
              <a:defRPr/>
            </a:pPr>
            <a:r>
              <a:rPr lang="en-US" smtClean="0"/>
              <a:t>Penetration Testing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1828800" y="4872038"/>
            <a:ext cx="1214438" cy="601662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66FF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C1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830388" y="5475288"/>
            <a:ext cx="1214437" cy="601662"/>
          </a:xfrm>
          <a:prstGeom prst="rect">
            <a:avLst/>
          </a:prstGeom>
          <a:solidFill>
            <a:srgbClr val="CC0099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CC00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autoUpdateAnimBg="0"/>
      <p:bldP spid="265220" grpId="0" animBg="1" autoUpdateAnimBg="0"/>
      <p:bldP spid="26522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Controlled Access Protection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1828800" y="4257675"/>
            <a:ext cx="1214438" cy="60166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C2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1828800" y="4872038"/>
            <a:ext cx="1214438" cy="601662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66FF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C1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830388" y="5475288"/>
            <a:ext cx="1214437" cy="601662"/>
          </a:xfrm>
          <a:prstGeom prst="rect">
            <a:avLst/>
          </a:prstGeom>
          <a:solidFill>
            <a:srgbClr val="CC0099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CC00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66246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62400" y="1905000"/>
            <a:ext cx="464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endParaRPr lang="en-US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endParaRPr lang="en-US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User Access Control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Reuse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 Logs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animBg="1" autoUpdateAnimBg="0"/>
      <p:bldP spid="26624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Labeled Security Protection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827213" y="3643313"/>
            <a:ext cx="1214437" cy="601662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1828800" y="4257675"/>
            <a:ext cx="1214438" cy="60166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C2</a:t>
            </a: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828800" y="4872038"/>
            <a:ext cx="1214438" cy="601662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66FF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C1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830388" y="5475288"/>
            <a:ext cx="1214437" cy="601662"/>
          </a:xfrm>
          <a:prstGeom prst="rect">
            <a:avLst/>
          </a:prstGeom>
          <a:solidFill>
            <a:srgbClr val="CC0099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CC00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67271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62400" y="1905000"/>
            <a:ext cx="464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endParaRPr lang="en-US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Mandatory Access Control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Labeled Objects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to Know</a:t>
            </a: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Access Policy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Nonhierarchical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7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7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nimBg="1" autoUpdateAnimBg="0"/>
      <p:bldP spid="26727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Structured Protection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824038" y="3025775"/>
            <a:ext cx="1214437" cy="601663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1827213" y="3643313"/>
            <a:ext cx="1214437" cy="601662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828800" y="4257675"/>
            <a:ext cx="1214438" cy="60166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C2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828800" y="4872038"/>
            <a:ext cx="1214438" cy="601662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66FF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C1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830388" y="5475288"/>
            <a:ext cx="1214437" cy="601662"/>
          </a:xfrm>
          <a:prstGeom prst="rect">
            <a:avLst/>
          </a:prstGeom>
          <a:solidFill>
            <a:srgbClr val="CC0099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CC00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68296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62400" y="1905000"/>
            <a:ext cx="464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endParaRPr lang="en-US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and review of design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 of Least Privilege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Trusted Paths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Covert Channel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8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8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8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8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8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8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animBg="1" autoUpdateAnimBg="0"/>
      <p:bldP spid="268296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Security Domains</a:t>
            </a:r>
          </a:p>
        </p:txBody>
      </p:sp>
      <p:sp>
        <p:nvSpPr>
          <p:cNvPr id="26931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62400" y="1905000"/>
            <a:ext cx="464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endParaRPr lang="en-US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Testing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Access Control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Audits and Alerts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Resistant to Penetration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833563" y="2422525"/>
            <a:ext cx="1214437" cy="601663"/>
          </a:xfrm>
          <a:prstGeom prst="rect">
            <a:avLst/>
          </a:prstGeom>
          <a:solidFill>
            <a:srgbClr val="FF9933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B3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1824038" y="3025775"/>
            <a:ext cx="1214437" cy="601663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1827213" y="3643313"/>
            <a:ext cx="1214437" cy="601662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1828800" y="4257675"/>
            <a:ext cx="1214438" cy="60166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C2</a:t>
            </a:r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1828800" y="4872038"/>
            <a:ext cx="1214438" cy="601662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66FF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C1</a:t>
            </a: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1830388" y="5475288"/>
            <a:ext cx="1214437" cy="601662"/>
          </a:xfrm>
          <a:prstGeom prst="rect">
            <a:avLst/>
          </a:prstGeom>
          <a:solidFill>
            <a:srgbClr val="CC0099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CC00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  <p:bldP spid="26931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Verified Design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1833563" y="1820863"/>
            <a:ext cx="1214437" cy="601662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1833563" y="2422525"/>
            <a:ext cx="1214437" cy="601663"/>
          </a:xfrm>
          <a:prstGeom prst="rect">
            <a:avLst/>
          </a:prstGeom>
          <a:solidFill>
            <a:srgbClr val="FF9933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B3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1824038" y="3025775"/>
            <a:ext cx="1214437" cy="601663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B2</a:t>
            </a:r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1827213" y="3643313"/>
            <a:ext cx="1214437" cy="601662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B1</a:t>
            </a: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1828800" y="4257675"/>
            <a:ext cx="1214438" cy="60166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C2</a:t>
            </a: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1828800" y="4872038"/>
            <a:ext cx="1214438" cy="601662"/>
          </a:xfrm>
          <a:prstGeom prst="rect">
            <a:avLst/>
          </a:prstGeom>
          <a:solidFill>
            <a:srgbClr val="FF66FF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FF66FF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C1</a:t>
            </a: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1830388" y="5475288"/>
            <a:ext cx="1214437" cy="601662"/>
          </a:xfrm>
          <a:prstGeom prst="rect">
            <a:avLst/>
          </a:prstGeom>
          <a:solidFill>
            <a:srgbClr val="CC0099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Normal1" dir="t"/>
          </a:scene3d>
          <a:sp3d extrusionH="277800" prstMaterial="legacyMatte">
            <a:bevelT w="13500" h="13500" prst="angle"/>
            <a:bevelB w="13500" h="13500" prst="angle"/>
            <a:extrusionClr>
              <a:srgbClr val="CC0099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80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70346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62400" y="1905000"/>
            <a:ext cx="464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endParaRPr lang="en-US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Formally Verifiable Design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Top-Down Spec.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Informal demonstration that spec. is consistent with design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Analysis of Covert Channels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animBg="1" autoUpdateAnimBg="0"/>
      <p:bldP spid="27034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References</a:t>
            </a:r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762000" y="3995738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Computer Security, 3</a:t>
            </a:r>
            <a:r>
              <a:rPr lang="en-US" baseline="30000" dirty="0" smtClean="0"/>
              <a:t>rd</a:t>
            </a:r>
            <a:r>
              <a:rPr lang="en-US" dirty="0" smtClean="0"/>
              <a:t> Ed.</a:t>
            </a:r>
          </a:p>
          <a:p>
            <a:pPr lvl="1" eaLnBrk="1" hangingPunct="1">
              <a:defRPr/>
            </a:pPr>
            <a:r>
              <a:rPr lang="en-US" dirty="0" smtClean="0"/>
              <a:t>Chapter 13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Orange Book Weaknesses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i="1" smtClean="0"/>
              <a:t>All or Nothing</a:t>
            </a:r>
            <a:r>
              <a:rPr lang="en-US" sz="2800" smtClean="0"/>
              <a:t> for Level Certification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Local software can invalidate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OS Patches can invalidate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Mandatory Access Control can be difficult to set up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Viruses not taken into consideration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hlinkClick r:id="rId2"/>
              </a:rPr>
              <a:t>Common Criteria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Class-family-component based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International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Common Criteria Classes</a:t>
            </a: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0688"/>
            <a:ext cx="4038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Functional Requirements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Identification and Authentication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Trusted Path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Security Audit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Invocation of Security Functions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User Data Protection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Resource Utilization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Protection of the Trusted Security Functions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Privacy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Communication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Security Management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Cryptography Support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90688"/>
            <a:ext cx="4038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Assurance Requirements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Development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Testing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Vulnerability Assessment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Configuration Management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Life-cycle Support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Guidance Documents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Delivery and Operation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Assurance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9" name="Line 19"/>
          <p:cNvSpPr>
            <a:spLocks noChangeShapeType="1"/>
          </p:cNvSpPr>
          <p:nvPr/>
        </p:nvSpPr>
        <p:spPr bwMode="auto">
          <a:xfrm>
            <a:off x="5268913" y="4673600"/>
            <a:ext cx="885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37" name="Line 17"/>
          <p:cNvSpPr>
            <a:spLocks noChangeShapeType="1"/>
          </p:cNvSpPr>
          <p:nvPr/>
        </p:nvSpPr>
        <p:spPr bwMode="auto">
          <a:xfrm>
            <a:off x="2974975" y="4702175"/>
            <a:ext cx="842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Common Criteria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1450975" y="1944688"/>
            <a:ext cx="1495425" cy="595312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Class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1487488" y="3127375"/>
            <a:ext cx="1466850" cy="59531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Family</a:t>
            </a: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1495425" y="4411663"/>
            <a:ext cx="1466850" cy="595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Component</a:t>
            </a:r>
          </a:p>
        </p:txBody>
      </p:sp>
      <p:sp>
        <p:nvSpPr>
          <p:cNvPr id="286728" name="Rectangle 8"/>
          <p:cNvSpPr>
            <a:spLocks noChangeArrowheads="1"/>
          </p:cNvSpPr>
          <p:nvPr/>
        </p:nvSpPr>
        <p:spPr bwMode="auto">
          <a:xfrm>
            <a:off x="1647825" y="4564063"/>
            <a:ext cx="1466850" cy="595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Component</a:t>
            </a:r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1800225" y="4716463"/>
            <a:ext cx="1466850" cy="595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Component</a:t>
            </a:r>
          </a:p>
        </p:txBody>
      </p: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3824288" y="4418013"/>
            <a:ext cx="1466850" cy="5953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Package</a:t>
            </a:r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3976688" y="4570413"/>
            <a:ext cx="1466850" cy="5953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Package</a:t>
            </a:r>
          </a:p>
        </p:txBody>
      </p:sp>
      <p:sp>
        <p:nvSpPr>
          <p:cNvPr id="286732" name="Rectangle 12"/>
          <p:cNvSpPr>
            <a:spLocks noChangeArrowheads="1"/>
          </p:cNvSpPr>
          <p:nvPr/>
        </p:nvSpPr>
        <p:spPr bwMode="auto">
          <a:xfrm>
            <a:off x="4129088" y="4722813"/>
            <a:ext cx="1466850" cy="5953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Package</a:t>
            </a:r>
          </a:p>
        </p:txBody>
      </p:sp>
      <p:sp>
        <p:nvSpPr>
          <p:cNvPr id="286733" name="Rectangle 13"/>
          <p:cNvSpPr>
            <a:spLocks noChangeArrowheads="1"/>
          </p:cNvSpPr>
          <p:nvPr/>
        </p:nvSpPr>
        <p:spPr bwMode="auto">
          <a:xfrm>
            <a:off x="6154738" y="4424363"/>
            <a:ext cx="1960562" cy="59531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Protection Profile</a:t>
            </a:r>
          </a:p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Security Target</a:t>
            </a:r>
          </a:p>
        </p:txBody>
      </p:sp>
      <p:sp>
        <p:nvSpPr>
          <p:cNvPr id="286734" name="Rectangle 14"/>
          <p:cNvSpPr>
            <a:spLocks noChangeArrowheads="1"/>
          </p:cNvSpPr>
          <p:nvPr/>
        </p:nvSpPr>
        <p:spPr bwMode="auto">
          <a:xfrm>
            <a:off x="1952625" y="4868863"/>
            <a:ext cx="1466850" cy="595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Component</a:t>
            </a:r>
          </a:p>
        </p:txBody>
      </p:sp>
      <p:sp>
        <p:nvSpPr>
          <p:cNvPr id="286735" name="Line 15"/>
          <p:cNvSpPr>
            <a:spLocks noChangeShapeType="1"/>
          </p:cNvSpPr>
          <p:nvPr/>
        </p:nvSpPr>
        <p:spPr bwMode="auto">
          <a:xfrm>
            <a:off x="2162175" y="2540000"/>
            <a:ext cx="0" cy="566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36" name="Line 16"/>
          <p:cNvSpPr>
            <a:spLocks noChangeShapeType="1"/>
          </p:cNvSpPr>
          <p:nvPr/>
        </p:nvSpPr>
        <p:spPr bwMode="auto">
          <a:xfrm>
            <a:off x="2162175" y="3716338"/>
            <a:ext cx="0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9" grpId="0" animBg="1"/>
      <p:bldP spid="286737" grpId="0" animBg="1"/>
      <p:bldP spid="286724" grpId="0" animBg="1"/>
      <p:bldP spid="286726" grpId="0" animBg="1"/>
      <p:bldP spid="286727" grpId="0" animBg="1"/>
      <p:bldP spid="286728" grpId="0" animBg="1"/>
      <p:bldP spid="286729" grpId="0" animBg="1"/>
      <p:bldP spid="286730" grpId="0" animBg="1"/>
      <p:bldP spid="286733" grpId="0" animBg="1"/>
      <p:bldP spid="286734" grpId="0" animBg="1"/>
      <p:bldP spid="286735" grpId="0" animBg="1"/>
      <p:bldP spid="2867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False Guaranties of Trust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Emphatic Assertions</a:t>
            </a:r>
          </a:p>
          <a:p>
            <a:pPr eaLnBrk="1" hangingPunct="1">
              <a:defRPr/>
            </a:pPr>
            <a:r>
              <a:rPr lang="en-US" dirty="0" smtClean="0"/>
              <a:t>Security through Obscurity</a:t>
            </a:r>
          </a:p>
          <a:p>
            <a:pPr eaLnBrk="1" hangingPunct="1">
              <a:defRPr/>
            </a:pPr>
            <a:r>
              <a:rPr lang="en-US" i="1" dirty="0" smtClean="0"/>
              <a:t>I couldn’t find any flaws</a:t>
            </a:r>
          </a:p>
          <a:p>
            <a:pPr eaLnBrk="1" hangingPunct="1">
              <a:defRPr/>
            </a:pPr>
            <a:r>
              <a:rPr lang="en-US" dirty="0" smtClean="0"/>
              <a:t>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Military Policy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5175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Classification</a:t>
            </a:r>
          </a:p>
          <a:p>
            <a:pPr lvl="1" eaLnBrk="1" hangingPunct="1">
              <a:defRPr/>
            </a:pPr>
            <a:r>
              <a:rPr lang="en-US" sz="2400" dirty="0" smtClean="0"/>
              <a:t>Levels (Hierarchical)</a:t>
            </a:r>
          </a:p>
          <a:p>
            <a:pPr lvl="2" eaLnBrk="1" hangingPunct="1">
              <a:defRPr/>
            </a:pPr>
            <a:r>
              <a:rPr lang="en-US" sz="2000" dirty="0" smtClean="0"/>
              <a:t>Top Secret &gt; Secret &gt; Confidential &gt; Restricted &gt; Unclassified </a:t>
            </a:r>
          </a:p>
          <a:p>
            <a:pPr lvl="1" eaLnBrk="1" hangingPunct="1">
              <a:defRPr/>
            </a:pPr>
            <a:r>
              <a:rPr lang="en-US" sz="2400" dirty="0" smtClean="0"/>
              <a:t>Compartments (Non-Hierarchical)</a:t>
            </a:r>
          </a:p>
          <a:p>
            <a:pPr eaLnBrk="1" hangingPunct="1">
              <a:defRPr/>
            </a:pPr>
            <a:r>
              <a:rPr lang="en-US" sz="2800" dirty="0" smtClean="0"/>
              <a:t>Can only read object if</a:t>
            </a:r>
          </a:p>
          <a:p>
            <a:pPr lvl="1" eaLnBrk="1" hangingPunct="1">
              <a:defRPr/>
            </a:pPr>
            <a:r>
              <a:rPr lang="en-US" sz="2400" dirty="0" smtClean="0"/>
              <a:t>Subject clearance </a:t>
            </a:r>
            <a:r>
              <a:rPr lang="en-US" sz="2400" dirty="0" smtClean="0">
                <a:cs typeface="Tahoma" pitchFamily="34" charset="0"/>
              </a:rPr>
              <a:t>≥ Security classification for object</a:t>
            </a:r>
          </a:p>
          <a:p>
            <a:pPr lvl="1" eaLnBrk="1" hangingPunct="1">
              <a:defRPr/>
            </a:pPr>
            <a:r>
              <a:rPr lang="en-US" sz="2400" dirty="0" smtClean="0"/>
              <a:t>Subject has </a:t>
            </a:r>
            <a:r>
              <a:rPr lang="en-US" sz="2400" i="1" dirty="0" smtClean="0"/>
              <a:t>need to know</a:t>
            </a:r>
            <a:r>
              <a:rPr lang="en-US" sz="2400" dirty="0" smtClean="0"/>
              <a:t> about all compartments for with the object is classified</a:t>
            </a:r>
          </a:p>
          <a:p>
            <a:pPr eaLnBrk="1" hangingPunct="1">
              <a:defRPr/>
            </a:pPr>
            <a:r>
              <a:rPr lang="en-US" sz="2800" dirty="0" smtClean="0"/>
              <a:t>Who controls access?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Bell La Padula Model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7018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Military Policy based (MAC)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Secures the flow of information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Properties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Simple Security Property: Subject s can read object </a:t>
            </a:r>
            <a:r>
              <a:rPr lang="en-US" sz="2400" i="1" dirty="0" smtClean="0"/>
              <a:t>o </a:t>
            </a:r>
            <a:r>
              <a:rPr lang="en-US" sz="2400" dirty="0" smtClean="0"/>
              <a:t>only if C(s) </a:t>
            </a:r>
            <a:r>
              <a:rPr lang="en-US" sz="2400" dirty="0">
                <a:cs typeface="Tahoma" pitchFamily="34" charset="0"/>
              </a:rPr>
              <a:t>≥</a:t>
            </a:r>
            <a:r>
              <a:rPr lang="en-US" sz="2400" dirty="0" smtClean="0">
                <a:cs typeface="Tahoma" pitchFamily="34" charset="0"/>
              </a:rPr>
              <a:t> C(o)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Tahoma" pitchFamily="34" charset="0"/>
              </a:rPr>
              <a:t>*-Property: Subject  s can write to object </a:t>
            </a:r>
            <a:r>
              <a:rPr lang="en-US" sz="2400" i="1" dirty="0" smtClean="0">
                <a:cs typeface="Tahoma" pitchFamily="34" charset="0"/>
              </a:rPr>
              <a:t>o</a:t>
            </a:r>
            <a:r>
              <a:rPr lang="en-US" sz="2400" dirty="0" smtClean="0">
                <a:cs typeface="Tahoma" pitchFamily="34" charset="0"/>
              </a:rPr>
              <a:t> only if C(s) ≤ C(o)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Tahoma" pitchFamily="34" charset="0"/>
              </a:rPr>
              <a:t>Read down / Write Up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Tahoma" pitchFamily="34" charset="0"/>
              </a:rPr>
              <a:t>DS-Property: S</a:t>
            </a:r>
            <a:r>
              <a:rPr lang="en-US" sz="2800" baseline="-25000" dirty="0" smtClean="0">
                <a:cs typeface="Tahoma" pitchFamily="34" charset="0"/>
              </a:rPr>
              <a:t>i</a:t>
            </a:r>
            <a:r>
              <a:rPr lang="en-US" sz="2800" dirty="0" smtClean="0">
                <a:cs typeface="Tahoma" pitchFamily="34" charset="0"/>
              </a:rPr>
              <a:t> can grant access to </a:t>
            </a:r>
            <a:r>
              <a:rPr lang="en-US" sz="2800" dirty="0" err="1" smtClean="0">
                <a:cs typeface="Tahoma" pitchFamily="34" charset="0"/>
              </a:rPr>
              <a:t>S</a:t>
            </a:r>
            <a:r>
              <a:rPr lang="en-US" sz="2800" baseline="-25000" dirty="0" err="1">
                <a:cs typeface="Tahoma" pitchFamily="34" charset="0"/>
              </a:rPr>
              <a:t>j</a:t>
            </a:r>
            <a:r>
              <a:rPr lang="en-US" sz="2800" dirty="0" smtClean="0">
                <a:cs typeface="Tahoma" pitchFamily="34" charset="0"/>
              </a:rPr>
              <a:t> to object o but MAC rules supersede (DAC)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Tahoma" pitchFamily="34" charset="0"/>
              </a:rPr>
              <a:t>Classification Creep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Bell La </a:t>
            </a:r>
            <a:r>
              <a:rPr lang="en-US" dirty="0" err="1" smtClean="0"/>
              <a:t>Padula</a:t>
            </a:r>
            <a:r>
              <a:rPr lang="en-US" dirty="0" smtClean="0"/>
              <a:t> Read-Down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6369" y="3025866"/>
            <a:ext cx="1663700" cy="4572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Top Secret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68269" y="3991066"/>
            <a:ext cx="1663700" cy="4572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Secret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55569" y="5108666"/>
            <a:ext cx="1663700" cy="4572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Unclassified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71969" y="2987766"/>
            <a:ext cx="1663700" cy="4572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Top Secret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33869" y="3952966"/>
            <a:ext cx="1663700" cy="4572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Secret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21169" y="5070566"/>
            <a:ext cx="1663700" cy="4572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Unclassified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295469" y="3200356"/>
            <a:ext cx="241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257369" y="4321266"/>
            <a:ext cx="2451100" cy="850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308169" y="3330666"/>
            <a:ext cx="2387600" cy="180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257369" y="4163969"/>
            <a:ext cx="241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257369" y="5273631"/>
            <a:ext cx="241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308169" y="3317966"/>
            <a:ext cx="2374900" cy="850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3282769" y="4321266"/>
            <a:ext cx="2374900" cy="9525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282769" y="3419566"/>
            <a:ext cx="2451100" cy="1866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244669" y="3254466"/>
            <a:ext cx="2451100" cy="850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sp>
        <p:nvSpPr>
          <p:cNvPr id="29" name="TextBox 28"/>
          <p:cNvSpPr txBox="1"/>
          <p:nvPr/>
        </p:nvSpPr>
        <p:spPr>
          <a:xfrm>
            <a:off x="1676400" y="2154238"/>
            <a:ext cx="16621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 (s)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5800" y="2154238"/>
            <a:ext cx="15668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(o)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Bell La </a:t>
            </a:r>
            <a:r>
              <a:rPr lang="en-US" dirty="0" err="1" smtClean="0"/>
              <a:t>Padula</a:t>
            </a:r>
            <a:r>
              <a:rPr lang="en-US" dirty="0" smtClean="0"/>
              <a:t> Write-Up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93669" y="3069046"/>
            <a:ext cx="1663700" cy="4572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Top Secret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55569" y="4034246"/>
            <a:ext cx="1663700" cy="4572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Secret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42869" y="5151846"/>
            <a:ext cx="1663700" cy="4572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Unclassified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59269" y="3030946"/>
            <a:ext cx="1663700" cy="4572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Top Secret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21169" y="3996146"/>
            <a:ext cx="1663700" cy="4572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Secret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08469" y="5113746"/>
            <a:ext cx="1663700" cy="4572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Unclassified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270069" y="3259546"/>
            <a:ext cx="241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244669" y="4364446"/>
            <a:ext cx="2451100" cy="850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295469" y="3373846"/>
            <a:ext cx="2387600" cy="180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231969" y="4223158"/>
            <a:ext cx="241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231969" y="5332821"/>
            <a:ext cx="2413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295469" y="3361146"/>
            <a:ext cx="2374900" cy="850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3270069" y="4364446"/>
            <a:ext cx="2374900" cy="9525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270069" y="3462746"/>
            <a:ext cx="2451100" cy="1866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231969" y="3297646"/>
            <a:ext cx="2451100" cy="8509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</p:cxnSp>
      <p:sp>
        <p:nvSpPr>
          <p:cNvPr id="20" name="TextBox 19"/>
          <p:cNvSpPr txBox="1"/>
          <p:nvPr/>
        </p:nvSpPr>
        <p:spPr>
          <a:xfrm>
            <a:off x="1676400" y="2154238"/>
            <a:ext cx="16621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 (s)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65800" y="2154238"/>
            <a:ext cx="15668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(o)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Bell La </a:t>
            </a:r>
            <a:r>
              <a:rPr lang="en-US" dirty="0" err="1" smtClean="0"/>
              <a:t>Padula</a:t>
            </a:r>
            <a:r>
              <a:rPr lang="en-US" dirty="0" smtClean="0"/>
              <a:t> Lattice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898900" y="1790700"/>
            <a:ext cx="1206500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TS {A, B}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590800"/>
            <a:ext cx="1206500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TS {A}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778500" y="2578100"/>
            <a:ext cx="1206500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TS {B}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6200" y="3517900"/>
            <a:ext cx="1206500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 {A, B}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70100" y="4178300"/>
            <a:ext cx="1206500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 {A}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842000" y="4165600"/>
            <a:ext cx="1206500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 {B}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98900" y="5486400"/>
            <a:ext cx="1206500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/>
              <a:t>U </a:t>
            </a:r>
            <a:r>
              <a:rPr lang="en-US" dirty="0">
                <a:solidFill>
                  <a:schemeClr val="tx1"/>
                </a:solidFill>
              </a:rPr>
              <a:t>{}</a:t>
            </a:r>
          </a:p>
        </p:txBody>
      </p:sp>
      <p:cxnSp>
        <p:nvCxnSpPr>
          <p:cNvPr id="11" name="Straight Arrow Connector 10"/>
          <p:cNvCxnSpPr>
            <a:stCxn id="3" idx="1"/>
          </p:cNvCxnSpPr>
          <p:nvPr/>
        </p:nvCxnSpPr>
        <p:spPr bwMode="auto">
          <a:xfrm rot="10800000" flipV="1">
            <a:off x="3276600" y="2070100"/>
            <a:ext cx="622300" cy="584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/>
            <a:lightRig rig="chilly" dir="t"/>
          </a:scene3d>
          <a:sp3d prstMaterial="matte"/>
        </p:spPr>
      </p:cxnSp>
      <p:cxnSp>
        <p:nvCxnSpPr>
          <p:cNvPr id="13" name="Straight Arrow Connector 12"/>
          <p:cNvCxnSpPr>
            <a:stCxn id="3" idx="3"/>
          </p:cNvCxnSpPr>
          <p:nvPr/>
        </p:nvCxnSpPr>
        <p:spPr bwMode="auto">
          <a:xfrm>
            <a:off x="5105400" y="2070100"/>
            <a:ext cx="647700" cy="5461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/>
            <a:lightRig rig="chilly" dir="t"/>
          </a:scene3d>
          <a:sp3d prstMaterial="matte"/>
        </p:spPr>
      </p:cxnSp>
      <p:cxnSp>
        <p:nvCxnSpPr>
          <p:cNvPr id="16" name="Straight Arrow Connector 15"/>
          <p:cNvCxnSpPr>
            <a:stCxn id="3" idx="2"/>
            <a:endCxn id="6" idx="0"/>
          </p:cNvCxnSpPr>
          <p:nvPr/>
        </p:nvCxnSpPr>
        <p:spPr bwMode="auto">
          <a:xfrm rot="5400000">
            <a:off x="3911600" y="2927350"/>
            <a:ext cx="1168400" cy="127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/>
            <a:lightRig rig="chilly" dir="t"/>
          </a:scene3d>
          <a:sp3d prstMaterial="matte"/>
        </p:spPr>
      </p:cxnSp>
      <p:cxnSp>
        <p:nvCxnSpPr>
          <p:cNvPr id="20" name="Straight Arrow Connector 19"/>
          <p:cNvCxnSpPr>
            <a:stCxn id="4" idx="2"/>
            <a:endCxn id="7" idx="0"/>
          </p:cNvCxnSpPr>
          <p:nvPr/>
        </p:nvCxnSpPr>
        <p:spPr bwMode="auto">
          <a:xfrm rot="16200000" flipH="1">
            <a:off x="2152650" y="3657600"/>
            <a:ext cx="1028700" cy="127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/>
            <a:lightRig rig="chilly" dir="t"/>
          </a:scene3d>
          <a:sp3d prstMaterial="matte"/>
        </p:spPr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 bwMode="auto">
          <a:xfrm rot="16200000" flipH="1">
            <a:off x="5899150" y="3619500"/>
            <a:ext cx="1028700" cy="635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/>
            <a:lightRig rig="chilly" dir="t"/>
          </a:scene3d>
          <a:sp3d prstMaterial="matte"/>
        </p:spPr>
      </p:cxnSp>
      <p:cxnSp>
        <p:nvCxnSpPr>
          <p:cNvPr id="27" name="Straight Arrow Connector 26"/>
          <p:cNvCxnSpPr>
            <a:stCxn id="6" idx="1"/>
          </p:cNvCxnSpPr>
          <p:nvPr/>
        </p:nvCxnSpPr>
        <p:spPr bwMode="auto">
          <a:xfrm rot="10800000" flipV="1">
            <a:off x="3276600" y="3797300"/>
            <a:ext cx="609600" cy="4191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/>
            <a:lightRig rig="chilly" dir="t"/>
          </a:scene3d>
          <a:sp3d prstMaterial="matte"/>
        </p:spPr>
      </p:cxnSp>
      <p:cxnSp>
        <p:nvCxnSpPr>
          <p:cNvPr id="29" name="Straight Arrow Connector 28"/>
          <p:cNvCxnSpPr>
            <a:stCxn id="6" idx="3"/>
          </p:cNvCxnSpPr>
          <p:nvPr/>
        </p:nvCxnSpPr>
        <p:spPr bwMode="auto">
          <a:xfrm>
            <a:off x="5092700" y="3797300"/>
            <a:ext cx="723900" cy="3937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/>
            <a:lightRig rig="chilly" dir="t"/>
          </a:scene3d>
          <a:sp3d prstMaterial="matte"/>
        </p:spPr>
      </p:cxnSp>
      <p:cxnSp>
        <p:nvCxnSpPr>
          <p:cNvPr id="34" name="Straight Arrow Connector 33"/>
          <p:cNvCxnSpPr>
            <a:stCxn id="7" idx="2"/>
          </p:cNvCxnSpPr>
          <p:nvPr/>
        </p:nvCxnSpPr>
        <p:spPr bwMode="auto">
          <a:xfrm rot="16200000" flipH="1">
            <a:off x="2911475" y="4498975"/>
            <a:ext cx="774700" cy="12509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/>
            <a:lightRig rig="chilly" dir="t"/>
          </a:scene3d>
          <a:sp3d prstMaterial="matte"/>
        </p:spPr>
      </p:cxnSp>
      <p:cxnSp>
        <p:nvCxnSpPr>
          <p:cNvPr id="36" name="Straight Arrow Connector 35"/>
          <p:cNvCxnSpPr>
            <a:stCxn id="6" idx="2"/>
            <a:endCxn id="9" idx="0"/>
          </p:cNvCxnSpPr>
          <p:nvPr/>
        </p:nvCxnSpPr>
        <p:spPr bwMode="auto">
          <a:xfrm rot="16200000" flipH="1">
            <a:off x="3790950" y="4775200"/>
            <a:ext cx="1409700" cy="127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/>
            <a:lightRig rig="chilly" dir="t"/>
          </a:scene3d>
          <a:sp3d prstMaterial="matte"/>
        </p:spPr>
      </p:cxnSp>
      <p:cxnSp>
        <p:nvCxnSpPr>
          <p:cNvPr id="38" name="Straight Arrow Connector 37"/>
          <p:cNvCxnSpPr>
            <a:stCxn id="8" idx="2"/>
          </p:cNvCxnSpPr>
          <p:nvPr/>
        </p:nvCxnSpPr>
        <p:spPr bwMode="auto">
          <a:xfrm rot="5400000">
            <a:off x="5337175" y="4454525"/>
            <a:ext cx="838200" cy="13779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/>
            <a:lightRig rig="chilly" dir="t"/>
          </a:scene3d>
          <a:sp3d prstMaterial="matte"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Commercial Security Policy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Project and/or department based</a:t>
            </a:r>
          </a:p>
          <a:p>
            <a:pPr eaLnBrk="1" hangingPunct="1">
              <a:defRPr/>
            </a:pPr>
            <a:r>
              <a:rPr lang="en-US" smtClean="0"/>
              <a:t>No formal notion of clearances</a:t>
            </a:r>
          </a:p>
          <a:p>
            <a:pPr eaLnBrk="1" hangingPunct="1">
              <a:defRPr/>
            </a:pPr>
            <a:r>
              <a:rPr lang="en-US" smtClean="0"/>
              <a:t>Rules less consistent</a:t>
            </a:r>
          </a:p>
          <a:p>
            <a:pPr eaLnBrk="1" hangingPunct="1">
              <a:defRPr/>
            </a:pPr>
            <a:r>
              <a:rPr lang="en-US" smtClean="0"/>
              <a:t>Typical classifications:</a:t>
            </a:r>
          </a:p>
          <a:p>
            <a:pPr lvl="1" eaLnBrk="1" hangingPunct="1">
              <a:defRPr/>
            </a:pPr>
            <a:r>
              <a:rPr lang="en-US" smtClean="0"/>
              <a:t>Public</a:t>
            </a:r>
          </a:p>
          <a:p>
            <a:pPr lvl="1" eaLnBrk="1" hangingPunct="1">
              <a:defRPr/>
            </a:pPr>
            <a:r>
              <a:rPr lang="en-US" smtClean="0"/>
              <a:t>Proprietary</a:t>
            </a:r>
          </a:p>
          <a:p>
            <a:pPr lvl="1" eaLnBrk="1" hangingPunct="1">
              <a:defRPr/>
            </a:pPr>
            <a:r>
              <a:rPr lang="en-US" smtClean="0"/>
              <a:t>Internal</a:t>
            </a:r>
          </a:p>
          <a:p>
            <a:pPr lvl="1"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10409</TotalTime>
  <Words>1020</Words>
  <Application>Microsoft Macintosh PowerPoint</Application>
  <PresentationFormat>On-screen Show (4:3)</PresentationFormat>
  <Paragraphs>298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Arial</vt:lpstr>
      <vt:lpstr>Tahoma</vt:lpstr>
      <vt:lpstr>Times New Roman</vt:lpstr>
      <vt:lpstr>Wingdings</vt:lpstr>
      <vt:lpstr>Textured</vt:lpstr>
      <vt:lpstr>Trusted OS Design and Evaluation </vt:lpstr>
      <vt:lpstr>Section Overview</vt:lpstr>
      <vt:lpstr>References</vt:lpstr>
      <vt:lpstr>Military Policy</vt:lpstr>
      <vt:lpstr>Bell La Padula Model</vt:lpstr>
      <vt:lpstr>Bell La Padula Read-Down</vt:lpstr>
      <vt:lpstr>Bell La Padula Write-Up</vt:lpstr>
      <vt:lpstr>Bell La Padula Lattice Example</vt:lpstr>
      <vt:lpstr>Commercial Security Policy</vt:lpstr>
      <vt:lpstr>IU Data Classifications</vt:lpstr>
      <vt:lpstr>Biba Model</vt:lpstr>
      <vt:lpstr>Biba Read-Up</vt:lpstr>
      <vt:lpstr>Biba Write-Down</vt:lpstr>
      <vt:lpstr>Clark-Wilson Policy</vt:lpstr>
      <vt:lpstr>Separation of Duty</vt:lpstr>
      <vt:lpstr>Chinese Wall Policy</vt:lpstr>
      <vt:lpstr>Chinese Wall Rules</vt:lpstr>
      <vt:lpstr>OS Design Elements</vt:lpstr>
      <vt:lpstr>Security Features</vt:lpstr>
      <vt:lpstr>Trusted Computer Base (TCB)</vt:lpstr>
      <vt:lpstr>Trusted Platform Module  (TPM)</vt:lpstr>
      <vt:lpstr>Assurance Methods</vt:lpstr>
      <vt:lpstr>Orange Book Evaluation</vt:lpstr>
      <vt:lpstr>Discretionary Security Protection</vt:lpstr>
      <vt:lpstr>Controlled Access Protection</vt:lpstr>
      <vt:lpstr>Labeled Security Protection</vt:lpstr>
      <vt:lpstr>Structured Protection</vt:lpstr>
      <vt:lpstr>Security Domains</vt:lpstr>
      <vt:lpstr>Verified Design</vt:lpstr>
      <vt:lpstr>Orange Book Weaknesses</vt:lpstr>
      <vt:lpstr>Common Criteria Classes</vt:lpstr>
      <vt:lpstr>Common Criteria</vt:lpstr>
      <vt:lpstr>False Guaranties of Trust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System Administration</dc:title>
  <dc:creator>Scott Michael Orr</dc:creator>
  <cp:lastModifiedBy>Blake Conrad</cp:lastModifiedBy>
  <cp:revision>341</cp:revision>
  <dcterms:created xsi:type="dcterms:W3CDTF">2000-08-08T04:02:15Z</dcterms:created>
  <dcterms:modified xsi:type="dcterms:W3CDTF">2017-03-06T18:06:22Z</dcterms:modified>
</cp:coreProperties>
</file>