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60" r:id="rId2"/>
    <p:sldId id="566" r:id="rId3"/>
    <p:sldId id="567" r:id="rId4"/>
    <p:sldId id="596" r:id="rId5"/>
    <p:sldId id="568" r:id="rId6"/>
    <p:sldId id="592" r:id="rId7"/>
    <p:sldId id="591" r:id="rId8"/>
    <p:sldId id="598" r:id="rId9"/>
    <p:sldId id="593" r:id="rId10"/>
    <p:sldId id="599" r:id="rId11"/>
    <p:sldId id="575" r:id="rId12"/>
    <p:sldId id="600" r:id="rId13"/>
    <p:sldId id="581" r:id="rId14"/>
    <p:sldId id="601" r:id="rId15"/>
    <p:sldId id="594" r:id="rId16"/>
    <p:sldId id="602" r:id="rId17"/>
    <p:sldId id="595" r:id="rId18"/>
    <p:sldId id="603" r:id="rId19"/>
    <p:sldId id="597" r:id="rId20"/>
    <p:sldId id="573" r:id="rId21"/>
    <p:sldId id="585" r:id="rId22"/>
    <p:sldId id="580" r:id="rId23"/>
    <p:sldId id="586" r:id="rId24"/>
    <p:sldId id="587" r:id="rId25"/>
    <p:sldId id="58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Bhula" initials="k" lastIdx="1" clrIdx="0">
    <p:extLst/>
  </p:cmAuthor>
  <p:cmAuthor id="2" name="Parth Patel" initials="PP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1D1F7"/>
    <a:srgbClr val="28B5DF"/>
    <a:srgbClr val="434343"/>
    <a:srgbClr val="E6E7E8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801" autoAdjust="0"/>
    <p:restoredTop sz="93976" autoAdjust="0"/>
  </p:normalViewPr>
  <p:slideViewPr>
    <p:cSldViewPr snapToGrid="0">
      <p:cViewPr>
        <p:scale>
          <a:sx n="71" d="100"/>
          <a:sy n="71" d="100"/>
        </p:scale>
        <p:origin x="-634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070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Summary!$A$5</c:f>
              <c:strCache>
                <c:ptCount val="1"/>
                <c:pt idx="0">
                  <c:v>Cost of Missed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Summary!$B$4:$BJ$4</c:f>
              <c:numCache>
                <c:formatCode>0%</c:formatCode>
                <c:ptCount val="41"/>
                <c:pt idx="0">
                  <c:v>0.59999999999999898</c:v>
                </c:pt>
                <c:pt idx="1">
                  <c:v>0.60999999999999899</c:v>
                </c:pt>
                <c:pt idx="2">
                  <c:v>0.619999999999999</c:v>
                </c:pt>
                <c:pt idx="3">
                  <c:v>0.62999999999999901</c:v>
                </c:pt>
                <c:pt idx="4">
                  <c:v>0.63999999999999901</c:v>
                </c:pt>
                <c:pt idx="5">
                  <c:v>0.64999999999999902</c:v>
                </c:pt>
                <c:pt idx="6">
                  <c:v>0.65999999999999903</c:v>
                </c:pt>
                <c:pt idx="7">
                  <c:v>0.66999999999999904</c:v>
                </c:pt>
                <c:pt idx="8">
                  <c:v>0.67999999999999905</c:v>
                </c:pt>
                <c:pt idx="9">
                  <c:v>0.68999999999999895</c:v>
                </c:pt>
                <c:pt idx="10">
                  <c:v>0.69999999999999896</c:v>
                </c:pt>
                <c:pt idx="11">
                  <c:v>0.70999999999999897</c:v>
                </c:pt>
                <c:pt idx="12">
                  <c:v>0.71999999999999897</c:v>
                </c:pt>
                <c:pt idx="13">
                  <c:v>0.72999999999999798</c:v>
                </c:pt>
                <c:pt idx="14">
                  <c:v>0.73999999999999799</c:v>
                </c:pt>
                <c:pt idx="15">
                  <c:v>0.749999999999998</c:v>
                </c:pt>
                <c:pt idx="16">
                  <c:v>0.75999999999999801</c:v>
                </c:pt>
                <c:pt idx="17">
                  <c:v>0.76999999999999802</c:v>
                </c:pt>
                <c:pt idx="18">
                  <c:v>0.77999999999999803</c:v>
                </c:pt>
                <c:pt idx="19">
                  <c:v>0.78999999999999804</c:v>
                </c:pt>
                <c:pt idx="20">
                  <c:v>0.79999999999999805</c:v>
                </c:pt>
                <c:pt idx="21">
                  <c:v>0.80999999999999805</c:v>
                </c:pt>
                <c:pt idx="22">
                  <c:v>0.81999999999999795</c:v>
                </c:pt>
                <c:pt idx="23">
                  <c:v>0.82999999999999796</c:v>
                </c:pt>
                <c:pt idx="24">
                  <c:v>0.83999999999999797</c:v>
                </c:pt>
                <c:pt idx="25">
                  <c:v>0.84999999999999798</c:v>
                </c:pt>
                <c:pt idx="26">
                  <c:v>0.85999999999999799</c:v>
                </c:pt>
                <c:pt idx="27">
                  <c:v>0.869999999999998</c:v>
                </c:pt>
                <c:pt idx="28">
                  <c:v>0.87999999999999801</c:v>
                </c:pt>
                <c:pt idx="29">
                  <c:v>0.88999999999999801</c:v>
                </c:pt>
                <c:pt idx="30">
                  <c:v>0.89999999999999802</c:v>
                </c:pt>
                <c:pt idx="31">
                  <c:v>0.90999999999999803</c:v>
                </c:pt>
                <c:pt idx="32">
                  <c:v>0.91999999999999804</c:v>
                </c:pt>
                <c:pt idx="33">
                  <c:v>0.92999999999999805</c:v>
                </c:pt>
                <c:pt idx="34">
                  <c:v>0.93999999999999695</c:v>
                </c:pt>
                <c:pt idx="35">
                  <c:v>0.94999999999999696</c:v>
                </c:pt>
                <c:pt idx="36">
                  <c:v>0.95999999999999697</c:v>
                </c:pt>
                <c:pt idx="37">
                  <c:v>0.96999999999999698</c:v>
                </c:pt>
                <c:pt idx="38">
                  <c:v>0.97999999999999698</c:v>
                </c:pt>
                <c:pt idx="39">
                  <c:v>0.98999999999999699</c:v>
                </c:pt>
                <c:pt idx="40">
                  <c:v>0.999999999999997</c:v>
                </c:pt>
              </c:numCache>
              <c:extLst/>
            </c:numRef>
          </c:cat>
          <c:val>
            <c:numRef>
              <c:f>Summary!$B$5:$BJ$5</c:f>
              <c:numCache>
                <c:formatCode>_("$"* #,##0.00_);_("$"* \(#,##0.00\);_("$"* "-"??_);_(@_)</c:formatCode>
                <c:ptCount val="41"/>
                <c:pt idx="0">
                  <c:v>23.869428405626941</c:v>
                </c:pt>
                <c:pt idx="1">
                  <c:v>23.272692695486271</c:v>
                </c:pt>
                <c:pt idx="2">
                  <c:v>22.675956985345611</c:v>
                </c:pt>
                <c:pt idx="3">
                  <c:v>22.079221275204929</c:v>
                </c:pt>
                <c:pt idx="4">
                  <c:v>21.482485565064259</c:v>
                </c:pt>
                <c:pt idx="5">
                  <c:v>20.88574985492351</c:v>
                </c:pt>
                <c:pt idx="6">
                  <c:v>20.289014144782911</c:v>
                </c:pt>
                <c:pt idx="7">
                  <c:v>19.69227843464224</c:v>
                </c:pt>
                <c:pt idx="8">
                  <c:v>19.095542724501559</c:v>
                </c:pt>
                <c:pt idx="9">
                  <c:v>18.498807014360889</c:v>
                </c:pt>
                <c:pt idx="10">
                  <c:v>17.902071304220229</c:v>
                </c:pt>
                <c:pt idx="11">
                  <c:v>17.305335594079551</c:v>
                </c:pt>
                <c:pt idx="12">
                  <c:v>16.70859988393881</c:v>
                </c:pt>
                <c:pt idx="13">
                  <c:v>16.111864173798271</c:v>
                </c:pt>
                <c:pt idx="14">
                  <c:v>15.515128463657589</c:v>
                </c:pt>
                <c:pt idx="15">
                  <c:v>14.918392753516921</c:v>
                </c:pt>
                <c:pt idx="16">
                  <c:v>14.32165704337625</c:v>
                </c:pt>
                <c:pt idx="17">
                  <c:v>13.72492133323558</c:v>
                </c:pt>
                <c:pt idx="18">
                  <c:v>13.128185623094909</c:v>
                </c:pt>
                <c:pt idx="19">
                  <c:v>12.53144991295424</c:v>
                </c:pt>
                <c:pt idx="20">
                  <c:v>11.934714202813559</c:v>
                </c:pt>
                <c:pt idx="21">
                  <c:v>11.337978492672891</c:v>
                </c:pt>
                <c:pt idx="22">
                  <c:v>10.74124278253222</c:v>
                </c:pt>
                <c:pt idx="23">
                  <c:v>10.14450707239155</c:v>
                </c:pt>
                <c:pt idx="24">
                  <c:v>9.5477713622508436</c:v>
                </c:pt>
                <c:pt idx="25">
                  <c:v>8.9510356521102032</c:v>
                </c:pt>
                <c:pt idx="26">
                  <c:v>8.3542999419695327</c:v>
                </c:pt>
                <c:pt idx="27">
                  <c:v>7.7575642318288507</c:v>
                </c:pt>
                <c:pt idx="28">
                  <c:v>7.1608285216881846</c:v>
                </c:pt>
                <c:pt idx="29">
                  <c:v>6.5640928115475052</c:v>
                </c:pt>
                <c:pt idx="30">
                  <c:v>5.9673571014068401</c:v>
                </c:pt>
                <c:pt idx="31">
                  <c:v>5.3706213912661704</c:v>
                </c:pt>
                <c:pt idx="32">
                  <c:v>4.7738856811254866</c:v>
                </c:pt>
                <c:pt idx="33">
                  <c:v>4.1771499709848214</c:v>
                </c:pt>
                <c:pt idx="34">
                  <c:v>3.5804142608442162</c:v>
                </c:pt>
                <c:pt idx="35">
                  <c:v>2.983678550703543</c:v>
                </c:pt>
                <c:pt idx="36">
                  <c:v>2.3869428405628681</c:v>
                </c:pt>
                <c:pt idx="37">
                  <c:v>1.7902071304221969</c:v>
                </c:pt>
                <c:pt idx="38">
                  <c:v>1.1934714202815251</c:v>
                </c:pt>
                <c:pt idx="39">
                  <c:v>0.59673571014085203</c:v>
                </c:pt>
                <c:pt idx="40">
                  <c:v>1.78877625753839E-13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0-CA4E-4B19-9C31-B09CE30A7704}"/>
            </c:ext>
          </c:extLst>
        </c:ser>
        <c:ser>
          <c:idx val="2"/>
          <c:order val="2"/>
          <c:tx>
            <c:strRef>
              <c:f>Summary!$A$6</c:f>
              <c:strCache>
                <c:ptCount val="1"/>
                <c:pt idx="0">
                  <c:v>Cost of Carrying Inventory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Summary!$B$4:$BJ$4</c:f>
              <c:numCache>
                <c:formatCode>0%</c:formatCode>
                <c:ptCount val="41"/>
                <c:pt idx="0">
                  <c:v>0.59999999999999898</c:v>
                </c:pt>
                <c:pt idx="1">
                  <c:v>0.60999999999999899</c:v>
                </c:pt>
                <c:pt idx="2">
                  <c:v>0.619999999999999</c:v>
                </c:pt>
                <c:pt idx="3">
                  <c:v>0.62999999999999901</c:v>
                </c:pt>
                <c:pt idx="4">
                  <c:v>0.63999999999999901</c:v>
                </c:pt>
                <c:pt idx="5">
                  <c:v>0.64999999999999902</c:v>
                </c:pt>
                <c:pt idx="6">
                  <c:v>0.65999999999999903</c:v>
                </c:pt>
                <c:pt idx="7">
                  <c:v>0.66999999999999904</c:v>
                </c:pt>
                <c:pt idx="8">
                  <c:v>0.67999999999999905</c:v>
                </c:pt>
                <c:pt idx="9">
                  <c:v>0.68999999999999895</c:v>
                </c:pt>
                <c:pt idx="10">
                  <c:v>0.69999999999999896</c:v>
                </c:pt>
                <c:pt idx="11">
                  <c:v>0.70999999999999897</c:v>
                </c:pt>
                <c:pt idx="12">
                  <c:v>0.71999999999999897</c:v>
                </c:pt>
                <c:pt idx="13">
                  <c:v>0.72999999999999798</c:v>
                </c:pt>
                <c:pt idx="14">
                  <c:v>0.73999999999999799</c:v>
                </c:pt>
                <c:pt idx="15">
                  <c:v>0.749999999999998</c:v>
                </c:pt>
                <c:pt idx="16">
                  <c:v>0.75999999999999801</c:v>
                </c:pt>
                <c:pt idx="17">
                  <c:v>0.76999999999999802</c:v>
                </c:pt>
                <c:pt idx="18">
                  <c:v>0.77999999999999803</c:v>
                </c:pt>
                <c:pt idx="19">
                  <c:v>0.78999999999999804</c:v>
                </c:pt>
                <c:pt idx="20">
                  <c:v>0.79999999999999805</c:v>
                </c:pt>
                <c:pt idx="21">
                  <c:v>0.80999999999999805</c:v>
                </c:pt>
                <c:pt idx="22">
                  <c:v>0.81999999999999795</c:v>
                </c:pt>
                <c:pt idx="23">
                  <c:v>0.82999999999999796</c:v>
                </c:pt>
                <c:pt idx="24">
                  <c:v>0.83999999999999797</c:v>
                </c:pt>
                <c:pt idx="25">
                  <c:v>0.84999999999999798</c:v>
                </c:pt>
                <c:pt idx="26">
                  <c:v>0.85999999999999799</c:v>
                </c:pt>
                <c:pt idx="27">
                  <c:v>0.869999999999998</c:v>
                </c:pt>
                <c:pt idx="28">
                  <c:v>0.87999999999999801</c:v>
                </c:pt>
                <c:pt idx="29">
                  <c:v>0.88999999999999801</c:v>
                </c:pt>
                <c:pt idx="30">
                  <c:v>0.89999999999999802</c:v>
                </c:pt>
                <c:pt idx="31">
                  <c:v>0.90999999999999803</c:v>
                </c:pt>
                <c:pt idx="32">
                  <c:v>0.91999999999999804</c:v>
                </c:pt>
                <c:pt idx="33">
                  <c:v>0.92999999999999805</c:v>
                </c:pt>
                <c:pt idx="34">
                  <c:v>0.93999999999999695</c:v>
                </c:pt>
                <c:pt idx="35">
                  <c:v>0.94999999999999696</c:v>
                </c:pt>
                <c:pt idx="36">
                  <c:v>0.95999999999999697</c:v>
                </c:pt>
                <c:pt idx="37">
                  <c:v>0.96999999999999698</c:v>
                </c:pt>
                <c:pt idx="38">
                  <c:v>0.97999999999999698</c:v>
                </c:pt>
                <c:pt idx="39">
                  <c:v>0.98999999999999699</c:v>
                </c:pt>
                <c:pt idx="40">
                  <c:v>0.999999999999997</c:v>
                </c:pt>
              </c:numCache>
              <c:extLst/>
            </c:numRef>
          </c:cat>
          <c:val>
            <c:numRef>
              <c:f>Summary!$B$6:$BJ$6</c:f>
              <c:numCache>
                <c:formatCode>"$"#,##0.00_);[Red]\("$"#,##0.00\)</c:formatCode>
                <c:ptCount val="41"/>
                <c:pt idx="0">
                  <c:v>4.1444134228753056</c:v>
                </c:pt>
                <c:pt idx="1">
                  <c:v>4.2617784339134799</c:v>
                </c:pt>
                <c:pt idx="2">
                  <c:v>4.3838380453931771</c:v>
                </c:pt>
                <c:pt idx="3">
                  <c:v>4.5107800413320618</c:v>
                </c:pt>
                <c:pt idx="4">
                  <c:v>4.6427997171085043</c:v>
                </c:pt>
                <c:pt idx="5">
                  <c:v>4.7801001799159932</c:v>
                </c:pt>
                <c:pt idx="6">
                  <c:v>4.9228926612357933</c:v>
                </c:pt>
                <c:pt idx="7">
                  <c:v>5.0713968418083919</c:v>
                </c:pt>
                <c:pt idx="8">
                  <c:v>5.2258411896038881</c:v>
                </c:pt>
                <c:pt idx="9">
                  <c:v>5.3864633113111999</c:v>
                </c:pt>
                <c:pt idx="10">
                  <c:v>5.5535103178867953</c:v>
                </c:pt>
                <c:pt idx="11">
                  <c:v>5.7272392047254357</c:v>
                </c:pt>
                <c:pt idx="12">
                  <c:v>5.907917247037604</c:v>
                </c:pt>
                <c:pt idx="13">
                  <c:v>6.0958224110422776</c:v>
                </c:pt>
                <c:pt idx="14">
                  <c:v>6.2912437816071298</c:v>
                </c:pt>
                <c:pt idx="15">
                  <c:v>6.4944820069945717</c:v>
                </c:pt>
                <c:pt idx="16">
                  <c:v>6.7058497613975128</c:v>
                </c:pt>
                <c:pt idx="17">
                  <c:v>6.9256722259765713</c:v>
                </c:pt>
                <c:pt idx="18">
                  <c:v>7.154287589138784</c:v>
                </c:pt>
                <c:pt idx="19">
                  <c:v>7.3920475668274879</c:v>
                </c:pt>
                <c:pt idx="20">
                  <c:v>7.6393179436237624</c:v>
                </c:pt>
                <c:pt idx="21">
                  <c:v>7.8964791354918731</c:v>
                </c:pt>
                <c:pt idx="22">
                  <c:v>8.1639267750347049</c:v>
                </c:pt>
                <c:pt idx="23">
                  <c:v>8.4420723201592534</c:v>
                </c:pt>
                <c:pt idx="24">
                  <c:v>8.7313436870887617</c:v>
                </c:pt>
                <c:pt idx="25">
                  <c:v>9.0321859086954923</c:v>
                </c:pt>
                <c:pt idx="26">
                  <c:v>9.3450618191664727</c:v>
                </c:pt>
                <c:pt idx="27">
                  <c:v>9.6704527660562896</c:v>
                </c:pt>
                <c:pt idx="28">
                  <c:v>10.0088593508217</c:v>
                </c:pt>
                <c:pt idx="29">
                  <c:v>10.44878791101673</c:v>
                </c:pt>
                <c:pt idx="30">
                  <c:v>10.910712899221521</c:v>
                </c:pt>
                <c:pt idx="31">
                  <c:v>11.492738384359541</c:v>
                </c:pt>
                <c:pt idx="32">
                  <c:v>12.10968539860586</c:v>
                </c:pt>
                <c:pt idx="33">
                  <c:v>12.872643206223801</c:v>
                </c:pt>
                <c:pt idx="34">
                  <c:v>13.805631610968019</c:v>
                </c:pt>
                <c:pt idx="35">
                  <c:v>14.81325908809178</c:v>
                </c:pt>
                <c:pt idx="36">
                  <c:v>15.90149676338544</c:v>
                </c:pt>
                <c:pt idx="37">
                  <c:v>17.076793452702589</c:v>
                </c:pt>
                <c:pt idx="38">
                  <c:v>18.346113877165038</c:v>
                </c:pt>
                <c:pt idx="39">
                  <c:v>19.88833819288708</c:v>
                </c:pt>
                <c:pt idx="40">
                  <c:v>21.756143197483691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1-CA4E-4B19-9C31-B09CE30A7704}"/>
            </c:ext>
          </c:extLst>
        </c:ser>
        <c:ser>
          <c:idx val="3"/>
          <c:order val="3"/>
          <c:tx>
            <c:strRef>
              <c:f>Summary!$A$7</c:f>
              <c:strCache>
                <c:ptCount val="1"/>
                <c:pt idx="0">
                  <c:v>Total Cost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Summary!$B$4:$BJ$4</c:f>
              <c:numCache>
                <c:formatCode>0%</c:formatCode>
                <c:ptCount val="41"/>
                <c:pt idx="0">
                  <c:v>0.59999999999999898</c:v>
                </c:pt>
                <c:pt idx="1">
                  <c:v>0.60999999999999899</c:v>
                </c:pt>
                <c:pt idx="2">
                  <c:v>0.619999999999999</c:v>
                </c:pt>
                <c:pt idx="3">
                  <c:v>0.62999999999999901</c:v>
                </c:pt>
                <c:pt idx="4">
                  <c:v>0.63999999999999901</c:v>
                </c:pt>
                <c:pt idx="5">
                  <c:v>0.64999999999999902</c:v>
                </c:pt>
                <c:pt idx="6">
                  <c:v>0.65999999999999903</c:v>
                </c:pt>
                <c:pt idx="7">
                  <c:v>0.66999999999999904</c:v>
                </c:pt>
                <c:pt idx="8">
                  <c:v>0.67999999999999905</c:v>
                </c:pt>
                <c:pt idx="9">
                  <c:v>0.68999999999999895</c:v>
                </c:pt>
                <c:pt idx="10">
                  <c:v>0.69999999999999896</c:v>
                </c:pt>
                <c:pt idx="11">
                  <c:v>0.70999999999999897</c:v>
                </c:pt>
                <c:pt idx="12">
                  <c:v>0.71999999999999897</c:v>
                </c:pt>
                <c:pt idx="13">
                  <c:v>0.72999999999999798</c:v>
                </c:pt>
                <c:pt idx="14">
                  <c:v>0.73999999999999799</c:v>
                </c:pt>
                <c:pt idx="15">
                  <c:v>0.749999999999998</c:v>
                </c:pt>
                <c:pt idx="16">
                  <c:v>0.75999999999999801</c:v>
                </c:pt>
                <c:pt idx="17">
                  <c:v>0.76999999999999802</c:v>
                </c:pt>
                <c:pt idx="18">
                  <c:v>0.77999999999999803</c:v>
                </c:pt>
                <c:pt idx="19">
                  <c:v>0.78999999999999804</c:v>
                </c:pt>
                <c:pt idx="20">
                  <c:v>0.79999999999999805</c:v>
                </c:pt>
                <c:pt idx="21">
                  <c:v>0.80999999999999805</c:v>
                </c:pt>
                <c:pt idx="22">
                  <c:v>0.81999999999999795</c:v>
                </c:pt>
                <c:pt idx="23">
                  <c:v>0.82999999999999796</c:v>
                </c:pt>
                <c:pt idx="24">
                  <c:v>0.83999999999999797</c:v>
                </c:pt>
                <c:pt idx="25">
                  <c:v>0.84999999999999798</c:v>
                </c:pt>
                <c:pt idx="26">
                  <c:v>0.85999999999999799</c:v>
                </c:pt>
                <c:pt idx="27">
                  <c:v>0.869999999999998</c:v>
                </c:pt>
                <c:pt idx="28">
                  <c:v>0.87999999999999801</c:v>
                </c:pt>
                <c:pt idx="29">
                  <c:v>0.88999999999999801</c:v>
                </c:pt>
                <c:pt idx="30">
                  <c:v>0.89999999999999802</c:v>
                </c:pt>
                <c:pt idx="31">
                  <c:v>0.90999999999999803</c:v>
                </c:pt>
                <c:pt idx="32">
                  <c:v>0.91999999999999804</c:v>
                </c:pt>
                <c:pt idx="33">
                  <c:v>0.92999999999999805</c:v>
                </c:pt>
                <c:pt idx="34">
                  <c:v>0.93999999999999695</c:v>
                </c:pt>
                <c:pt idx="35">
                  <c:v>0.94999999999999696</c:v>
                </c:pt>
                <c:pt idx="36">
                  <c:v>0.95999999999999697</c:v>
                </c:pt>
                <c:pt idx="37">
                  <c:v>0.96999999999999698</c:v>
                </c:pt>
                <c:pt idx="38">
                  <c:v>0.97999999999999698</c:v>
                </c:pt>
                <c:pt idx="39">
                  <c:v>0.98999999999999699</c:v>
                </c:pt>
                <c:pt idx="40">
                  <c:v>0.999999999999997</c:v>
                </c:pt>
              </c:numCache>
              <c:extLst/>
            </c:numRef>
          </c:cat>
          <c:val>
            <c:numRef>
              <c:f>Summary!$B$7:$BJ$7</c:f>
              <c:numCache>
                <c:formatCode>_("$"* #,##0.00_);_("$"* \(#,##0.00\);_("$"* "-"??_);_(@_)</c:formatCode>
                <c:ptCount val="41"/>
                <c:pt idx="0">
                  <c:v>28.013841828502251</c:v>
                </c:pt>
                <c:pt idx="1">
                  <c:v>27.534471129399758</c:v>
                </c:pt>
                <c:pt idx="2">
                  <c:v>27.05979503073878</c:v>
                </c:pt>
                <c:pt idx="3">
                  <c:v>26.590001316536991</c:v>
                </c:pt>
                <c:pt idx="4">
                  <c:v>26.125285282172761</c:v>
                </c:pt>
                <c:pt idx="5">
                  <c:v>25.66585003483959</c:v>
                </c:pt>
                <c:pt idx="6">
                  <c:v>25.211906806018721</c:v>
                </c:pt>
                <c:pt idx="7">
                  <c:v>24.76367527645063</c:v>
                </c:pt>
                <c:pt idx="8">
                  <c:v>24.32138391410545</c:v>
                </c:pt>
                <c:pt idx="9">
                  <c:v>23.885270325672099</c:v>
                </c:pt>
                <c:pt idx="10">
                  <c:v>23.455581622107029</c:v>
                </c:pt>
                <c:pt idx="11">
                  <c:v>23.032574798805001</c:v>
                </c:pt>
                <c:pt idx="12">
                  <c:v>22.616517130976501</c:v>
                </c:pt>
                <c:pt idx="13">
                  <c:v>22.207686584840541</c:v>
                </c:pt>
                <c:pt idx="14">
                  <c:v>21.806372245264729</c:v>
                </c:pt>
                <c:pt idx="15">
                  <c:v>21.4128747605115</c:v>
                </c:pt>
                <c:pt idx="16">
                  <c:v>21.027506804773719</c:v>
                </c:pt>
                <c:pt idx="17">
                  <c:v>20.650593559212151</c:v>
                </c:pt>
                <c:pt idx="18">
                  <c:v>20.282473212233679</c:v>
                </c:pt>
                <c:pt idx="19">
                  <c:v>19.923497479781719</c:v>
                </c:pt>
                <c:pt idx="20">
                  <c:v>19.574032146437322</c:v>
                </c:pt>
                <c:pt idx="21">
                  <c:v>19.234457628164769</c:v>
                </c:pt>
                <c:pt idx="22">
                  <c:v>18.905169557566879</c:v>
                </c:pt>
                <c:pt idx="23">
                  <c:v>18.586579392550799</c:v>
                </c:pt>
                <c:pt idx="24">
                  <c:v>18.279115049339659</c:v>
                </c:pt>
                <c:pt idx="25">
                  <c:v>17.983221560805681</c:v>
                </c:pt>
                <c:pt idx="26">
                  <c:v>17.699361761136011</c:v>
                </c:pt>
                <c:pt idx="27">
                  <c:v>17.42801699788512</c:v>
                </c:pt>
                <c:pt idx="28">
                  <c:v>17.169687872509879</c:v>
                </c:pt>
                <c:pt idx="29">
                  <c:v>17.012880722564251</c:v>
                </c:pt>
                <c:pt idx="30">
                  <c:v>16.878070000628352</c:v>
                </c:pt>
                <c:pt idx="31">
                  <c:v>16.86335977562571</c:v>
                </c:pt>
                <c:pt idx="32">
                  <c:v>16.883571079731279</c:v>
                </c:pt>
                <c:pt idx="33">
                  <c:v>17.04979317720862</c:v>
                </c:pt>
                <c:pt idx="34">
                  <c:v>17.386045871812229</c:v>
                </c:pt>
                <c:pt idx="35">
                  <c:v>17.79693763879532</c:v>
                </c:pt>
                <c:pt idx="36">
                  <c:v>18.28843960394822</c:v>
                </c:pt>
                <c:pt idx="37">
                  <c:v>18.867000583124781</c:v>
                </c:pt>
                <c:pt idx="38">
                  <c:v>19.539585297446649</c:v>
                </c:pt>
                <c:pt idx="39">
                  <c:v>20.48507390302785</c:v>
                </c:pt>
                <c:pt idx="40">
                  <c:v>21.756143197483869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2-CA4E-4B19-9C31-B09CE30A7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461568"/>
        <c:axId val="964631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Summary!$A$4</c15:sqref>
                        </c15:formulaRef>
                      </c:ext>
                    </c:extLst>
                    <c:strCache>
                      <c:ptCount val="1"/>
                      <c:pt idx="0">
                        <c:v>ISP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Summary!$B$4:$BJ$4</c15:sqref>
                        </c15:formulaRef>
                      </c:ext>
                    </c:extLst>
                    <c:numCache>
                      <c:formatCode>0%</c:formatCode>
                      <c:ptCount val="41"/>
                      <c:pt idx="0">
                        <c:v>0.59999999999999898</c:v>
                      </c:pt>
                      <c:pt idx="1">
                        <c:v>0.60999999999999899</c:v>
                      </c:pt>
                      <c:pt idx="2">
                        <c:v>0.619999999999999</c:v>
                      </c:pt>
                      <c:pt idx="3">
                        <c:v>0.62999999999999901</c:v>
                      </c:pt>
                      <c:pt idx="4">
                        <c:v>0.63999999999999901</c:v>
                      </c:pt>
                      <c:pt idx="5">
                        <c:v>0.64999999999999902</c:v>
                      </c:pt>
                      <c:pt idx="6">
                        <c:v>0.65999999999999903</c:v>
                      </c:pt>
                      <c:pt idx="7">
                        <c:v>0.66999999999999904</c:v>
                      </c:pt>
                      <c:pt idx="8">
                        <c:v>0.67999999999999905</c:v>
                      </c:pt>
                      <c:pt idx="9">
                        <c:v>0.68999999999999895</c:v>
                      </c:pt>
                      <c:pt idx="10">
                        <c:v>0.69999999999999896</c:v>
                      </c:pt>
                      <c:pt idx="11">
                        <c:v>0.70999999999999897</c:v>
                      </c:pt>
                      <c:pt idx="12">
                        <c:v>0.71999999999999897</c:v>
                      </c:pt>
                      <c:pt idx="13">
                        <c:v>0.72999999999999798</c:v>
                      </c:pt>
                      <c:pt idx="14">
                        <c:v>0.73999999999999799</c:v>
                      </c:pt>
                      <c:pt idx="15">
                        <c:v>0.749999999999998</c:v>
                      </c:pt>
                      <c:pt idx="16">
                        <c:v>0.75999999999999801</c:v>
                      </c:pt>
                      <c:pt idx="17">
                        <c:v>0.76999999999999802</c:v>
                      </c:pt>
                      <c:pt idx="18">
                        <c:v>0.77999999999999803</c:v>
                      </c:pt>
                      <c:pt idx="19">
                        <c:v>0.78999999999999804</c:v>
                      </c:pt>
                      <c:pt idx="20">
                        <c:v>0.79999999999999805</c:v>
                      </c:pt>
                      <c:pt idx="21">
                        <c:v>0.80999999999999805</c:v>
                      </c:pt>
                      <c:pt idx="22">
                        <c:v>0.81999999999999795</c:v>
                      </c:pt>
                      <c:pt idx="23">
                        <c:v>0.82999999999999796</c:v>
                      </c:pt>
                      <c:pt idx="24">
                        <c:v>0.83999999999999797</c:v>
                      </c:pt>
                      <c:pt idx="25">
                        <c:v>0.84999999999999798</c:v>
                      </c:pt>
                      <c:pt idx="26">
                        <c:v>0.85999999999999799</c:v>
                      </c:pt>
                      <c:pt idx="27">
                        <c:v>0.869999999999998</c:v>
                      </c:pt>
                      <c:pt idx="28">
                        <c:v>0.87999999999999801</c:v>
                      </c:pt>
                      <c:pt idx="29">
                        <c:v>0.88999999999999801</c:v>
                      </c:pt>
                      <c:pt idx="30">
                        <c:v>0.89999999999999802</c:v>
                      </c:pt>
                      <c:pt idx="31">
                        <c:v>0.90999999999999803</c:v>
                      </c:pt>
                      <c:pt idx="32">
                        <c:v>0.91999999999999804</c:v>
                      </c:pt>
                      <c:pt idx="33">
                        <c:v>0.92999999999999805</c:v>
                      </c:pt>
                      <c:pt idx="34">
                        <c:v>0.93999999999999695</c:v>
                      </c:pt>
                      <c:pt idx="35">
                        <c:v>0.94999999999999696</c:v>
                      </c:pt>
                      <c:pt idx="36">
                        <c:v>0.95999999999999697</c:v>
                      </c:pt>
                      <c:pt idx="37">
                        <c:v>0.96999999999999698</c:v>
                      </c:pt>
                      <c:pt idx="38">
                        <c:v>0.97999999999999698</c:v>
                      </c:pt>
                      <c:pt idx="39">
                        <c:v>0.98999999999999699</c:v>
                      </c:pt>
                      <c:pt idx="40">
                        <c:v>0.999999999999997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Summary!$B$4:$BJ$4</c15:sqref>
                        </c15:formulaRef>
                      </c:ext>
                    </c:extLst>
                    <c:numCache>
                      <c:formatCode>0%</c:formatCode>
                      <c:ptCount val="41"/>
                      <c:pt idx="0">
                        <c:v>0.59999999999999898</c:v>
                      </c:pt>
                      <c:pt idx="1">
                        <c:v>0.60999999999999899</c:v>
                      </c:pt>
                      <c:pt idx="2">
                        <c:v>0.619999999999999</c:v>
                      </c:pt>
                      <c:pt idx="3">
                        <c:v>0.62999999999999901</c:v>
                      </c:pt>
                      <c:pt idx="4">
                        <c:v>0.63999999999999901</c:v>
                      </c:pt>
                      <c:pt idx="5">
                        <c:v>0.64999999999999902</c:v>
                      </c:pt>
                      <c:pt idx="6">
                        <c:v>0.65999999999999903</c:v>
                      </c:pt>
                      <c:pt idx="7">
                        <c:v>0.66999999999999904</c:v>
                      </c:pt>
                      <c:pt idx="8">
                        <c:v>0.67999999999999905</c:v>
                      </c:pt>
                      <c:pt idx="9">
                        <c:v>0.68999999999999895</c:v>
                      </c:pt>
                      <c:pt idx="10">
                        <c:v>0.69999999999999896</c:v>
                      </c:pt>
                      <c:pt idx="11">
                        <c:v>0.70999999999999897</c:v>
                      </c:pt>
                      <c:pt idx="12">
                        <c:v>0.71999999999999897</c:v>
                      </c:pt>
                      <c:pt idx="13">
                        <c:v>0.72999999999999798</c:v>
                      </c:pt>
                      <c:pt idx="14">
                        <c:v>0.73999999999999799</c:v>
                      </c:pt>
                      <c:pt idx="15">
                        <c:v>0.749999999999998</c:v>
                      </c:pt>
                      <c:pt idx="16">
                        <c:v>0.75999999999999801</c:v>
                      </c:pt>
                      <c:pt idx="17">
                        <c:v>0.76999999999999802</c:v>
                      </c:pt>
                      <c:pt idx="18">
                        <c:v>0.77999999999999803</c:v>
                      </c:pt>
                      <c:pt idx="19">
                        <c:v>0.78999999999999804</c:v>
                      </c:pt>
                      <c:pt idx="20">
                        <c:v>0.79999999999999805</c:v>
                      </c:pt>
                      <c:pt idx="21">
                        <c:v>0.80999999999999805</c:v>
                      </c:pt>
                      <c:pt idx="22">
                        <c:v>0.81999999999999795</c:v>
                      </c:pt>
                      <c:pt idx="23">
                        <c:v>0.82999999999999796</c:v>
                      </c:pt>
                      <c:pt idx="24">
                        <c:v>0.83999999999999797</c:v>
                      </c:pt>
                      <c:pt idx="25">
                        <c:v>0.84999999999999798</c:v>
                      </c:pt>
                      <c:pt idx="26">
                        <c:v>0.85999999999999799</c:v>
                      </c:pt>
                      <c:pt idx="27">
                        <c:v>0.869999999999998</c:v>
                      </c:pt>
                      <c:pt idx="28">
                        <c:v>0.87999999999999801</c:v>
                      </c:pt>
                      <c:pt idx="29">
                        <c:v>0.88999999999999801</c:v>
                      </c:pt>
                      <c:pt idx="30">
                        <c:v>0.89999999999999802</c:v>
                      </c:pt>
                      <c:pt idx="31">
                        <c:v>0.90999999999999803</c:v>
                      </c:pt>
                      <c:pt idx="32">
                        <c:v>0.91999999999999804</c:v>
                      </c:pt>
                      <c:pt idx="33">
                        <c:v>0.92999999999999805</c:v>
                      </c:pt>
                      <c:pt idx="34">
                        <c:v>0.93999999999999695</c:v>
                      </c:pt>
                      <c:pt idx="35">
                        <c:v>0.94999999999999696</c:v>
                      </c:pt>
                      <c:pt idx="36">
                        <c:v>0.95999999999999697</c:v>
                      </c:pt>
                      <c:pt idx="37">
                        <c:v>0.96999999999999698</c:v>
                      </c:pt>
                      <c:pt idx="38">
                        <c:v>0.97999999999999698</c:v>
                      </c:pt>
                      <c:pt idx="39">
                        <c:v>0.98999999999999699</c:v>
                      </c:pt>
                      <c:pt idx="40">
                        <c:v>0.999999999999997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A4E-4B19-9C31-B09CE30A7704}"/>
                  </c:ext>
                </c:extLst>
              </c15:ser>
            </c15:filteredLineSeries>
          </c:ext>
        </c:extLst>
      </c:lineChart>
      <c:catAx>
        <c:axId val="9646156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63104"/>
        <c:crosses val="autoZero"/>
        <c:auto val="1"/>
        <c:lblAlgn val="ctr"/>
        <c:lblOffset val="100"/>
        <c:noMultiLvlLbl val="0"/>
      </c:catAx>
      <c:valAx>
        <c:axId val="96463104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9646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E3E7B-2709-4869-85AA-D9E61C379BD3}" type="datetimeFigureOut">
              <a:rPr lang="en-US" smtClean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79AC-0985-4981-9751-6FB2748182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3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72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1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14600" y="3155522"/>
            <a:ext cx="10962800" cy="124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 b="0">
                <a:solidFill>
                  <a:srgbClr val="000000"/>
                </a:solidFill>
                <a:latin typeface="+mj-lt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14600" y="4448662"/>
            <a:ext cx="10962800" cy="57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600">
                <a:solidFill>
                  <a:srgbClr val="000000"/>
                </a:solidFill>
                <a:latin typeface="+mj-l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423333" y="6309360"/>
            <a:ext cx="2347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3333" y="6309360"/>
            <a:ext cx="2347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75C13800-BEF5-E24E-85FD-4D6BC3871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11430000" cy="457200"/>
          </a:xfrm>
          <a:prstGeom prst="rect">
            <a:avLst/>
          </a:prstGeom>
        </p:spPr>
        <p:txBody>
          <a:bodyPr lIns="91440" tIns="45720" rIns="91440" bIns="45720" anchor="t" anchorCtr="0"/>
          <a:lstStyle>
            <a:lvl1pPr lvl="0" algn="l">
              <a:spcBef>
                <a:spcPts val="0"/>
              </a:spcBef>
              <a:defRPr sz="2400" b="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DDC86F8-11B0-7448-B7E5-E9617E133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820738"/>
            <a:ext cx="11430000" cy="54864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5C0F128-51B3-0747-ADAB-ABED36BCC99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504316"/>
            <a:ext cx="11430000" cy="4713604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SzPct val="90000"/>
              <a:buFont typeface="Wingdings" panose="05000000000000000000" pitchFamily="2" charset="2"/>
              <a:buChar char="§"/>
              <a:defRPr sz="1800">
                <a:latin typeface="+mj-lt"/>
              </a:defRPr>
            </a:lvl1pPr>
            <a:lvl2pPr marL="548640" indent="-274320">
              <a:spcBef>
                <a:spcPts val="600"/>
              </a:spcBef>
              <a:buSzPct val="115000"/>
              <a:buFont typeface="Calibri" panose="020F0502020204030204" pitchFamily="34" charset="0"/>
              <a:buChar char="◦"/>
              <a:defRPr sz="1600">
                <a:latin typeface="+mj-lt"/>
              </a:defRPr>
            </a:lvl2pPr>
            <a:lvl3pPr marL="822960" indent="-274320">
              <a:spcBef>
                <a:spcPts val="300"/>
              </a:spcBef>
              <a:buFont typeface="Arial" panose="020B0604020202020204" pitchFamily="34" charset="0"/>
              <a:buChar char="•"/>
              <a:defRPr sz="1400">
                <a:latin typeface="+mj-lt"/>
              </a:defRPr>
            </a:lvl3pPr>
            <a:lvl4pPr marL="1097280" indent="-274320">
              <a:spcBef>
                <a:spcPts val="300"/>
              </a:spcBef>
              <a:buFont typeface="Calibri" panose="020F0502020204030204" pitchFamily="34" charset="0"/>
              <a:buChar char="–"/>
              <a:defRPr sz="1400">
                <a:latin typeface="+mj-lt"/>
              </a:defRPr>
            </a:lvl4pPr>
            <a:lvl5pPr marL="548640" indent="0">
              <a:spcBef>
                <a:spcPts val="600"/>
              </a:spcBef>
              <a:buFont typeface="Courier New" panose="02070309020205020404" pitchFamily="49" charset="0"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461179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ction_Divi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  <a:prstGeom prst="rect">
            <a:avLst/>
          </a:prstGeom>
        </p:spPr>
        <p:txBody>
          <a:bodyPr lIns="91440" tIns="45720" rIns="91440" bIns="45720" anchor="t" anchorCtr="0"/>
          <a:lstStyle>
            <a:lvl1pPr lvl="0" algn="l">
              <a:spcBef>
                <a:spcPts val="0"/>
              </a:spcBef>
              <a:defRPr sz="2400" b="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rgbClr val="000000"/>
                </a:solidFill>
                <a:latin typeface="+mj-lt"/>
              </a:defRPr>
            </a:lvl1pPr>
          </a:lstStyle>
          <a:p>
            <a:fld id="{0DF7C608-68F2-4167-9211-2E32347357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6"/>
          </p:nvPr>
        </p:nvSpPr>
        <p:spPr>
          <a:xfrm>
            <a:off x="3048000" y="1280160"/>
            <a:ext cx="6096000" cy="4937760"/>
          </a:xfrm>
          <a:prstGeom prst="rect">
            <a:avLst/>
          </a:prstGeom>
        </p:spPr>
        <p:txBody>
          <a:bodyPr anchor="ctr"/>
          <a:lstStyle>
            <a:lvl1pPr marL="274320" indent="-274320">
              <a:spcBef>
                <a:spcPts val="2400"/>
              </a:spcBef>
              <a:buSzPct val="90000"/>
              <a:buFont typeface="Wingdings" panose="05000000000000000000" pitchFamily="2" charset="2"/>
              <a:buChar char="§"/>
              <a:defRPr sz="2000">
                <a:latin typeface="+mj-lt"/>
              </a:defRPr>
            </a:lvl1pPr>
            <a:lvl2pPr marL="548640" indent="-274320">
              <a:spcBef>
                <a:spcPts val="600"/>
              </a:spcBef>
              <a:buSzPct val="115000"/>
              <a:buFont typeface="Calibri" panose="020F0502020204030204" pitchFamily="34" charset="0"/>
              <a:buChar char="◦"/>
              <a:defRPr sz="1600">
                <a:latin typeface="+mj-lt"/>
              </a:defRPr>
            </a:lvl2pPr>
            <a:lvl3pPr marL="822960" indent="-274320">
              <a:spcBef>
                <a:spcPts val="300"/>
              </a:spcBef>
              <a:buFont typeface="Arial" panose="020B0604020202020204" pitchFamily="34" charset="0"/>
              <a:buChar char="•"/>
              <a:defRPr sz="1400">
                <a:latin typeface="+mj-lt"/>
              </a:defRPr>
            </a:lvl3pPr>
            <a:lvl4pPr marL="1097280" indent="-274320">
              <a:spcBef>
                <a:spcPts val="300"/>
              </a:spcBef>
              <a:buFont typeface="Calibri" panose="020F0502020204030204" pitchFamily="34" charset="0"/>
              <a:buChar char="–"/>
              <a:defRPr sz="1400">
                <a:latin typeface="+mj-lt"/>
              </a:defRPr>
            </a:lvl4pPr>
            <a:lvl5pPr marL="548640" indent="0">
              <a:spcBef>
                <a:spcPts val="600"/>
              </a:spcBef>
              <a:buFont typeface="Courier New" panose="02070309020205020404" pitchFamily="49" charset="0"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2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11430000" cy="457200"/>
          </a:xfrm>
          <a:prstGeom prst="rect">
            <a:avLst/>
          </a:prstGeom>
        </p:spPr>
        <p:txBody>
          <a:bodyPr lIns="91440" tIns="45720" rIns="91440" bIns="45720" anchor="t" anchorCtr="0"/>
          <a:lstStyle>
            <a:lvl1pPr lvl="0" algn="l">
              <a:spcBef>
                <a:spcPts val="0"/>
              </a:spcBef>
              <a:defRPr sz="2400" b="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rgbClr val="000000"/>
                </a:solidFill>
                <a:latin typeface="+mj-lt"/>
              </a:defRPr>
            </a:lvl1pPr>
          </a:lstStyle>
          <a:p>
            <a:fld id="{0DF7C608-68F2-4167-9211-2E32347357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820738"/>
            <a:ext cx="11430000" cy="54864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1504316"/>
            <a:ext cx="11430000" cy="4713604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SzPct val="90000"/>
              <a:buFont typeface="Wingdings" panose="05000000000000000000" pitchFamily="2" charset="2"/>
              <a:buChar char="§"/>
              <a:defRPr sz="1800">
                <a:latin typeface="+mj-lt"/>
              </a:defRPr>
            </a:lvl1pPr>
            <a:lvl2pPr marL="548640" indent="-274320">
              <a:spcBef>
                <a:spcPts val="600"/>
              </a:spcBef>
              <a:buSzPct val="115000"/>
              <a:buFont typeface="Calibri" panose="020F0502020204030204" pitchFamily="34" charset="0"/>
              <a:buChar char="◦"/>
              <a:defRPr sz="1600">
                <a:latin typeface="+mj-lt"/>
              </a:defRPr>
            </a:lvl2pPr>
            <a:lvl3pPr marL="822960" indent="-274320">
              <a:spcBef>
                <a:spcPts val="300"/>
              </a:spcBef>
              <a:buFont typeface="Arial" panose="020B0604020202020204" pitchFamily="34" charset="0"/>
              <a:buChar char="•"/>
              <a:defRPr sz="1400">
                <a:latin typeface="+mj-lt"/>
              </a:defRPr>
            </a:lvl3pPr>
            <a:lvl4pPr marL="1097280" indent="-274320">
              <a:spcBef>
                <a:spcPts val="300"/>
              </a:spcBef>
              <a:buFont typeface="Calibri" panose="020F0502020204030204" pitchFamily="34" charset="0"/>
              <a:buChar char="–"/>
              <a:defRPr sz="1400">
                <a:latin typeface="+mj-lt"/>
              </a:defRPr>
            </a:lvl4pPr>
            <a:lvl5pPr marL="548640" indent="0">
              <a:spcBef>
                <a:spcPts val="600"/>
              </a:spcBef>
              <a:buFont typeface="Courier New" panose="02070309020205020404" pitchFamily="49" charset="0"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920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Box">
    <p:bg>
      <p:bgRef idx="1001">
        <a:schemeClr val="bg1"/>
      </p:bgRef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  <a:prstGeom prst="rect">
            <a:avLst/>
          </a:prstGeom>
        </p:spPr>
        <p:txBody>
          <a:bodyPr lIns="91440" tIns="45720" rIns="91440" bIns="45720" anchor="t" anchorCtr="0"/>
          <a:lstStyle>
            <a:lvl1pPr lvl="0" algn="l">
              <a:spcBef>
                <a:spcPts val="0"/>
              </a:spcBef>
              <a:defRPr sz="2400" b="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rgbClr val="000000"/>
                </a:solidFill>
                <a:latin typeface="+mj-lt"/>
              </a:defRPr>
            </a:lvl1pPr>
          </a:lstStyle>
          <a:p>
            <a:fld id="{0DF7C608-68F2-4167-9211-2E32347357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5"/>
          </p:nvPr>
        </p:nvSpPr>
        <p:spPr>
          <a:xfrm>
            <a:off x="6400800" y="1280160"/>
            <a:ext cx="5486400" cy="4937760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SzPct val="90000"/>
              <a:buFont typeface="Wingdings" panose="05000000000000000000" pitchFamily="2" charset="2"/>
              <a:buChar char="§"/>
              <a:defRPr sz="1800">
                <a:latin typeface="+mj-lt"/>
              </a:defRPr>
            </a:lvl1pPr>
            <a:lvl2pPr marL="548640" indent="-274320">
              <a:spcBef>
                <a:spcPts val="600"/>
              </a:spcBef>
              <a:buSzPct val="115000"/>
              <a:buFont typeface="Calibri" panose="020F0502020204030204" pitchFamily="34" charset="0"/>
              <a:buChar char="◦"/>
              <a:defRPr sz="1600">
                <a:latin typeface="+mj-lt"/>
              </a:defRPr>
            </a:lvl2pPr>
            <a:lvl3pPr marL="822960" indent="-274320">
              <a:spcBef>
                <a:spcPts val="300"/>
              </a:spcBef>
              <a:buFont typeface="Arial" panose="020B0604020202020204" pitchFamily="34" charset="0"/>
              <a:buChar char="•"/>
              <a:defRPr sz="1400">
                <a:latin typeface="+mj-lt"/>
              </a:defRPr>
            </a:lvl3pPr>
            <a:lvl4pPr marL="1097280" indent="-274320">
              <a:spcBef>
                <a:spcPts val="300"/>
              </a:spcBef>
              <a:buFont typeface="Calibri" panose="020F0502020204030204" pitchFamily="34" charset="0"/>
              <a:buChar char="–"/>
              <a:defRPr sz="1400">
                <a:latin typeface="+mj-lt"/>
              </a:defRPr>
            </a:lvl4pPr>
            <a:lvl5pPr marL="548640" indent="0">
              <a:spcBef>
                <a:spcPts val="600"/>
              </a:spcBef>
              <a:buFont typeface="Courier New" panose="02070309020205020404" pitchFamily="49" charset="0"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7200" y="1280160"/>
            <a:ext cx="5486400" cy="4937760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SzPct val="90000"/>
              <a:buFont typeface="Wingdings" panose="05000000000000000000" pitchFamily="2" charset="2"/>
              <a:buChar char="§"/>
              <a:defRPr sz="1800">
                <a:latin typeface="+mj-lt"/>
              </a:defRPr>
            </a:lvl1pPr>
            <a:lvl2pPr marL="548640" indent="-274320">
              <a:spcBef>
                <a:spcPts val="600"/>
              </a:spcBef>
              <a:buSzPct val="115000"/>
              <a:buFont typeface="Calibri" panose="020F0502020204030204" pitchFamily="34" charset="0"/>
              <a:buChar char="◦"/>
              <a:defRPr sz="1600">
                <a:latin typeface="+mj-lt"/>
              </a:defRPr>
            </a:lvl2pPr>
            <a:lvl3pPr marL="822960" indent="-274320">
              <a:spcBef>
                <a:spcPts val="300"/>
              </a:spcBef>
              <a:buFont typeface="Arial" panose="020B0604020202020204" pitchFamily="34" charset="0"/>
              <a:buChar char="•"/>
              <a:defRPr sz="1400">
                <a:latin typeface="+mj-lt"/>
              </a:defRPr>
            </a:lvl3pPr>
            <a:lvl4pPr marL="1097280" indent="-274320">
              <a:spcBef>
                <a:spcPts val="300"/>
              </a:spcBef>
              <a:buFont typeface="Calibri" panose="020F0502020204030204" pitchFamily="34" charset="0"/>
              <a:buChar char="–"/>
              <a:defRPr sz="1400">
                <a:latin typeface="+mj-lt"/>
              </a:defRPr>
            </a:lvl4pPr>
            <a:lvl5pPr marL="548640" indent="0">
              <a:spcBef>
                <a:spcPts val="600"/>
              </a:spcBef>
              <a:buFont typeface="Courier New" panose="02070309020205020404" pitchFamily="49" charset="0"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669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6" y="749015"/>
            <a:ext cx="11227241" cy="470186"/>
          </a:xfr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1619D90B-1D3F-4CEE-BBCF-0FAEACCCF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1962" y="358488"/>
            <a:ext cx="2898458" cy="3492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spc="-100" baseline="0">
                <a:solidFill>
                  <a:schemeClr val="accent1">
                    <a:lumMod val="7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2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1" y="2362200"/>
            <a:ext cx="7696200" cy="1097915"/>
          </a:xfrm>
        </p:spPr>
        <p:txBody>
          <a:bodyPr anchor="ctr"/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9D90B-1D3F-4CEE-BBCF-0FAEACCCFBE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24400" y="3622973"/>
            <a:ext cx="2743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7900" y="3922991"/>
            <a:ext cx="7696200" cy="349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80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/>
          <p:nvPr userDrawn="1"/>
        </p:nvSpPr>
        <p:spPr>
          <a:xfrm>
            <a:off x="0" y="1828800"/>
            <a:ext cx="228600" cy="50292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9" name="Shape 68"/>
          <p:cNvSpPr/>
          <p:nvPr userDrawn="1"/>
        </p:nvSpPr>
        <p:spPr>
          <a:xfrm>
            <a:off x="0" y="0"/>
            <a:ext cx="228600" cy="1828800"/>
          </a:xfrm>
          <a:prstGeom prst="rect">
            <a:avLst/>
          </a:prstGeom>
          <a:solidFill>
            <a:srgbClr val="28B5D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4300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rgbClr val="000000"/>
                </a:solidFill>
                <a:latin typeface="+mj-lt"/>
              </a:defRPr>
            </a:lvl1pPr>
          </a:lstStyle>
          <a:p>
            <a:fld id="{0DF7C608-68F2-4167-9211-2E32347357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2" r:id="rId3"/>
    <p:sldLayoutId id="2147483661" r:id="rId4"/>
    <p:sldLayoutId id="2147483660" r:id="rId5"/>
    <p:sldLayoutId id="2147483664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00" b="0" i="0" u="none" strike="noStrike" cap="none">
          <a:solidFill>
            <a:srgbClr val="000000"/>
          </a:solidFill>
          <a:latin typeface="+mj-lt"/>
          <a:ea typeface="Museo Sans 900" panose="020000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4599" y="3026270"/>
            <a:ext cx="10962800" cy="1750060"/>
          </a:xfrm>
        </p:spPr>
        <p:txBody>
          <a:bodyPr anchor="ctr"/>
          <a:lstStyle/>
          <a:p>
            <a:r>
              <a:rPr lang="en-US" dirty="0"/>
              <a:t>Supply Chain Management Overview</a:t>
            </a:r>
            <a:br>
              <a:rPr lang="en-US" dirty="0"/>
            </a:br>
            <a:r>
              <a:rPr lang="en-US" sz="2400" dirty="0"/>
              <a:t>February 2018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239" y="5011299"/>
            <a:ext cx="4033521" cy="138499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 fontAlgn="ctr"/>
            <a:r>
              <a:rPr lang="en-US" dirty="0">
                <a:latin typeface="Calibri" panose="020F0502020204030204" pitchFamily="34" charset="0"/>
              </a:rPr>
              <a:t>Richard Motilal</a:t>
            </a:r>
          </a:p>
          <a:p>
            <a:pPr algn="ctr" fontAlgn="ctr"/>
            <a:endParaRPr lang="en-US" dirty="0">
              <a:latin typeface="Calibri" panose="020F0502020204030204" pitchFamily="34" charset="0"/>
            </a:endParaRPr>
          </a:p>
          <a:p>
            <a:pPr algn="ctr" fontAlgn="ctr"/>
            <a:endParaRPr lang="en-US" dirty="0">
              <a:latin typeface="Calibri" panose="020F0502020204030204" pitchFamily="34" charset="0"/>
            </a:endParaRPr>
          </a:p>
          <a:p>
            <a:pPr algn="ctr" fontAlgn="ctr"/>
            <a:endParaRPr lang="en-US" dirty="0">
              <a:latin typeface="Calibri" panose="020F0502020204030204" pitchFamily="34" charset="0"/>
            </a:endParaRPr>
          </a:p>
          <a:p>
            <a:pPr algn="ctr" fontAlgn="ctr"/>
            <a:endParaRPr lang="en-US" dirty="0">
              <a:latin typeface="Calibri" panose="020F0502020204030204" pitchFamily="34" charset="0"/>
            </a:endParaRPr>
          </a:p>
          <a:p>
            <a:pPr algn="ctr" fontAlgn="ctr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End-to-end 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Chain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10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3745263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81835C-5D19-FF4D-A286-534378E5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457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Supply Chain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75C91-A27F-D344-9159-579C9DE2435D}"/>
              </a:ext>
            </a:extLst>
          </p:cNvPr>
          <p:cNvSpPr txBox="1"/>
          <p:nvPr/>
        </p:nvSpPr>
        <p:spPr>
          <a:xfrm>
            <a:off x="-376518" y="257107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91425" tIns="91425" rIns="91425" bIns="91425" rtlCol="0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F3FE3B9-4806-6842-A438-1F0175CEA4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820738"/>
            <a:ext cx="11430000" cy="548640"/>
          </a:xfrm>
        </p:spPr>
        <p:txBody>
          <a:bodyPr/>
          <a:lstStyle/>
          <a:p>
            <a:r>
              <a:rPr lang="en-US" sz="1800" dirty="0"/>
              <a:t>Key elements for a successful Supply Chain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62EADC-4C7F-3D45-81CC-CECBA16257E3}"/>
              </a:ext>
            </a:extLst>
          </p:cNvPr>
          <p:cNvGrpSpPr/>
          <p:nvPr/>
        </p:nvGrpSpPr>
        <p:grpSpPr>
          <a:xfrm>
            <a:off x="721756" y="1853191"/>
            <a:ext cx="10900888" cy="4063795"/>
            <a:chOff x="485736" y="1814510"/>
            <a:chExt cx="8189998" cy="277562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2EE9474-350A-9845-85A3-5981361547CC}"/>
                </a:ext>
              </a:extLst>
            </p:cNvPr>
            <p:cNvSpPr/>
            <p:nvPr/>
          </p:nvSpPr>
          <p:spPr>
            <a:xfrm>
              <a:off x="3250688" y="1814510"/>
              <a:ext cx="2610755" cy="5787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Systems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311B7B8-3395-6C4D-9302-ACA26DE089B3}"/>
                </a:ext>
              </a:extLst>
            </p:cNvPr>
            <p:cNvSpPr/>
            <p:nvPr/>
          </p:nvSpPr>
          <p:spPr>
            <a:xfrm>
              <a:off x="485736" y="1814510"/>
              <a:ext cx="2611583" cy="5787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Collaboration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5A365BF-97B3-DA42-A973-45ECC0C9C0E5}"/>
                </a:ext>
              </a:extLst>
            </p:cNvPr>
            <p:cNvSpPr/>
            <p:nvPr/>
          </p:nvSpPr>
          <p:spPr>
            <a:xfrm>
              <a:off x="6010659" y="1814510"/>
              <a:ext cx="2664107" cy="57873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Innovation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76E8B1-C76E-554F-9C91-8F2B351656AA}"/>
                </a:ext>
              </a:extLst>
            </p:cNvPr>
            <p:cNvSpPr txBox="1"/>
            <p:nvPr/>
          </p:nvSpPr>
          <p:spPr>
            <a:xfrm>
              <a:off x="485737" y="2396916"/>
              <a:ext cx="2611582" cy="1597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>
                  <a:solidFill>
                    <a:srgbClr val="434343"/>
                  </a:solidFill>
                  <a:latin typeface="Calibri"/>
                  <a:ea typeface="Calibri"/>
                  <a:cs typeface="Calibri"/>
                </a:defRPr>
              </a:lvl1pPr>
            </a:lstStyle>
            <a:p>
              <a:pPr marL="0" indent="0" algn="ctr">
                <a:buNone/>
              </a:pPr>
              <a:r>
                <a:rPr lang="en-US" b="1" dirty="0">
                  <a:sym typeface="Calibri"/>
                </a:rPr>
                <a:t>Leverages resources even outside the company and provides benefits to partners</a:t>
              </a:r>
            </a:p>
            <a:p>
              <a:pPr marL="0" indent="0">
                <a:buNone/>
              </a:pPr>
              <a:endParaRPr lang="en-US" sz="600" dirty="0">
                <a:sym typeface="Calibri"/>
              </a:endParaRPr>
            </a:p>
            <a:p>
              <a:r>
                <a:rPr lang="en-US" dirty="0"/>
                <a:t>Supplier Collaboration</a:t>
              </a:r>
            </a:p>
            <a:p>
              <a:r>
                <a:rPr lang="en-US" dirty="0"/>
                <a:t>Supply Chain Optimization</a:t>
              </a:r>
            </a:p>
            <a:p>
              <a:r>
                <a:rPr lang="en-US" dirty="0"/>
                <a:t>Customer Relationship Management</a:t>
              </a:r>
            </a:p>
            <a:p>
              <a:r>
                <a:rPr lang="en-US" dirty="0"/>
                <a:t>S&amp;OP</a:t>
              </a:r>
            </a:p>
            <a:p>
              <a:r>
                <a:rPr lang="en-US" dirty="0"/>
                <a:t>Omni-Channel Marketing</a:t>
              </a:r>
            </a:p>
            <a:p>
              <a:r>
                <a:rPr lang="en-US" dirty="0"/>
                <a:t>Store-in Store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03191-721F-1140-A6C7-8B828C24932B}"/>
                </a:ext>
              </a:extLst>
            </p:cNvPr>
            <p:cNvSpPr txBox="1"/>
            <p:nvPr/>
          </p:nvSpPr>
          <p:spPr>
            <a:xfrm>
              <a:off x="3247781" y="2391129"/>
              <a:ext cx="2612416" cy="1597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>
                  <a:solidFill>
                    <a:srgbClr val="434343"/>
                  </a:solidFill>
                  <a:latin typeface="Calibri"/>
                  <a:ea typeface="Calibri"/>
                  <a:cs typeface="Calibri"/>
                </a:defRPr>
              </a:lvl1pPr>
            </a:lstStyle>
            <a:p>
              <a:pPr marL="0" indent="0" algn="ctr">
                <a:buNone/>
              </a:pPr>
              <a:r>
                <a:rPr lang="en-US" b="1" dirty="0">
                  <a:sym typeface="Calibri"/>
                </a:rPr>
                <a:t>Provide speed, efficiency and facilitate process optimization</a:t>
              </a:r>
            </a:p>
            <a:p>
              <a:pPr marL="0" indent="0">
                <a:buNone/>
              </a:pPr>
              <a:endParaRPr lang="en-US" sz="600" b="1" dirty="0">
                <a:sym typeface="Calibri"/>
              </a:endParaRPr>
            </a:p>
            <a:p>
              <a:r>
                <a:rPr lang="en-US" dirty="0"/>
                <a:t>ERP Systems</a:t>
              </a:r>
            </a:p>
            <a:p>
              <a:r>
                <a:rPr lang="en-US" dirty="0"/>
                <a:t>Planning</a:t>
              </a:r>
            </a:p>
            <a:p>
              <a:r>
                <a:rPr lang="en-US" dirty="0"/>
                <a:t>Procurement</a:t>
              </a:r>
            </a:p>
            <a:p>
              <a:r>
                <a:rPr lang="en-US" dirty="0"/>
                <a:t>Scheduling</a:t>
              </a:r>
            </a:p>
            <a:p>
              <a:r>
                <a:rPr lang="en-US" dirty="0"/>
                <a:t>Warehouse Management Systems (WMS)</a:t>
              </a:r>
            </a:p>
            <a:p>
              <a:r>
                <a:rPr lang="en-US" dirty="0"/>
                <a:t>Transportation Management Systems (TMS)</a:t>
              </a:r>
            </a:p>
            <a:p>
              <a:r>
                <a:rPr lang="en-US" dirty="0"/>
                <a:t>Retail Management Systems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40921B-33BD-7C44-BED7-57AFDB6C6585}"/>
                </a:ext>
              </a:extLst>
            </p:cNvPr>
            <p:cNvSpPr txBox="1"/>
            <p:nvPr/>
          </p:nvSpPr>
          <p:spPr>
            <a:xfrm>
              <a:off x="6010660" y="2391129"/>
              <a:ext cx="2664106" cy="1597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>
                  <a:solidFill>
                    <a:srgbClr val="434343"/>
                  </a:solidFill>
                  <a:latin typeface="Calibri"/>
                  <a:ea typeface="Calibri"/>
                  <a:cs typeface="Calibri"/>
                </a:defRPr>
              </a:lvl1pPr>
            </a:lstStyle>
            <a:p>
              <a:pPr marL="0" indent="0" algn="ctr">
                <a:buNone/>
              </a:pPr>
              <a:r>
                <a:rPr lang="en-US" b="1" dirty="0">
                  <a:sym typeface="Calibri"/>
                </a:rPr>
                <a:t>Looking ahead and leveraging technology to maximize, savings, and performance</a:t>
              </a:r>
            </a:p>
            <a:p>
              <a:pPr marL="0" indent="0" algn="ctr">
                <a:buNone/>
              </a:pPr>
              <a:endParaRPr lang="en-US" sz="600" dirty="0">
                <a:sym typeface="Calibri"/>
              </a:endParaRPr>
            </a:p>
            <a:p>
              <a:r>
                <a:rPr lang="en-US" dirty="0"/>
                <a:t>Serialization</a:t>
              </a:r>
            </a:p>
            <a:p>
              <a:r>
                <a:rPr lang="en-US" dirty="0"/>
                <a:t>Robotics</a:t>
              </a:r>
            </a:p>
            <a:p>
              <a:r>
                <a:rPr lang="en-US" dirty="0"/>
                <a:t>GPS</a:t>
              </a:r>
            </a:p>
            <a:p>
              <a:r>
                <a:rPr lang="en-US" dirty="0"/>
                <a:t>Drones</a:t>
              </a:r>
            </a:p>
            <a:p>
              <a:r>
                <a:rPr lang="en-US" dirty="0"/>
                <a:t>Tracking .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2F23BB-168C-E946-B8E5-C2EEE1D6B995}"/>
                </a:ext>
              </a:extLst>
            </p:cNvPr>
            <p:cNvSpPr/>
            <p:nvPr/>
          </p:nvSpPr>
          <p:spPr>
            <a:xfrm>
              <a:off x="485738" y="1814510"/>
              <a:ext cx="2610753" cy="2760745"/>
            </a:xfrm>
            <a:prstGeom prst="roundRect">
              <a:avLst>
                <a:gd name="adj" fmla="val 3183"/>
              </a:avLst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C7C8413-1823-384A-8CB1-42B8AD591B91}"/>
                </a:ext>
              </a:extLst>
            </p:cNvPr>
            <p:cNvSpPr/>
            <p:nvPr/>
          </p:nvSpPr>
          <p:spPr>
            <a:xfrm>
              <a:off x="3249718" y="1814510"/>
              <a:ext cx="2610755" cy="2760745"/>
            </a:xfrm>
            <a:prstGeom prst="roundRect">
              <a:avLst>
                <a:gd name="adj" fmla="val 2880"/>
              </a:avLst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D11C8EF-616E-914A-B56F-40F4171BB2FA}"/>
                </a:ext>
              </a:extLst>
            </p:cNvPr>
            <p:cNvSpPr/>
            <p:nvPr/>
          </p:nvSpPr>
          <p:spPr>
            <a:xfrm>
              <a:off x="6011627" y="1814510"/>
              <a:ext cx="2664107" cy="2775626"/>
            </a:xfrm>
            <a:prstGeom prst="roundRect">
              <a:avLst>
                <a:gd name="adj" fmla="val 2779"/>
              </a:avLst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2C4701B-2ECE-3C4A-8954-90950847D8B5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38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End-to-end 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Chain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12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4193671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899B-99E4-E443-BB2B-CD3FA7A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 anchorCtr="0"/>
          <a:lstStyle/>
          <a:p>
            <a:pPr>
              <a:spcBef>
                <a:spcPts val="1200"/>
              </a:spcBef>
            </a:pPr>
            <a:r>
              <a:rPr lang="en-US" dirty="0"/>
              <a:t>Keys to Success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6D112B-3E4E-8440-9694-25E3095641B6}"/>
              </a:ext>
            </a:extLst>
          </p:cNvPr>
          <p:cNvSpPr/>
          <p:nvPr/>
        </p:nvSpPr>
        <p:spPr>
          <a:xfrm>
            <a:off x="661807" y="2509025"/>
            <a:ext cx="3435012" cy="3523786"/>
          </a:xfrm>
          <a:prstGeom prst="roundRect">
            <a:avLst/>
          </a:pr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92368" rIns="182880" bIns="192368" numCol="1" spcCol="1270" anchor="t" anchorCtr="0">
            <a:noAutofit/>
          </a:bodyPr>
          <a:lstStyle/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Collaborative model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Clearly defined RACI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Clearly defined metrics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Consensus forecasts &amp; plans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63CE4C7-BB03-B142-803E-6F96DBFE4A93}"/>
              </a:ext>
            </a:extLst>
          </p:cNvPr>
          <p:cNvSpPr/>
          <p:nvPr/>
        </p:nvSpPr>
        <p:spPr>
          <a:xfrm>
            <a:off x="661806" y="1504950"/>
            <a:ext cx="3435012" cy="1472902"/>
          </a:xfrm>
          <a:custGeom>
            <a:avLst/>
            <a:gdLst>
              <a:gd name="connsiteX0" fmla="*/ 0 w 4572000"/>
              <a:gd name="connsiteY0" fmla="*/ 245489 h 1472902"/>
              <a:gd name="connsiteX1" fmla="*/ 245489 w 4572000"/>
              <a:gd name="connsiteY1" fmla="*/ 0 h 1472902"/>
              <a:gd name="connsiteX2" fmla="*/ 4326511 w 4572000"/>
              <a:gd name="connsiteY2" fmla="*/ 0 h 1472902"/>
              <a:gd name="connsiteX3" fmla="*/ 4572000 w 4572000"/>
              <a:gd name="connsiteY3" fmla="*/ 245489 h 1472902"/>
              <a:gd name="connsiteX4" fmla="*/ 4572000 w 4572000"/>
              <a:gd name="connsiteY4" fmla="*/ 1227413 h 1472902"/>
              <a:gd name="connsiteX5" fmla="*/ 4326511 w 4572000"/>
              <a:gd name="connsiteY5" fmla="*/ 1472902 h 1472902"/>
              <a:gd name="connsiteX6" fmla="*/ 245489 w 4572000"/>
              <a:gd name="connsiteY6" fmla="*/ 1472902 h 1472902"/>
              <a:gd name="connsiteX7" fmla="*/ 0 w 4572000"/>
              <a:gd name="connsiteY7" fmla="*/ 1227413 h 1472902"/>
              <a:gd name="connsiteX8" fmla="*/ 0 w 4572000"/>
              <a:gd name="connsiteY8" fmla="*/ 245489 h 147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1472902">
                <a:moveTo>
                  <a:pt x="0" y="245489"/>
                </a:moveTo>
                <a:cubicBezTo>
                  <a:pt x="0" y="109909"/>
                  <a:pt x="109909" y="0"/>
                  <a:pt x="245489" y="0"/>
                </a:cubicBezTo>
                <a:lnTo>
                  <a:pt x="4326511" y="0"/>
                </a:lnTo>
                <a:cubicBezTo>
                  <a:pt x="4462091" y="0"/>
                  <a:pt x="4572000" y="109909"/>
                  <a:pt x="4572000" y="245489"/>
                </a:cubicBezTo>
                <a:lnTo>
                  <a:pt x="4572000" y="1227413"/>
                </a:lnTo>
                <a:cubicBezTo>
                  <a:pt x="4572000" y="1362993"/>
                  <a:pt x="4462091" y="1472902"/>
                  <a:pt x="4326511" y="1472902"/>
                </a:cubicBezTo>
                <a:lnTo>
                  <a:pt x="245489" y="1472902"/>
                </a:lnTo>
                <a:cubicBezTo>
                  <a:pt x="109909" y="1472902"/>
                  <a:pt x="0" y="1362993"/>
                  <a:pt x="0" y="1227413"/>
                </a:cubicBezTo>
                <a:lnTo>
                  <a:pt x="0" y="245489"/>
                </a:lnTo>
                <a:close/>
              </a:path>
            </a:pathLst>
          </a:custGeom>
          <a:solidFill>
            <a:srgbClr val="11D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Partnership Visibility Analysis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DA1D39-2967-2B44-B2BA-BEEB0A195B10}"/>
              </a:ext>
            </a:extLst>
          </p:cNvPr>
          <p:cNvSpPr/>
          <p:nvPr/>
        </p:nvSpPr>
        <p:spPr>
          <a:xfrm>
            <a:off x="4420588" y="2480071"/>
            <a:ext cx="3469118" cy="3552739"/>
          </a:xfrm>
          <a:prstGeom prst="roundRect">
            <a:avLst/>
          </a:pr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92368" rIns="182880" bIns="192368" numCol="1" spcCol="1270" anchor="t" anchorCtr="0">
            <a:noAutofit/>
          </a:bodyPr>
          <a:lstStyle/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Present information and insights, not just data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Build agility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Think end-to-end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Employ the right talent &amp; recruit carefully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7427A8D-4D27-C54A-88DC-04EB7E3F2877}"/>
              </a:ext>
            </a:extLst>
          </p:cNvPr>
          <p:cNvSpPr/>
          <p:nvPr/>
        </p:nvSpPr>
        <p:spPr>
          <a:xfrm>
            <a:off x="4454694" y="1518294"/>
            <a:ext cx="3435012" cy="1472902"/>
          </a:xfrm>
          <a:custGeom>
            <a:avLst/>
            <a:gdLst>
              <a:gd name="connsiteX0" fmla="*/ 0 w 4572000"/>
              <a:gd name="connsiteY0" fmla="*/ 245489 h 1472902"/>
              <a:gd name="connsiteX1" fmla="*/ 245489 w 4572000"/>
              <a:gd name="connsiteY1" fmla="*/ 0 h 1472902"/>
              <a:gd name="connsiteX2" fmla="*/ 4326511 w 4572000"/>
              <a:gd name="connsiteY2" fmla="*/ 0 h 1472902"/>
              <a:gd name="connsiteX3" fmla="*/ 4572000 w 4572000"/>
              <a:gd name="connsiteY3" fmla="*/ 245489 h 1472902"/>
              <a:gd name="connsiteX4" fmla="*/ 4572000 w 4572000"/>
              <a:gd name="connsiteY4" fmla="*/ 1227413 h 1472902"/>
              <a:gd name="connsiteX5" fmla="*/ 4326511 w 4572000"/>
              <a:gd name="connsiteY5" fmla="*/ 1472902 h 1472902"/>
              <a:gd name="connsiteX6" fmla="*/ 245489 w 4572000"/>
              <a:gd name="connsiteY6" fmla="*/ 1472902 h 1472902"/>
              <a:gd name="connsiteX7" fmla="*/ 0 w 4572000"/>
              <a:gd name="connsiteY7" fmla="*/ 1227413 h 1472902"/>
              <a:gd name="connsiteX8" fmla="*/ 0 w 4572000"/>
              <a:gd name="connsiteY8" fmla="*/ 245489 h 147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1472902">
                <a:moveTo>
                  <a:pt x="0" y="245489"/>
                </a:moveTo>
                <a:cubicBezTo>
                  <a:pt x="0" y="109909"/>
                  <a:pt x="109909" y="0"/>
                  <a:pt x="245489" y="0"/>
                </a:cubicBezTo>
                <a:lnTo>
                  <a:pt x="4326511" y="0"/>
                </a:lnTo>
                <a:cubicBezTo>
                  <a:pt x="4462091" y="0"/>
                  <a:pt x="4572000" y="109909"/>
                  <a:pt x="4572000" y="245489"/>
                </a:cubicBezTo>
                <a:lnTo>
                  <a:pt x="4572000" y="1227413"/>
                </a:lnTo>
                <a:cubicBezTo>
                  <a:pt x="4572000" y="1362993"/>
                  <a:pt x="4462091" y="1472902"/>
                  <a:pt x="4326511" y="1472902"/>
                </a:cubicBezTo>
                <a:lnTo>
                  <a:pt x="245489" y="1472902"/>
                </a:lnTo>
                <a:cubicBezTo>
                  <a:pt x="109909" y="1472902"/>
                  <a:pt x="0" y="1362993"/>
                  <a:pt x="0" y="1227413"/>
                </a:cubicBezTo>
                <a:lnTo>
                  <a:pt x="0" y="245489"/>
                </a:lnTo>
                <a:close/>
              </a:path>
            </a:pathLst>
          </a:custGeom>
          <a:solidFill>
            <a:srgbClr val="11D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 &amp;   Flexibility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8025EF-FF0C-134D-B1D9-C4797FA6D967}"/>
              </a:ext>
            </a:extLst>
          </p:cNvPr>
          <p:cNvSpPr/>
          <p:nvPr/>
        </p:nvSpPr>
        <p:spPr>
          <a:xfrm>
            <a:off x="8247582" y="2502073"/>
            <a:ext cx="3469118" cy="3530738"/>
          </a:xfrm>
          <a:prstGeom prst="roundRect">
            <a:avLst/>
          </a:pr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880" tIns="192368" rIns="182880" bIns="192368" numCol="1" spcCol="1270" anchor="t" anchorCtr="0">
            <a:noAutofit/>
          </a:bodyPr>
          <a:lstStyle/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Alignment with strategy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Build sustainable results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Change management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Use appropriate technology</a:t>
            </a: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kern="1200" dirty="0">
              <a:solidFill>
                <a:srgbClr val="000000"/>
              </a:solidFill>
            </a:endParaRPr>
          </a:p>
          <a:p>
            <a:pPr marL="114300" lvl="1" indent="-114300" algn="l" defTabSz="57785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Build partnerships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E7A5171-AF9B-9746-94BA-673960B17DFC}"/>
              </a:ext>
            </a:extLst>
          </p:cNvPr>
          <p:cNvSpPr/>
          <p:nvPr/>
        </p:nvSpPr>
        <p:spPr>
          <a:xfrm>
            <a:off x="8247582" y="1518294"/>
            <a:ext cx="3435012" cy="1472902"/>
          </a:xfrm>
          <a:custGeom>
            <a:avLst/>
            <a:gdLst>
              <a:gd name="connsiteX0" fmla="*/ 0 w 4572000"/>
              <a:gd name="connsiteY0" fmla="*/ 245489 h 1472902"/>
              <a:gd name="connsiteX1" fmla="*/ 245489 w 4572000"/>
              <a:gd name="connsiteY1" fmla="*/ 0 h 1472902"/>
              <a:gd name="connsiteX2" fmla="*/ 4326511 w 4572000"/>
              <a:gd name="connsiteY2" fmla="*/ 0 h 1472902"/>
              <a:gd name="connsiteX3" fmla="*/ 4572000 w 4572000"/>
              <a:gd name="connsiteY3" fmla="*/ 245489 h 1472902"/>
              <a:gd name="connsiteX4" fmla="*/ 4572000 w 4572000"/>
              <a:gd name="connsiteY4" fmla="*/ 1227413 h 1472902"/>
              <a:gd name="connsiteX5" fmla="*/ 4326511 w 4572000"/>
              <a:gd name="connsiteY5" fmla="*/ 1472902 h 1472902"/>
              <a:gd name="connsiteX6" fmla="*/ 245489 w 4572000"/>
              <a:gd name="connsiteY6" fmla="*/ 1472902 h 1472902"/>
              <a:gd name="connsiteX7" fmla="*/ 0 w 4572000"/>
              <a:gd name="connsiteY7" fmla="*/ 1227413 h 1472902"/>
              <a:gd name="connsiteX8" fmla="*/ 0 w 4572000"/>
              <a:gd name="connsiteY8" fmla="*/ 245489 h 147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1472902">
                <a:moveTo>
                  <a:pt x="0" y="245489"/>
                </a:moveTo>
                <a:cubicBezTo>
                  <a:pt x="0" y="109909"/>
                  <a:pt x="109909" y="0"/>
                  <a:pt x="245489" y="0"/>
                </a:cubicBezTo>
                <a:lnTo>
                  <a:pt x="4326511" y="0"/>
                </a:lnTo>
                <a:cubicBezTo>
                  <a:pt x="4462091" y="0"/>
                  <a:pt x="4572000" y="109909"/>
                  <a:pt x="4572000" y="245489"/>
                </a:cubicBezTo>
                <a:lnTo>
                  <a:pt x="4572000" y="1227413"/>
                </a:lnTo>
                <a:cubicBezTo>
                  <a:pt x="4572000" y="1362993"/>
                  <a:pt x="4462091" y="1472902"/>
                  <a:pt x="4326511" y="1472902"/>
                </a:cubicBezTo>
                <a:lnTo>
                  <a:pt x="245489" y="1472902"/>
                </a:lnTo>
                <a:cubicBezTo>
                  <a:pt x="109909" y="1472902"/>
                  <a:pt x="0" y="1362993"/>
                  <a:pt x="0" y="1227413"/>
                </a:cubicBezTo>
                <a:lnTo>
                  <a:pt x="0" y="245489"/>
                </a:lnTo>
                <a:close/>
              </a:path>
            </a:pathLst>
          </a:custGeom>
          <a:solidFill>
            <a:srgbClr val="11D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Competitive  Advantage Solutions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75B7D26-D20C-4B40-96D8-219125188E54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12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End-to-end 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Chain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14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4650871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899B-99E4-E443-BB2B-CD3FA7A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 anchorCtr="0"/>
          <a:lstStyle/>
          <a:p>
            <a:pPr>
              <a:spcBef>
                <a:spcPts val="1200"/>
              </a:spcBef>
            </a:pPr>
            <a:r>
              <a:rPr lang="en-US" dirty="0"/>
              <a:t>Optimization Initiatives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75B7D26-D20C-4B40-96D8-219125188E54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15</a:t>
            </a:fld>
            <a:endParaRPr lang="en-US" sz="1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13F4DAB-B319-9E4F-836A-CAABAB313FC4}"/>
              </a:ext>
            </a:extLst>
          </p:cNvPr>
          <p:cNvSpPr/>
          <p:nvPr/>
        </p:nvSpPr>
        <p:spPr>
          <a:xfrm>
            <a:off x="4379951" y="1234590"/>
            <a:ext cx="6604000" cy="1144924"/>
          </a:xfrm>
          <a:custGeom>
            <a:avLst/>
            <a:gdLst>
              <a:gd name="connsiteX0" fmla="*/ 0 w 4876800"/>
              <a:gd name="connsiteY0" fmla="*/ 157427 h 1259416"/>
              <a:gd name="connsiteX1" fmla="*/ 4247092 w 4876800"/>
              <a:gd name="connsiteY1" fmla="*/ 157427 h 1259416"/>
              <a:gd name="connsiteX2" fmla="*/ 4247092 w 4876800"/>
              <a:gd name="connsiteY2" fmla="*/ 0 h 1259416"/>
              <a:gd name="connsiteX3" fmla="*/ 4876800 w 4876800"/>
              <a:gd name="connsiteY3" fmla="*/ 629708 h 1259416"/>
              <a:gd name="connsiteX4" fmla="*/ 4247092 w 4876800"/>
              <a:gd name="connsiteY4" fmla="*/ 1259416 h 1259416"/>
              <a:gd name="connsiteX5" fmla="*/ 4247092 w 4876800"/>
              <a:gd name="connsiteY5" fmla="*/ 1101989 h 1259416"/>
              <a:gd name="connsiteX6" fmla="*/ 0 w 4876800"/>
              <a:gd name="connsiteY6" fmla="*/ 1101989 h 1259416"/>
              <a:gd name="connsiteX7" fmla="*/ 0 w 4876800"/>
              <a:gd name="connsiteY7" fmla="*/ 15742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1259416">
                <a:moveTo>
                  <a:pt x="0" y="157427"/>
                </a:moveTo>
                <a:lnTo>
                  <a:pt x="4247092" y="157427"/>
                </a:lnTo>
                <a:lnTo>
                  <a:pt x="4247092" y="0"/>
                </a:lnTo>
                <a:lnTo>
                  <a:pt x="4876800" y="629708"/>
                </a:lnTo>
                <a:lnTo>
                  <a:pt x="4247092" y="1259416"/>
                </a:lnTo>
                <a:lnTo>
                  <a:pt x="4247092" y="1101989"/>
                </a:lnTo>
                <a:lnTo>
                  <a:pt x="0" y="1101989"/>
                </a:lnTo>
                <a:lnTo>
                  <a:pt x="0" y="15742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172667" rIns="487521" bIns="172667" numCol="1" spcCol="1270" anchor="ctr" anchorCtr="0">
            <a:noAutofit/>
          </a:bodyPr>
          <a:lstStyle/>
          <a:p>
            <a:pPr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kern="1200" dirty="0">
                <a:solidFill>
                  <a:srgbClr val="000000"/>
                </a:solidFill>
              </a:rPr>
              <a:t>Baseline and improve forecasting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CFC7FEE-5626-CE46-95E3-EFE4464D1CDA}"/>
              </a:ext>
            </a:extLst>
          </p:cNvPr>
          <p:cNvSpPr/>
          <p:nvPr/>
        </p:nvSpPr>
        <p:spPr>
          <a:xfrm>
            <a:off x="1128751" y="1234590"/>
            <a:ext cx="3251200" cy="1144924"/>
          </a:xfrm>
          <a:custGeom>
            <a:avLst/>
            <a:gdLst>
              <a:gd name="connsiteX0" fmla="*/ 0 w 3251200"/>
              <a:gd name="connsiteY0" fmla="*/ 209907 h 1259416"/>
              <a:gd name="connsiteX1" fmla="*/ 209907 w 3251200"/>
              <a:gd name="connsiteY1" fmla="*/ 0 h 1259416"/>
              <a:gd name="connsiteX2" fmla="*/ 3041293 w 3251200"/>
              <a:gd name="connsiteY2" fmla="*/ 0 h 1259416"/>
              <a:gd name="connsiteX3" fmla="*/ 3251200 w 3251200"/>
              <a:gd name="connsiteY3" fmla="*/ 209907 h 1259416"/>
              <a:gd name="connsiteX4" fmla="*/ 3251200 w 3251200"/>
              <a:gd name="connsiteY4" fmla="*/ 1049509 h 1259416"/>
              <a:gd name="connsiteX5" fmla="*/ 3041293 w 3251200"/>
              <a:gd name="connsiteY5" fmla="*/ 1259416 h 1259416"/>
              <a:gd name="connsiteX6" fmla="*/ 209907 w 3251200"/>
              <a:gd name="connsiteY6" fmla="*/ 1259416 h 1259416"/>
              <a:gd name="connsiteX7" fmla="*/ 0 w 3251200"/>
              <a:gd name="connsiteY7" fmla="*/ 1049509 h 1259416"/>
              <a:gd name="connsiteX8" fmla="*/ 0 w 3251200"/>
              <a:gd name="connsiteY8" fmla="*/ 20990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200" h="1259416">
                <a:moveTo>
                  <a:pt x="0" y="209907"/>
                </a:moveTo>
                <a:cubicBezTo>
                  <a:pt x="0" y="93979"/>
                  <a:pt x="93979" y="0"/>
                  <a:pt x="209907" y="0"/>
                </a:cubicBezTo>
                <a:lnTo>
                  <a:pt x="3041293" y="0"/>
                </a:lnTo>
                <a:cubicBezTo>
                  <a:pt x="3157221" y="0"/>
                  <a:pt x="3251200" y="93979"/>
                  <a:pt x="3251200" y="209907"/>
                </a:cubicBezTo>
                <a:lnTo>
                  <a:pt x="3251200" y="1049509"/>
                </a:lnTo>
                <a:cubicBezTo>
                  <a:pt x="3251200" y="1165437"/>
                  <a:pt x="3157221" y="1259416"/>
                  <a:pt x="3041293" y="1259416"/>
                </a:cubicBezTo>
                <a:lnTo>
                  <a:pt x="209907" y="1259416"/>
                </a:lnTo>
                <a:cubicBezTo>
                  <a:pt x="93979" y="1259416"/>
                  <a:pt x="0" y="1165437"/>
                  <a:pt x="0" y="1049509"/>
                </a:cubicBezTo>
                <a:lnTo>
                  <a:pt x="0" y="209907"/>
                </a:lnTo>
                <a:close/>
              </a:path>
            </a:pathLst>
          </a:custGeom>
          <a:solidFill>
            <a:srgbClr val="11D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  Optimization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BD5D329-64B5-1C4A-A1E6-10943F268E4E}"/>
              </a:ext>
            </a:extLst>
          </p:cNvPr>
          <p:cNvSpPr/>
          <p:nvPr/>
        </p:nvSpPr>
        <p:spPr>
          <a:xfrm>
            <a:off x="4379951" y="2619948"/>
            <a:ext cx="6604000" cy="1144924"/>
          </a:xfrm>
          <a:custGeom>
            <a:avLst/>
            <a:gdLst>
              <a:gd name="connsiteX0" fmla="*/ 0 w 4876800"/>
              <a:gd name="connsiteY0" fmla="*/ 157427 h 1259416"/>
              <a:gd name="connsiteX1" fmla="*/ 4247092 w 4876800"/>
              <a:gd name="connsiteY1" fmla="*/ 157427 h 1259416"/>
              <a:gd name="connsiteX2" fmla="*/ 4247092 w 4876800"/>
              <a:gd name="connsiteY2" fmla="*/ 0 h 1259416"/>
              <a:gd name="connsiteX3" fmla="*/ 4876800 w 4876800"/>
              <a:gd name="connsiteY3" fmla="*/ 629708 h 1259416"/>
              <a:gd name="connsiteX4" fmla="*/ 4247092 w 4876800"/>
              <a:gd name="connsiteY4" fmla="*/ 1259416 h 1259416"/>
              <a:gd name="connsiteX5" fmla="*/ 4247092 w 4876800"/>
              <a:gd name="connsiteY5" fmla="*/ 1101989 h 1259416"/>
              <a:gd name="connsiteX6" fmla="*/ 0 w 4876800"/>
              <a:gd name="connsiteY6" fmla="*/ 1101989 h 1259416"/>
              <a:gd name="connsiteX7" fmla="*/ 0 w 4876800"/>
              <a:gd name="connsiteY7" fmla="*/ 15742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1259416">
                <a:moveTo>
                  <a:pt x="0" y="157427"/>
                </a:moveTo>
                <a:lnTo>
                  <a:pt x="4247092" y="157427"/>
                </a:lnTo>
                <a:lnTo>
                  <a:pt x="4247092" y="0"/>
                </a:lnTo>
                <a:lnTo>
                  <a:pt x="4876800" y="629708"/>
                </a:lnTo>
                <a:lnTo>
                  <a:pt x="4247092" y="1259416"/>
                </a:lnTo>
                <a:lnTo>
                  <a:pt x="4247092" y="1101989"/>
                </a:lnTo>
                <a:lnTo>
                  <a:pt x="0" y="1101989"/>
                </a:lnTo>
                <a:lnTo>
                  <a:pt x="0" y="15742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172667" rIns="487521" bIns="172667" numCol="1" spcCol="1270" anchor="ctr" anchorCtr="0">
            <a:noAutofit/>
          </a:bodyPr>
          <a:lstStyle/>
          <a:p>
            <a:pPr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kern="1200" dirty="0">
                <a:solidFill>
                  <a:srgbClr val="000000"/>
                </a:solidFill>
              </a:rPr>
              <a:t>Establish and institutionalize inventory policies &amp; processes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3462388-7CB8-2C46-AFD1-A4A4EC3F1699}"/>
              </a:ext>
            </a:extLst>
          </p:cNvPr>
          <p:cNvSpPr/>
          <p:nvPr/>
        </p:nvSpPr>
        <p:spPr>
          <a:xfrm>
            <a:off x="1128751" y="2619948"/>
            <a:ext cx="3251200" cy="1144924"/>
          </a:xfrm>
          <a:custGeom>
            <a:avLst/>
            <a:gdLst>
              <a:gd name="connsiteX0" fmla="*/ 0 w 3251200"/>
              <a:gd name="connsiteY0" fmla="*/ 209907 h 1259416"/>
              <a:gd name="connsiteX1" fmla="*/ 209907 w 3251200"/>
              <a:gd name="connsiteY1" fmla="*/ 0 h 1259416"/>
              <a:gd name="connsiteX2" fmla="*/ 3041293 w 3251200"/>
              <a:gd name="connsiteY2" fmla="*/ 0 h 1259416"/>
              <a:gd name="connsiteX3" fmla="*/ 3251200 w 3251200"/>
              <a:gd name="connsiteY3" fmla="*/ 209907 h 1259416"/>
              <a:gd name="connsiteX4" fmla="*/ 3251200 w 3251200"/>
              <a:gd name="connsiteY4" fmla="*/ 1049509 h 1259416"/>
              <a:gd name="connsiteX5" fmla="*/ 3041293 w 3251200"/>
              <a:gd name="connsiteY5" fmla="*/ 1259416 h 1259416"/>
              <a:gd name="connsiteX6" fmla="*/ 209907 w 3251200"/>
              <a:gd name="connsiteY6" fmla="*/ 1259416 h 1259416"/>
              <a:gd name="connsiteX7" fmla="*/ 0 w 3251200"/>
              <a:gd name="connsiteY7" fmla="*/ 1049509 h 1259416"/>
              <a:gd name="connsiteX8" fmla="*/ 0 w 3251200"/>
              <a:gd name="connsiteY8" fmla="*/ 20990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200" h="1259416">
                <a:moveTo>
                  <a:pt x="0" y="209907"/>
                </a:moveTo>
                <a:cubicBezTo>
                  <a:pt x="0" y="93979"/>
                  <a:pt x="93979" y="0"/>
                  <a:pt x="209907" y="0"/>
                </a:cubicBezTo>
                <a:lnTo>
                  <a:pt x="3041293" y="0"/>
                </a:lnTo>
                <a:cubicBezTo>
                  <a:pt x="3157221" y="0"/>
                  <a:pt x="3251200" y="93979"/>
                  <a:pt x="3251200" y="209907"/>
                </a:cubicBezTo>
                <a:lnTo>
                  <a:pt x="3251200" y="1049509"/>
                </a:lnTo>
                <a:cubicBezTo>
                  <a:pt x="3251200" y="1165437"/>
                  <a:pt x="3157221" y="1259416"/>
                  <a:pt x="3041293" y="1259416"/>
                </a:cubicBezTo>
                <a:lnTo>
                  <a:pt x="209907" y="1259416"/>
                </a:lnTo>
                <a:cubicBezTo>
                  <a:pt x="93979" y="1259416"/>
                  <a:pt x="0" y="1165437"/>
                  <a:pt x="0" y="1049509"/>
                </a:cubicBezTo>
                <a:lnTo>
                  <a:pt x="0" y="209907"/>
                </a:lnTo>
                <a:close/>
              </a:path>
            </a:pathLst>
          </a:custGeom>
          <a:solidFill>
            <a:srgbClr val="11D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 Optimization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48BC8AA-EB11-0F43-A412-5F0589B088E5}"/>
              </a:ext>
            </a:extLst>
          </p:cNvPr>
          <p:cNvSpPr/>
          <p:nvPr/>
        </p:nvSpPr>
        <p:spPr>
          <a:xfrm>
            <a:off x="4379951" y="4005307"/>
            <a:ext cx="6604000" cy="1144924"/>
          </a:xfrm>
          <a:custGeom>
            <a:avLst/>
            <a:gdLst>
              <a:gd name="connsiteX0" fmla="*/ 0 w 4876800"/>
              <a:gd name="connsiteY0" fmla="*/ 157427 h 1259416"/>
              <a:gd name="connsiteX1" fmla="*/ 4247092 w 4876800"/>
              <a:gd name="connsiteY1" fmla="*/ 157427 h 1259416"/>
              <a:gd name="connsiteX2" fmla="*/ 4247092 w 4876800"/>
              <a:gd name="connsiteY2" fmla="*/ 0 h 1259416"/>
              <a:gd name="connsiteX3" fmla="*/ 4876800 w 4876800"/>
              <a:gd name="connsiteY3" fmla="*/ 629708 h 1259416"/>
              <a:gd name="connsiteX4" fmla="*/ 4247092 w 4876800"/>
              <a:gd name="connsiteY4" fmla="*/ 1259416 h 1259416"/>
              <a:gd name="connsiteX5" fmla="*/ 4247092 w 4876800"/>
              <a:gd name="connsiteY5" fmla="*/ 1101989 h 1259416"/>
              <a:gd name="connsiteX6" fmla="*/ 0 w 4876800"/>
              <a:gd name="connsiteY6" fmla="*/ 1101989 h 1259416"/>
              <a:gd name="connsiteX7" fmla="*/ 0 w 4876800"/>
              <a:gd name="connsiteY7" fmla="*/ 15742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1259416">
                <a:moveTo>
                  <a:pt x="0" y="157427"/>
                </a:moveTo>
                <a:lnTo>
                  <a:pt x="4247092" y="157427"/>
                </a:lnTo>
                <a:lnTo>
                  <a:pt x="4247092" y="0"/>
                </a:lnTo>
                <a:lnTo>
                  <a:pt x="4876800" y="629708"/>
                </a:lnTo>
                <a:lnTo>
                  <a:pt x="4247092" y="1259416"/>
                </a:lnTo>
                <a:lnTo>
                  <a:pt x="4247092" y="1101989"/>
                </a:lnTo>
                <a:lnTo>
                  <a:pt x="0" y="1101989"/>
                </a:lnTo>
                <a:lnTo>
                  <a:pt x="0" y="15742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172667" rIns="487521" bIns="172667" numCol="1" spcCol="1270" anchor="ctr" anchorCtr="0">
            <a:noAutofit/>
          </a:bodyPr>
          <a:lstStyle/>
          <a:p>
            <a:pPr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kern="1200" dirty="0">
                <a:solidFill>
                  <a:srgbClr val="000000"/>
                </a:solidFill>
              </a:rPr>
              <a:t>Measure, manage and improve supplier performance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5D1C187-C71E-0144-9514-BD82C0D3BD28}"/>
              </a:ext>
            </a:extLst>
          </p:cNvPr>
          <p:cNvSpPr/>
          <p:nvPr/>
        </p:nvSpPr>
        <p:spPr>
          <a:xfrm>
            <a:off x="1128751" y="4005307"/>
            <a:ext cx="3251200" cy="1144924"/>
          </a:xfrm>
          <a:custGeom>
            <a:avLst/>
            <a:gdLst>
              <a:gd name="connsiteX0" fmla="*/ 0 w 3251200"/>
              <a:gd name="connsiteY0" fmla="*/ 209907 h 1259416"/>
              <a:gd name="connsiteX1" fmla="*/ 209907 w 3251200"/>
              <a:gd name="connsiteY1" fmla="*/ 0 h 1259416"/>
              <a:gd name="connsiteX2" fmla="*/ 3041293 w 3251200"/>
              <a:gd name="connsiteY2" fmla="*/ 0 h 1259416"/>
              <a:gd name="connsiteX3" fmla="*/ 3251200 w 3251200"/>
              <a:gd name="connsiteY3" fmla="*/ 209907 h 1259416"/>
              <a:gd name="connsiteX4" fmla="*/ 3251200 w 3251200"/>
              <a:gd name="connsiteY4" fmla="*/ 1049509 h 1259416"/>
              <a:gd name="connsiteX5" fmla="*/ 3041293 w 3251200"/>
              <a:gd name="connsiteY5" fmla="*/ 1259416 h 1259416"/>
              <a:gd name="connsiteX6" fmla="*/ 209907 w 3251200"/>
              <a:gd name="connsiteY6" fmla="*/ 1259416 h 1259416"/>
              <a:gd name="connsiteX7" fmla="*/ 0 w 3251200"/>
              <a:gd name="connsiteY7" fmla="*/ 1049509 h 1259416"/>
              <a:gd name="connsiteX8" fmla="*/ 0 w 3251200"/>
              <a:gd name="connsiteY8" fmla="*/ 20990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200" h="1259416">
                <a:moveTo>
                  <a:pt x="0" y="209907"/>
                </a:moveTo>
                <a:cubicBezTo>
                  <a:pt x="0" y="93979"/>
                  <a:pt x="93979" y="0"/>
                  <a:pt x="209907" y="0"/>
                </a:cubicBezTo>
                <a:lnTo>
                  <a:pt x="3041293" y="0"/>
                </a:lnTo>
                <a:cubicBezTo>
                  <a:pt x="3157221" y="0"/>
                  <a:pt x="3251200" y="93979"/>
                  <a:pt x="3251200" y="209907"/>
                </a:cubicBezTo>
                <a:lnTo>
                  <a:pt x="3251200" y="1049509"/>
                </a:lnTo>
                <a:cubicBezTo>
                  <a:pt x="3251200" y="1165437"/>
                  <a:pt x="3157221" y="1259416"/>
                  <a:pt x="3041293" y="1259416"/>
                </a:cubicBezTo>
                <a:lnTo>
                  <a:pt x="209907" y="1259416"/>
                </a:lnTo>
                <a:cubicBezTo>
                  <a:pt x="93979" y="1259416"/>
                  <a:pt x="0" y="1165437"/>
                  <a:pt x="0" y="1049509"/>
                </a:cubicBezTo>
                <a:lnTo>
                  <a:pt x="0" y="209907"/>
                </a:lnTo>
                <a:close/>
              </a:path>
            </a:pathLst>
          </a:custGeom>
          <a:solidFill>
            <a:srgbClr val="11D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 Optimization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B8C44F9-C2F3-1A4C-8025-DE88D2EFDB2E}"/>
              </a:ext>
            </a:extLst>
          </p:cNvPr>
          <p:cNvSpPr/>
          <p:nvPr/>
        </p:nvSpPr>
        <p:spPr>
          <a:xfrm>
            <a:off x="4379951" y="5390665"/>
            <a:ext cx="6604000" cy="1144924"/>
          </a:xfrm>
          <a:custGeom>
            <a:avLst/>
            <a:gdLst>
              <a:gd name="connsiteX0" fmla="*/ 0 w 4876800"/>
              <a:gd name="connsiteY0" fmla="*/ 157427 h 1259416"/>
              <a:gd name="connsiteX1" fmla="*/ 4247092 w 4876800"/>
              <a:gd name="connsiteY1" fmla="*/ 157427 h 1259416"/>
              <a:gd name="connsiteX2" fmla="*/ 4247092 w 4876800"/>
              <a:gd name="connsiteY2" fmla="*/ 0 h 1259416"/>
              <a:gd name="connsiteX3" fmla="*/ 4876800 w 4876800"/>
              <a:gd name="connsiteY3" fmla="*/ 629708 h 1259416"/>
              <a:gd name="connsiteX4" fmla="*/ 4247092 w 4876800"/>
              <a:gd name="connsiteY4" fmla="*/ 1259416 h 1259416"/>
              <a:gd name="connsiteX5" fmla="*/ 4247092 w 4876800"/>
              <a:gd name="connsiteY5" fmla="*/ 1101989 h 1259416"/>
              <a:gd name="connsiteX6" fmla="*/ 0 w 4876800"/>
              <a:gd name="connsiteY6" fmla="*/ 1101989 h 1259416"/>
              <a:gd name="connsiteX7" fmla="*/ 0 w 4876800"/>
              <a:gd name="connsiteY7" fmla="*/ 15742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1259416">
                <a:moveTo>
                  <a:pt x="0" y="157427"/>
                </a:moveTo>
                <a:lnTo>
                  <a:pt x="4247092" y="157427"/>
                </a:lnTo>
                <a:lnTo>
                  <a:pt x="4247092" y="0"/>
                </a:lnTo>
                <a:lnTo>
                  <a:pt x="4876800" y="629708"/>
                </a:lnTo>
                <a:lnTo>
                  <a:pt x="4247092" y="1259416"/>
                </a:lnTo>
                <a:lnTo>
                  <a:pt x="4247092" y="1101989"/>
                </a:lnTo>
                <a:lnTo>
                  <a:pt x="0" y="1101989"/>
                </a:lnTo>
                <a:lnTo>
                  <a:pt x="0" y="15742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0" tIns="172667" rIns="487521" bIns="172667" numCol="1" spcCol="1270" anchor="ctr" anchorCtr="0">
            <a:noAutofit/>
          </a:bodyPr>
          <a:lstStyle/>
          <a:p>
            <a:pPr lvl="1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400" kern="1200" dirty="0">
                <a:solidFill>
                  <a:srgbClr val="000000"/>
                </a:solidFill>
              </a:rPr>
              <a:t>The right amount of inventory in the right place at the right time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4810E2C-91AB-7947-A370-A22B30D9F76C}"/>
              </a:ext>
            </a:extLst>
          </p:cNvPr>
          <p:cNvSpPr/>
          <p:nvPr/>
        </p:nvSpPr>
        <p:spPr>
          <a:xfrm>
            <a:off x="1128751" y="5390665"/>
            <a:ext cx="3251200" cy="1144924"/>
          </a:xfrm>
          <a:custGeom>
            <a:avLst/>
            <a:gdLst>
              <a:gd name="connsiteX0" fmla="*/ 0 w 3251200"/>
              <a:gd name="connsiteY0" fmla="*/ 209907 h 1259416"/>
              <a:gd name="connsiteX1" fmla="*/ 209907 w 3251200"/>
              <a:gd name="connsiteY1" fmla="*/ 0 h 1259416"/>
              <a:gd name="connsiteX2" fmla="*/ 3041293 w 3251200"/>
              <a:gd name="connsiteY2" fmla="*/ 0 h 1259416"/>
              <a:gd name="connsiteX3" fmla="*/ 3251200 w 3251200"/>
              <a:gd name="connsiteY3" fmla="*/ 209907 h 1259416"/>
              <a:gd name="connsiteX4" fmla="*/ 3251200 w 3251200"/>
              <a:gd name="connsiteY4" fmla="*/ 1049509 h 1259416"/>
              <a:gd name="connsiteX5" fmla="*/ 3041293 w 3251200"/>
              <a:gd name="connsiteY5" fmla="*/ 1259416 h 1259416"/>
              <a:gd name="connsiteX6" fmla="*/ 209907 w 3251200"/>
              <a:gd name="connsiteY6" fmla="*/ 1259416 h 1259416"/>
              <a:gd name="connsiteX7" fmla="*/ 0 w 3251200"/>
              <a:gd name="connsiteY7" fmla="*/ 1049509 h 1259416"/>
              <a:gd name="connsiteX8" fmla="*/ 0 w 3251200"/>
              <a:gd name="connsiteY8" fmla="*/ 209907 h 12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200" h="1259416">
                <a:moveTo>
                  <a:pt x="0" y="209907"/>
                </a:moveTo>
                <a:cubicBezTo>
                  <a:pt x="0" y="93979"/>
                  <a:pt x="93979" y="0"/>
                  <a:pt x="209907" y="0"/>
                </a:cubicBezTo>
                <a:lnTo>
                  <a:pt x="3041293" y="0"/>
                </a:lnTo>
                <a:cubicBezTo>
                  <a:pt x="3157221" y="0"/>
                  <a:pt x="3251200" y="93979"/>
                  <a:pt x="3251200" y="209907"/>
                </a:cubicBezTo>
                <a:lnTo>
                  <a:pt x="3251200" y="1049509"/>
                </a:lnTo>
                <a:cubicBezTo>
                  <a:pt x="3251200" y="1165437"/>
                  <a:pt x="3157221" y="1259416"/>
                  <a:pt x="3041293" y="1259416"/>
                </a:cubicBezTo>
                <a:lnTo>
                  <a:pt x="209907" y="1259416"/>
                </a:lnTo>
                <a:cubicBezTo>
                  <a:pt x="93979" y="1259416"/>
                  <a:pt x="0" y="1165437"/>
                  <a:pt x="0" y="1049509"/>
                </a:cubicBezTo>
                <a:lnTo>
                  <a:pt x="0" y="209907"/>
                </a:lnTo>
                <a:close/>
              </a:path>
            </a:pathLst>
          </a:custGeom>
          <a:solidFill>
            <a:srgbClr val="11D1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639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End-to-end 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Chain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16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5108071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899B-99E4-E443-BB2B-CD3FA7A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 anchorCtr="0"/>
          <a:lstStyle/>
          <a:p>
            <a:pPr>
              <a:spcBef>
                <a:spcPts val="1200"/>
              </a:spcBef>
            </a:pPr>
            <a:r>
              <a:rPr lang="en-US" dirty="0"/>
              <a:t>Steps to Transform your Supply 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0B93-D36B-EA48-B742-F44A83C9A1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75B7D26-D20C-4B40-96D8-219125188E54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17</a:t>
            </a:fld>
            <a:endParaRPr lang="en-US" sz="10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9DA4ED2-789E-1E4E-8130-CB2B037773DB}"/>
              </a:ext>
            </a:extLst>
          </p:cNvPr>
          <p:cNvSpPr/>
          <p:nvPr/>
        </p:nvSpPr>
        <p:spPr>
          <a:xfrm>
            <a:off x="458063" y="2823104"/>
            <a:ext cx="2458454" cy="938613"/>
          </a:xfrm>
          <a:custGeom>
            <a:avLst/>
            <a:gdLst>
              <a:gd name="connsiteX0" fmla="*/ 0 w 2458454"/>
              <a:gd name="connsiteY0" fmla="*/ 0 h 938613"/>
              <a:gd name="connsiteX1" fmla="*/ 1989148 w 2458454"/>
              <a:gd name="connsiteY1" fmla="*/ 0 h 938613"/>
              <a:gd name="connsiteX2" fmla="*/ 2458454 w 2458454"/>
              <a:gd name="connsiteY2" fmla="*/ 469307 h 938613"/>
              <a:gd name="connsiteX3" fmla="*/ 1989148 w 2458454"/>
              <a:gd name="connsiteY3" fmla="*/ 938613 h 938613"/>
              <a:gd name="connsiteX4" fmla="*/ 0 w 2458454"/>
              <a:gd name="connsiteY4" fmla="*/ 938613 h 938613"/>
              <a:gd name="connsiteX5" fmla="*/ 469307 w 2458454"/>
              <a:gd name="connsiteY5" fmla="*/ 469307 h 938613"/>
              <a:gd name="connsiteX6" fmla="*/ 0 w 2458454"/>
              <a:gd name="connsiteY6" fmla="*/ 0 h 93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454" h="938613">
                <a:moveTo>
                  <a:pt x="0" y="0"/>
                </a:moveTo>
                <a:lnTo>
                  <a:pt x="1989148" y="0"/>
                </a:lnTo>
                <a:lnTo>
                  <a:pt x="2458454" y="469307"/>
                </a:lnTo>
                <a:lnTo>
                  <a:pt x="1989148" y="938613"/>
                </a:lnTo>
                <a:lnTo>
                  <a:pt x="0" y="938613"/>
                </a:lnTo>
                <a:lnTo>
                  <a:pt x="469307" y="4693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15" tIns="21336" rIns="490642" bIns="213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Integrate Data from Systems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E0E3AD-70D5-0C4B-9DCC-53A4A95DF9D8}"/>
              </a:ext>
            </a:extLst>
          </p:cNvPr>
          <p:cNvSpPr/>
          <p:nvPr/>
        </p:nvSpPr>
        <p:spPr>
          <a:xfrm>
            <a:off x="458063" y="3879044"/>
            <a:ext cx="1966763" cy="940500"/>
          </a:xfrm>
          <a:custGeom>
            <a:avLst/>
            <a:gdLst>
              <a:gd name="connsiteX0" fmla="*/ 0 w 1966763"/>
              <a:gd name="connsiteY0" fmla="*/ 0 h 940500"/>
              <a:gd name="connsiteX1" fmla="*/ 1966763 w 1966763"/>
              <a:gd name="connsiteY1" fmla="*/ 0 h 940500"/>
              <a:gd name="connsiteX2" fmla="*/ 1966763 w 1966763"/>
              <a:gd name="connsiteY2" fmla="*/ 940500 h 940500"/>
              <a:gd name="connsiteX3" fmla="*/ 0 w 1966763"/>
              <a:gd name="connsiteY3" fmla="*/ 940500 h 940500"/>
              <a:gd name="connsiteX4" fmla="*/ 0 w 1966763"/>
              <a:gd name="connsiteY4" fmla="*/ 0 h 9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763" h="940500">
                <a:moveTo>
                  <a:pt x="0" y="0"/>
                </a:moveTo>
                <a:lnTo>
                  <a:pt x="1966763" y="0"/>
                </a:lnTo>
                <a:lnTo>
                  <a:pt x="1966763" y="940500"/>
                </a:lnTo>
                <a:lnTo>
                  <a:pt x="0" y="940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Evaluate, Analyze and Take Action to Deliver value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3FFE4D8-9E10-6C4E-B677-641DF2B8591F}"/>
              </a:ext>
            </a:extLst>
          </p:cNvPr>
          <p:cNvSpPr/>
          <p:nvPr/>
        </p:nvSpPr>
        <p:spPr>
          <a:xfrm>
            <a:off x="2700518" y="2823104"/>
            <a:ext cx="2458454" cy="938613"/>
          </a:xfrm>
          <a:custGeom>
            <a:avLst/>
            <a:gdLst>
              <a:gd name="connsiteX0" fmla="*/ 0 w 2458454"/>
              <a:gd name="connsiteY0" fmla="*/ 0 h 938613"/>
              <a:gd name="connsiteX1" fmla="*/ 1989148 w 2458454"/>
              <a:gd name="connsiteY1" fmla="*/ 0 h 938613"/>
              <a:gd name="connsiteX2" fmla="*/ 2458454 w 2458454"/>
              <a:gd name="connsiteY2" fmla="*/ 469307 h 938613"/>
              <a:gd name="connsiteX3" fmla="*/ 1989148 w 2458454"/>
              <a:gd name="connsiteY3" fmla="*/ 938613 h 938613"/>
              <a:gd name="connsiteX4" fmla="*/ 0 w 2458454"/>
              <a:gd name="connsiteY4" fmla="*/ 938613 h 938613"/>
              <a:gd name="connsiteX5" fmla="*/ 469307 w 2458454"/>
              <a:gd name="connsiteY5" fmla="*/ 469307 h 938613"/>
              <a:gd name="connsiteX6" fmla="*/ 0 w 2458454"/>
              <a:gd name="connsiteY6" fmla="*/ 0 h 93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454" h="938613">
                <a:moveTo>
                  <a:pt x="0" y="0"/>
                </a:moveTo>
                <a:lnTo>
                  <a:pt x="1989148" y="0"/>
                </a:lnTo>
                <a:lnTo>
                  <a:pt x="2458454" y="469307"/>
                </a:lnTo>
                <a:lnTo>
                  <a:pt x="1989148" y="938613"/>
                </a:lnTo>
                <a:lnTo>
                  <a:pt x="0" y="938613"/>
                </a:lnTo>
                <a:lnTo>
                  <a:pt x="469307" y="4693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15" tIns="21336" rIns="490642" bIns="213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Build Integrated Dashboards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F80C6B8-5DA2-8248-BCB5-9F7A752AAA27}"/>
              </a:ext>
            </a:extLst>
          </p:cNvPr>
          <p:cNvSpPr/>
          <p:nvPr/>
        </p:nvSpPr>
        <p:spPr>
          <a:xfrm>
            <a:off x="2700518" y="3879044"/>
            <a:ext cx="1966763" cy="940500"/>
          </a:xfrm>
          <a:custGeom>
            <a:avLst/>
            <a:gdLst>
              <a:gd name="connsiteX0" fmla="*/ 0 w 1966763"/>
              <a:gd name="connsiteY0" fmla="*/ 0 h 940500"/>
              <a:gd name="connsiteX1" fmla="*/ 1966763 w 1966763"/>
              <a:gd name="connsiteY1" fmla="*/ 0 h 940500"/>
              <a:gd name="connsiteX2" fmla="*/ 1966763 w 1966763"/>
              <a:gd name="connsiteY2" fmla="*/ 940500 h 940500"/>
              <a:gd name="connsiteX3" fmla="*/ 0 w 1966763"/>
              <a:gd name="connsiteY3" fmla="*/ 940500 h 940500"/>
              <a:gd name="connsiteX4" fmla="*/ 0 w 1966763"/>
              <a:gd name="connsiteY4" fmla="*/ 0 h 9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763" h="940500">
                <a:moveTo>
                  <a:pt x="0" y="0"/>
                </a:moveTo>
                <a:lnTo>
                  <a:pt x="1966763" y="0"/>
                </a:lnTo>
                <a:lnTo>
                  <a:pt x="1966763" y="940500"/>
                </a:lnTo>
                <a:lnTo>
                  <a:pt x="0" y="940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Monitor Key Metrics &amp; KPIs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E1D4B05-F574-3843-AE2F-B20C7EC41E15}"/>
              </a:ext>
            </a:extLst>
          </p:cNvPr>
          <p:cNvSpPr/>
          <p:nvPr/>
        </p:nvSpPr>
        <p:spPr>
          <a:xfrm>
            <a:off x="4942972" y="2823104"/>
            <a:ext cx="2458454" cy="938613"/>
          </a:xfrm>
          <a:custGeom>
            <a:avLst/>
            <a:gdLst>
              <a:gd name="connsiteX0" fmla="*/ 0 w 2458454"/>
              <a:gd name="connsiteY0" fmla="*/ 0 h 938613"/>
              <a:gd name="connsiteX1" fmla="*/ 1989148 w 2458454"/>
              <a:gd name="connsiteY1" fmla="*/ 0 h 938613"/>
              <a:gd name="connsiteX2" fmla="*/ 2458454 w 2458454"/>
              <a:gd name="connsiteY2" fmla="*/ 469307 h 938613"/>
              <a:gd name="connsiteX3" fmla="*/ 1989148 w 2458454"/>
              <a:gd name="connsiteY3" fmla="*/ 938613 h 938613"/>
              <a:gd name="connsiteX4" fmla="*/ 0 w 2458454"/>
              <a:gd name="connsiteY4" fmla="*/ 938613 h 938613"/>
              <a:gd name="connsiteX5" fmla="*/ 469307 w 2458454"/>
              <a:gd name="connsiteY5" fmla="*/ 469307 h 938613"/>
              <a:gd name="connsiteX6" fmla="*/ 0 w 2458454"/>
              <a:gd name="connsiteY6" fmla="*/ 0 h 93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454" h="938613">
                <a:moveTo>
                  <a:pt x="0" y="0"/>
                </a:moveTo>
                <a:lnTo>
                  <a:pt x="1989148" y="0"/>
                </a:lnTo>
                <a:lnTo>
                  <a:pt x="2458454" y="469307"/>
                </a:lnTo>
                <a:lnTo>
                  <a:pt x="1989148" y="938613"/>
                </a:lnTo>
                <a:lnTo>
                  <a:pt x="0" y="938613"/>
                </a:lnTo>
                <a:lnTo>
                  <a:pt x="469307" y="4693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15" tIns="21336" rIns="490642" bIns="213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Promote Collaboration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7685A19-7A97-3941-9778-02E37D860064}"/>
              </a:ext>
            </a:extLst>
          </p:cNvPr>
          <p:cNvSpPr/>
          <p:nvPr/>
        </p:nvSpPr>
        <p:spPr>
          <a:xfrm>
            <a:off x="4942972" y="3879044"/>
            <a:ext cx="1966763" cy="940500"/>
          </a:xfrm>
          <a:custGeom>
            <a:avLst/>
            <a:gdLst>
              <a:gd name="connsiteX0" fmla="*/ 0 w 1966763"/>
              <a:gd name="connsiteY0" fmla="*/ 0 h 940500"/>
              <a:gd name="connsiteX1" fmla="*/ 1966763 w 1966763"/>
              <a:gd name="connsiteY1" fmla="*/ 0 h 940500"/>
              <a:gd name="connsiteX2" fmla="*/ 1966763 w 1966763"/>
              <a:gd name="connsiteY2" fmla="*/ 940500 h 940500"/>
              <a:gd name="connsiteX3" fmla="*/ 0 w 1966763"/>
              <a:gd name="connsiteY3" fmla="*/ 940500 h 940500"/>
              <a:gd name="connsiteX4" fmla="*/ 0 w 1966763"/>
              <a:gd name="connsiteY4" fmla="*/ 0 h 9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763" h="940500">
                <a:moveTo>
                  <a:pt x="0" y="0"/>
                </a:moveTo>
                <a:lnTo>
                  <a:pt x="1966763" y="0"/>
                </a:lnTo>
                <a:lnTo>
                  <a:pt x="1966763" y="940500"/>
                </a:lnTo>
                <a:lnTo>
                  <a:pt x="0" y="940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Encourage Participation &amp; Feedback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Break down silos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E302AE-82F9-8748-B45E-2779EA5A8343}"/>
              </a:ext>
            </a:extLst>
          </p:cNvPr>
          <p:cNvSpPr/>
          <p:nvPr/>
        </p:nvSpPr>
        <p:spPr>
          <a:xfrm>
            <a:off x="7185427" y="2823104"/>
            <a:ext cx="2458454" cy="938613"/>
          </a:xfrm>
          <a:custGeom>
            <a:avLst/>
            <a:gdLst>
              <a:gd name="connsiteX0" fmla="*/ 0 w 2458454"/>
              <a:gd name="connsiteY0" fmla="*/ 0 h 938613"/>
              <a:gd name="connsiteX1" fmla="*/ 1989148 w 2458454"/>
              <a:gd name="connsiteY1" fmla="*/ 0 h 938613"/>
              <a:gd name="connsiteX2" fmla="*/ 2458454 w 2458454"/>
              <a:gd name="connsiteY2" fmla="*/ 469307 h 938613"/>
              <a:gd name="connsiteX3" fmla="*/ 1989148 w 2458454"/>
              <a:gd name="connsiteY3" fmla="*/ 938613 h 938613"/>
              <a:gd name="connsiteX4" fmla="*/ 0 w 2458454"/>
              <a:gd name="connsiteY4" fmla="*/ 938613 h 938613"/>
              <a:gd name="connsiteX5" fmla="*/ 469307 w 2458454"/>
              <a:gd name="connsiteY5" fmla="*/ 469307 h 938613"/>
              <a:gd name="connsiteX6" fmla="*/ 0 w 2458454"/>
              <a:gd name="connsiteY6" fmla="*/ 0 h 93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454" h="938613">
                <a:moveTo>
                  <a:pt x="0" y="0"/>
                </a:moveTo>
                <a:lnTo>
                  <a:pt x="1989148" y="0"/>
                </a:lnTo>
                <a:lnTo>
                  <a:pt x="2458454" y="469307"/>
                </a:lnTo>
                <a:lnTo>
                  <a:pt x="1989148" y="938613"/>
                </a:lnTo>
                <a:lnTo>
                  <a:pt x="0" y="938613"/>
                </a:lnTo>
                <a:lnTo>
                  <a:pt x="469307" y="4693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15" tIns="21336" rIns="490642" bIns="213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Implement a Structured Governance Model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293A09A-114E-ED43-B4A4-C8732B979B2F}"/>
              </a:ext>
            </a:extLst>
          </p:cNvPr>
          <p:cNvSpPr/>
          <p:nvPr/>
        </p:nvSpPr>
        <p:spPr>
          <a:xfrm>
            <a:off x="7185427" y="3879044"/>
            <a:ext cx="1966763" cy="940500"/>
          </a:xfrm>
          <a:custGeom>
            <a:avLst/>
            <a:gdLst>
              <a:gd name="connsiteX0" fmla="*/ 0 w 1966763"/>
              <a:gd name="connsiteY0" fmla="*/ 0 h 940500"/>
              <a:gd name="connsiteX1" fmla="*/ 1966763 w 1966763"/>
              <a:gd name="connsiteY1" fmla="*/ 0 h 940500"/>
              <a:gd name="connsiteX2" fmla="*/ 1966763 w 1966763"/>
              <a:gd name="connsiteY2" fmla="*/ 940500 h 940500"/>
              <a:gd name="connsiteX3" fmla="*/ 0 w 1966763"/>
              <a:gd name="connsiteY3" fmla="*/ 940500 h 940500"/>
              <a:gd name="connsiteX4" fmla="*/ 0 w 1966763"/>
              <a:gd name="connsiteY4" fmla="*/ 0 h 9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763" h="940500">
                <a:moveTo>
                  <a:pt x="0" y="0"/>
                </a:moveTo>
                <a:lnTo>
                  <a:pt x="1966763" y="0"/>
                </a:lnTo>
                <a:lnTo>
                  <a:pt x="1966763" y="940500"/>
                </a:lnTo>
                <a:lnTo>
                  <a:pt x="0" y="940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Direct Activities to a Unified Outcome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332E1DC-BF31-8C40-A637-97397AF25726}"/>
              </a:ext>
            </a:extLst>
          </p:cNvPr>
          <p:cNvSpPr/>
          <p:nvPr/>
        </p:nvSpPr>
        <p:spPr>
          <a:xfrm>
            <a:off x="9427881" y="2823104"/>
            <a:ext cx="2458454" cy="938613"/>
          </a:xfrm>
          <a:custGeom>
            <a:avLst/>
            <a:gdLst>
              <a:gd name="connsiteX0" fmla="*/ 0 w 2458454"/>
              <a:gd name="connsiteY0" fmla="*/ 0 h 938613"/>
              <a:gd name="connsiteX1" fmla="*/ 1989148 w 2458454"/>
              <a:gd name="connsiteY1" fmla="*/ 0 h 938613"/>
              <a:gd name="connsiteX2" fmla="*/ 2458454 w 2458454"/>
              <a:gd name="connsiteY2" fmla="*/ 469307 h 938613"/>
              <a:gd name="connsiteX3" fmla="*/ 1989148 w 2458454"/>
              <a:gd name="connsiteY3" fmla="*/ 938613 h 938613"/>
              <a:gd name="connsiteX4" fmla="*/ 0 w 2458454"/>
              <a:gd name="connsiteY4" fmla="*/ 938613 h 938613"/>
              <a:gd name="connsiteX5" fmla="*/ 469307 w 2458454"/>
              <a:gd name="connsiteY5" fmla="*/ 469307 h 938613"/>
              <a:gd name="connsiteX6" fmla="*/ 0 w 2458454"/>
              <a:gd name="connsiteY6" fmla="*/ 0 h 93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454" h="938613">
                <a:moveTo>
                  <a:pt x="0" y="0"/>
                </a:moveTo>
                <a:lnTo>
                  <a:pt x="1989148" y="0"/>
                </a:lnTo>
                <a:lnTo>
                  <a:pt x="2458454" y="469307"/>
                </a:lnTo>
                <a:lnTo>
                  <a:pt x="1989148" y="938613"/>
                </a:lnTo>
                <a:lnTo>
                  <a:pt x="0" y="938613"/>
                </a:lnTo>
                <a:lnTo>
                  <a:pt x="469307" y="4693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15" tIns="21336" rIns="490642" bIns="213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Increase Forecast Accuracy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98941FE-7305-5F40-8745-D17449636767}"/>
              </a:ext>
            </a:extLst>
          </p:cNvPr>
          <p:cNvSpPr/>
          <p:nvPr/>
        </p:nvSpPr>
        <p:spPr>
          <a:xfrm>
            <a:off x="9427881" y="3879044"/>
            <a:ext cx="1966763" cy="940500"/>
          </a:xfrm>
          <a:custGeom>
            <a:avLst/>
            <a:gdLst>
              <a:gd name="connsiteX0" fmla="*/ 0 w 1966763"/>
              <a:gd name="connsiteY0" fmla="*/ 0 h 940500"/>
              <a:gd name="connsiteX1" fmla="*/ 1966763 w 1966763"/>
              <a:gd name="connsiteY1" fmla="*/ 0 h 940500"/>
              <a:gd name="connsiteX2" fmla="*/ 1966763 w 1966763"/>
              <a:gd name="connsiteY2" fmla="*/ 940500 h 940500"/>
              <a:gd name="connsiteX3" fmla="*/ 0 w 1966763"/>
              <a:gd name="connsiteY3" fmla="*/ 940500 h 940500"/>
              <a:gd name="connsiteX4" fmla="*/ 0 w 1966763"/>
              <a:gd name="connsiteY4" fmla="*/ 0 h 9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763" h="940500">
                <a:moveTo>
                  <a:pt x="0" y="0"/>
                </a:moveTo>
                <a:lnTo>
                  <a:pt x="1966763" y="0"/>
                </a:lnTo>
                <a:lnTo>
                  <a:pt x="1966763" y="940500"/>
                </a:lnTo>
                <a:lnTo>
                  <a:pt x="0" y="940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Target &gt;80%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>
                <a:solidFill>
                  <a:srgbClr val="000000"/>
                </a:solidFill>
              </a:rPr>
              <a:t>Leverage CPFR, S&amp;OP, and intense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94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9D90B-1D3F-4CEE-BBCF-0FAEACCCFBE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1176" y="749014"/>
            <a:ext cx="11227241" cy="851185"/>
          </a:xfrm>
        </p:spPr>
        <p:txBody>
          <a:bodyPr/>
          <a:lstStyle/>
          <a:p>
            <a:r>
              <a:rPr lang="en-US" dirty="0"/>
              <a:t>Transaction Visibility and Accurate Reporting are necessary- Data and System Reconciliation are required.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20023" y="155508"/>
            <a:ext cx="11656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ysClr val="windowText" lastClr="000000"/>
                </a:solidFill>
              </a:rPr>
              <a:t>Illustrative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223173" y="1729433"/>
            <a:ext cx="1453931" cy="69193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Inventory  &amp; Financial  Management  System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905297" y="1738192"/>
            <a:ext cx="1453931" cy="691931"/>
          </a:xfrm>
          <a:prstGeom prst="roundRect">
            <a:avLst>
              <a:gd name="adj" fmla="val 0"/>
            </a:avLst>
          </a:prstGeom>
          <a:solidFill>
            <a:srgbClr val="FFC000">
              <a:alpha val="64000"/>
            </a:srgb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3PL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151350" y="4959615"/>
            <a:ext cx="1453931" cy="69193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38579" y="4910565"/>
            <a:ext cx="1453931" cy="69193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 System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3242" y="1738192"/>
            <a:ext cx="23529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Source Of Truth</a:t>
            </a:r>
          </a:p>
          <a:p>
            <a:r>
              <a:rPr lang="en-US" sz="1400" dirty="0"/>
              <a:t>Inventory Valuation (per-SKU)</a:t>
            </a:r>
          </a:p>
          <a:p>
            <a:r>
              <a:rPr lang="en-US" sz="1400" dirty="0"/>
              <a:t>Financial Reporting</a:t>
            </a:r>
          </a:p>
          <a:p>
            <a:endParaRPr lang="en-US" sz="1400" dirty="0"/>
          </a:p>
          <a:p>
            <a:r>
              <a:rPr lang="en-US" sz="1400" u="sng" dirty="0"/>
              <a:t>Data Sync’d</a:t>
            </a:r>
          </a:p>
          <a:p>
            <a:r>
              <a:rPr lang="en-US" sz="1400" dirty="0"/>
              <a:t>SKU master definition</a:t>
            </a:r>
          </a:p>
          <a:p>
            <a:r>
              <a:rPr lang="en-US" sz="1400" dirty="0"/>
              <a:t># units per SKU per location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3242" y="4884289"/>
            <a:ext cx="238398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Source Of Truth</a:t>
            </a:r>
          </a:p>
          <a:p>
            <a:r>
              <a:rPr lang="en-US" sz="1400" dirty="0"/>
              <a:t>SKU master definition</a:t>
            </a:r>
          </a:p>
          <a:p>
            <a:r>
              <a:rPr lang="en-US" sz="1400" dirty="0"/>
              <a:t>Inventory lifecycle by IMEI</a:t>
            </a:r>
          </a:p>
          <a:p>
            <a:endParaRPr lang="en-US" sz="1400" dirty="0"/>
          </a:p>
          <a:p>
            <a:r>
              <a:rPr lang="en-US" sz="1400" u="sng" dirty="0"/>
              <a:t>Data Sync’d</a:t>
            </a:r>
          </a:p>
          <a:p>
            <a:r>
              <a:rPr lang="en-US" sz="1400" dirty="0"/>
              <a:t>Inventory by IMEI per location</a:t>
            </a:r>
          </a:p>
          <a:p>
            <a:r>
              <a:rPr lang="en-US" sz="1400" dirty="0"/>
              <a:t>Inventory condition by IMEI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520387" y="1797751"/>
            <a:ext cx="31164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Source Of Truth</a:t>
            </a:r>
          </a:p>
          <a:p>
            <a:r>
              <a:rPr lang="en-US" sz="1400" dirty="0"/>
              <a:t># units in inventory per SKU per location</a:t>
            </a:r>
          </a:p>
          <a:p>
            <a:r>
              <a:rPr lang="en-US" sz="1400" dirty="0"/>
              <a:t># units shipped per SKU per location</a:t>
            </a:r>
          </a:p>
          <a:p>
            <a:r>
              <a:rPr lang="en-US" sz="1400" dirty="0"/>
              <a:t>Inventory condition by IMEI</a:t>
            </a:r>
          </a:p>
          <a:p>
            <a:endParaRPr lang="en-US" sz="1400" dirty="0"/>
          </a:p>
          <a:p>
            <a:r>
              <a:rPr lang="en-US" sz="1400" u="sng" dirty="0"/>
              <a:t>Data Sync’d</a:t>
            </a:r>
          </a:p>
          <a:p>
            <a:r>
              <a:rPr lang="en-US" sz="1400" dirty="0"/>
              <a:t>SKU master definition</a:t>
            </a:r>
          </a:p>
          <a:p>
            <a:r>
              <a:rPr lang="en-US" sz="1400" dirty="0"/>
              <a:t># units sold per SKU per location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67684" y="4884289"/>
            <a:ext cx="28255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Source Of Truth</a:t>
            </a:r>
          </a:p>
          <a:p>
            <a:r>
              <a:rPr lang="en-US" sz="1400" dirty="0"/>
              <a:t># units sold per SKU per location</a:t>
            </a:r>
          </a:p>
          <a:p>
            <a:r>
              <a:rPr lang="en-US" sz="1400" dirty="0"/>
              <a:t>Inventory by IMEI per location</a:t>
            </a:r>
          </a:p>
          <a:p>
            <a:endParaRPr lang="en-US" sz="1400" dirty="0"/>
          </a:p>
          <a:p>
            <a:r>
              <a:rPr lang="en-US" sz="1400" u="sng" dirty="0"/>
              <a:t>Data Sync’d</a:t>
            </a:r>
          </a:p>
          <a:p>
            <a:r>
              <a:rPr lang="en-US" sz="1400" dirty="0"/>
              <a:t>SKU master definition</a:t>
            </a:r>
          </a:p>
          <a:p>
            <a:r>
              <a:rPr lang="en-US" sz="1400" dirty="0"/>
              <a:t># units shipped per SKU per location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333593" y="2666606"/>
            <a:ext cx="0" cy="2110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 rot="16200000">
            <a:off x="6903545" y="3871792"/>
            <a:ext cx="1055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units shipped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32683" y="2666606"/>
            <a:ext cx="0" cy="2110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9" name="TextBox 68"/>
          <p:cNvSpPr txBox="1"/>
          <p:nvPr/>
        </p:nvSpPr>
        <p:spPr>
          <a:xfrm rot="16200000">
            <a:off x="6925082" y="3496368"/>
            <a:ext cx="16443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# units sold</a:t>
            </a:r>
          </a:p>
          <a:p>
            <a:r>
              <a:rPr lang="en-US" dirty="0"/>
              <a:t>IMEI for all units received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4580759" y="2421364"/>
            <a:ext cx="2084551" cy="2242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>
          <a:xfrm flipH="1" flipV="1">
            <a:off x="4878552" y="1948399"/>
            <a:ext cx="1816538" cy="12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 flipV="1">
            <a:off x="3845034" y="2626316"/>
            <a:ext cx="12263" cy="20109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 flipH="1">
            <a:off x="4733159" y="2573764"/>
            <a:ext cx="2084551" cy="2242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 flipH="1" flipV="1">
            <a:off x="4693747" y="5194647"/>
            <a:ext cx="20911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5" name="Straight Arrow Connector 74"/>
          <p:cNvCxnSpPr/>
          <p:nvPr/>
        </p:nvCxnSpPr>
        <p:spPr>
          <a:xfrm flipH="1" flipV="1">
            <a:off x="4693747" y="5410547"/>
            <a:ext cx="20911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79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End-to-end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marL="0" lvl="0" indent="0">
              <a:spcBef>
                <a:spcPts val="12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19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4957032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End-to-end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marL="0" lvl="0" indent="0">
              <a:spcBef>
                <a:spcPts val="12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2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1683544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81835C-5D19-FF4D-A286-534378E5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754380"/>
          </a:xfrm>
          <a:noFill/>
          <a:ln w="25400">
            <a:noFill/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/>
              <a:t>Competitive Advantage of High-performing Supply Chains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8286A58-5512-7B42-ABFE-37D8F5F1C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17597"/>
            <a:ext cx="11430000" cy="548640"/>
          </a:xfrm>
          <a:solidFill>
            <a:srgbClr val="28B5DF">
              <a:alpha val="34000"/>
            </a:srgbClr>
          </a:solidFill>
          <a:ln w="25400"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2800" dirty="0"/>
              <a:t>Best-in-class supply chains enable enterprises to outperform their peers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75C91-A27F-D344-9159-579C9DE2435D}"/>
              </a:ext>
            </a:extLst>
          </p:cNvPr>
          <p:cNvSpPr txBox="1"/>
          <p:nvPr/>
        </p:nvSpPr>
        <p:spPr>
          <a:xfrm>
            <a:off x="-376518" y="257107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lIns="91425" tIns="91425" rIns="91425" bIns="91425" rtlCol="0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6D7F927-996A-CB43-B1CB-2D9E283E3E4F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20</a:t>
            </a:fld>
            <a:endParaRPr lang="en-US" sz="1000" dirty="0"/>
          </a:p>
        </p:txBody>
      </p:sp>
      <p:sp>
        <p:nvSpPr>
          <p:cNvPr id="9" name="Rectangle: Rounded Corners 31">
            <a:extLst>
              <a:ext uri="{FF2B5EF4-FFF2-40B4-BE49-F238E27FC236}">
                <a16:creationId xmlns:a16="http://schemas.microsoft.com/office/drawing/2014/main" id="{37728515-09AC-45EB-8843-011C87186B1A}"/>
              </a:ext>
            </a:extLst>
          </p:cNvPr>
          <p:cNvSpPr/>
          <p:nvPr/>
        </p:nvSpPr>
        <p:spPr>
          <a:xfrm>
            <a:off x="485774" y="3051810"/>
            <a:ext cx="11382186" cy="2983230"/>
          </a:xfrm>
          <a:prstGeom prst="roundRect">
            <a:avLst/>
          </a:prstGeom>
          <a:solidFill>
            <a:srgbClr val="28B5DF">
              <a:alpha val="34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+mj-lt"/>
              </a:rPr>
              <a:t>High performing Supply chain provide a competitive advantage to the business by consistently delivering high-quality, low-cost, timely service to customers.</a:t>
            </a:r>
            <a:endParaRPr lang="en-US" sz="2800" b="1" dirty="0">
              <a:solidFill>
                <a:srgbClr val="000000"/>
              </a:solidFill>
              <a:latin typeface="+mj-lt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2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273D-40F9-9E46-B68F-734AB3B6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High-level view of Supply Chain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FBCCCE-F094-A74A-809E-9708154F05F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909455" y="969819"/>
            <a:ext cx="6289963" cy="57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9D90B-1D3F-4CEE-BBCF-0FAEACCCFBE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98255" y="2239980"/>
            <a:ext cx="3712464" cy="3164947"/>
          </a:xfrm>
          <a:prstGeom prst="roundRect">
            <a:avLst>
              <a:gd name="adj" fmla="val 4674"/>
            </a:avLst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61176" y="749015"/>
            <a:ext cx="11227241" cy="470186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Consensus Forecast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27672" y="248725"/>
            <a:ext cx="2898458" cy="552230"/>
          </a:xfrm>
        </p:spPr>
        <p:txBody>
          <a:bodyPr/>
          <a:lstStyle/>
          <a:p>
            <a:r>
              <a:rPr lang="en-US" dirty="0"/>
              <a:t>Typical  Wireless Supply Chain Planning Process</a:t>
            </a:r>
          </a:p>
        </p:txBody>
      </p:sp>
      <p:cxnSp>
        <p:nvCxnSpPr>
          <p:cNvPr id="8" name="Connector: Elbow 56"/>
          <p:cNvCxnSpPr>
            <a:stCxn id="42" idx="3"/>
          </p:cNvCxnSpPr>
          <p:nvPr/>
        </p:nvCxnSpPr>
        <p:spPr>
          <a:xfrm>
            <a:off x="2152528" y="1794163"/>
            <a:ext cx="1657472" cy="3624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60"/>
          <p:cNvCxnSpPr>
            <a:stCxn id="43" idx="3"/>
          </p:cNvCxnSpPr>
          <p:nvPr/>
        </p:nvCxnSpPr>
        <p:spPr>
          <a:xfrm flipV="1">
            <a:off x="2152528" y="2156616"/>
            <a:ext cx="1424576" cy="376328"/>
          </a:xfrm>
          <a:prstGeom prst="bentConnector3">
            <a:avLst>
              <a:gd name="adj1" fmla="val 5675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Connector: Elbow 60"/>
          <p:cNvCxnSpPr>
            <a:stCxn id="44" idx="3"/>
          </p:cNvCxnSpPr>
          <p:nvPr/>
        </p:nvCxnSpPr>
        <p:spPr>
          <a:xfrm>
            <a:off x="2085996" y="5269217"/>
            <a:ext cx="1567470" cy="31212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Connector: Elbow 60"/>
          <p:cNvCxnSpPr/>
          <p:nvPr/>
        </p:nvCxnSpPr>
        <p:spPr>
          <a:xfrm flipV="1">
            <a:off x="4684769" y="2156615"/>
            <a:ext cx="5678431" cy="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1044863" y="1501199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 Base Forecast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(units)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863" y="2239980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Up  Base Forecast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(units)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3995" y="4976253"/>
            <a:ext cx="1142001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Base Attach Rates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3995" y="5682437"/>
            <a:ext cx="1142001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Up  Base Attach Rates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77104" y="1863652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Base Forecast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5509" y="1143000"/>
            <a:ext cx="958917" cy="338554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Helvetica Neue Light"/>
                <a:cs typeface="Helvetica Neue Light"/>
              </a:rPr>
              <a:t>Devices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509" y="4538246"/>
            <a:ext cx="1391728" cy="338554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Helvetica Neue Light"/>
                <a:cs typeface="Helvetica Neue Light"/>
              </a:rPr>
              <a:t>Accessories</a:t>
            </a:r>
          </a:p>
        </p:txBody>
      </p:sp>
      <p:cxnSp>
        <p:nvCxnSpPr>
          <p:cNvPr id="19" name="Connector: Elbow 60"/>
          <p:cNvCxnSpPr/>
          <p:nvPr/>
        </p:nvCxnSpPr>
        <p:spPr>
          <a:xfrm flipV="1">
            <a:off x="2085996" y="5581338"/>
            <a:ext cx="1391864" cy="394063"/>
          </a:xfrm>
          <a:prstGeom prst="bentConnector3">
            <a:avLst>
              <a:gd name="adj1" fmla="val 5461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Oval 19"/>
          <p:cNvSpPr/>
          <p:nvPr/>
        </p:nvSpPr>
        <p:spPr>
          <a:xfrm>
            <a:off x="2698469" y="5404927"/>
            <a:ext cx="349531" cy="349531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77860" y="5288374"/>
            <a:ext cx="1161317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Base Attach Rates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22" name="Oval 21"/>
          <p:cNvSpPr/>
          <p:nvPr/>
        </p:nvSpPr>
        <p:spPr>
          <a:xfrm>
            <a:off x="2816601" y="1967911"/>
            <a:ext cx="349531" cy="349531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56"/>
          <p:cNvCxnSpPr/>
          <p:nvPr/>
        </p:nvCxnSpPr>
        <p:spPr>
          <a:xfrm>
            <a:off x="6346253" y="2630449"/>
            <a:ext cx="1086622" cy="36593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Connector: Elbow 60"/>
          <p:cNvCxnSpPr/>
          <p:nvPr/>
        </p:nvCxnSpPr>
        <p:spPr>
          <a:xfrm flipV="1">
            <a:off x="6342142" y="2996385"/>
            <a:ext cx="1090733" cy="25854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5238588" y="2337485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 Promo Impact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34477" y="2961964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Up  Promo Impact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27" name="Oval 26"/>
          <p:cNvSpPr/>
          <p:nvPr/>
        </p:nvSpPr>
        <p:spPr>
          <a:xfrm>
            <a:off x="6714584" y="2813417"/>
            <a:ext cx="349531" cy="349531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363200" y="1599179"/>
            <a:ext cx="1213237" cy="111487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Consensus Forecast </a:t>
            </a:r>
          </a:p>
          <a:p>
            <a:pPr algn="ctr" defTabSz="914377"/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w/ promos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(units)</a:t>
            </a:r>
          </a:p>
        </p:txBody>
      </p:sp>
      <p:cxnSp>
        <p:nvCxnSpPr>
          <p:cNvPr id="29" name="Connector: Elbow 56"/>
          <p:cNvCxnSpPr/>
          <p:nvPr/>
        </p:nvCxnSpPr>
        <p:spPr>
          <a:xfrm>
            <a:off x="6340902" y="4331564"/>
            <a:ext cx="1091974" cy="30220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Connector: Elbow 60"/>
          <p:cNvCxnSpPr/>
          <p:nvPr/>
        </p:nvCxnSpPr>
        <p:spPr>
          <a:xfrm flipV="1">
            <a:off x="6342142" y="4633770"/>
            <a:ext cx="1090734" cy="34690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5233237" y="4038600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 Promo Impact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34477" y="4687709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Up  Promo Impact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2876" y="4340806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Promo Impact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61004" y="762000"/>
            <a:ext cx="2027563" cy="5425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" tIns="18288" rIns="18288" bIns="18288" rtlCol="0" anchor="b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Forecast (units)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 Impact (%)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974786" y="1304505"/>
            <a:ext cx="995033" cy="29467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381948" y="5023901"/>
            <a:ext cx="1213237" cy="111487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</a:p>
          <a:p>
            <a:pPr algn="ctr" defTabSz="914377"/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Forecast </a:t>
            </a:r>
          </a:p>
          <a:p>
            <a:pPr algn="ctr" defTabSz="914377"/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w/ promos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(units)</a:t>
            </a:r>
          </a:p>
        </p:txBody>
      </p:sp>
      <p:cxnSp>
        <p:nvCxnSpPr>
          <p:cNvPr id="37" name="Connector: Elbow 56"/>
          <p:cNvCxnSpPr/>
          <p:nvPr/>
        </p:nvCxnSpPr>
        <p:spPr>
          <a:xfrm>
            <a:off x="8540541" y="4633770"/>
            <a:ext cx="298659" cy="94302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>
            <a:off x="10969819" y="2714051"/>
            <a:ext cx="18748" cy="2309850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16071" y="4459428"/>
            <a:ext cx="349531" cy="349531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32875" y="2703421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Promo Impact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cxnSp>
        <p:nvCxnSpPr>
          <p:cNvPr id="41" name="Connector: Elbow 60"/>
          <p:cNvCxnSpPr/>
          <p:nvPr/>
        </p:nvCxnSpPr>
        <p:spPr>
          <a:xfrm flipV="1">
            <a:off x="8540540" y="2156615"/>
            <a:ext cx="1822660" cy="83977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8839200" y="5283829"/>
            <a:ext cx="1107665" cy="5859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40" tIns="18288" rIns="91440" bIns="18288" rtlCol="0" anchor="ctr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Attach Rates 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w/ promos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4192306" y="3632647"/>
            <a:ext cx="135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rPr>
              <a:t>Ad-Hoc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rPr>
              <a:t>Promotions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639177" y="5576793"/>
            <a:ext cx="4200023" cy="0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6482" y="4109478"/>
            <a:ext cx="2029182" cy="4532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" tIns="18288" rIns="18288" bIns="18288" rtlCol="0" anchor="b"/>
          <a:lstStyle/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Attach Rates (%)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</a:p>
          <a:p>
            <a:pPr algn="ctr" defTabSz="914377"/>
            <a: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Device Forecast (units) 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9911073" y="4562739"/>
            <a:ext cx="1056358" cy="44146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56"/>
          <p:cNvCxnSpPr/>
          <p:nvPr/>
        </p:nvCxnSpPr>
        <p:spPr>
          <a:xfrm rot="5400000" flipH="1" flipV="1">
            <a:off x="10060836" y="4356098"/>
            <a:ext cx="259928" cy="1595534"/>
          </a:xfrm>
          <a:prstGeom prst="bentConnector3">
            <a:avLst>
              <a:gd name="adj1" fmla="val 18794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>
          <a:xfrm>
            <a:off x="8020023" y="155508"/>
            <a:ext cx="11656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ysClr val="windowText" lastClr="000000"/>
                </a:solidFill>
              </a:rPr>
              <a:t>Illustrative</a:t>
            </a:r>
          </a:p>
        </p:txBody>
      </p:sp>
    </p:spTree>
    <p:extLst>
      <p:ext uri="{BB962C8B-B14F-4D97-AF65-F5344CB8AC3E}">
        <p14:creationId xmlns:p14="http://schemas.microsoft.com/office/powerpoint/2010/main" val="5646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9D90B-1D3F-4CEE-BBCF-0FAEACCCFBE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4129" y="567028"/>
            <a:ext cx="11227241" cy="470186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Centralization can improve service levels to maximize value.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4822" y="129951"/>
            <a:ext cx="2898458" cy="349250"/>
          </a:xfrm>
        </p:spPr>
        <p:txBody>
          <a:bodyPr/>
          <a:lstStyle/>
          <a:p>
            <a:r>
              <a:rPr lang="en-US" dirty="0"/>
              <a:t>Supply Chain Planning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20023" y="155508"/>
            <a:ext cx="11656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ysClr val="windowText" lastClr="000000"/>
                </a:solidFill>
              </a:rPr>
              <a:t>Illustrative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67400" y="1209825"/>
            <a:ext cx="5655756" cy="49623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Chart 60"/>
          <p:cNvGraphicFramePr>
            <a:graphicFrameLocks/>
          </p:cNvGraphicFramePr>
          <p:nvPr>
            <p:extLst/>
          </p:nvPr>
        </p:nvGraphicFramePr>
        <p:xfrm>
          <a:off x="6746384" y="1796830"/>
          <a:ext cx="4180227" cy="385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 Placeholder 3"/>
          <p:cNvSpPr txBox="1">
            <a:spLocks/>
          </p:cNvSpPr>
          <p:nvPr/>
        </p:nvSpPr>
        <p:spPr>
          <a:xfrm>
            <a:off x="630638" y="1209825"/>
            <a:ext cx="4970398" cy="4962375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sz="2133" b="0" i="0" kern="1200">
                <a:solidFill>
                  <a:schemeClr val="tx1"/>
                </a:solidFill>
                <a:latin typeface="XFINITYSans Thin"/>
                <a:ea typeface="+mn-ea"/>
                <a:cs typeface="XFINITYSans Thin"/>
              </a:defRPr>
            </a:lvl1pPr>
            <a:lvl2pPr marL="256026" indent="-256026" algn="l" defTabSz="609585" rtl="0" eaLnBrk="1" latinLnBrk="0" hangingPunct="1">
              <a:spcBef>
                <a:spcPts val="0"/>
              </a:spcBef>
              <a:buSzPct val="125000"/>
              <a:buFont typeface="Arial" pitchFamily="34" charset="0"/>
              <a:buChar char="•"/>
              <a:defRPr sz="2133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609585" indent="-353559" algn="l" defTabSz="609585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133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816844" indent="-207259" algn="l" defTabSz="609585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133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999719" indent="-170684" algn="l" defTabSz="609585" rtl="0" eaLnBrk="1" latinLnBrk="0" hangingPunct="1">
              <a:spcBef>
                <a:spcPts val="0"/>
              </a:spcBef>
              <a:buFont typeface="Arial" pitchFamily="34" charset="0"/>
              <a:buChar char="-"/>
              <a:defRPr sz="2133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Centralizing the planning function with inputs from S&amp;OP:</a:t>
            </a:r>
          </a:p>
          <a:p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Product Marketing</a:t>
            </a: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Retail</a:t>
            </a: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Finance</a:t>
            </a: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Supply Chain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Service level decisions are made based on the Total Cost of Ownership and Value to Company, considering:</a:t>
            </a:r>
          </a:p>
          <a:p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Cost of Missed Sales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Modesto Service Margin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Modesto Device Margin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Modesto Accessories Margin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Reduced Comcast Churn</a:t>
            </a:r>
          </a:p>
          <a:p>
            <a:pPr marL="639309" lvl="2" indent="-285750"/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XFINITYSans Thin"/>
            </a:endParaRP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Cost to Serve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Cost of Capital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Excess &amp; Obsolescence 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Handling 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Shrink (Leak, Loss)</a:t>
            </a:r>
          </a:p>
          <a:p>
            <a:pPr marL="1098550" lvl="3" indent="-277813">
              <a:buFont typeface="Courier New" charset="0"/>
              <a:buChar char="o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Transportation costs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846568" lvl="3" indent="-28575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14288" lvl="3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Inventory Levels are determined by:</a:t>
            </a:r>
          </a:p>
          <a:p>
            <a:pPr marL="14288" lvl="3" indent="0">
              <a:buNone/>
            </a:pPr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ISP</a:t>
            </a: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Forecast Error</a:t>
            </a:r>
          </a:p>
          <a:p>
            <a:pPr marL="639309" lvl="2" indent="-285750">
              <a:buFont typeface="Arial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XFINITYSans Thin"/>
              </a:rPr>
              <a:t>Distribution Network Lead Times</a:t>
            </a:r>
          </a:p>
          <a:p>
            <a:pPr marL="353559" lvl="2" indent="0"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353559" lvl="2" indent="0"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9910814" y="3068065"/>
            <a:ext cx="0" cy="21683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833759" y="3307318"/>
            <a:ext cx="154112" cy="154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94489" y="2572679"/>
            <a:ext cx="1032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Optimal </a:t>
            </a:r>
          </a:p>
          <a:p>
            <a:pPr lvl="0" algn="ctr"/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Service Level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83156" y="5261782"/>
            <a:ext cx="3567065" cy="258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Stock Percentage (ISP)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57750" y="2352865"/>
            <a:ext cx="818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charset="0"/>
                <a:ea typeface="Arial" charset="0"/>
                <a:cs typeface="Arial" charset="0"/>
              </a:rPr>
              <a:t>Cost of Missed Sales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57750" y="4527763"/>
            <a:ext cx="81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charset="0"/>
                <a:ea typeface="Arial" charset="0"/>
                <a:cs typeface="Arial" charset="0"/>
              </a:rPr>
              <a:t>Cost of Carrying Inventory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16994" y="191018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charset="0"/>
                <a:ea typeface="Arial" charset="0"/>
                <a:cs typeface="Arial" charset="0"/>
              </a:rPr>
              <a:t>Total </a:t>
            </a:r>
          </a:p>
          <a:p>
            <a:pPr algn="r"/>
            <a:r>
              <a:rPr lang="en-US" sz="800" dirty="0">
                <a:latin typeface="Arial" charset="0"/>
                <a:ea typeface="Arial" charset="0"/>
                <a:cs typeface="Arial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302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9D90B-1D3F-4CEE-BBCF-0FAEACCCFBE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9756" y="340174"/>
            <a:ext cx="11227241" cy="470186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 look at Replenishment Logic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1962" y="358488"/>
            <a:ext cx="2898458" cy="349250"/>
          </a:xfrm>
        </p:spPr>
        <p:txBody>
          <a:bodyPr/>
          <a:lstStyle/>
          <a:p>
            <a:r>
              <a:rPr lang="en-US" dirty="0"/>
              <a:t>Supply Chain Planning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20023" y="155508"/>
            <a:ext cx="11656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ysClr val="windowText" lastClr="000000"/>
                </a:solidFill>
              </a:rPr>
              <a:t>Illustrative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6574" y="1186803"/>
            <a:ext cx="3562566" cy="49792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86" idx="0"/>
          </p:cNvCxnSpPr>
          <p:nvPr/>
        </p:nvCxnSpPr>
        <p:spPr>
          <a:xfrm>
            <a:off x="933825" y="2032338"/>
            <a:ext cx="6226" cy="1840314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36342" y="3872652"/>
            <a:ext cx="795" cy="932420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36739" y="1577918"/>
            <a:ext cx="0" cy="59263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76345" y="4709346"/>
            <a:ext cx="52741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76345" y="5538543"/>
            <a:ext cx="52741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166884" y="2012602"/>
            <a:ext cx="10999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Max </a:t>
            </a:r>
          </a:p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 Up To)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166884" y="4578541"/>
            <a:ext cx="841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Min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166884" y="5394092"/>
            <a:ext cx="849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Out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936739" y="4709346"/>
            <a:ext cx="0" cy="82919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7427" y="4940619"/>
            <a:ext cx="607859" cy="430887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wrap="none">
            <a:spAutoFit/>
          </a:bodyPr>
          <a:lstStyle/>
          <a:p>
            <a:pPr lvl="0" algn="r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</a:p>
          <a:p>
            <a:pPr lvl="0" algn="r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6884" y="3877940"/>
            <a:ext cx="4908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70574" y="3335525"/>
            <a:ext cx="505267" cy="261610"/>
          </a:xfrm>
          <a:prstGeom prst="rect">
            <a:avLst/>
          </a:prstGeom>
          <a:solidFill>
            <a:srgbClr val="FFFFFF">
              <a:alpha val="78824"/>
            </a:srgbClr>
          </a:solidFill>
        </p:spPr>
        <p:txBody>
          <a:bodyPr wrap="none">
            <a:spAutoFit/>
          </a:bodyPr>
          <a:lstStyle/>
          <a:p>
            <a:pPr lvl="0" algn="r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ROQ</a:t>
            </a:r>
          </a:p>
        </p:txBody>
      </p:sp>
      <p:sp>
        <p:nvSpPr>
          <p:cNvPr id="80" name="Right Brace 79"/>
          <p:cNvSpPr/>
          <p:nvPr/>
        </p:nvSpPr>
        <p:spPr>
          <a:xfrm>
            <a:off x="2299106" y="2156908"/>
            <a:ext cx="371468" cy="2552438"/>
          </a:xfrm>
          <a:prstGeom prst="rightBrace">
            <a:avLst>
              <a:gd name="adj1" fmla="val 10674"/>
              <a:gd name="adj2" fmla="val 50837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ight Brace 80"/>
          <p:cNvSpPr/>
          <p:nvPr/>
        </p:nvSpPr>
        <p:spPr>
          <a:xfrm>
            <a:off x="2670574" y="3984727"/>
            <a:ext cx="268704" cy="724619"/>
          </a:xfrm>
          <a:prstGeom prst="rightBrace">
            <a:avLst>
              <a:gd name="adj1" fmla="val 10674"/>
              <a:gd name="adj2" fmla="val 50837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923207" y="4131592"/>
            <a:ext cx="88197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Time</a:t>
            </a:r>
          </a:p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676344" y="1577918"/>
            <a:ext cx="52741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166884" y="1433465"/>
            <a:ext cx="1172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Capacity</a:t>
            </a:r>
          </a:p>
        </p:txBody>
      </p:sp>
      <p:sp>
        <p:nvSpPr>
          <p:cNvPr id="85" name="Oval 84"/>
          <p:cNvSpPr/>
          <p:nvPr/>
        </p:nvSpPr>
        <p:spPr>
          <a:xfrm>
            <a:off x="815334" y="4590718"/>
            <a:ext cx="249433" cy="249433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15334" y="3872652"/>
            <a:ext cx="249433" cy="2494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08711" y="2032338"/>
            <a:ext cx="249433" cy="24943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01979"/>
              </p:ext>
            </p:extLst>
          </p:nvPr>
        </p:nvGraphicFramePr>
        <p:xfrm>
          <a:off x="4323644" y="1232879"/>
          <a:ext cx="7416800" cy="489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419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</a:t>
                      </a:r>
                      <a:r>
                        <a:rPr lang="en-US" sz="1200" b="1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095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Variable based on</a:t>
                      </a:r>
                    </a:p>
                    <a:p>
                      <a:pPr marL="780965" marR="0" lvl="1" indent="-171450" algn="l" defTabSz="6095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ROQ (Derived by an Independent series of variables – see below)</a:t>
                      </a:r>
                    </a:p>
                    <a:p>
                      <a:pPr marL="780965" marR="0" lvl="1" indent="-171450" algn="l" defTabSz="6095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Safety Stock / Min </a:t>
                      </a:r>
                    </a:p>
                    <a:p>
                      <a:pPr marL="171450" marR="0" lvl="0" indent="-171450" algn="l" defTabSz="6095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Represents the maximum allowable on hand inventory level (for prescribed period)</a:t>
                      </a:r>
                    </a:p>
                    <a:p>
                      <a:pPr marL="171450" marR="0" lvl="1" indent="-171450" algn="l" defTabSz="6095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quantity will never be less than the Min + ROQ</a:t>
                      </a:r>
                    </a:p>
                    <a:p>
                      <a:pPr marL="171450" marR="0" lvl="1" indent="-171450" algn="l" defTabSz="6095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quantity will never be greater than total store capacity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1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 MIN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based on </a:t>
                      </a:r>
                    </a:p>
                    <a:p>
                      <a:pPr marL="780965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 Safety Stock</a:t>
                      </a:r>
                      <a:r>
                        <a:rPr lang="en-US" sz="110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(Based on service level, lead time, forecast confidence </a:t>
                      </a:r>
                      <a:endParaRPr lang="en-US" sz="11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Considerations will also be made for secondary non-calculable variables</a:t>
                      </a:r>
                    </a:p>
                    <a:p>
                      <a:pPr marL="780965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desired stock, NPI, Model Change (supersession)</a:t>
                      </a:r>
                    </a:p>
                    <a:p>
                      <a:pPr marL="780965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Perceived risk based on store performance, labor issues,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3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ROQ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based on</a:t>
                      </a:r>
                    </a:p>
                    <a:p>
                      <a:pPr marL="780965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Forecasted Demand</a:t>
                      </a:r>
                    </a:p>
                    <a:p>
                      <a:pPr marL="780965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 Time Demand</a:t>
                      </a:r>
                    </a:p>
                    <a:p>
                      <a:pPr marL="780966" lvl="2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EOQ (Economic</a:t>
                      </a:r>
                      <a:r>
                        <a:rPr lang="en-US" sz="110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 Quantity)</a:t>
                      </a:r>
                      <a:endParaRPr lang="en-US" sz="11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0966" lvl="2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SMOQ (Store</a:t>
                      </a:r>
                      <a:r>
                        <a:rPr lang="en-US" sz="1100" baseline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Minimum Order Quantity)</a:t>
                      </a:r>
                      <a:endParaRPr lang="en-US" sz="11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lvl="1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 Operational Capacity Constraints</a:t>
                      </a:r>
                    </a:p>
                    <a:p>
                      <a:pPr marL="780967" lvl="3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 Inventory Capacity</a:t>
                      </a:r>
                    </a:p>
                    <a:p>
                      <a:pPr marL="780967" lvl="3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Configuration / Pack Quantities </a:t>
                      </a:r>
                    </a:p>
                    <a:p>
                      <a:pPr marL="780967" lvl="3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 Days per week (frequency of store order wave)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at which order is triggered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value will never be less than the Min quantity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5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4F25-EEAC-FE41-BFEC-2FB48370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Supply Chain Management –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F6802-FD01-2C47-809C-94E2A9BE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4743858"/>
            <a:ext cx="10511790" cy="165694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064DA95-D698-A347-867C-24D44738DF32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3</a:t>
            </a:fld>
            <a:endParaRPr lang="en-US" sz="1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0B5CD7-7A5B-445D-827D-48259A04A3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335088"/>
            <a:ext cx="11430000" cy="3202622"/>
          </a:xfrm>
        </p:spPr>
        <p:txBody>
          <a:bodyPr/>
          <a:lstStyle/>
          <a:p>
            <a:pPr marL="285750" indent="-285750" algn="l">
              <a:lnSpc>
                <a:spcPts val="23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Supply Chain Management is a dynamic field, rapidly changing and incorporating cutting edge technology to deliver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outstanding Customer Service and Cost benefits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its principals. </a:t>
            </a:r>
          </a:p>
          <a:p>
            <a:pPr marL="742950" lvl="1" indent="-285750" algn="l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Varying levels of automation is employed from physical manual processes to Robotics and Drones</a:t>
            </a:r>
          </a:p>
          <a:p>
            <a:pPr marL="457200" lvl="1" algn="l">
              <a:lnSpc>
                <a:spcPts val="23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ts val="23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ts val="23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Historically, changes and advances are based 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business requirements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Supply Chain functions are performed by departments:</a:t>
            </a:r>
          </a:p>
          <a:p>
            <a:pPr marL="742950" lvl="1" indent="-285750" algn="l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within companies, </a:t>
            </a:r>
          </a:p>
          <a:p>
            <a:pPr marL="742950" lvl="1" indent="-285750" algn="l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outsourced to Companies specializing in providing Supply Chain services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8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End-to-end 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Chain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4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2383472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81835C-5D19-FF4D-A286-534378E5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457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8286A58-5512-7B42-ABFE-37D8F5F1C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820738"/>
            <a:ext cx="11430000" cy="548640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Touches all aspects of business: 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Because of this, its impact and contribution to overall enterprise performance is well documented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CA3C7E-A2D1-B64E-A708-FDC92227AA50}"/>
              </a:ext>
            </a:extLst>
          </p:cNvPr>
          <p:cNvSpPr/>
          <p:nvPr/>
        </p:nvSpPr>
        <p:spPr bwMode="auto">
          <a:xfrm>
            <a:off x="845820" y="1575775"/>
            <a:ext cx="1554071" cy="1385946"/>
          </a:xfrm>
          <a:prstGeom prst="roundRect">
            <a:avLst>
              <a:gd name="adj" fmla="val 6667"/>
            </a:avLst>
          </a:prstGeom>
          <a:solidFill>
            <a:srgbClr val="28B5D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ravek Medium"/>
                <a:ea typeface="ＭＳ Ｐゴシック" pitchFamily="8" charset="-128"/>
              </a:rPr>
              <a:t>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CD796-DDCB-FA44-8B09-AAEF3ABBA00B}"/>
              </a:ext>
            </a:extLst>
          </p:cNvPr>
          <p:cNvSpPr txBox="1"/>
          <p:nvPr/>
        </p:nvSpPr>
        <p:spPr>
          <a:xfrm>
            <a:off x="2449958" y="1837875"/>
            <a:ext cx="3722242" cy="8617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Corporate strategy dictates the structure and features of the Supply Chain operation</a:t>
            </a:r>
            <a:endParaRPr lang="en-US" dirty="0">
              <a:solidFill>
                <a:srgbClr val="43434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D236DA-883E-BF4C-99D4-6173A93F86E6}"/>
              </a:ext>
            </a:extLst>
          </p:cNvPr>
          <p:cNvSpPr/>
          <p:nvPr/>
        </p:nvSpPr>
        <p:spPr bwMode="auto">
          <a:xfrm>
            <a:off x="845820" y="3121099"/>
            <a:ext cx="1554071" cy="1385946"/>
          </a:xfrm>
          <a:prstGeom prst="roundRect">
            <a:avLst>
              <a:gd name="adj" fmla="val 6667"/>
            </a:avLst>
          </a:prstGeom>
          <a:solidFill>
            <a:srgbClr val="28B5D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ravek Medium"/>
                <a:ea typeface="ＭＳ Ｐゴシック" pitchFamily="8" charset="-128"/>
              </a:rPr>
              <a:t>Manufacturing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7C34F33C-3B37-E14F-9021-D635B535DC08}"/>
              </a:ext>
            </a:extLst>
          </p:cNvPr>
          <p:cNvSpPr/>
          <p:nvPr/>
        </p:nvSpPr>
        <p:spPr bwMode="auto">
          <a:xfrm>
            <a:off x="845820" y="4666423"/>
            <a:ext cx="1554071" cy="1385946"/>
          </a:xfrm>
          <a:prstGeom prst="roundRect">
            <a:avLst>
              <a:gd name="adj" fmla="val 6667"/>
            </a:avLst>
          </a:prstGeom>
          <a:solidFill>
            <a:srgbClr val="28B5D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ravek Medium"/>
                <a:ea typeface="ＭＳ Ｐゴシック" pitchFamily="8" charset="-128"/>
              </a:rPr>
              <a:t>Operations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C13B825A-2795-0A45-A53A-204753133761}"/>
              </a:ext>
            </a:extLst>
          </p:cNvPr>
          <p:cNvSpPr/>
          <p:nvPr/>
        </p:nvSpPr>
        <p:spPr bwMode="auto">
          <a:xfrm>
            <a:off x="6404670" y="1575775"/>
            <a:ext cx="1454727" cy="1385946"/>
          </a:xfrm>
          <a:prstGeom prst="roundRect">
            <a:avLst>
              <a:gd name="adj" fmla="val 6667"/>
            </a:avLst>
          </a:prstGeom>
          <a:solidFill>
            <a:srgbClr val="28B5D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ravek Medium"/>
                <a:ea typeface="ＭＳ Ｐゴシック" pitchFamily="8" charset="-128"/>
              </a:rPr>
              <a:t>Product Development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0B0E6E51-742D-6A42-B12A-AA01A1C220FA}"/>
              </a:ext>
            </a:extLst>
          </p:cNvPr>
          <p:cNvSpPr/>
          <p:nvPr/>
        </p:nvSpPr>
        <p:spPr bwMode="auto">
          <a:xfrm>
            <a:off x="6404670" y="3121099"/>
            <a:ext cx="1454727" cy="1385946"/>
          </a:xfrm>
          <a:prstGeom prst="roundRect">
            <a:avLst>
              <a:gd name="adj" fmla="val 6667"/>
            </a:avLst>
          </a:prstGeom>
          <a:solidFill>
            <a:srgbClr val="28B5D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sz="1400" b="1" kern="0" dirty="0">
                <a:solidFill>
                  <a:schemeClr val="bg1"/>
                </a:solidFill>
                <a:latin typeface="Seravek Medium"/>
                <a:ea typeface="ＭＳ Ｐゴシック" pitchFamily="8" charset="-128"/>
                <a:cs typeface="Seravek Medium"/>
              </a:rPr>
              <a:t>Sales / Marketing</a:t>
            </a:r>
            <a:endParaRPr lang="en-US" b="1" dirty="0">
              <a:solidFill>
                <a:schemeClr val="bg1"/>
              </a:solidFill>
              <a:latin typeface="Seravek Medium"/>
              <a:ea typeface="ＭＳ Ｐゴシック" pitchFamily="8" charset="-128"/>
            </a:endParaRP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D2FAAC65-D080-6A4C-AEFA-17F9FA39BE05}"/>
              </a:ext>
            </a:extLst>
          </p:cNvPr>
          <p:cNvSpPr/>
          <p:nvPr/>
        </p:nvSpPr>
        <p:spPr bwMode="auto">
          <a:xfrm>
            <a:off x="6404670" y="4666423"/>
            <a:ext cx="1454727" cy="1385946"/>
          </a:xfrm>
          <a:prstGeom prst="roundRect">
            <a:avLst>
              <a:gd name="adj" fmla="val 6667"/>
            </a:avLst>
          </a:prstGeom>
          <a:solidFill>
            <a:srgbClr val="28B5D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ravek Medium"/>
                <a:ea typeface="ＭＳ Ｐゴシック" pitchFamily="8" charset="-128"/>
              </a:rPr>
              <a:t>Enterprise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883E1-227E-5749-A1FE-4D2CC651120B}"/>
              </a:ext>
            </a:extLst>
          </p:cNvPr>
          <p:cNvSpPr txBox="1"/>
          <p:nvPr/>
        </p:nvSpPr>
        <p:spPr>
          <a:xfrm>
            <a:off x="2449958" y="3306589"/>
            <a:ext cx="3722242" cy="10149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Coordination of raw materials, suppliers, factory and production scheduling, quality management, transportation and positioning of equipment and inventory</a:t>
            </a:r>
            <a:endParaRPr lang="en-US" dirty="0">
              <a:solidFill>
                <a:srgbClr val="43434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061BDC-6376-6343-B434-B292B8F783BA}"/>
              </a:ext>
            </a:extLst>
          </p:cNvPr>
          <p:cNvSpPr txBox="1"/>
          <p:nvPr/>
        </p:nvSpPr>
        <p:spPr>
          <a:xfrm>
            <a:off x="2449958" y="4874980"/>
            <a:ext cx="3722242" cy="968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Inbound logistics, Warehousing &amp; DC operations, inventory management, forward logistics, reverse logistics</a:t>
            </a:r>
            <a:endParaRPr lang="en-US" sz="1200" dirty="0">
              <a:solidFill>
                <a:srgbClr val="43434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648EB-507D-674E-BEB6-1FDF06BFE051}"/>
              </a:ext>
            </a:extLst>
          </p:cNvPr>
          <p:cNvSpPr txBox="1"/>
          <p:nvPr/>
        </p:nvSpPr>
        <p:spPr>
          <a:xfrm>
            <a:off x="8088483" y="1724666"/>
            <a:ext cx="3722242" cy="1088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Involved in every step of product development and delivery, whether it is a service or physical item</a:t>
            </a:r>
            <a:endParaRPr lang="en-US" sz="1200" dirty="0">
              <a:solidFill>
                <a:srgbClr val="43434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7B366-9D3C-8F44-AD3F-2C5B27F40826}"/>
              </a:ext>
            </a:extLst>
          </p:cNvPr>
          <p:cNvSpPr txBox="1"/>
          <p:nvPr/>
        </p:nvSpPr>
        <p:spPr>
          <a:xfrm>
            <a:off x="8004535" y="3514476"/>
            <a:ext cx="3722242" cy="5991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S&amp;OP, Demand-Supply balancing, forecasting, demand planning</a:t>
            </a:r>
            <a:endParaRPr lang="en-US" dirty="0">
              <a:solidFill>
                <a:srgbClr val="43434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037CD-60B0-FA4D-A803-86FC0699A75B}"/>
              </a:ext>
            </a:extLst>
          </p:cNvPr>
          <p:cNvSpPr txBox="1"/>
          <p:nvPr/>
        </p:nvSpPr>
        <p:spPr>
          <a:xfrm>
            <a:off x="8004535" y="4666423"/>
            <a:ext cx="3722242" cy="13859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large corporations, there is a large internal customer base that depends on the Supply Chain for institutional supplies and services</a:t>
            </a:r>
            <a:endParaRPr lang="en-US" dirty="0">
              <a:solidFill>
                <a:srgbClr val="434343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AF4D2734-BCD4-C84F-B957-5FF80D7795A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95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C42-91A3-4ACB-A665-80D0F6BD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504" y="285750"/>
            <a:ext cx="10962800" cy="708660"/>
          </a:xfrm>
          <a:solidFill>
            <a:srgbClr val="11D1F7">
              <a:alpha val="34000"/>
            </a:srgbClr>
          </a:solidFill>
          <a:ln w="25400">
            <a:solidFill>
              <a:srgbClr val="000000"/>
            </a:solidFill>
          </a:ln>
        </p:spPr>
        <p:txBody>
          <a:bodyPr/>
          <a:lstStyle/>
          <a:p>
            <a:r>
              <a:rPr lang="en-US" sz="2400" dirty="0"/>
              <a:t>Supply Chain Establishes New Revenue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1DDC-4070-4E15-9986-7C681E3A5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A7695A-60A2-473E-A773-EE93A8036E5E}" type="slidenum">
              <a:rPr lang="en-US" smtClean="0"/>
              <a:t>6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9DA4D-7663-4C89-8AE2-0116E048C853}"/>
              </a:ext>
            </a:extLst>
          </p:cNvPr>
          <p:cNvSpPr txBox="1"/>
          <p:nvPr/>
        </p:nvSpPr>
        <p:spPr>
          <a:xfrm>
            <a:off x="1061049" y="6506031"/>
            <a:ext cx="2371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Source: Comcast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5E3332-6F92-4FCB-83E4-B86895B231F5}"/>
              </a:ext>
            </a:extLst>
          </p:cNvPr>
          <p:cNvSpPr/>
          <p:nvPr/>
        </p:nvSpPr>
        <p:spPr>
          <a:xfrm>
            <a:off x="906916" y="3476102"/>
            <a:ext cx="5178145" cy="2629423"/>
          </a:xfrm>
          <a:prstGeom prst="rect">
            <a:avLst/>
          </a:prstGeom>
          <a:solidFill>
            <a:srgbClr val="11D1F7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ECD24B-CDEB-4CAC-ABB4-5BEB8608FDCE}"/>
              </a:ext>
            </a:extLst>
          </p:cNvPr>
          <p:cNvSpPr/>
          <p:nvPr/>
        </p:nvSpPr>
        <p:spPr>
          <a:xfrm>
            <a:off x="6397338" y="3476103"/>
            <a:ext cx="4988176" cy="2549038"/>
          </a:xfrm>
          <a:prstGeom prst="rect">
            <a:avLst/>
          </a:prstGeom>
          <a:solidFill>
            <a:srgbClr val="11D1F7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94314-B9CB-46F3-B833-1E74B3F4A4D2}"/>
              </a:ext>
            </a:extLst>
          </p:cNvPr>
          <p:cNvSpPr txBox="1"/>
          <p:nvPr/>
        </p:nvSpPr>
        <p:spPr>
          <a:xfrm>
            <a:off x="906916" y="1559588"/>
            <a:ext cx="517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Companion product ecosystems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drive sales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429EF-513C-48F7-BB33-D133E72D8CAA}"/>
              </a:ext>
            </a:extLst>
          </p:cNvPr>
          <p:cNvSpPr txBox="1"/>
          <p:nvPr/>
        </p:nvSpPr>
        <p:spPr>
          <a:xfrm>
            <a:off x="6357827" y="1559587"/>
            <a:ext cx="498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Reverse Logistics &amp; Sustainability elements supports progressive advances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3F87A-2501-41BC-8C7A-DB3051227AC8}"/>
              </a:ext>
            </a:extLst>
          </p:cNvPr>
          <p:cNvSpPr/>
          <p:nvPr/>
        </p:nvSpPr>
        <p:spPr>
          <a:xfrm>
            <a:off x="996714" y="3654349"/>
            <a:ext cx="50843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today’s consumer environment, companion products enhance the value of the Supply Chain with increased revenue opportunities. Companies like Apple (Beats) and Samsung (Harman-JBL), are examples.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6A71F-AA1D-4553-88DD-0FFB00E6D88E}"/>
              </a:ext>
            </a:extLst>
          </p:cNvPr>
          <p:cNvSpPr/>
          <p:nvPr/>
        </p:nvSpPr>
        <p:spPr>
          <a:xfrm>
            <a:off x="6465907" y="3705900"/>
            <a:ext cx="47720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last decade or so, Reverse Logistics, Sustainability, after-market and secondary market operations have become increasingly important for the obvious reasons: cost, environment, etc. 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63308BC-167D-4B50-8FBF-DDBB0A805999}"/>
              </a:ext>
            </a:extLst>
          </p:cNvPr>
          <p:cNvSpPr/>
          <p:nvPr/>
        </p:nvSpPr>
        <p:spPr>
          <a:xfrm rot="10800000">
            <a:off x="953833" y="2581797"/>
            <a:ext cx="5170071" cy="58625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A55B015-EA20-4FF9-AD59-43F345577B21}"/>
              </a:ext>
            </a:extLst>
          </p:cNvPr>
          <p:cNvSpPr/>
          <p:nvPr/>
        </p:nvSpPr>
        <p:spPr>
          <a:xfrm rot="10800000">
            <a:off x="6347782" y="2581796"/>
            <a:ext cx="4988179" cy="586259"/>
          </a:xfrm>
          <a:prstGeom prst="triangle">
            <a:avLst>
              <a:gd name="adj" fmla="val 4959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C42-91A3-4ACB-A665-80D0F6BD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960" y="0"/>
            <a:ext cx="10962800" cy="12447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1DDC-4070-4E15-9986-7C681E3A5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A7695A-60A2-473E-A773-EE93A8036E5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2B56-AE16-4E7D-A83D-5A32B6BE6E6B}"/>
              </a:ext>
            </a:extLst>
          </p:cNvPr>
          <p:cNvSpPr/>
          <p:nvPr/>
        </p:nvSpPr>
        <p:spPr>
          <a:xfrm>
            <a:off x="384961" y="465824"/>
            <a:ext cx="11483000" cy="672861"/>
          </a:xfrm>
          <a:prstGeom prst="rect">
            <a:avLst/>
          </a:prstGeom>
          <a:solidFill>
            <a:srgbClr val="28B5DF">
              <a:alpha val="34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Supply Chain provides both quantitative and qualitative value drivers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5E3332-6F92-4FCB-83E4-B86895B231F5}"/>
              </a:ext>
            </a:extLst>
          </p:cNvPr>
          <p:cNvSpPr/>
          <p:nvPr/>
        </p:nvSpPr>
        <p:spPr>
          <a:xfrm>
            <a:off x="384961" y="1758316"/>
            <a:ext cx="6458139" cy="313999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ECD24B-CDEB-4CAC-ABB4-5BEB8608FDCE}"/>
              </a:ext>
            </a:extLst>
          </p:cNvPr>
          <p:cNvSpPr/>
          <p:nvPr/>
        </p:nvSpPr>
        <p:spPr>
          <a:xfrm>
            <a:off x="6972299" y="1724026"/>
            <a:ext cx="4895661" cy="317428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94314-B9CB-46F3-B833-1E74B3F4A4D2}"/>
              </a:ext>
            </a:extLst>
          </p:cNvPr>
          <p:cNvSpPr txBox="1"/>
          <p:nvPr/>
        </p:nvSpPr>
        <p:spPr>
          <a:xfrm>
            <a:off x="384961" y="1352550"/>
            <a:ext cx="64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Quantitative ($)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429EF-513C-48F7-BB33-D133E72D8CAA}"/>
              </a:ext>
            </a:extLst>
          </p:cNvPr>
          <p:cNvSpPr txBox="1"/>
          <p:nvPr/>
        </p:nvSpPr>
        <p:spPr>
          <a:xfrm>
            <a:off x="6972297" y="1352550"/>
            <a:ext cx="48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Qualitative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3F87A-2501-41BC-8C7A-DB3051227AC8}"/>
              </a:ext>
            </a:extLst>
          </p:cNvPr>
          <p:cNvSpPr/>
          <p:nvPr/>
        </p:nvSpPr>
        <p:spPr>
          <a:xfrm>
            <a:off x="485775" y="1805155"/>
            <a:ext cx="62484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+mn-lt"/>
                <a:cs typeface="Arial" panose="020B0604020202020204" pitchFamily="34" charset="0"/>
              </a:rPr>
              <a:t>Fixed costs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- Several fixed cost items are standard in the typical supply chain.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Working capital (e.g. WIP, finished goods)- Inventory on hand. 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Inventory turns (velocity/efficiency) – Lean 6sig / JIT- Supply Chain velocity, centralized vs distributed.</a:t>
            </a:r>
          </a:p>
          <a:p>
            <a:pPr lvl="1">
              <a:lnSpc>
                <a:spcPts val="1800"/>
              </a:lnSpc>
            </a:pP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+mn-lt"/>
                <a:cs typeface="Arial" panose="020B0604020202020204" pitchFamily="34" charset="0"/>
              </a:rPr>
              <a:t>Transactional costs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– includes costs incurred throughout the lifecycle of the product.  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Transportation costs- Transportation Costs can be significant based on product type and distribution network, along with desired service levels. Inbound, outbound and reverse are all relevant.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Processing costs (pick/pack/ship)- DC related costs vary widely based on suite of services as well as DC capabilities (automation, scale, technology, etc.)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94F1F64-4E70-4994-8C46-20ED67401E79}"/>
              </a:ext>
            </a:extLst>
          </p:cNvPr>
          <p:cNvSpPr/>
          <p:nvPr/>
        </p:nvSpPr>
        <p:spPr>
          <a:xfrm rot="10800000">
            <a:off x="3292191" y="5097780"/>
            <a:ext cx="5668533" cy="605314"/>
          </a:xfrm>
          <a:prstGeom prst="triangle">
            <a:avLst>
              <a:gd name="adj" fmla="val 50201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7728515-09AC-45EB-8843-011C87186B1A}"/>
              </a:ext>
            </a:extLst>
          </p:cNvPr>
          <p:cNvSpPr/>
          <p:nvPr/>
        </p:nvSpPr>
        <p:spPr>
          <a:xfrm>
            <a:off x="485774" y="5907894"/>
            <a:ext cx="11382186" cy="705669"/>
          </a:xfrm>
          <a:prstGeom prst="roundRect">
            <a:avLst/>
          </a:prstGeom>
          <a:solidFill>
            <a:srgbClr val="28B5DF">
              <a:alpha val="34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tangible benefits of an efficient Supply Chain is largely based on its ability to provide product/service when and where it is needed and at the lowest overall cost (TCO model).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6A71F-AA1D-4553-88DD-0FFB00E6D88E}"/>
              </a:ext>
            </a:extLst>
          </p:cNvPr>
          <p:cNvSpPr/>
          <p:nvPr/>
        </p:nvSpPr>
        <p:spPr>
          <a:xfrm>
            <a:off x="6972298" y="1759435"/>
            <a:ext cx="4766464" cy="1922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+mn-lt"/>
                <a:cs typeface="Arial" panose="020B0604020202020204" pitchFamily="34" charset="0"/>
              </a:rPr>
              <a:t>Customer service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– The majority of Supply Chains today are demand driven, making responsiveness, visibility, and efficiency key metrics.   </a:t>
            </a: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+mn-lt"/>
                <a:cs typeface="Arial" panose="020B0604020202020204" pitchFamily="34" charset="0"/>
              </a:rPr>
              <a:t>Business flexibility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– Customer requirements drive Supply Chain structure and processes. In today’s dynamic and rapidly changing market conditions, supply chain flexibility is key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7761C3F-8D44-B24E-AE4F-6CD67F6AA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446021" y="1280160"/>
            <a:ext cx="8353784" cy="4937760"/>
          </a:xfrm>
        </p:spPr>
        <p:txBody>
          <a:bodyPr anchor="ctr"/>
          <a:lstStyle/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is Transformative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of High-performing Supply Chains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End-to-end Supply Chain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Supply Chain Elements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Keys to Success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Optimization Initiatives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to Transform your Supply Chain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487A8-C919-4949-A384-6F82400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8229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F12F1D-182C-0A4F-A298-5B7254C5043E}"/>
              </a:ext>
            </a:extLst>
          </p:cNvPr>
          <p:cNvSpPr txBox="1">
            <a:spLocks/>
          </p:cNvSpPr>
          <p:nvPr/>
        </p:nvSpPr>
        <p:spPr>
          <a:xfrm>
            <a:off x="11277600" y="6400800"/>
            <a:ext cx="609600" cy="228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DF7C608-68F2-4167-9211-2E3234735773}" type="slidenum">
              <a:rPr lang="en-US" sz="1000" smtClean="0"/>
              <a:pPr algn="r"/>
              <a:t>8</a:t>
            </a:fld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611E6-694A-0547-9B48-F180225B3963}"/>
              </a:ext>
            </a:extLst>
          </p:cNvPr>
          <p:cNvSpPr/>
          <p:nvPr/>
        </p:nvSpPr>
        <p:spPr>
          <a:xfrm>
            <a:off x="2708910" y="3249377"/>
            <a:ext cx="6825589" cy="500420"/>
          </a:xfrm>
          <a:prstGeom prst="rect">
            <a:avLst/>
          </a:prstGeom>
          <a:noFill/>
          <a:ln>
            <a:solidFill>
              <a:srgbClr val="28B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C42-91A3-4ACB-A665-80D0F6BD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116" y="240030"/>
            <a:ext cx="6441381" cy="605462"/>
          </a:xfrm>
        </p:spPr>
        <p:txBody>
          <a:bodyPr/>
          <a:lstStyle/>
          <a:p>
            <a:pPr algn="l"/>
            <a:r>
              <a:rPr lang="en-US" sz="2400" dirty="0"/>
              <a:t>Linear End-To-End Supply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1DDC-4070-4E15-9986-7C681E3A5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A7695A-60A2-473E-A773-EE93A8036E5E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42B56-AE16-4E7D-A83D-5A32B6BE6E6B}"/>
              </a:ext>
            </a:extLst>
          </p:cNvPr>
          <p:cNvSpPr/>
          <p:nvPr/>
        </p:nvSpPr>
        <p:spPr>
          <a:xfrm>
            <a:off x="794147" y="1518890"/>
            <a:ext cx="9929929" cy="9957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From Forecasting &amp; Planning to Customer Service, Supply Chain impacts different areas of the business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43B26-B086-4140-8B55-9DBD9809DC98}"/>
              </a:ext>
            </a:extLst>
          </p:cNvPr>
          <p:cNvSpPr/>
          <p:nvPr/>
        </p:nvSpPr>
        <p:spPr>
          <a:xfrm>
            <a:off x="794146" y="3545205"/>
            <a:ext cx="1076229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1E542-B921-4016-A9A9-9492A7B96D79}"/>
              </a:ext>
            </a:extLst>
          </p:cNvPr>
          <p:cNvSpPr/>
          <p:nvPr/>
        </p:nvSpPr>
        <p:spPr>
          <a:xfrm>
            <a:off x="1966318" y="3545205"/>
            <a:ext cx="943183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5C15E1-9D0E-47F7-A9DF-FBD31A744407}"/>
              </a:ext>
            </a:extLst>
          </p:cNvPr>
          <p:cNvSpPr/>
          <p:nvPr/>
        </p:nvSpPr>
        <p:spPr>
          <a:xfrm>
            <a:off x="3005443" y="3545205"/>
            <a:ext cx="1011627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FCDDB-F862-456F-B59E-E5BD263674BE}"/>
              </a:ext>
            </a:extLst>
          </p:cNvPr>
          <p:cNvSpPr/>
          <p:nvPr/>
        </p:nvSpPr>
        <p:spPr>
          <a:xfrm>
            <a:off x="4113012" y="3545205"/>
            <a:ext cx="943183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Inbound Logistics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85AF8B-9CA5-46B7-B88A-AF328647790B}"/>
              </a:ext>
            </a:extLst>
          </p:cNvPr>
          <p:cNvSpPr/>
          <p:nvPr/>
        </p:nvSpPr>
        <p:spPr>
          <a:xfrm>
            <a:off x="5152137" y="3545205"/>
            <a:ext cx="943183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286C7D-ACE7-40C8-840F-E5E0298BA3C8}"/>
              </a:ext>
            </a:extLst>
          </p:cNvPr>
          <p:cNvSpPr/>
          <p:nvPr/>
        </p:nvSpPr>
        <p:spPr>
          <a:xfrm>
            <a:off x="6191262" y="3545205"/>
            <a:ext cx="943183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Management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E3C517-A150-4289-97C5-7B60BA370944}"/>
              </a:ext>
            </a:extLst>
          </p:cNvPr>
          <p:cNvSpPr/>
          <p:nvPr/>
        </p:nvSpPr>
        <p:spPr>
          <a:xfrm>
            <a:off x="7230387" y="3545205"/>
            <a:ext cx="1110520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Postponement Services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4BB72-C212-48FB-8FA7-C8D567AE03C4}"/>
              </a:ext>
            </a:extLst>
          </p:cNvPr>
          <p:cNvSpPr/>
          <p:nvPr/>
        </p:nvSpPr>
        <p:spPr>
          <a:xfrm>
            <a:off x="8436849" y="3545205"/>
            <a:ext cx="1085019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Fulfillment / Transportation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FD4DAE-3AD7-41E9-9DCB-6CBB05CF0049}"/>
              </a:ext>
            </a:extLst>
          </p:cNvPr>
          <p:cNvSpPr/>
          <p:nvPr/>
        </p:nvSpPr>
        <p:spPr>
          <a:xfrm>
            <a:off x="9613556" y="3545205"/>
            <a:ext cx="1110520" cy="1228725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Logistic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E45AB-47EB-4C67-94AA-7AA89CC6DA58}"/>
              </a:ext>
            </a:extLst>
          </p:cNvPr>
          <p:cNvSpPr/>
          <p:nvPr/>
        </p:nvSpPr>
        <p:spPr>
          <a:xfrm>
            <a:off x="794146" y="5182551"/>
            <a:ext cx="9929930" cy="428626"/>
          </a:xfrm>
          <a:prstGeom prst="rect">
            <a:avLst/>
          </a:prstGeom>
          <a:solidFill>
            <a:srgbClr val="11D1F7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40A198-6AAB-4668-BAB7-BEF97873BEF7}"/>
              </a:ext>
            </a:extLst>
          </p:cNvPr>
          <p:cNvSpPr/>
          <p:nvPr/>
        </p:nvSpPr>
        <p:spPr>
          <a:xfrm>
            <a:off x="1148476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1A2E2D-C164-4DDF-8743-D2245346DBB1}"/>
              </a:ext>
            </a:extLst>
          </p:cNvPr>
          <p:cNvSpPr/>
          <p:nvPr/>
        </p:nvSpPr>
        <p:spPr>
          <a:xfrm>
            <a:off x="2304716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3D731B-9E6B-4137-A525-57F1CE50DB5E}"/>
              </a:ext>
            </a:extLst>
          </p:cNvPr>
          <p:cNvSpPr/>
          <p:nvPr/>
        </p:nvSpPr>
        <p:spPr>
          <a:xfrm>
            <a:off x="3353852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1448B2-0FED-422F-9CDC-C211B5044A0C}"/>
              </a:ext>
            </a:extLst>
          </p:cNvPr>
          <p:cNvSpPr/>
          <p:nvPr/>
        </p:nvSpPr>
        <p:spPr>
          <a:xfrm>
            <a:off x="4441512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679CC97-E032-4946-84D2-BDB7E87AAA02}"/>
              </a:ext>
            </a:extLst>
          </p:cNvPr>
          <p:cNvSpPr/>
          <p:nvPr/>
        </p:nvSpPr>
        <p:spPr>
          <a:xfrm>
            <a:off x="5479105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BC002C-78A2-4765-88A4-D59220B319B8}"/>
              </a:ext>
            </a:extLst>
          </p:cNvPr>
          <p:cNvSpPr/>
          <p:nvPr/>
        </p:nvSpPr>
        <p:spPr>
          <a:xfrm>
            <a:off x="6495370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6288EA-8D7E-47F7-8ADD-E52D323E468E}"/>
              </a:ext>
            </a:extLst>
          </p:cNvPr>
          <p:cNvSpPr/>
          <p:nvPr/>
        </p:nvSpPr>
        <p:spPr>
          <a:xfrm>
            <a:off x="7639395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346471-32A4-474F-8F22-4E8291FE8A46}"/>
              </a:ext>
            </a:extLst>
          </p:cNvPr>
          <p:cNvSpPr/>
          <p:nvPr/>
        </p:nvSpPr>
        <p:spPr>
          <a:xfrm>
            <a:off x="8823328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37F7B7-2C95-4F69-9B50-F7DFB196842B}"/>
              </a:ext>
            </a:extLst>
          </p:cNvPr>
          <p:cNvSpPr/>
          <p:nvPr/>
        </p:nvSpPr>
        <p:spPr>
          <a:xfrm>
            <a:off x="10030121" y="3181350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1C23F0-0487-4952-9D6C-62510636FB46}"/>
              </a:ext>
            </a:extLst>
          </p:cNvPr>
          <p:cNvSpPr/>
          <p:nvPr/>
        </p:nvSpPr>
        <p:spPr>
          <a:xfrm>
            <a:off x="10792656" y="5256847"/>
            <a:ext cx="274320" cy="274320"/>
          </a:xfrm>
          <a:prstGeom prst="ellipse">
            <a:avLst/>
          </a:prstGeom>
          <a:solidFill>
            <a:srgbClr val="11D1F7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359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lIns="91425" tIns="91425" rIns="91425" bIns="91425" anchor="t" anchorCtr="0">
        <a:noAutofit/>
      </a:bodyPr>
      <a:lstStyle>
        <a:defPPr algn="ctr" rtl="0">
          <a:lnSpc>
            <a:spcPct val="115000"/>
          </a:lnSpc>
          <a:spcBef>
            <a:spcPts val="0"/>
          </a:spcBef>
          <a:buNone/>
          <a:defRPr sz="1800">
            <a:solidFill>
              <a:srgbClr val="434343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20295</TotalTime>
  <Words>1685</Words>
  <Application>Microsoft Office PowerPoint</Application>
  <PresentationFormat>Widescreen</PresentationFormat>
  <Paragraphs>420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Helvetica Neue Light</vt:lpstr>
      <vt:lpstr>Museo Sans 900</vt:lpstr>
      <vt:lpstr>Seravek Medium</vt:lpstr>
      <vt:lpstr>Verdana</vt:lpstr>
      <vt:lpstr>Wingdings</vt:lpstr>
      <vt:lpstr>XFINITYSans Thin</vt:lpstr>
      <vt:lpstr>material</vt:lpstr>
      <vt:lpstr>Supply Chain Management Overview February 2018</vt:lpstr>
      <vt:lpstr>Agenda</vt:lpstr>
      <vt:lpstr>Supply Chain Management – Now</vt:lpstr>
      <vt:lpstr>Agenda</vt:lpstr>
      <vt:lpstr>Supply Chain is Transformative</vt:lpstr>
      <vt:lpstr>Supply Chain Establishes New Revenue Streams</vt:lpstr>
      <vt:lpstr> </vt:lpstr>
      <vt:lpstr>Agenda</vt:lpstr>
      <vt:lpstr>Linear End-To-End Supply Chain</vt:lpstr>
      <vt:lpstr>Agenda</vt:lpstr>
      <vt:lpstr>Supply Chain Elements</vt:lpstr>
      <vt:lpstr>Agenda</vt:lpstr>
      <vt:lpstr>Keys to Success</vt:lpstr>
      <vt:lpstr>Agenda</vt:lpstr>
      <vt:lpstr>Optimization Initiatives</vt:lpstr>
      <vt:lpstr>Agenda</vt:lpstr>
      <vt:lpstr>Steps to Transform your Supply Chain</vt:lpstr>
      <vt:lpstr>Transaction Visibility and Accurate Reporting are necessary- Data and System Reconciliation are required.</vt:lpstr>
      <vt:lpstr>Agenda</vt:lpstr>
      <vt:lpstr>Competitive Advantage of High-performing Supply Chains</vt:lpstr>
      <vt:lpstr>Appendix</vt:lpstr>
      <vt:lpstr>A High-level view of Supply Chain structure</vt:lpstr>
      <vt:lpstr>Consensus Forecast</vt:lpstr>
      <vt:lpstr>Centralization can improve service levels to maximize value.</vt:lpstr>
      <vt:lpstr>A look at Replenishment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Costello;Eduardo Suarez;Kishan Bhula</dc:creator>
  <cp:lastModifiedBy>Deandra Cassone</cp:lastModifiedBy>
  <cp:revision>766</cp:revision>
  <dcterms:modified xsi:type="dcterms:W3CDTF">2018-05-15T16:41:27Z</dcterms:modified>
</cp:coreProperties>
</file>