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5"/>
  </p:handoutMasterIdLst>
  <p:sldIdLst>
    <p:sldId id="308" r:id="rId2"/>
    <p:sldId id="257" r:id="rId3"/>
    <p:sldId id="285" r:id="rId4"/>
    <p:sldId id="314" r:id="rId5"/>
    <p:sldId id="272" r:id="rId6"/>
    <p:sldId id="288" r:id="rId7"/>
    <p:sldId id="273" r:id="rId8"/>
    <p:sldId id="274" r:id="rId9"/>
    <p:sldId id="304" r:id="rId10"/>
    <p:sldId id="305" r:id="rId11"/>
    <p:sldId id="306" r:id="rId12"/>
    <p:sldId id="310" r:id="rId13"/>
    <p:sldId id="312" r:id="rId14"/>
    <p:sldId id="311" r:id="rId15"/>
    <p:sldId id="313" r:id="rId16"/>
    <p:sldId id="281" r:id="rId17"/>
    <p:sldId id="282" r:id="rId18"/>
    <p:sldId id="291" r:id="rId19"/>
    <p:sldId id="292" r:id="rId20"/>
    <p:sldId id="293" r:id="rId21"/>
    <p:sldId id="294" r:id="rId22"/>
    <p:sldId id="286" r:id="rId23"/>
    <p:sldId id="309" r:id="rId2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4147984-18F6-4EEF-885C-2C8BB90BF4FF}" type="datetimeFigureOut">
              <a:rPr lang="en-US" smtClean="0"/>
              <a:t>6/4/2018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600C932-0373-4B16-89B2-FB7C9BECA27F}" type="slidenum">
              <a:rPr lang="en-US" smtClean="0"/>
              <a:t>‹#›</a:t>
            </a:fld>
            <a:endParaRPr lang="en-US"/>
          </a:p>
        </p:txBody>
      </p:sp>
    </p:spTree>
    <p:extLst>
      <p:ext uri="{BB962C8B-B14F-4D97-AF65-F5344CB8AC3E}">
        <p14:creationId xmlns:p14="http://schemas.microsoft.com/office/powerpoint/2010/main" val="22692892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6/4/2018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Course Introduction</a:t>
            </a:r>
            <a:endParaRPr lang="en-US" dirty="0"/>
          </a:p>
        </p:txBody>
      </p:sp>
    </p:spTree>
    <p:extLst>
      <p:ext uri="{BB962C8B-B14F-4D97-AF65-F5344CB8AC3E}">
        <p14:creationId xmlns:p14="http://schemas.microsoft.com/office/powerpoint/2010/main" val="2749607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Case Studies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a:t>Functional Case Studies </a:t>
            </a:r>
            <a:r>
              <a:rPr lang="en-US" b="1" u="sng" dirty="0" smtClean="0"/>
              <a:t>- Discussion</a:t>
            </a:r>
            <a:endParaRPr lang="en-US" dirty="0"/>
          </a:p>
          <a:p>
            <a:r>
              <a:rPr lang="en-US" dirty="0" smtClean="0"/>
              <a:t>Students </a:t>
            </a:r>
            <a:r>
              <a:rPr lang="en-US" dirty="0"/>
              <a:t>will lead the discussion of the case study and three key points learned from the study.  The discussion should include:</a:t>
            </a:r>
          </a:p>
          <a:p>
            <a:pPr lvl="1"/>
            <a:r>
              <a:rPr lang="en-US" dirty="0" smtClean="0"/>
              <a:t>Description </a:t>
            </a:r>
            <a:r>
              <a:rPr lang="en-US" dirty="0"/>
              <a:t>of the key functional area addressed in the case study</a:t>
            </a:r>
          </a:p>
          <a:p>
            <a:pPr lvl="1"/>
            <a:r>
              <a:rPr lang="en-US" dirty="0" smtClean="0"/>
              <a:t>Description </a:t>
            </a:r>
            <a:r>
              <a:rPr lang="en-US" dirty="0"/>
              <a:t>of the study</a:t>
            </a:r>
          </a:p>
          <a:p>
            <a:pPr lvl="1"/>
            <a:r>
              <a:rPr lang="en-US" dirty="0" smtClean="0"/>
              <a:t>Three </a:t>
            </a:r>
            <a:r>
              <a:rPr lang="en-US" dirty="0"/>
              <a:t>important points learned from the study</a:t>
            </a:r>
          </a:p>
          <a:p>
            <a:pPr lvl="1"/>
            <a:r>
              <a:rPr lang="en-US" dirty="0" smtClean="0"/>
              <a:t>Conclusion</a:t>
            </a:r>
            <a:r>
              <a:rPr lang="en-US" dirty="0"/>
              <a:t> </a:t>
            </a:r>
          </a:p>
        </p:txBody>
      </p:sp>
    </p:spTree>
    <p:extLst>
      <p:ext uri="{BB962C8B-B14F-4D97-AF65-F5344CB8AC3E}">
        <p14:creationId xmlns:p14="http://schemas.microsoft.com/office/powerpoint/2010/main" val="269858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class will be divided up into </a:t>
            </a:r>
            <a:r>
              <a:rPr lang="en-US" dirty="0" smtClean="0"/>
              <a:t>teams.  </a:t>
            </a:r>
          </a:p>
          <a:p>
            <a:r>
              <a:rPr lang="en-US" dirty="0" smtClean="0"/>
              <a:t>This </a:t>
            </a:r>
            <a:r>
              <a:rPr lang="en-US" dirty="0"/>
              <a:t>project has three key elements that will be brought together to develop a comprehensive decision model for supply chain management.  Three </a:t>
            </a:r>
            <a:r>
              <a:rPr lang="en-US" dirty="0" smtClean="0"/>
              <a:t>or more different </a:t>
            </a:r>
            <a:r>
              <a:rPr lang="en-US" dirty="0"/>
              <a:t>methodologies will be used when developing this model.  </a:t>
            </a:r>
            <a:endParaRPr lang="en-US" dirty="0" smtClean="0"/>
          </a:p>
          <a:p>
            <a:r>
              <a:rPr lang="en-US" dirty="0" smtClean="0"/>
              <a:t>The </a:t>
            </a:r>
            <a:r>
              <a:rPr lang="en-US" dirty="0"/>
              <a:t>intent is to show that typically, with the complexity of a supply chain, you must rely on different types of tools to make holistic decisions.</a:t>
            </a:r>
          </a:p>
          <a:p>
            <a:endParaRPr lang="en-US" dirty="0"/>
          </a:p>
        </p:txBody>
      </p:sp>
    </p:spTree>
    <p:extLst>
      <p:ext uri="{BB962C8B-B14F-4D97-AF65-F5344CB8AC3E}">
        <p14:creationId xmlns:p14="http://schemas.microsoft.com/office/powerpoint/2010/main" val="2883330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 Content</a:t>
            </a:r>
            <a:endParaRPr lang="en-US" dirty="0"/>
          </a:p>
        </p:txBody>
      </p:sp>
      <p:sp>
        <p:nvSpPr>
          <p:cNvPr id="3" name="Content Placeholder 2"/>
          <p:cNvSpPr>
            <a:spLocks noGrp="1"/>
          </p:cNvSpPr>
          <p:nvPr>
            <p:ph idx="1"/>
          </p:nvPr>
        </p:nvSpPr>
        <p:spPr/>
        <p:txBody>
          <a:bodyPr>
            <a:normAutofit/>
          </a:bodyPr>
          <a:lstStyle/>
          <a:p>
            <a:pPr lvl="0"/>
            <a:r>
              <a:rPr lang="en-US" dirty="0" smtClean="0"/>
              <a:t>Demand </a:t>
            </a:r>
            <a:r>
              <a:rPr lang="en-US" dirty="0"/>
              <a:t>Planning and Safety Stock Analysis</a:t>
            </a:r>
          </a:p>
          <a:p>
            <a:pPr lvl="1"/>
            <a:r>
              <a:rPr lang="en-US" dirty="0"/>
              <a:t>Analyze weekly demand</a:t>
            </a:r>
          </a:p>
          <a:p>
            <a:pPr lvl="1"/>
            <a:r>
              <a:rPr lang="en-US" dirty="0"/>
              <a:t>Determine your safety stock policy, i.e., how much inventory will you stock for the different products</a:t>
            </a:r>
          </a:p>
          <a:p>
            <a:pPr lvl="1"/>
            <a:r>
              <a:rPr lang="en-US" dirty="0"/>
              <a:t>Determine your replenishment strategy</a:t>
            </a:r>
          </a:p>
          <a:p>
            <a:pPr lvl="1"/>
            <a:r>
              <a:rPr lang="en-US" dirty="0"/>
              <a:t>Summarize results</a:t>
            </a:r>
          </a:p>
          <a:p>
            <a:pPr lvl="1"/>
            <a:r>
              <a:rPr lang="en-US" dirty="0"/>
              <a:t>Provide </a:t>
            </a:r>
            <a:r>
              <a:rPr lang="en-US" dirty="0" smtClean="0"/>
              <a:t>recommendations</a:t>
            </a:r>
            <a:endParaRPr lang="en-US" dirty="0"/>
          </a:p>
        </p:txBody>
      </p:sp>
    </p:spTree>
    <p:extLst>
      <p:ext uri="{BB962C8B-B14F-4D97-AF65-F5344CB8AC3E}">
        <p14:creationId xmlns:p14="http://schemas.microsoft.com/office/powerpoint/2010/main" val="3482197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 Content</a:t>
            </a: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Product </a:t>
            </a:r>
            <a:r>
              <a:rPr lang="en-US" dirty="0"/>
              <a:t>Mix</a:t>
            </a:r>
          </a:p>
          <a:p>
            <a:pPr lvl="1"/>
            <a:r>
              <a:rPr lang="en-US" dirty="0"/>
              <a:t>Input weekly demand and safety stock from </a:t>
            </a:r>
            <a:r>
              <a:rPr lang="en-US" dirty="0" smtClean="0"/>
              <a:t>previous analysis</a:t>
            </a:r>
            <a:endParaRPr lang="en-US" dirty="0"/>
          </a:p>
          <a:p>
            <a:pPr lvl="1"/>
            <a:r>
              <a:rPr lang="en-US" dirty="0"/>
              <a:t>Incorporate operating conditions and constraints</a:t>
            </a:r>
          </a:p>
          <a:p>
            <a:pPr lvl="1"/>
            <a:r>
              <a:rPr lang="en-US" dirty="0"/>
              <a:t>Develop the optimal product mix</a:t>
            </a:r>
          </a:p>
          <a:p>
            <a:pPr lvl="1"/>
            <a:r>
              <a:rPr lang="en-US" dirty="0"/>
              <a:t>Summarize results </a:t>
            </a:r>
          </a:p>
          <a:p>
            <a:pPr lvl="1"/>
            <a:r>
              <a:rPr lang="en-US" dirty="0"/>
              <a:t>Provide </a:t>
            </a:r>
            <a:r>
              <a:rPr lang="en-US" dirty="0" smtClean="0"/>
              <a:t>recommendations</a:t>
            </a:r>
            <a:endParaRPr lang="en-US" dirty="0"/>
          </a:p>
        </p:txBody>
      </p:sp>
    </p:spTree>
    <p:extLst>
      <p:ext uri="{BB962C8B-B14F-4D97-AF65-F5344CB8AC3E}">
        <p14:creationId xmlns:p14="http://schemas.microsoft.com/office/powerpoint/2010/main" val="3943360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 Content</a:t>
            </a:r>
            <a:endParaRPr lang="en-US" dirty="0"/>
          </a:p>
        </p:txBody>
      </p:sp>
      <p:sp>
        <p:nvSpPr>
          <p:cNvPr id="3" name="Content Placeholder 2"/>
          <p:cNvSpPr>
            <a:spLocks noGrp="1"/>
          </p:cNvSpPr>
          <p:nvPr>
            <p:ph idx="1"/>
          </p:nvPr>
        </p:nvSpPr>
        <p:spPr/>
        <p:txBody>
          <a:bodyPr>
            <a:normAutofit/>
          </a:bodyPr>
          <a:lstStyle/>
          <a:p>
            <a:pPr lvl="0"/>
            <a:r>
              <a:rPr lang="en-US" dirty="0" smtClean="0"/>
              <a:t>Warehouse Inventory Level </a:t>
            </a:r>
            <a:r>
              <a:rPr lang="en-US" dirty="0"/>
              <a:t>Simulation</a:t>
            </a:r>
          </a:p>
          <a:p>
            <a:pPr lvl="1"/>
            <a:r>
              <a:rPr lang="en-US" dirty="0"/>
              <a:t>Use optimal product mix</a:t>
            </a:r>
          </a:p>
          <a:p>
            <a:pPr lvl="1"/>
            <a:r>
              <a:rPr lang="en-US" dirty="0"/>
              <a:t>Use production schedule</a:t>
            </a:r>
          </a:p>
          <a:p>
            <a:pPr lvl="1"/>
            <a:r>
              <a:rPr lang="en-US" dirty="0"/>
              <a:t>Use customer demand profile</a:t>
            </a:r>
          </a:p>
          <a:p>
            <a:pPr lvl="1"/>
            <a:r>
              <a:rPr lang="en-US" dirty="0"/>
              <a:t>Simulate warehouse levels</a:t>
            </a:r>
          </a:p>
          <a:p>
            <a:pPr lvl="1"/>
            <a:r>
              <a:rPr lang="en-US" dirty="0"/>
              <a:t>Summarize results</a:t>
            </a:r>
          </a:p>
          <a:p>
            <a:pPr lvl="1"/>
            <a:r>
              <a:rPr lang="en-US" dirty="0"/>
              <a:t>Provide </a:t>
            </a:r>
            <a:r>
              <a:rPr lang="en-US" dirty="0" smtClean="0"/>
              <a:t>recommendations</a:t>
            </a:r>
            <a:r>
              <a:rPr lang="en-US" dirty="0"/>
              <a:t> </a:t>
            </a:r>
          </a:p>
        </p:txBody>
      </p:sp>
    </p:spTree>
    <p:extLst>
      <p:ext uri="{BB962C8B-B14F-4D97-AF65-F5344CB8AC3E}">
        <p14:creationId xmlns:p14="http://schemas.microsoft.com/office/powerpoint/2010/main" val="768868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 Content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Project Review I (25 points)</a:t>
            </a:r>
          </a:p>
          <a:p>
            <a:pPr lvl="1"/>
            <a:r>
              <a:rPr lang="en-US" dirty="0" smtClean="0"/>
              <a:t>Demand and Safety Stock Analysis</a:t>
            </a:r>
          </a:p>
          <a:p>
            <a:pPr lvl="1"/>
            <a:r>
              <a:rPr lang="en-US" dirty="0" smtClean="0"/>
              <a:t>Plan for Development of Product Mix and Warehouse Simulation</a:t>
            </a:r>
          </a:p>
          <a:p>
            <a:r>
              <a:rPr lang="en-US" dirty="0" smtClean="0"/>
              <a:t>Project Review II (25 points)</a:t>
            </a:r>
            <a:endParaRPr lang="en-US" dirty="0"/>
          </a:p>
          <a:p>
            <a:pPr lvl="1"/>
            <a:r>
              <a:rPr lang="en-US" dirty="0"/>
              <a:t>Demand and Safety Stock Analysis</a:t>
            </a:r>
          </a:p>
          <a:p>
            <a:pPr lvl="1"/>
            <a:r>
              <a:rPr lang="en-US" dirty="0"/>
              <a:t>Product Mix Analysis</a:t>
            </a:r>
          </a:p>
          <a:p>
            <a:pPr lvl="1"/>
            <a:r>
              <a:rPr lang="en-US" dirty="0"/>
              <a:t>Warehouse Level Simulation</a:t>
            </a:r>
          </a:p>
          <a:p>
            <a:pPr lvl="1"/>
            <a:r>
              <a:rPr lang="en-US" dirty="0"/>
              <a:t>What-if and Sensitivity Analysis</a:t>
            </a:r>
          </a:p>
          <a:p>
            <a:pPr lvl="1"/>
            <a:r>
              <a:rPr lang="en-US" dirty="0"/>
              <a:t>Final Recommendations </a:t>
            </a:r>
          </a:p>
          <a:p>
            <a:r>
              <a:rPr lang="en-US" dirty="0" smtClean="0"/>
              <a:t>Final </a:t>
            </a:r>
            <a:r>
              <a:rPr lang="en-US" dirty="0"/>
              <a:t>Project Report (100 points) – Include the </a:t>
            </a:r>
            <a:r>
              <a:rPr lang="en-US" dirty="0" smtClean="0"/>
              <a:t>in of the above topics.</a:t>
            </a:r>
          </a:p>
        </p:txBody>
      </p:sp>
    </p:spTree>
    <p:extLst>
      <p:ext uri="{BB962C8B-B14F-4D97-AF65-F5344CB8AC3E}">
        <p14:creationId xmlns:p14="http://schemas.microsoft.com/office/powerpoint/2010/main" val="367528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Requirements</a:t>
            </a:r>
            <a:endParaRPr lang="en-US" dirty="0"/>
          </a:p>
        </p:txBody>
      </p:sp>
      <p:sp>
        <p:nvSpPr>
          <p:cNvPr id="3" name="Content Placeholder 2"/>
          <p:cNvSpPr>
            <a:spLocks noGrp="1"/>
          </p:cNvSpPr>
          <p:nvPr>
            <p:ph idx="1"/>
          </p:nvPr>
        </p:nvSpPr>
        <p:spPr/>
        <p:txBody>
          <a:bodyPr>
            <a:normAutofit lnSpcReduction="10000"/>
          </a:bodyPr>
          <a:lstStyle/>
          <a:p>
            <a:pPr lvl="0"/>
            <a:r>
              <a:rPr lang="en-US" dirty="0"/>
              <a:t>Submit to Canvas documents labeled “</a:t>
            </a:r>
            <a:r>
              <a:rPr lang="en-US" b="1" dirty="0" smtClean="0"/>
              <a:t>IMSE_802_WillieWildcat_Hw1.doc</a:t>
            </a:r>
            <a:r>
              <a:rPr lang="en-US" dirty="0"/>
              <a:t>” or similar.</a:t>
            </a:r>
          </a:p>
          <a:p>
            <a:pPr lvl="0"/>
            <a:r>
              <a:rPr lang="en-US" dirty="0"/>
              <a:t>For analytical exercises on homework and exams, </a:t>
            </a:r>
            <a:r>
              <a:rPr lang="en-US" b="1" dirty="0"/>
              <a:t>please show your work</a:t>
            </a:r>
            <a:r>
              <a:rPr lang="en-US" dirty="0"/>
              <a:t> and highlight your final answer.</a:t>
            </a:r>
          </a:p>
          <a:p>
            <a:pPr lvl="0"/>
            <a:r>
              <a:rPr lang="en-US" dirty="0"/>
              <a:t>For open-ended response questions, </a:t>
            </a:r>
            <a:r>
              <a:rPr lang="en-US" b="1" dirty="0"/>
              <a:t>please demonstrate understanding</a:t>
            </a:r>
            <a:r>
              <a:rPr lang="en-US" dirty="0"/>
              <a:t> by offering interpretations as well as recitation of facts</a:t>
            </a:r>
            <a:r>
              <a:rPr lang="en-US" dirty="0" smtClean="0"/>
              <a:t>.</a:t>
            </a:r>
            <a:endParaRPr lang="en-US" dirty="0"/>
          </a:p>
          <a:p>
            <a:pPr lvl="1"/>
            <a:endParaRPr lang="en-US" dirty="0"/>
          </a:p>
          <a:p>
            <a:pPr lvl="1"/>
            <a:endParaRPr lang="en-US" dirty="0"/>
          </a:p>
        </p:txBody>
      </p:sp>
    </p:spTree>
    <p:extLst>
      <p:ext uri="{BB962C8B-B14F-4D97-AF65-F5344CB8AC3E}">
        <p14:creationId xmlns:p14="http://schemas.microsoft.com/office/powerpoint/2010/main" val="4281501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Homework assignments, lecture notes, solutions, and grades will be posted in Canvas</a:t>
            </a:r>
          </a:p>
          <a:p>
            <a:pPr lvl="0"/>
            <a:r>
              <a:rPr lang="en-US" b="1" dirty="0"/>
              <a:t>Assignments must be submitted prior to the start of class on the due date. </a:t>
            </a:r>
            <a:endParaRPr lang="en-US" dirty="0"/>
          </a:p>
          <a:p>
            <a:pPr lvl="0"/>
            <a:r>
              <a:rPr lang="en-US" b="1" dirty="0"/>
              <a:t>Presentations must be submitted at least 1 hour prior to the start of class.</a:t>
            </a:r>
            <a:endParaRPr lang="en-US" dirty="0"/>
          </a:p>
          <a:p>
            <a:pPr lvl="0"/>
            <a:r>
              <a:rPr lang="en-US" dirty="0"/>
              <a:t>Archived lectures will be available for viewing via Canvas</a:t>
            </a:r>
          </a:p>
          <a:p>
            <a:pPr lvl="0"/>
            <a:r>
              <a:rPr lang="en-US" dirty="0"/>
              <a:t>Classroom participation is encouraged! </a:t>
            </a:r>
            <a:endParaRPr lang="en-US" dirty="0" smtClean="0"/>
          </a:p>
          <a:p>
            <a:pPr lvl="0"/>
            <a:r>
              <a:rPr lang="en-US" dirty="0" smtClean="0"/>
              <a:t>Honesty and integrity is expected!</a:t>
            </a:r>
            <a:endParaRPr lang="en-US" dirty="0"/>
          </a:p>
          <a:p>
            <a:pPr lvl="1"/>
            <a:endParaRPr lang="en-US" dirty="0"/>
          </a:p>
          <a:p>
            <a:pPr lvl="1"/>
            <a:endParaRPr lang="en-US" dirty="0"/>
          </a:p>
        </p:txBody>
      </p:sp>
    </p:spTree>
    <p:extLst>
      <p:ext uri="{BB962C8B-B14F-4D97-AF65-F5344CB8AC3E}">
        <p14:creationId xmlns:p14="http://schemas.microsoft.com/office/powerpoint/2010/main" val="2430016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Honor and Integrity Statement</a:t>
            </a:r>
          </a:p>
        </p:txBody>
      </p:sp>
      <p:sp>
        <p:nvSpPr>
          <p:cNvPr id="3" name="Content Placeholder 2"/>
          <p:cNvSpPr>
            <a:spLocks noGrp="1"/>
          </p:cNvSpPr>
          <p:nvPr>
            <p:ph idx="1"/>
          </p:nvPr>
        </p:nvSpPr>
        <p:spPr/>
        <p:txBody>
          <a:bodyPr>
            <a:normAutofit fontScale="85000" lnSpcReduction="20000"/>
          </a:bodyPr>
          <a:lstStyle/>
          <a:p>
            <a:r>
              <a:rPr lang="en-US" dirty="0"/>
              <a:t>Kansas State University has an Honor &amp; Integrity System based on personal integrity which is presumed to be sufficient assurance in academic matters one's work is performed honestly and without unauthorized assistance. Undergraduate and graduate students, by registration, acknowledge the jurisdiction of the Honor &amp; Integrity System. The policies and procedures of the Honor System apply to all full and part-time students enrolled in undergraduate and graduate courses on-campus, off-campus, and via distance learning.</a:t>
            </a:r>
          </a:p>
          <a:p>
            <a:r>
              <a:rPr lang="en-US" dirty="0" smtClean="0"/>
              <a:t>For </a:t>
            </a:r>
            <a:r>
              <a:rPr lang="en-US" dirty="0"/>
              <a:t>more information, visit the Honor &amp; Integrity System home web page at: http://www.k-state.edu/honor/</a:t>
            </a:r>
          </a:p>
          <a:p>
            <a:endParaRPr lang="en-US" dirty="0"/>
          </a:p>
        </p:txBody>
      </p:sp>
    </p:spTree>
    <p:extLst>
      <p:ext uri="{BB962C8B-B14F-4D97-AF65-F5344CB8AC3E}">
        <p14:creationId xmlns:p14="http://schemas.microsoft.com/office/powerpoint/2010/main" val="3082376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with Disabilities</a:t>
            </a:r>
          </a:p>
        </p:txBody>
      </p:sp>
      <p:sp>
        <p:nvSpPr>
          <p:cNvPr id="3" name="Content Placeholder 2"/>
          <p:cNvSpPr>
            <a:spLocks noGrp="1"/>
          </p:cNvSpPr>
          <p:nvPr>
            <p:ph idx="1"/>
          </p:nvPr>
        </p:nvSpPr>
        <p:spPr/>
        <p:txBody>
          <a:bodyPr>
            <a:normAutofit fontScale="77500" lnSpcReduction="20000"/>
          </a:bodyPr>
          <a:lstStyle/>
          <a:p>
            <a:r>
              <a:rPr lang="en-US" dirty="0"/>
              <a:t>Students with disabilities who need classroom accommodations, access to technology, or information about emergency building/campus evacuation processes should contact the Student Access Center and/or their instructor.  Services are available to students with a wide range of disabilities including, but not limited to, physical disabilities, medical conditions, learning disabilities, attention deficit disorder, depression, and anxiety.  If you are a student enrolled in campus/online courses through the Manhattan or Olathe campuses, contact the Student Access Center at accesscenter@k-state.edu, 785-532-6441; for Salina campus, contact the Academic and Career Advising Center at acac@k-state.edu, 785-826-2649.</a:t>
            </a:r>
          </a:p>
        </p:txBody>
      </p:sp>
    </p:spTree>
    <p:extLst>
      <p:ext uri="{BB962C8B-B14F-4D97-AF65-F5344CB8AC3E}">
        <p14:creationId xmlns:p14="http://schemas.microsoft.com/office/powerpoint/2010/main" val="125042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fontScale="90000"/>
          </a:bodyPr>
          <a:lstStyle/>
          <a:p>
            <a:r>
              <a:rPr lang="en-US" dirty="0"/>
              <a:t>Research and Engineering Management</a:t>
            </a:r>
          </a:p>
        </p:txBody>
      </p:sp>
      <p:sp>
        <p:nvSpPr>
          <p:cNvPr id="3" name="Content Placeholder 2"/>
          <p:cNvSpPr>
            <a:spLocks noGrp="1"/>
          </p:cNvSpPr>
          <p:nvPr>
            <p:ph idx="1"/>
          </p:nvPr>
        </p:nvSpPr>
        <p:spPr/>
        <p:txBody>
          <a:bodyPr/>
          <a:lstStyle/>
          <a:p>
            <a:r>
              <a:rPr lang="en-US" dirty="0" smtClean="0"/>
              <a:t>Course Objectives</a:t>
            </a:r>
          </a:p>
          <a:p>
            <a:r>
              <a:rPr lang="en-US" dirty="0" smtClean="0"/>
              <a:t>Course Details</a:t>
            </a:r>
          </a:p>
          <a:p>
            <a:r>
              <a:rPr lang="en-US" dirty="0" smtClean="0"/>
              <a:t>Case Study Analysis</a:t>
            </a:r>
          </a:p>
          <a:p>
            <a:r>
              <a:rPr lang="en-US" dirty="0" smtClean="0"/>
              <a:t>University Guidelines</a:t>
            </a:r>
            <a:endParaRPr lang="en-US" dirty="0"/>
          </a:p>
        </p:txBody>
      </p:sp>
    </p:spTree>
    <p:extLst>
      <p:ext uri="{BB962C8B-B14F-4D97-AF65-F5344CB8AC3E}">
        <p14:creationId xmlns:p14="http://schemas.microsoft.com/office/powerpoint/2010/main" val="3323751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267"/>
            <a:ext cx="8229600" cy="1143000"/>
          </a:xfrm>
        </p:spPr>
        <p:txBody>
          <a:bodyPr>
            <a:normAutofit fontScale="90000"/>
          </a:bodyPr>
          <a:lstStyle/>
          <a:p>
            <a:r>
              <a:rPr lang="en-US" dirty="0"/>
              <a:t>Statement Defining Expectations for Classroom Conduct</a:t>
            </a:r>
          </a:p>
        </p:txBody>
      </p:sp>
      <p:sp>
        <p:nvSpPr>
          <p:cNvPr id="3" name="Content Placeholder 2"/>
          <p:cNvSpPr>
            <a:spLocks noGrp="1"/>
          </p:cNvSpPr>
          <p:nvPr>
            <p:ph idx="1"/>
          </p:nvPr>
        </p:nvSpPr>
        <p:spPr>
          <a:xfrm>
            <a:off x="457200" y="1816330"/>
            <a:ext cx="8229600" cy="4525963"/>
          </a:xfrm>
        </p:spPr>
        <p:txBody>
          <a:bodyPr/>
          <a:lstStyle/>
          <a:p>
            <a:r>
              <a:rPr lang="en-US" dirty="0"/>
              <a:t>All student activities in the University, including this course, are governed by the Student Judicial Conduct Code as outlined in the Student Governing Association By Laws, Article V, Section 3, number 2. Students who engage in behavior that disrupts the learning environment may be asked to leave the class.</a:t>
            </a:r>
          </a:p>
        </p:txBody>
      </p:sp>
    </p:spTree>
    <p:extLst>
      <p:ext uri="{BB962C8B-B14F-4D97-AF65-F5344CB8AC3E}">
        <p14:creationId xmlns:p14="http://schemas.microsoft.com/office/powerpoint/2010/main" val="704813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Notification</a:t>
            </a:r>
          </a:p>
        </p:txBody>
      </p:sp>
      <p:sp>
        <p:nvSpPr>
          <p:cNvPr id="3" name="Content Placeholder 2"/>
          <p:cNvSpPr>
            <a:spLocks noGrp="1"/>
          </p:cNvSpPr>
          <p:nvPr>
            <p:ph idx="1"/>
          </p:nvPr>
        </p:nvSpPr>
        <p:spPr/>
        <p:txBody>
          <a:bodyPr>
            <a:normAutofit fontScale="92500" lnSpcReduction="20000"/>
          </a:bodyPr>
          <a:lstStyle/>
          <a:p>
            <a:r>
              <a:rPr lang="en-US" dirty="0"/>
              <a:t>Copyright </a:t>
            </a:r>
            <a:r>
              <a:rPr lang="en-US" dirty="0" smtClean="0"/>
              <a:t>2018 </a:t>
            </a:r>
            <a:r>
              <a:rPr lang="en-US" dirty="0"/>
              <a:t>Deandra T. Cassone as to this syllabus and all lectures. </a:t>
            </a:r>
            <a:r>
              <a:rPr lang="en-US" dirty="0" smtClean="0"/>
              <a:t>Students are </a:t>
            </a:r>
            <a:r>
              <a:rPr lang="en-US" dirty="0"/>
              <a:t>prohibited from selling notes to or being paid for taking notes by any person or commercial firm without the express written permission of the professor teaching this course. In addition, students in this class are not authorized to provide class notes or other class-related materials to any other person or entity, other than sharing them directly with another student taking the class for purposes of studying, without prior written permission from the professor teaching this course.</a:t>
            </a:r>
          </a:p>
        </p:txBody>
      </p:sp>
    </p:spTree>
    <p:extLst>
      <p:ext uri="{BB962C8B-B14F-4D97-AF65-F5344CB8AC3E}">
        <p14:creationId xmlns:p14="http://schemas.microsoft.com/office/powerpoint/2010/main" val="1403655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 and Introductions</a:t>
            </a:r>
            <a:endParaRPr lang="en-US" dirty="0"/>
          </a:p>
        </p:txBody>
      </p:sp>
      <p:sp>
        <p:nvSpPr>
          <p:cNvPr id="3" name="Content Placeholder 2"/>
          <p:cNvSpPr>
            <a:spLocks noGrp="1"/>
          </p:cNvSpPr>
          <p:nvPr>
            <p:ph idx="1"/>
          </p:nvPr>
        </p:nvSpPr>
        <p:spPr/>
        <p:txBody>
          <a:bodyPr>
            <a:normAutofit/>
          </a:bodyPr>
          <a:lstStyle/>
          <a:p>
            <a:pPr lvl="0"/>
            <a:r>
              <a:rPr lang="en-US" dirty="0" smtClean="0"/>
              <a:t>Past degrees</a:t>
            </a:r>
          </a:p>
          <a:p>
            <a:pPr lvl="0"/>
            <a:r>
              <a:rPr lang="en-US" dirty="0" smtClean="0"/>
              <a:t>Current program of study</a:t>
            </a:r>
          </a:p>
          <a:p>
            <a:pPr lvl="0"/>
            <a:r>
              <a:rPr lang="en-US" dirty="0" smtClean="0"/>
              <a:t>Current position (work/student)</a:t>
            </a:r>
          </a:p>
          <a:p>
            <a:pPr lvl="0"/>
            <a:r>
              <a:rPr lang="en-US" dirty="0" smtClean="0"/>
              <a:t>Preferred email/contact information</a:t>
            </a:r>
          </a:p>
          <a:p>
            <a:pPr lvl="0"/>
            <a:r>
              <a:rPr lang="en-US" dirty="0" smtClean="0"/>
              <a:t>Constraints for class</a:t>
            </a:r>
          </a:p>
          <a:p>
            <a:pPr lvl="0"/>
            <a:r>
              <a:rPr lang="en-US" dirty="0" smtClean="0"/>
              <a:t>Post your bios on Canvas in the </a:t>
            </a:r>
            <a:r>
              <a:rPr lang="en-US" smtClean="0"/>
              <a:t>discussion board</a:t>
            </a:r>
            <a:endParaRPr lang="en-US" dirty="0"/>
          </a:p>
          <a:p>
            <a:pPr lvl="1"/>
            <a:endParaRPr lang="en-US" dirty="0"/>
          </a:p>
          <a:p>
            <a:pPr lvl="1"/>
            <a:endParaRPr lang="en-US" dirty="0"/>
          </a:p>
        </p:txBody>
      </p:sp>
    </p:spTree>
    <p:extLst>
      <p:ext uri="{BB962C8B-B14F-4D97-AF65-F5344CB8AC3E}">
        <p14:creationId xmlns:p14="http://schemas.microsoft.com/office/powerpoint/2010/main" val="2330292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Course Introduction</a:t>
            </a:r>
            <a:endParaRPr lang="en-US" dirty="0"/>
          </a:p>
        </p:txBody>
      </p:sp>
    </p:spTree>
    <p:extLst>
      <p:ext uri="{BB962C8B-B14F-4D97-AF65-F5344CB8AC3E}">
        <p14:creationId xmlns:p14="http://schemas.microsoft.com/office/powerpoint/2010/main" val="499064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a:bodyPr>
          <a:lstStyle/>
          <a:p>
            <a:r>
              <a:rPr lang="en-US" dirty="0" smtClean="0"/>
              <a:t>Develop </a:t>
            </a:r>
            <a:r>
              <a:rPr lang="en-US" dirty="0"/>
              <a:t>operational knowledge of functional areas of the supply chain.</a:t>
            </a:r>
          </a:p>
          <a:p>
            <a:r>
              <a:rPr lang="en-US" dirty="0" smtClean="0"/>
              <a:t>Develop </a:t>
            </a:r>
            <a:r>
              <a:rPr lang="en-US" dirty="0"/>
              <a:t>an understanding of key decision tools used in functional areas.</a:t>
            </a:r>
          </a:p>
          <a:p>
            <a:r>
              <a:rPr lang="en-US" dirty="0" smtClean="0"/>
              <a:t>Develop </a:t>
            </a:r>
            <a:r>
              <a:rPr lang="en-US" dirty="0"/>
              <a:t>an understanding of the interactions between functional areas in the supply chain.</a:t>
            </a:r>
          </a:p>
          <a:p>
            <a:r>
              <a:rPr lang="en-US" dirty="0" smtClean="0"/>
              <a:t>Develop </a:t>
            </a:r>
            <a:r>
              <a:rPr lang="en-US" dirty="0"/>
              <a:t>an understanding of the importance of supply chain strategy within a business.</a:t>
            </a:r>
          </a:p>
        </p:txBody>
      </p:sp>
    </p:spTree>
    <p:extLst>
      <p:ext uri="{BB962C8B-B14F-4D97-AF65-F5344CB8AC3E}">
        <p14:creationId xmlns:p14="http://schemas.microsoft.com/office/powerpoint/2010/main" val="362541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Topics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Procurement</a:t>
            </a:r>
            <a:endParaRPr lang="en-US" dirty="0"/>
          </a:p>
          <a:p>
            <a:r>
              <a:rPr lang="en-US" dirty="0" smtClean="0"/>
              <a:t>Inventory </a:t>
            </a:r>
            <a:r>
              <a:rPr lang="en-US" dirty="0"/>
              <a:t>Management</a:t>
            </a:r>
          </a:p>
          <a:p>
            <a:r>
              <a:rPr lang="en-US" dirty="0" smtClean="0"/>
              <a:t>Forecasting </a:t>
            </a:r>
            <a:r>
              <a:rPr lang="en-US" dirty="0"/>
              <a:t>and Planning</a:t>
            </a:r>
          </a:p>
          <a:p>
            <a:r>
              <a:rPr lang="en-US" dirty="0" smtClean="0"/>
              <a:t>Logistics </a:t>
            </a:r>
            <a:endParaRPr lang="en-US" dirty="0"/>
          </a:p>
          <a:p>
            <a:r>
              <a:rPr lang="en-US" dirty="0" smtClean="0"/>
              <a:t>Reverse </a:t>
            </a:r>
            <a:r>
              <a:rPr lang="en-US" dirty="0"/>
              <a:t>Logistics </a:t>
            </a:r>
          </a:p>
          <a:p>
            <a:r>
              <a:rPr lang="en-US" dirty="0" smtClean="0"/>
              <a:t>Order </a:t>
            </a:r>
            <a:r>
              <a:rPr lang="en-US" dirty="0"/>
              <a:t>Management and the IT Infrastructure</a:t>
            </a:r>
          </a:p>
          <a:p>
            <a:r>
              <a:rPr lang="en-US" dirty="0" smtClean="0"/>
              <a:t>Vendor </a:t>
            </a:r>
            <a:r>
              <a:rPr lang="en-US" dirty="0"/>
              <a:t>Management </a:t>
            </a:r>
          </a:p>
          <a:p>
            <a:r>
              <a:rPr lang="en-US" dirty="0" smtClean="0"/>
              <a:t>Supply </a:t>
            </a:r>
            <a:r>
              <a:rPr lang="en-US" dirty="0"/>
              <a:t>Chain Strategy</a:t>
            </a:r>
          </a:p>
          <a:p>
            <a:r>
              <a:rPr lang="en-US" dirty="0" smtClean="0"/>
              <a:t>Supply </a:t>
            </a:r>
            <a:r>
              <a:rPr lang="en-US" dirty="0"/>
              <a:t>Chain Modeling</a:t>
            </a:r>
          </a:p>
          <a:p>
            <a:r>
              <a:rPr lang="en-US" dirty="0" smtClean="0"/>
              <a:t>Supply </a:t>
            </a:r>
            <a:r>
              <a:rPr lang="en-US" dirty="0"/>
              <a:t>Chain Risk Management</a:t>
            </a:r>
          </a:p>
          <a:p>
            <a:r>
              <a:rPr lang="en-US" dirty="0" smtClean="0"/>
              <a:t>Benchmarking</a:t>
            </a:r>
            <a:r>
              <a:rPr lang="en-US" dirty="0"/>
              <a:t>, Key Performance Indicators and Managing Supply Chain Performance</a:t>
            </a:r>
          </a:p>
        </p:txBody>
      </p:sp>
    </p:spTree>
    <p:extLst>
      <p:ext uri="{BB962C8B-B14F-4D97-AF65-F5344CB8AC3E}">
        <p14:creationId xmlns:p14="http://schemas.microsoft.com/office/powerpoint/2010/main" val="229725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p:txBody>
          <a:bodyPr>
            <a:normAutofit lnSpcReduction="10000"/>
          </a:bodyPr>
          <a:lstStyle/>
          <a:p>
            <a:r>
              <a:rPr lang="en-US" b="1" dirty="0" smtClean="0"/>
              <a:t>Lectures</a:t>
            </a:r>
          </a:p>
          <a:p>
            <a:pPr lvl="1"/>
            <a:r>
              <a:rPr lang="en-US" dirty="0" smtClean="0"/>
              <a:t>Monday and Wednesday at </a:t>
            </a:r>
            <a:r>
              <a:rPr lang="en-US" dirty="0"/>
              <a:t>4:00 pm - 6:50 PM US Central Time</a:t>
            </a:r>
          </a:p>
          <a:p>
            <a:pPr lvl="1"/>
            <a:r>
              <a:rPr lang="en-US" dirty="0"/>
              <a:t>Lectures are webcasted live during class time noted above.</a:t>
            </a:r>
          </a:p>
          <a:p>
            <a:pPr lvl="1"/>
            <a:r>
              <a:rPr lang="en-US" dirty="0"/>
              <a:t>Students are </a:t>
            </a:r>
            <a:r>
              <a:rPr lang="en-US" dirty="0" smtClean="0"/>
              <a:t>encouraged </a:t>
            </a:r>
            <a:r>
              <a:rPr lang="en-US" dirty="0"/>
              <a:t>to participate live in class</a:t>
            </a:r>
          </a:p>
          <a:p>
            <a:pPr lvl="1"/>
            <a:r>
              <a:rPr lang="en-US" dirty="0"/>
              <a:t>Students are strongly encouraged to attend the team project presentations</a:t>
            </a:r>
          </a:p>
          <a:p>
            <a:pPr lvl="1"/>
            <a:r>
              <a:rPr lang="en-US" dirty="0"/>
              <a:t>Archived lectures are posted on Canvas</a:t>
            </a:r>
          </a:p>
          <a:p>
            <a:pPr lvl="1"/>
            <a:endParaRPr lang="en-US" dirty="0"/>
          </a:p>
        </p:txBody>
      </p:sp>
    </p:spTree>
    <p:extLst>
      <p:ext uri="{BB962C8B-B14F-4D97-AF65-F5344CB8AC3E}">
        <p14:creationId xmlns:p14="http://schemas.microsoft.com/office/powerpoint/2010/main" val="323418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p:txBody>
          <a:bodyPr>
            <a:normAutofit/>
          </a:bodyPr>
          <a:lstStyle/>
          <a:p>
            <a:r>
              <a:rPr lang="en-US" b="1" dirty="0" smtClean="0"/>
              <a:t>Video Conferencing Information</a:t>
            </a:r>
          </a:p>
          <a:p>
            <a:pPr marL="400050" lvl="1">
              <a:lnSpc>
                <a:spcPct val="107000"/>
              </a:lnSpc>
              <a:spcBef>
                <a:spcPts val="0"/>
              </a:spcBef>
              <a:spcAft>
                <a:spcPts val="800"/>
              </a:spcAft>
            </a:pPr>
            <a:r>
              <a:rPr lang="en-US" sz="2100" dirty="0" smtClean="0">
                <a:ea typeface="Calibri" panose="020F0502020204030204" pitchFamily="34" charset="0"/>
                <a:cs typeface="Times New Roman" panose="02020603050405020304" pitchFamily="18" charset="0"/>
              </a:rPr>
              <a:t>Class video lecture are posted </a:t>
            </a:r>
            <a:r>
              <a:rPr lang="en-US" sz="2100" dirty="0">
                <a:ea typeface="Calibri" panose="020F0502020204030204" pitchFamily="34" charset="0"/>
                <a:cs typeface="Times New Roman" panose="02020603050405020304" pitchFamily="18" charset="0"/>
              </a:rPr>
              <a:t>online after the class</a:t>
            </a:r>
            <a:r>
              <a:rPr lang="en-US" sz="2100" dirty="0" smtClean="0">
                <a:ea typeface="Calibri" panose="020F0502020204030204" pitchFamily="34" charset="0"/>
                <a:cs typeface="Times New Roman" panose="02020603050405020304" pitchFamily="18" charset="0"/>
              </a:rPr>
              <a:t>.</a:t>
            </a:r>
          </a:p>
          <a:p>
            <a:pPr marL="400050" lvl="1">
              <a:lnSpc>
                <a:spcPct val="107000"/>
              </a:lnSpc>
              <a:spcBef>
                <a:spcPts val="0"/>
              </a:spcBef>
              <a:spcAft>
                <a:spcPts val="800"/>
              </a:spcAft>
            </a:pPr>
            <a:r>
              <a:rPr lang="en-US" sz="2100" dirty="0">
                <a:ea typeface="Calibri" panose="020F0502020204030204" pitchFamily="34" charset="0"/>
                <a:cs typeface="Times New Roman" panose="02020603050405020304" pitchFamily="18" charset="0"/>
              </a:rPr>
              <a:t>Join from PC, Mac, Linux, iOS or Android: https://ksu.zoom.us/j/9134815013</a:t>
            </a:r>
          </a:p>
          <a:p>
            <a:pPr marL="400050" lvl="1">
              <a:lnSpc>
                <a:spcPct val="107000"/>
              </a:lnSpc>
              <a:spcBef>
                <a:spcPts val="0"/>
              </a:spcBef>
              <a:spcAft>
                <a:spcPts val="800"/>
              </a:spcAft>
            </a:pPr>
            <a:r>
              <a:rPr lang="en-US" sz="2100" dirty="0" smtClean="0">
                <a:ea typeface="Calibri" panose="020F0502020204030204" pitchFamily="34" charset="0"/>
                <a:cs typeface="Times New Roman" panose="02020603050405020304" pitchFamily="18" charset="0"/>
              </a:rPr>
              <a:t>Or </a:t>
            </a:r>
            <a:r>
              <a:rPr lang="en-US" sz="2100" dirty="0">
                <a:ea typeface="Calibri" panose="020F0502020204030204" pitchFamily="34" charset="0"/>
                <a:cs typeface="Times New Roman" panose="02020603050405020304" pitchFamily="18" charset="0"/>
              </a:rPr>
              <a:t>iPhone one-tap (US Toll):  +16465588656,9134815013# or +14086380968,9134815013#</a:t>
            </a:r>
          </a:p>
          <a:p>
            <a:pPr marL="400050" lvl="1">
              <a:lnSpc>
                <a:spcPct val="107000"/>
              </a:lnSpc>
              <a:spcBef>
                <a:spcPts val="0"/>
              </a:spcBef>
              <a:spcAft>
                <a:spcPts val="800"/>
              </a:spcAft>
            </a:pPr>
            <a:r>
              <a:rPr lang="en-US" sz="2100" dirty="0" smtClean="0">
                <a:ea typeface="Calibri" panose="020F0502020204030204" pitchFamily="34" charset="0"/>
                <a:cs typeface="Times New Roman" panose="02020603050405020304" pitchFamily="18" charset="0"/>
              </a:rPr>
              <a:t>Or </a:t>
            </a:r>
            <a:r>
              <a:rPr lang="en-US" sz="2100" dirty="0">
                <a:ea typeface="Calibri" panose="020F0502020204030204" pitchFamily="34" charset="0"/>
                <a:cs typeface="Times New Roman" panose="02020603050405020304" pitchFamily="18" charset="0"/>
              </a:rPr>
              <a:t>Telephone:</a:t>
            </a:r>
          </a:p>
          <a:p>
            <a:pPr marL="400050" lvl="1">
              <a:lnSpc>
                <a:spcPct val="107000"/>
              </a:lnSpc>
              <a:spcBef>
                <a:spcPts val="0"/>
              </a:spcBef>
              <a:spcAft>
                <a:spcPts val="800"/>
              </a:spcAft>
            </a:pPr>
            <a:r>
              <a:rPr lang="en-US" sz="2100" dirty="0">
                <a:ea typeface="Calibri" panose="020F0502020204030204" pitchFamily="34" charset="0"/>
                <a:cs typeface="Times New Roman" panose="02020603050405020304" pitchFamily="18" charset="0"/>
              </a:rPr>
              <a:t>    Dial: +1 646 558 8656 (US Toll) or +1 408 638 0968 (US Toll)</a:t>
            </a:r>
          </a:p>
          <a:p>
            <a:pPr marL="400050" lvl="1">
              <a:lnSpc>
                <a:spcPct val="107000"/>
              </a:lnSpc>
              <a:spcBef>
                <a:spcPts val="0"/>
              </a:spcBef>
              <a:spcAft>
                <a:spcPts val="800"/>
              </a:spcAft>
            </a:pPr>
            <a:r>
              <a:rPr lang="en-US" sz="2100" dirty="0">
                <a:ea typeface="Calibri" panose="020F0502020204030204" pitchFamily="34" charset="0"/>
                <a:cs typeface="Times New Roman" panose="02020603050405020304" pitchFamily="18" charset="0"/>
              </a:rPr>
              <a:t>    Meeting ID: 913 481 5013</a:t>
            </a:r>
          </a:p>
          <a:p>
            <a:pPr marL="400050" lvl="1">
              <a:lnSpc>
                <a:spcPct val="107000"/>
              </a:lnSpc>
              <a:spcBef>
                <a:spcPts val="0"/>
              </a:spcBef>
              <a:spcAft>
                <a:spcPts val="800"/>
              </a:spcAft>
            </a:pPr>
            <a:endParaRPr lang="en-US" sz="2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614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a:xfrm>
            <a:off x="457200" y="1600200"/>
            <a:ext cx="8416978" cy="4525963"/>
          </a:xfrm>
        </p:spPr>
        <p:txBody>
          <a:bodyPr>
            <a:normAutofit/>
          </a:bodyPr>
          <a:lstStyle/>
          <a:p>
            <a:pPr marL="0" marR="0" indent="0">
              <a:spcBef>
                <a:spcPts val="0"/>
              </a:spcBef>
              <a:spcAft>
                <a:spcPts val="0"/>
              </a:spcAft>
              <a:buNone/>
            </a:pPr>
            <a:r>
              <a:rPr lang="en-US" sz="2400" b="1" dirty="0" smtClean="0">
                <a:ea typeface="Times New Roman" panose="02020603050405020304" pitchFamily="18" charset="0"/>
              </a:rPr>
              <a:t>Grading</a:t>
            </a:r>
            <a:r>
              <a:rPr lang="en-US" sz="2400" dirty="0" smtClean="0">
                <a:ea typeface="Times New Roman" panose="02020603050405020304" pitchFamily="18" charset="0"/>
              </a:rPr>
              <a:t> </a:t>
            </a:r>
          </a:p>
          <a:p>
            <a:pPr marL="0" marR="0" indent="0">
              <a:spcBef>
                <a:spcPts val="0"/>
              </a:spcBef>
              <a:spcAft>
                <a:spcPts val="0"/>
              </a:spcAft>
              <a:buNone/>
            </a:pPr>
            <a:endParaRPr lang="en-US" sz="2400" dirty="0">
              <a:ea typeface="Times New Roman" panose="02020603050405020304" pitchFamily="18" charset="0"/>
            </a:endParaRPr>
          </a:p>
          <a:p>
            <a:pPr marL="0" marR="0" indent="0">
              <a:spcBef>
                <a:spcPts val="0"/>
              </a:spcBef>
              <a:spcAft>
                <a:spcPts val="0"/>
              </a:spcAft>
              <a:buNone/>
            </a:pPr>
            <a:r>
              <a:rPr lang="en-US" sz="1800" dirty="0" smtClean="0">
                <a:ea typeface="Times New Roman" panose="02020603050405020304" pitchFamily="18" charset="0"/>
              </a:rPr>
              <a:t>Participation			  25	(Based on team contributions)</a:t>
            </a:r>
          </a:p>
          <a:p>
            <a:pPr marL="0" marR="0" indent="0">
              <a:spcBef>
                <a:spcPts val="0"/>
              </a:spcBef>
              <a:spcAft>
                <a:spcPts val="0"/>
              </a:spcAft>
              <a:buNone/>
            </a:pPr>
            <a:r>
              <a:rPr lang="en-US" sz="1800" dirty="0" smtClean="0">
                <a:ea typeface="Times New Roman" panose="02020603050405020304" pitchFamily="18" charset="0"/>
              </a:rPr>
              <a:t>Homework </a:t>
            </a:r>
            <a:r>
              <a:rPr lang="en-US" sz="1800" dirty="0">
                <a:ea typeface="Times New Roman" panose="02020603050405020304" pitchFamily="18" charset="0"/>
              </a:rPr>
              <a:t>1 		  </a:t>
            </a:r>
            <a:r>
              <a:rPr lang="en-US" sz="1800" dirty="0" smtClean="0">
                <a:ea typeface="Times New Roman" panose="02020603050405020304" pitchFamily="18" charset="0"/>
              </a:rPr>
              <a:t>	  25</a:t>
            </a:r>
            <a:r>
              <a:rPr lang="en-US" sz="1800" dirty="0">
                <a:ea typeface="Times New Roman" panose="02020603050405020304" pitchFamily="18" charset="0"/>
              </a:rPr>
              <a:t>	</a:t>
            </a:r>
          </a:p>
          <a:p>
            <a:pPr marL="0" marR="0" indent="0">
              <a:spcBef>
                <a:spcPts val="0"/>
              </a:spcBef>
              <a:spcAft>
                <a:spcPts val="0"/>
              </a:spcAft>
              <a:buNone/>
            </a:pPr>
            <a:r>
              <a:rPr lang="en-US" sz="1800" dirty="0">
                <a:ea typeface="Times New Roman" panose="02020603050405020304" pitchFamily="18" charset="0"/>
              </a:rPr>
              <a:t>Case Study Reviews	</a:t>
            </a:r>
            <a:r>
              <a:rPr lang="en-US" sz="1800" dirty="0" smtClean="0">
                <a:ea typeface="Times New Roman" panose="02020603050405020304" pitchFamily="18" charset="0"/>
              </a:rPr>
              <a:t>	100 </a:t>
            </a:r>
            <a:r>
              <a:rPr lang="en-US" sz="1800" dirty="0">
                <a:ea typeface="Times New Roman" panose="02020603050405020304" pitchFamily="18" charset="0"/>
              </a:rPr>
              <a:t>	(4 – 25 points </a:t>
            </a:r>
            <a:r>
              <a:rPr lang="en-US" sz="1800" dirty="0" smtClean="0">
                <a:ea typeface="Times New Roman" panose="02020603050405020304" pitchFamily="18" charset="0"/>
              </a:rPr>
              <a:t>each)</a:t>
            </a:r>
            <a:endParaRPr lang="en-US" sz="1800" dirty="0">
              <a:ea typeface="Times New Roman" panose="02020603050405020304" pitchFamily="18" charset="0"/>
            </a:endParaRPr>
          </a:p>
          <a:p>
            <a:pPr marL="0" marR="0" indent="0">
              <a:spcBef>
                <a:spcPts val="0"/>
              </a:spcBef>
              <a:spcAft>
                <a:spcPts val="0"/>
              </a:spcAft>
              <a:buNone/>
            </a:pPr>
            <a:r>
              <a:rPr lang="en-US" sz="1800" dirty="0">
                <a:ea typeface="Times New Roman" panose="02020603050405020304" pitchFamily="18" charset="0"/>
              </a:rPr>
              <a:t>Midterm Exam	</a:t>
            </a:r>
            <a:r>
              <a:rPr lang="en-US" sz="1800" dirty="0" smtClean="0">
                <a:ea typeface="Times New Roman" panose="02020603050405020304" pitchFamily="18" charset="0"/>
              </a:rPr>
              <a:t>		100	(Take-home exam)</a:t>
            </a:r>
            <a:endParaRPr lang="en-US" sz="1800" dirty="0">
              <a:ea typeface="Times New Roman" panose="02020603050405020304" pitchFamily="18" charset="0"/>
            </a:endParaRPr>
          </a:p>
          <a:p>
            <a:pPr marL="0" marR="0" indent="0">
              <a:spcBef>
                <a:spcPts val="0"/>
              </a:spcBef>
              <a:spcAft>
                <a:spcPts val="0"/>
              </a:spcAft>
              <a:buNone/>
            </a:pPr>
            <a:r>
              <a:rPr lang="en-US" sz="1800" dirty="0">
                <a:ea typeface="Times New Roman" panose="02020603050405020304" pitchFamily="18" charset="0"/>
              </a:rPr>
              <a:t>Team Project		</a:t>
            </a:r>
            <a:r>
              <a:rPr lang="en-US" sz="1800" dirty="0" smtClean="0">
                <a:ea typeface="Times New Roman" panose="02020603050405020304" pitchFamily="18" charset="0"/>
              </a:rPr>
              <a:t>	</a:t>
            </a:r>
            <a:r>
              <a:rPr lang="en-US" sz="1800" u="sng" dirty="0" smtClean="0">
                <a:ea typeface="Times New Roman" panose="02020603050405020304" pitchFamily="18" charset="0"/>
              </a:rPr>
              <a:t>150</a:t>
            </a:r>
            <a:r>
              <a:rPr lang="en-US" sz="1800" dirty="0">
                <a:ea typeface="Times New Roman" panose="02020603050405020304" pitchFamily="18" charset="0"/>
              </a:rPr>
              <a:t>	(25 </a:t>
            </a:r>
            <a:r>
              <a:rPr lang="en-US" sz="1800" dirty="0" smtClean="0">
                <a:ea typeface="Times New Roman" panose="02020603050405020304" pitchFamily="18" charset="0"/>
              </a:rPr>
              <a:t>pts </a:t>
            </a:r>
            <a:r>
              <a:rPr lang="en-US" sz="1800" dirty="0">
                <a:ea typeface="Times New Roman" panose="02020603050405020304" pitchFamily="18" charset="0"/>
              </a:rPr>
              <a:t>– Review </a:t>
            </a:r>
            <a:r>
              <a:rPr lang="en-US" sz="1800" dirty="0" smtClean="0">
                <a:ea typeface="Times New Roman" panose="02020603050405020304" pitchFamily="18" charset="0"/>
              </a:rPr>
              <a:t>I and Review </a:t>
            </a:r>
            <a:r>
              <a:rPr lang="en-US" sz="1800" dirty="0">
                <a:ea typeface="Times New Roman" panose="02020603050405020304" pitchFamily="18" charset="0"/>
              </a:rPr>
              <a:t>II, 100 </a:t>
            </a:r>
            <a:r>
              <a:rPr lang="en-US" sz="1800" dirty="0" smtClean="0">
                <a:ea typeface="Times New Roman" panose="02020603050405020304" pitchFamily="18" charset="0"/>
              </a:rPr>
              <a:t>pts -  </a:t>
            </a:r>
            <a:r>
              <a:rPr lang="en-US" sz="1800" dirty="0">
                <a:ea typeface="Times New Roman" panose="02020603050405020304" pitchFamily="18" charset="0"/>
              </a:rPr>
              <a:t>Report)</a:t>
            </a:r>
          </a:p>
          <a:p>
            <a:pPr marL="0" marR="0" indent="0">
              <a:spcBef>
                <a:spcPts val="0"/>
              </a:spcBef>
              <a:spcAft>
                <a:spcPts val="0"/>
              </a:spcAft>
              <a:buNone/>
            </a:pPr>
            <a:r>
              <a:rPr lang="en-US" sz="1800" dirty="0">
                <a:ea typeface="Times New Roman" panose="02020603050405020304" pitchFamily="18" charset="0"/>
              </a:rPr>
              <a:t>Total Points		</a:t>
            </a:r>
            <a:r>
              <a:rPr lang="en-US" sz="1800" dirty="0" smtClean="0">
                <a:ea typeface="Times New Roman" panose="02020603050405020304" pitchFamily="18" charset="0"/>
              </a:rPr>
              <a:t>	400 </a:t>
            </a:r>
            <a:endParaRPr lang="en-US" sz="1800" dirty="0">
              <a:ea typeface="Times New Roman" panose="02020603050405020304" pitchFamily="18" charset="0"/>
            </a:endParaRPr>
          </a:p>
        </p:txBody>
      </p:sp>
    </p:spTree>
    <p:extLst>
      <p:ext uri="{BB962C8B-B14F-4D97-AF65-F5344CB8AC3E}">
        <p14:creationId xmlns:p14="http://schemas.microsoft.com/office/powerpoint/2010/main" val="3885945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Required Textbooks:</a:t>
            </a:r>
            <a:r>
              <a:rPr lang="en-US" dirty="0"/>
              <a:t> </a:t>
            </a:r>
          </a:p>
          <a:p>
            <a:r>
              <a:rPr lang="en-US" i="1" dirty="0" smtClean="0"/>
              <a:t>The </a:t>
            </a:r>
            <a:r>
              <a:rPr lang="en-US" i="1" dirty="0"/>
              <a:t>Essentials of Supply Chain Management</a:t>
            </a:r>
            <a:r>
              <a:rPr lang="en-US" dirty="0"/>
              <a:t>, Michael </a:t>
            </a:r>
            <a:r>
              <a:rPr lang="en-US" dirty="0" err="1"/>
              <a:t>Hugos</a:t>
            </a:r>
            <a:r>
              <a:rPr lang="en-US" dirty="0"/>
              <a:t>, Fourth Edition, John Wiley and Sons, Hoboken, NJ, 2018, ISBN-13: 9781119464457</a:t>
            </a:r>
          </a:p>
          <a:p>
            <a:r>
              <a:rPr lang="en-US" i="1" dirty="0" smtClean="0"/>
              <a:t>Strategic </a:t>
            </a:r>
            <a:r>
              <a:rPr lang="en-US" i="1" dirty="0"/>
              <a:t>Supply Chain Management</a:t>
            </a:r>
            <a:r>
              <a:rPr lang="en-US" dirty="0"/>
              <a:t>, Second Edition, </a:t>
            </a:r>
            <a:r>
              <a:rPr lang="en-US" dirty="0" err="1"/>
              <a:t>Shoshanah</a:t>
            </a:r>
            <a:r>
              <a:rPr lang="en-US" dirty="0"/>
              <a:t> Cohen and Joseph </a:t>
            </a:r>
            <a:r>
              <a:rPr lang="en-US" dirty="0" err="1"/>
              <a:t>Roussel</a:t>
            </a:r>
            <a:r>
              <a:rPr lang="en-US" dirty="0"/>
              <a:t> McGraw Hill Education, 2013, ISBN-13: 9780071813082 </a:t>
            </a:r>
          </a:p>
          <a:p>
            <a:pPr marL="0" indent="0">
              <a:buNone/>
            </a:pPr>
            <a:r>
              <a:rPr lang="en-US" dirty="0"/>
              <a:t> </a:t>
            </a:r>
            <a:r>
              <a:rPr lang="en-US" b="1" dirty="0" smtClean="0"/>
              <a:t>Optional</a:t>
            </a:r>
            <a:r>
              <a:rPr lang="en-US" b="1" dirty="0"/>
              <a:t>:</a:t>
            </a:r>
            <a:r>
              <a:rPr lang="en-US" dirty="0"/>
              <a:t> </a:t>
            </a:r>
          </a:p>
          <a:p>
            <a:r>
              <a:rPr lang="en-US" i="1" dirty="0" smtClean="0"/>
              <a:t>Developing </a:t>
            </a:r>
            <a:r>
              <a:rPr lang="en-US" i="1" dirty="0"/>
              <a:t>a Warehouse and Inventory Level Optimization System</a:t>
            </a:r>
            <a:r>
              <a:rPr lang="en-US" dirty="0"/>
              <a:t>, Frank A. Tillman and Deandra T. Cassone, FT Press Operations Management, 2012, ASIN: B008846P2M</a:t>
            </a:r>
          </a:p>
        </p:txBody>
      </p:sp>
    </p:spTree>
    <p:extLst>
      <p:ext uri="{BB962C8B-B14F-4D97-AF65-F5344CB8AC3E}">
        <p14:creationId xmlns:p14="http://schemas.microsoft.com/office/powerpoint/2010/main" val="2180326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Case Studies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t>Functional Case Studies </a:t>
            </a:r>
            <a:r>
              <a:rPr lang="en-US" b="1" u="sng" dirty="0" smtClean="0"/>
              <a:t>- Summary</a:t>
            </a:r>
            <a:endParaRPr lang="en-US" dirty="0"/>
          </a:p>
          <a:p>
            <a:r>
              <a:rPr lang="en-US" dirty="0" smtClean="0"/>
              <a:t>We will </a:t>
            </a:r>
            <a:r>
              <a:rPr lang="en-US" dirty="0"/>
              <a:t>be </a:t>
            </a:r>
            <a:r>
              <a:rPr lang="en-US" dirty="0" smtClean="0"/>
              <a:t>reviewing different </a:t>
            </a:r>
            <a:r>
              <a:rPr lang="en-US" dirty="0"/>
              <a:t>functional areas in </a:t>
            </a:r>
            <a:r>
              <a:rPr lang="en-US" dirty="0" smtClean="0"/>
              <a:t>the supply chain</a:t>
            </a:r>
          </a:p>
          <a:p>
            <a:r>
              <a:rPr lang="en-US" dirty="0" smtClean="0"/>
              <a:t>The </a:t>
            </a:r>
            <a:r>
              <a:rPr lang="en-US" dirty="0"/>
              <a:t>entire class will review the assigned case study material for each </a:t>
            </a:r>
            <a:r>
              <a:rPr lang="en-US" dirty="0" smtClean="0"/>
              <a:t>assigned case study</a:t>
            </a:r>
          </a:p>
          <a:p>
            <a:r>
              <a:rPr lang="en-US" dirty="0" smtClean="0"/>
              <a:t>Each individual will submit a 2 page summary (25 points) for the case study containing the following:</a:t>
            </a:r>
            <a:endParaRPr lang="en-US" dirty="0"/>
          </a:p>
          <a:p>
            <a:pPr lvl="1"/>
            <a:r>
              <a:rPr lang="en-US" dirty="0"/>
              <a:t>Description of the key functional area addressed in the case study</a:t>
            </a:r>
          </a:p>
          <a:p>
            <a:pPr lvl="1"/>
            <a:r>
              <a:rPr lang="en-US" dirty="0"/>
              <a:t>Description of the study</a:t>
            </a:r>
          </a:p>
          <a:p>
            <a:pPr lvl="1"/>
            <a:r>
              <a:rPr lang="en-US" dirty="0"/>
              <a:t>Three important points learned from the study</a:t>
            </a:r>
          </a:p>
          <a:p>
            <a:pPr lvl="1"/>
            <a:r>
              <a:rPr lang="en-US" dirty="0"/>
              <a:t>Conclusion</a:t>
            </a:r>
          </a:p>
          <a:p>
            <a:endParaRPr lang="en-US" dirty="0"/>
          </a:p>
        </p:txBody>
      </p:sp>
    </p:spTree>
    <p:extLst>
      <p:ext uri="{BB962C8B-B14F-4D97-AF65-F5344CB8AC3E}">
        <p14:creationId xmlns:p14="http://schemas.microsoft.com/office/powerpoint/2010/main" val="3488219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1151</Words>
  <Application>Microsoft Office PowerPoint</Application>
  <PresentationFormat>On-screen Show (4:3)</PresentationFormat>
  <Paragraphs>136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IMSE 802 Supply Chain Operations  and Decision Making</vt:lpstr>
      <vt:lpstr>Research and Engineering Management</vt:lpstr>
      <vt:lpstr>Course Objectives</vt:lpstr>
      <vt:lpstr>Course Topics</vt:lpstr>
      <vt:lpstr>Course Details</vt:lpstr>
      <vt:lpstr>Course Details</vt:lpstr>
      <vt:lpstr>Course Details</vt:lpstr>
      <vt:lpstr>Course Details</vt:lpstr>
      <vt:lpstr>Functional Case Studies</vt:lpstr>
      <vt:lpstr>Functional Case Studies</vt:lpstr>
      <vt:lpstr>Team Project</vt:lpstr>
      <vt:lpstr>Team Project Content</vt:lpstr>
      <vt:lpstr>Team Project Content</vt:lpstr>
      <vt:lpstr>Team Project Content</vt:lpstr>
      <vt:lpstr>Team Project Content</vt:lpstr>
      <vt:lpstr>Submission Requirements</vt:lpstr>
      <vt:lpstr>Miscellaneous</vt:lpstr>
      <vt:lpstr>Honor and Integrity Statement</vt:lpstr>
      <vt:lpstr>Students with Disabilities</vt:lpstr>
      <vt:lpstr>Statement Defining Expectations for Classroom Conduct</vt:lpstr>
      <vt:lpstr>Copyright Notification</vt:lpstr>
      <vt:lpstr>Bios and Introductions</vt:lpstr>
      <vt:lpstr>IMSE 802 Supply Chain Operations  and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53</cp:revision>
  <cp:lastPrinted>2018-06-04T16:03:26Z</cp:lastPrinted>
  <dcterms:created xsi:type="dcterms:W3CDTF">2011-05-09T20:00:01Z</dcterms:created>
  <dcterms:modified xsi:type="dcterms:W3CDTF">2018-06-04T16:03:26Z</dcterms:modified>
</cp:coreProperties>
</file>