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7" r:id="rId3"/>
    <p:sldId id="348" r:id="rId4"/>
    <p:sldId id="349" r:id="rId5"/>
    <p:sldId id="350" r:id="rId6"/>
    <p:sldId id="352" r:id="rId7"/>
    <p:sldId id="353" r:id="rId8"/>
    <p:sldId id="351" r:id="rId9"/>
    <p:sldId id="354" r:id="rId10"/>
    <p:sldId id="355" r:id="rId11"/>
    <p:sldId id="357" r:id="rId12"/>
    <p:sldId id="356" r:id="rId13"/>
    <p:sldId id="358" r:id="rId14"/>
    <p:sldId id="359" r:id="rId15"/>
    <p:sldId id="36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86" r:id="rId35"/>
    <p:sldId id="379" r:id="rId36"/>
    <p:sldId id="380" r:id="rId37"/>
    <p:sldId id="381" r:id="rId38"/>
    <p:sldId id="382" r:id="rId39"/>
    <p:sldId id="383" r:id="rId40"/>
    <p:sldId id="384" r:id="rId41"/>
    <p:sldId id="385" r:id="rId42"/>
    <p:sldId id="346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67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847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755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792F-31EE-C344-A2D6-ED544E6AF3F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ew template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" y="2130425"/>
            <a:ext cx="8786813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IMSE </a:t>
            </a:r>
            <a:r>
              <a:rPr lang="en-US" dirty="0" smtClean="0"/>
              <a:t>802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Supply Chain Operations </a:t>
            </a:r>
            <a:br>
              <a:rPr lang="en-US" dirty="0" smtClean="0"/>
            </a:br>
            <a:r>
              <a:rPr lang="en-US" dirty="0" smtClean="0"/>
              <a:t>and Decision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Lecture 1</a:t>
            </a:r>
          </a:p>
          <a:p>
            <a:r>
              <a:rPr lang="en-US" dirty="0" smtClean="0"/>
              <a:t>Chapter 1</a:t>
            </a:r>
          </a:p>
          <a:p>
            <a:r>
              <a:rPr lang="en-US" dirty="0" smtClean="0"/>
              <a:t>Essentials of Supply Chain Management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Concepts of SCM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Supply Chain Management vs Traditional Logistics</a:t>
            </a:r>
          </a:p>
          <a:p>
            <a:pPr lvl="1"/>
            <a:r>
              <a:rPr lang="en-US" dirty="0" smtClean="0"/>
              <a:t>Logistics </a:t>
            </a:r>
            <a:r>
              <a:rPr lang="en-US" dirty="0"/>
              <a:t>typically refers </a:t>
            </a:r>
            <a:r>
              <a:rPr lang="en-US" dirty="0" smtClean="0"/>
              <a:t>to activities </a:t>
            </a:r>
            <a:r>
              <a:rPr lang="en-US" dirty="0"/>
              <a:t>that occur within the boundaries of a single </a:t>
            </a:r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Supply </a:t>
            </a:r>
            <a:r>
              <a:rPr lang="en-US" dirty="0"/>
              <a:t>chains refer to networks of companies that work together </a:t>
            </a:r>
            <a:r>
              <a:rPr lang="en-US" dirty="0" smtClean="0"/>
              <a:t>and coordinate </a:t>
            </a:r>
            <a:r>
              <a:rPr lang="en-US" dirty="0"/>
              <a:t>their actions to deliver a product to market. </a:t>
            </a:r>
            <a:endParaRPr lang="en-US" dirty="0" smtClean="0"/>
          </a:p>
          <a:p>
            <a:pPr lvl="1"/>
            <a:r>
              <a:rPr lang="en-US" dirty="0" smtClean="0"/>
              <a:t>Logistics </a:t>
            </a:r>
            <a:r>
              <a:rPr lang="en-US" dirty="0"/>
              <a:t>focuses </a:t>
            </a:r>
            <a:r>
              <a:rPr lang="en-US" dirty="0" smtClean="0"/>
              <a:t>on </a:t>
            </a:r>
            <a:r>
              <a:rPr lang="en-US" dirty="0"/>
              <a:t>activities such as procurement, distribution</a:t>
            </a:r>
            <a:r>
              <a:rPr lang="en-US" dirty="0" smtClean="0"/>
              <a:t>, maintenance</a:t>
            </a:r>
            <a:r>
              <a:rPr lang="en-US" dirty="0"/>
              <a:t>, and inventory management. </a:t>
            </a:r>
            <a:endParaRPr lang="en-US" dirty="0" smtClean="0"/>
          </a:p>
          <a:p>
            <a:pPr lvl="1"/>
            <a:r>
              <a:rPr lang="en-US" dirty="0" smtClean="0"/>
              <a:t>Supply </a:t>
            </a:r>
            <a:r>
              <a:rPr lang="en-US" dirty="0"/>
              <a:t>chain </a:t>
            </a:r>
            <a:r>
              <a:rPr lang="en-US" dirty="0" smtClean="0"/>
              <a:t>management includes traditional logistics and includes marketing</a:t>
            </a:r>
            <a:r>
              <a:rPr lang="en-US" dirty="0"/>
              <a:t>, new product development, finance, and customer </a:t>
            </a:r>
            <a:r>
              <a:rPr lang="en-US" dirty="0" smtClean="0"/>
              <a:t>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29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Concepts of SCM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larger view of supply chain management is  required so that</a:t>
            </a:r>
          </a:p>
          <a:p>
            <a:pPr lvl="1"/>
            <a:r>
              <a:rPr lang="en-US" dirty="0" smtClean="0"/>
              <a:t>The flow of activities to serve customers with products can be coordinated</a:t>
            </a:r>
          </a:p>
          <a:p>
            <a:pPr lvl="1"/>
            <a:r>
              <a:rPr lang="en-US" dirty="0" smtClean="0"/>
              <a:t>Conflicting objectives can be balanced</a:t>
            </a:r>
          </a:p>
          <a:p>
            <a:pPr lvl="1"/>
            <a:r>
              <a:rPr lang="en-US" dirty="0" err="1" smtClean="0"/>
              <a:t>Simutaneous</a:t>
            </a:r>
            <a:r>
              <a:rPr lang="en-US" dirty="0" smtClean="0"/>
              <a:t> improvement of efficiency and customer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9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of SCM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Basic pattern to the practice of supply chain management although organizations differ</a:t>
            </a:r>
          </a:p>
          <a:p>
            <a:pPr lvl="1"/>
            <a:r>
              <a:rPr lang="en-US" dirty="0" smtClean="0"/>
              <a:t>Production</a:t>
            </a:r>
          </a:p>
          <a:p>
            <a:pPr lvl="1"/>
            <a:r>
              <a:rPr lang="en-US" dirty="0" smtClean="0"/>
              <a:t>Inventory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Transportation</a:t>
            </a:r>
          </a:p>
          <a:p>
            <a:pPr lvl="1"/>
            <a:r>
              <a:rPr lang="en-US" dirty="0" smtClean="0"/>
              <a:t>Information</a:t>
            </a:r>
          </a:p>
          <a:p>
            <a:r>
              <a:rPr lang="en-US" dirty="0" smtClean="0"/>
              <a:t>The sum of these decision will define the abilities and effectiveness of a company’s supply chain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34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of SCM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the Supply Chain Work</a:t>
            </a:r>
          </a:p>
          <a:p>
            <a:pPr lvl="1"/>
            <a:r>
              <a:rPr lang="en-US" dirty="0" smtClean="0"/>
              <a:t>The goal of supply chain management can be defined using Eli </a:t>
            </a:r>
            <a:r>
              <a:rPr lang="en-US" dirty="0" err="1" smtClean="0"/>
              <a:t>Goldratt’s</a:t>
            </a:r>
            <a:r>
              <a:rPr lang="en-US" dirty="0" smtClean="0"/>
              <a:t> words (The Goal), “Increase throughput (customer delivery rate) while simultaneously reducing both inventory and operating expenses.”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8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Alexander the Great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Alexander the Great and the Logistics of the Macedonian Army (</a:t>
            </a:r>
            <a:r>
              <a:rPr lang="en-US" dirty="0" err="1" smtClean="0"/>
              <a:t>Engles</a:t>
            </a:r>
            <a:r>
              <a:rPr lang="en-US" dirty="0" smtClean="0"/>
              <a:t>, Donald W., 1980, University of California Press)</a:t>
            </a:r>
          </a:p>
          <a:p>
            <a:pPr lvl="1"/>
            <a:r>
              <a:rPr lang="en-US" dirty="0" smtClean="0"/>
              <a:t>Lean organization</a:t>
            </a:r>
          </a:p>
          <a:p>
            <a:pPr lvl="1"/>
            <a:r>
              <a:rPr lang="en-US" dirty="0" smtClean="0"/>
              <a:t>Use of ships or barges</a:t>
            </a:r>
          </a:p>
          <a:p>
            <a:pPr lvl="1"/>
            <a:r>
              <a:rPr lang="en-US" dirty="0" smtClean="0"/>
              <a:t>Restricted the use of </a:t>
            </a:r>
            <a:r>
              <a:rPr lang="en-US" dirty="0" smtClean="0"/>
              <a:t>carts</a:t>
            </a:r>
            <a:endParaRPr lang="en-US" dirty="0" smtClean="0"/>
          </a:p>
          <a:p>
            <a:pPr lvl="1"/>
            <a:r>
              <a:rPr lang="en-US" dirty="0" smtClean="0"/>
              <a:t>Soldiers carried their own equipment and provisions</a:t>
            </a:r>
          </a:p>
          <a:p>
            <a:pPr lvl="1"/>
            <a:r>
              <a:rPr lang="en-US" dirty="0" smtClean="0"/>
              <a:t>Rulers would surrender and Alexander negotiated provisions, or use surprise attacks to gain supplies</a:t>
            </a:r>
          </a:p>
          <a:p>
            <a:pPr lvl="1"/>
            <a:r>
              <a:rPr lang="en-US" dirty="0" smtClean="0"/>
              <a:t>Used ports to bring in supplies</a:t>
            </a:r>
          </a:p>
          <a:p>
            <a:pPr lvl="1"/>
            <a:r>
              <a:rPr lang="en-US" dirty="0" smtClean="0"/>
              <a:t>Marched through river valleys for replenishment</a:t>
            </a:r>
          </a:p>
          <a:p>
            <a:pPr lvl="1"/>
            <a:r>
              <a:rPr lang="en-US" dirty="0" smtClean="0"/>
              <a:t>Used his supply chain to his advantage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1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Major Supply Chain Drivers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005818" y="1491478"/>
            <a:ext cx="5132364" cy="460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approaches to manufacturing:</a:t>
            </a:r>
          </a:p>
          <a:p>
            <a:pPr lvl="1"/>
            <a:r>
              <a:rPr lang="en-US" dirty="0" smtClean="0"/>
              <a:t>Product focus </a:t>
            </a:r>
          </a:p>
          <a:p>
            <a:pPr lvl="2"/>
            <a:r>
              <a:rPr lang="en-US" dirty="0" smtClean="0"/>
              <a:t>Full manufacturing and assembly</a:t>
            </a:r>
          </a:p>
          <a:p>
            <a:pPr lvl="2"/>
            <a:r>
              <a:rPr lang="en-US" dirty="0" smtClean="0"/>
              <a:t>Specializes in products</a:t>
            </a:r>
          </a:p>
          <a:p>
            <a:pPr lvl="1"/>
            <a:r>
              <a:rPr lang="en-US" dirty="0" smtClean="0"/>
              <a:t>Functional focus</a:t>
            </a:r>
          </a:p>
          <a:p>
            <a:pPr lvl="2"/>
            <a:r>
              <a:rPr lang="en-US" dirty="0" smtClean="0"/>
              <a:t>Specialized in a few operations</a:t>
            </a:r>
          </a:p>
          <a:p>
            <a:pPr lvl="2"/>
            <a:r>
              <a:rPr lang="en-US" dirty="0" smtClean="0"/>
              <a:t>Expertise in a few functions</a:t>
            </a:r>
          </a:p>
          <a:p>
            <a:r>
              <a:rPr lang="en-US" dirty="0" smtClean="0"/>
              <a:t>Companies need to decide the approach or mixes of approaches to apply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4972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Three main approaches to warehousing:</a:t>
            </a:r>
          </a:p>
          <a:p>
            <a:pPr lvl="1"/>
            <a:r>
              <a:rPr lang="en-US" dirty="0" smtClean="0"/>
              <a:t>Stock keeping unit (SKU) storage</a:t>
            </a:r>
          </a:p>
          <a:p>
            <a:pPr lvl="2"/>
            <a:r>
              <a:rPr lang="en-US" dirty="0" smtClean="0"/>
              <a:t>Traditional approach where all of a given type of product are stored together</a:t>
            </a:r>
          </a:p>
          <a:p>
            <a:pPr lvl="1"/>
            <a:r>
              <a:rPr lang="en-US" dirty="0" smtClean="0"/>
              <a:t>Job lot storage</a:t>
            </a:r>
          </a:p>
          <a:p>
            <a:pPr lvl="2"/>
            <a:r>
              <a:rPr lang="en-US" dirty="0" smtClean="0"/>
              <a:t>All parts related to a customer or particular job are stored together</a:t>
            </a:r>
          </a:p>
          <a:p>
            <a:pPr lvl="1"/>
            <a:r>
              <a:rPr lang="en-US" dirty="0" smtClean="0"/>
              <a:t>Crossdocking</a:t>
            </a:r>
          </a:p>
          <a:p>
            <a:pPr lvl="2"/>
            <a:r>
              <a:rPr lang="en-US" dirty="0" smtClean="0"/>
              <a:t>Product is not warehoused in the facility</a:t>
            </a:r>
          </a:p>
          <a:p>
            <a:pPr lvl="2"/>
            <a:r>
              <a:rPr lang="en-US" dirty="0" smtClean="0"/>
              <a:t>Suppliers provide large quantities and these quantities are broken down into smaller lots to be recombined and shipped out on a daily basis</a:t>
            </a:r>
          </a:p>
        </p:txBody>
      </p:sp>
    </p:spTree>
    <p:extLst>
      <p:ext uri="{BB962C8B-B14F-4D97-AF65-F5344CB8AC3E}">
        <p14:creationId xmlns:p14="http://schemas.microsoft.com/office/powerpoint/2010/main" val="2612815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Inventory is spread throughout the supply chain and includes everything from raw material to work in process to finished goods.</a:t>
            </a:r>
          </a:p>
          <a:p>
            <a:r>
              <a:rPr lang="en-US" dirty="0" smtClean="0"/>
              <a:t>Managers must decide where to position inventory and how much of it to hold.</a:t>
            </a:r>
          </a:p>
          <a:p>
            <a:r>
              <a:rPr lang="en-US" dirty="0" smtClean="0"/>
              <a:t>Efficiency and cost are of great concern with inventory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48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Three basic inventory management decisions:</a:t>
            </a:r>
          </a:p>
          <a:p>
            <a:pPr lvl="1"/>
            <a:r>
              <a:rPr lang="en-US" dirty="0" smtClean="0"/>
              <a:t>Cycle inventory </a:t>
            </a:r>
          </a:p>
          <a:p>
            <a:pPr lvl="2"/>
            <a:r>
              <a:rPr lang="en-US" dirty="0" smtClean="0"/>
              <a:t>The amount of inventory to meet demand</a:t>
            </a:r>
          </a:p>
          <a:p>
            <a:pPr lvl="2"/>
            <a:r>
              <a:rPr lang="en-US" dirty="0" smtClean="0"/>
              <a:t>Tradeoffs in costs in purchasing and holding various inventory levels</a:t>
            </a:r>
          </a:p>
          <a:p>
            <a:pPr lvl="1"/>
            <a:r>
              <a:rPr lang="en-US" dirty="0" smtClean="0"/>
              <a:t>Safety inventory</a:t>
            </a:r>
          </a:p>
          <a:p>
            <a:pPr lvl="2"/>
            <a:r>
              <a:rPr lang="en-US" dirty="0" smtClean="0"/>
              <a:t>Buffers against uncertainty</a:t>
            </a:r>
          </a:p>
          <a:p>
            <a:pPr lvl="2"/>
            <a:r>
              <a:rPr lang="en-US" dirty="0" smtClean="0"/>
              <a:t>Mitigates forecast inaccuracy</a:t>
            </a:r>
          </a:p>
          <a:p>
            <a:pPr lvl="2"/>
            <a:r>
              <a:rPr lang="en-US" dirty="0" smtClean="0"/>
              <a:t>Trades off costs and loss of sales</a:t>
            </a:r>
          </a:p>
          <a:p>
            <a:pPr lvl="1"/>
            <a:r>
              <a:rPr lang="en-US" dirty="0" smtClean="0"/>
              <a:t>Seasonal inventory</a:t>
            </a:r>
          </a:p>
          <a:p>
            <a:pPr lvl="2"/>
            <a:r>
              <a:rPr lang="en-US" dirty="0" smtClean="0"/>
              <a:t>Built up for projected increases in demand</a:t>
            </a:r>
          </a:p>
          <a:p>
            <a:pPr lvl="2"/>
            <a:r>
              <a:rPr lang="en-US" dirty="0" smtClean="0"/>
              <a:t>Trades off additional production capacity with additional inventory levels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2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 of SCM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supply chain?</a:t>
            </a:r>
          </a:p>
          <a:p>
            <a:r>
              <a:rPr lang="en-US" dirty="0" smtClean="0"/>
              <a:t>What does it do?</a:t>
            </a:r>
          </a:p>
          <a:p>
            <a:r>
              <a:rPr lang="en-US" dirty="0" smtClean="0"/>
              <a:t>What organizations participate in a supply chain?</a:t>
            </a:r>
          </a:p>
          <a:p>
            <a:r>
              <a:rPr lang="en-US" dirty="0" smtClean="0"/>
              <a:t>How does your supply </a:t>
            </a:r>
            <a:r>
              <a:rPr lang="en-US" dirty="0"/>
              <a:t>chain </a:t>
            </a:r>
            <a:r>
              <a:rPr lang="en-US" dirty="0" smtClean="0"/>
              <a:t>align with your business strategy?</a:t>
            </a:r>
            <a:endParaRPr lang="en-US" dirty="0"/>
          </a:p>
          <a:p>
            <a:r>
              <a:rPr lang="en-US" dirty="0" smtClean="0"/>
              <a:t>What are some supply chain management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5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Geographic site of the supply chain facility</a:t>
            </a:r>
          </a:p>
          <a:p>
            <a:pPr lvl="1"/>
            <a:r>
              <a:rPr lang="en-US" dirty="0" smtClean="0"/>
              <a:t>Address responsiveness to customer demand</a:t>
            </a:r>
          </a:p>
          <a:p>
            <a:pPr lvl="1"/>
            <a:r>
              <a:rPr lang="en-US" dirty="0" smtClean="0"/>
              <a:t>Proximity to customers and suppliers</a:t>
            </a:r>
          </a:p>
          <a:p>
            <a:pPr lvl="1"/>
            <a:r>
              <a:rPr lang="en-US" dirty="0" smtClean="0"/>
              <a:t>Centralized or decentralized locations</a:t>
            </a:r>
          </a:p>
          <a:p>
            <a:pPr lvl="1"/>
            <a:r>
              <a:rPr lang="en-US" dirty="0" smtClean="0"/>
              <a:t>Internal vs external (vendor) resources</a:t>
            </a:r>
          </a:p>
          <a:p>
            <a:pPr lvl="1"/>
            <a:r>
              <a:rPr lang="en-US" dirty="0" smtClean="0"/>
              <a:t>Capital </a:t>
            </a:r>
            <a:r>
              <a:rPr lang="en-US" dirty="0" smtClean="0"/>
              <a:t>commitment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48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Movement of everything from raw material to  finished goods between different facilities in the supply chain</a:t>
            </a:r>
          </a:p>
          <a:p>
            <a:r>
              <a:rPr lang="en-US" dirty="0" smtClean="0"/>
              <a:t>Cost differences between speed of delivery and mode of transportation</a:t>
            </a:r>
          </a:p>
          <a:p>
            <a:r>
              <a:rPr lang="en-US" dirty="0" smtClean="0"/>
              <a:t>Trade-off between efficiency and responsiveness</a:t>
            </a:r>
          </a:p>
          <a:p>
            <a:r>
              <a:rPr lang="en-US" dirty="0" smtClean="0"/>
              <a:t>Managers make decisions on the most efficient and cost effective modes and networks.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28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Modes of transportation</a:t>
            </a:r>
          </a:p>
          <a:p>
            <a:pPr lvl="1"/>
            <a:r>
              <a:rPr lang="en-US" dirty="0" smtClean="0"/>
              <a:t>Ships – Cost efficient </a:t>
            </a:r>
            <a:r>
              <a:rPr lang="en-US" dirty="0" smtClean="0"/>
              <a:t>but </a:t>
            </a:r>
            <a:r>
              <a:rPr lang="en-US" dirty="0" smtClean="0"/>
              <a:t>slow</a:t>
            </a:r>
          </a:p>
          <a:p>
            <a:pPr lvl="1"/>
            <a:r>
              <a:rPr lang="en-US" dirty="0" smtClean="0"/>
              <a:t>Rail – Cost efficient </a:t>
            </a:r>
            <a:r>
              <a:rPr lang="en-US" dirty="0" smtClean="0"/>
              <a:t>but </a:t>
            </a:r>
            <a:r>
              <a:rPr lang="en-US" dirty="0" smtClean="0"/>
              <a:t>slow</a:t>
            </a:r>
          </a:p>
          <a:p>
            <a:pPr lvl="1"/>
            <a:r>
              <a:rPr lang="en-US" dirty="0" smtClean="0"/>
              <a:t>Pipelines – Efficient but restricted to certain commodities</a:t>
            </a:r>
          </a:p>
          <a:p>
            <a:pPr lvl="1"/>
            <a:r>
              <a:rPr lang="en-US" dirty="0" smtClean="0"/>
              <a:t>Trucks – Relatively quick and flexible but dependent on fuel cost fluctuations</a:t>
            </a:r>
          </a:p>
          <a:p>
            <a:pPr lvl="1"/>
            <a:r>
              <a:rPr lang="en-US" dirty="0" smtClean="0"/>
              <a:t>Airplanes – Very fast but </a:t>
            </a:r>
            <a:r>
              <a:rPr lang="en-US" dirty="0" smtClean="0"/>
              <a:t>expensive</a:t>
            </a:r>
            <a:endParaRPr lang="en-US" dirty="0" smtClean="0"/>
          </a:p>
          <a:p>
            <a:pPr lvl="1"/>
            <a:r>
              <a:rPr lang="en-US" dirty="0" smtClean="0"/>
              <a:t>Electronic transport – Fastest mode and most efficient.  Used for certain products such as electric energy, data products such as music, pictures,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33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is used to make decisions regarding the other four supply chain drivers.</a:t>
            </a:r>
          </a:p>
          <a:p>
            <a:r>
              <a:rPr lang="en-US" dirty="0" smtClean="0"/>
              <a:t>It is the connection of all of the activities.</a:t>
            </a:r>
          </a:p>
          <a:p>
            <a:r>
              <a:rPr lang="en-US" dirty="0" smtClean="0"/>
              <a:t>Can be a huge driver of cost and operating efficiencies.</a:t>
            </a:r>
          </a:p>
          <a:p>
            <a:r>
              <a:rPr lang="en-US" dirty="0" smtClean="0"/>
              <a:t>Requires an infrastructure to support the activities of the supply chain.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68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for two primary purposes</a:t>
            </a:r>
          </a:p>
          <a:p>
            <a:pPr lvl="1"/>
            <a:r>
              <a:rPr lang="en-US" dirty="0" smtClean="0"/>
              <a:t>Coordinating daily activities </a:t>
            </a:r>
          </a:p>
          <a:p>
            <a:pPr lvl="2"/>
            <a:r>
              <a:rPr lang="en-US" dirty="0" smtClean="0"/>
              <a:t>Related to production, inventory, location and transportation</a:t>
            </a:r>
          </a:p>
          <a:p>
            <a:pPr lvl="2"/>
            <a:r>
              <a:rPr lang="en-US" dirty="0" smtClean="0"/>
              <a:t>Use available information for decision making</a:t>
            </a:r>
          </a:p>
          <a:p>
            <a:pPr lvl="1"/>
            <a:r>
              <a:rPr lang="en-US" dirty="0" smtClean="0"/>
              <a:t>Forecasting and planning </a:t>
            </a:r>
            <a:endParaRPr lang="en-US" dirty="0"/>
          </a:p>
          <a:p>
            <a:pPr lvl="2"/>
            <a:r>
              <a:rPr lang="en-US" dirty="0" smtClean="0"/>
              <a:t>Decision making on future demands</a:t>
            </a:r>
          </a:p>
          <a:p>
            <a:pPr lvl="2"/>
            <a:r>
              <a:rPr lang="en-US" dirty="0" smtClean="0"/>
              <a:t>Tactical information for production and operating schedules</a:t>
            </a:r>
          </a:p>
          <a:p>
            <a:pPr lvl="2"/>
            <a:r>
              <a:rPr lang="en-US" dirty="0" smtClean="0"/>
              <a:t>Strategic information on facilities, markets, etc.</a:t>
            </a:r>
          </a:p>
        </p:txBody>
      </p:sp>
    </p:spTree>
    <p:extLst>
      <p:ext uri="{BB962C8B-B14F-4D97-AF65-F5344CB8AC3E}">
        <p14:creationId xmlns:p14="http://schemas.microsoft.com/office/powerpoint/2010/main" val="3532286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Walmart Innovations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concepts that are now industry standards:</a:t>
            </a:r>
          </a:p>
          <a:p>
            <a:pPr lvl="1"/>
            <a:r>
              <a:rPr lang="en-US" dirty="0"/>
              <a:t>The strategy of expanding around distribution centers (DCs)</a:t>
            </a:r>
          </a:p>
          <a:p>
            <a:pPr lvl="1"/>
            <a:r>
              <a:rPr lang="en-US" dirty="0"/>
              <a:t>Using electronic data interchange (EDI) with suppliers</a:t>
            </a:r>
          </a:p>
          <a:p>
            <a:pPr lvl="1"/>
            <a:r>
              <a:rPr lang="en-US" dirty="0"/>
              <a:t>The “big box” store format</a:t>
            </a:r>
          </a:p>
          <a:p>
            <a:pPr lvl="1"/>
            <a:r>
              <a:rPr lang="en-US" dirty="0"/>
              <a:t>“Everyday low prices”</a:t>
            </a:r>
          </a:p>
        </p:txBody>
      </p:sp>
    </p:spTree>
    <p:extLst>
      <p:ext uri="{BB962C8B-B14F-4D97-AF65-F5344CB8AC3E}">
        <p14:creationId xmlns:p14="http://schemas.microsoft.com/office/powerpoint/2010/main" val="1673646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Supply Chains vs New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414673" y="1287094"/>
            <a:ext cx="4314654" cy="540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02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 in the Supply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form – A company and the suppliers and customers of that company</a:t>
            </a:r>
          </a:p>
          <a:p>
            <a:r>
              <a:rPr lang="en-US" dirty="0" smtClean="0"/>
              <a:t>Extended supply chain – The supplier’s supplier, the customer’s customer and the service providers to other companies in the supply chain.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671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 in the Supply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Producers</a:t>
            </a:r>
          </a:p>
          <a:p>
            <a:pPr lvl="1"/>
            <a:r>
              <a:rPr lang="en-US" dirty="0" smtClean="0"/>
              <a:t>Organizations that make product from raw material to finished goods</a:t>
            </a:r>
          </a:p>
          <a:p>
            <a:pPr lvl="1"/>
            <a:r>
              <a:rPr lang="en-US" dirty="0" smtClean="0"/>
              <a:t>Can be tangible or intangible products</a:t>
            </a:r>
          </a:p>
          <a:p>
            <a:pPr lvl="1"/>
            <a:r>
              <a:rPr lang="en-US" dirty="0" smtClean="0"/>
              <a:t>Can be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94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 in the Supply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Distributors</a:t>
            </a:r>
          </a:p>
          <a:p>
            <a:pPr lvl="1"/>
            <a:r>
              <a:rPr lang="en-US" dirty="0" smtClean="0"/>
              <a:t>Companies that take inventory in bulk from producers and deliver a bundle of related products to customers</a:t>
            </a:r>
          </a:p>
          <a:p>
            <a:pPr lvl="1"/>
            <a:r>
              <a:rPr lang="en-US" dirty="0" smtClean="0"/>
              <a:t>Typically take hold of significant amounts of inventory and deliver </a:t>
            </a:r>
            <a:r>
              <a:rPr lang="en-US" dirty="0" smtClean="0"/>
              <a:t>appropriate quantities </a:t>
            </a:r>
            <a:r>
              <a:rPr lang="en-US" dirty="0" smtClean="0"/>
              <a:t>when needed </a:t>
            </a:r>
          </a:p>
          <a:p>
            <a:pPr lvl="1"/>
            <a:r>
              <a:rPr lang="en-US" dirty="0" smtClean="0"/>
              <a:t>Involved </a:t>
            </a:r>
            <a:r>
              <a:rPr lang="en-US" dirty="0" smtClean="0"/>
              <a:t>in product promotion, sales, warehousing, inventory management</a:t>
            </a:r>
          </a:p>
          <a:p>
            <a:pPr lvl="1"/>
            <a:r>
              <a:rPr lang="en-US" dirty="0" smtClean="0"/>
              <a:t>Can be a broker that does not take ownership of the product.</a:t>
            </a:r>
          </a:p>
        </p:txBody>
      </p:sp>
    </p:spTree>
    <p:extLst>
      <p:ext uri="{BB962C8B-B14F-4D97-AF65-F5344CB8AC3E}">
        <p14:creationId xmlns:p14="http://schemas.microsoft.com/office/powerpoint/2010/main" val="309872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 of SCM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“Supply </a:t>
            </a:r>
            <a:r>
              <a:rPr lang="en-US" i="1" dirty="0"/>
              <a:t>chains encompass the companies and the business </a:t>
            </a:r>
            <a:r>
              <a:rPr lang="en-US" i="1" dirty="0" smtClean="0"/>
              <a:t>activities needed </a:t>
            </a:r>
            <a:r>
              <a:rPr lang="en-US" i="1" dirty="0"/>
              <a:t>to design, make, deliver, and use a product or service</a:t>
            </a:r>
            <a:r>
              <a:rPr lang="en-US" i="1" dirty="0" smtClean="0"/>
              <a:t>. Businesses </a:t>
            </a:r>
            <a:r>
              <a:rPr lang="en-US" i="1" dirty="0"/>
              <a:t>depend on their supply chains to provide them </a:t>
            </a:r>
            <a:r>
              <a:rPr lang="en-US" i="1" dirty="0" smtClean="0"/>
              <a:t>with what </a:t>
            </a:r>
            <a:r>
              <a:rPr lang="en-US" i="1" dirty="0"/>
              <a:t>they need to survive and </a:t>
            </a:r>
            <a:r>
              <a:rPr lang="en-US" i="1" dirty="0" smtClean="0"/>
              <a:t>thrive….</a:t>
            </a:r>
            <a:r>
              <a:rPr lang="en-US" dirty="0"/>
              <a:t> </a:t>
            </a:r>
            <a:r>
              <a:rPr lang="en-US" i="1" dirty="0"/>
              <a:t>Those companies that learn how to build and participate </a:t>
            </a:r>
            <a:r>
              <a:rPr lang="en-US" i="1" dirty="0" smtClean="0"/>
              <a:t>in strong </a:t>
            </a:r>
            <a:r>
              <a:rPr lang="en-US" i="1" dirty="0"/>
              <a:t>supply chains will have a substantial competitive advantage </a:t>
            </a:r>
            <a:r>
              <a:rPr lang="en-US" i="1" dirty="0" smtClean="0"/>
              <a:t>in their </a:t>
            </a:r>
            <a:r>
              <a:rPr lang="en-US" i="1" dirty="0"/>
              <a:t>markets.</a:t>
            </a:r>
            <a:r>
              <a:rPr lang="en-US" i="1" dirty="0" smtClean="0"/>
              <a:t>” </a:t>
            </a:r>
            <a:r>
              <a:rPr lang="en-US" dirty="0" err="1" smtClean="0"/>
              <a:t>Hugos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9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 in the Supply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Retailers</a:t>
            </a:r>
          </a:p>
          <a:p>
            <a:pPr lvl="1"/>
            <a:r>
              <a:rPr lang="en-US" dirty="0" smtClean="0"/>
              <a:t>Stock inventory</a:t>
            </a:r>
          </a:p>
          <a:p>
            <a:pPr lvl="1"/>
            <a:r>
              <a:rPr lang="en-US" dirty="0" smtClean="0"/>
              <a:t>Sell smaller quantities to the general product</a:t>
            </a:r>
          </a:p>
          <a:p>
            <a:pPr lvl="1"/>
            <a:r>
              <a:rPr lang="en-US" dirty="0" smtClean="0"/>
              <a:t>Tracks preference and customer demand</a:t>
            </a:r>
          </a:p>
          <a:p>
            <a:pPr lvl="1"/>
            <a:r>
              <a:rPr lang="en-US" dirty="0" smtClean="0"/>
              <a:t>Uses price, product selection, service, etc. to attract customers.</a:t>
            </a:r>
          </a:p>
          <a:p>
            <a:pPr lvl="1"/>
            <a:r>
              <a:rPr lang="en-US" dirty="0" smtClean="0"/>
              <a:t>Different types of retailers use different strategies</a:t>
            </a:r>
          </a:p>
        </p:txBody>
      </p:sp>
    </p:spTree>
    <p:extLst>
      <p:ext uri="{BB962C8B-B14F-4D97-AF65-F5344CB8AC3E}">
        <p14:creationId xmlns:p14="http://schemas.microsoft.com/office/powerpoint/2010/main" val="2834034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 in the Supply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Customers</a:t>
            </a:r>
          </a:p>
          <a:p>
            <a:pPr lvl="1"/>
            <a:r>
              <a:rPr lang="en-US" dirty="0" smtClean="0"/>
              <a:t>Any organization that purchases and uses product</a:t>
            </a:r>
          </a:p>
          <a:p>
            <a:pPr lvl="1"/>
            <a:r>
              <a:rPr lang="en-US" dirty="0" smtClean="0"/>
              <a:t>May use it as an end product or incorporate it into another product</a:t>
            </a:r>
          </a:p>
          <a:p>
            <a:pPr lvl="1"/>
            <a:r>
              <a:rPr lang="en-US" dirty="0" smtClean="0"/>
              <a:t>May consume the product</a:t>
            </a:r>
          </a:p>
        </p:txBody>
      </p:sp>
    </p:spTree>
    <p:extLst>
      <p:ext uri="{BB962C8B-B14F-4D97-AF65-F5344CB8AC3E}">
        <p14:creationId xmlns:p14="http://schemas.microsoft.com/office/powerpoint/2010/main" val="382028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 in the Supply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Service Providers</a:t>
            </a:r>
          </a:p>
          <a:p>
            <a:pPr lvl="1"/>
            <a:r>
              <a:rPr lang="en-US" dirty="0" smtClean="0"/>
              <a:t>Organizations that provide services to producers, distributors, retailers and customers</a:t>
            </a:r>
          </a:p>
          <a:p>
            <a:pPr lvl="1"/>
            <a:r>
              <a:rPr lang="en-US" dirty="0" smtClean="0"/>
              <a:t>Developed special expertise, skills and focus areas</a:t>
            </a:r>
          </a:p>
          <a:p>
            <a:pPr lvl="1"/>
            <a:r>
              <a:rPr lang="en-US" dirty="0" smtClean="0"/>
              <a:t>Perform their services better than other participants in the supply chain</a:t>
            </a:r>
          </a:p>
          <a:p>
            <a:pPr lvl="1"/>
            <a:r>
              <a:rPr lang="en-US" dirty="0" smtClean="0"/>
              <a:t>Developed efficiencies and scaling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6697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Supply Chain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lum bright="-20000" contrast="40000"/>
          </a:blip>
          <a:srcRect b="40492"/>
          <a:stretch/>
        </p:blipFill>
        <p:spPr>
          <a:xfrm>
            <a:off x="2049665" y="1801061"/>
            <a:ext cx="5622748" cy="403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07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Supply Chain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lum bright="-20000" contrast="40000"/>
          </a:blip>
          <a:srcRect t="58144"/>
          <a:stretch/>
        </p:blipFill>
        <p:spPr>
          <a:xfrm>
            <a:off x="1361647" y="1874982"/>
            <a:ext cx="6420705" cy="324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05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Aligning the SC with Business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supply chain is an integral part of the market it serves.</a:t>
            </a:r>
          </a:p>
          <a:p>
            <a:r>
              <a:rPr lang="en-US" dirty="0" smtClean="0"/>
              <a:t>Responds to market in support of the business strategy</a:t>
            </a:r>
          </a:p>
          <a:p>
            <a:r>
              <a:rPr lang="en-US" dirty="0" smtClean="0"/>
              <a:t>Efficiency supports meeting customer needs and gaining market share.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00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Aligning the SC with Business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steps to align your supply chain with your business strategy</a:t>
            </a:r>
          </a:p>
          <a:p>
            <a:pPr lvl="1"/>
            <a:r>
              <a:rPr lang="en-US" dirty="0" smtClean="0"/>
              <a:t>Understand the Markets Your Company Serves</a:t>
            </a:r>
          </a:p>
          <a:p>
            <a:pPr lvl="1"/>
            <a:r>
              <a:rPr lang="en-US" dirty="0" smtClean="0"/>
              <a:t>Define Core Competencies of Your Company</a:t>
            </a:r>
          </a:p>
          <a:p>
            <a:pPr lvl="1"/>
            <a:r>
              <a:rPr lang="en-US" dirty="0" smtClean="0"/>
              <a:t>Develop Needed Supply Chain Capabilities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040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Aligning the SC with Business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Markets Your Company Serves</a:t>
            </a:r>
          </a:p>
          <a:p>
            <a:pPr lvl="1"/>
            <a:r>
              <a:rPr lang="en-US" dirty="0" smtClean="0"/>
              <a:t>Chopra and </a:t>
            </a:r>
            <a:r>
              <a:rPr lang="en-US" dirty="0" err="1" smtClean="0"/>
              <a:t>Meindl</a:t>
            </a:r>
            <a:r>
              <a:rPr lang="en-US" dirty="0" smtClean="0"/>
              <a:t> have defined the following attributes:</a:t>
            </a:r>
          </a:p>
          <a:p>
            <a:pPr lvl="2"/>
            <a:r>
              <a:rPr lang="en-US" dirty="0" smtClean="0"/>
              <a:t>Quantity of product needed  in each lot</a:t>
            </a:r>
          </a:p>
          <a:p>
            <a:pPr lvl="2"/>
            <a:r>
              <a:rPr lang="en-US" dirty="0" smtClean="0"/>
              <a:t>Response time that the  customer are willing tolerate</a:t>
            </a:r>
          </a:p>
          <a:p>
            <a:pPr lvl="2"/>
            <a:r>
              <a:rPr lang="en-US" dirty="0" smtClean="0"/>
              <a:t>Variety of products needed</a:t>
            </a:r>
          </a:p>
          <a:p>
            <a:pPr lvl="2"/>
            <a:r>
              <a:rPr lang="en-US" dirty="0" smtClean="0"/>
              <a:t>Service level required</a:t>
            </a:r>
          </a:p>
          <a:p>
            <a:pPr lvl="2"/>
            <a:r>
              <a:rPr lang="en-US" dirty="0" smtClean="0"/>
              <a:t>Price of the product</a:t>
            </a:r>
          </a:p>
          <a:p>
            <a:pPr lvl="2"/>
            <a:r>
              <a:rPr lang="en-US" dirty="0" smtClean="0"/>
              <a:t>Rate of innovation in the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192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Aligning the SC with Business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Core Competencies of Your Company</a:t>
            </a:r>
          </a:p>
          <a:p>
            <a:pPr lvl="1"/>
            <a:r>
              <a:rPr lang="en-US" dirty="0" smtClean="0"/>
              <a:t>What type of supply chain participant?  Producer, distributor, retailer or service provider</a:t>
            </a:r>
          </a:p>
          <a:p>
            <a:pPr lvl="1"/>
            <a:r>
              <a:rPr lang="en-US" dirty="0" smtClean="0"/>
              <a:t>How does your company make money?</a:t>
            </a:r>
          </a:p>
          <a:p>
            <a:pPr lvl="1"/>
            <a:r>
              <a:rPr lang="en-US" dirty="0" smtClean="0"/>
              <a:t>What are its core competencies?</a:t>
            </a:r>
          </a:p>
          <a:p>
            <a:pPr lvl="1"/>
            <a:r>
              <a:rPr lang="en-US" dirty="0" smtClean="0"/>
              <a:t>How can your company leverage its core competencies?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52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Aligning the SC with Business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Needed Supply Chain Capabilities</a:t>
            </a:r>
          </a:p>
          <a:p>
            <a:pPr lvl="1"/>
            <a:r>
              <a:rPr lang="en-US" dirty="0" smtClean="0"/>
              <a:t>Guided by the decisions made about the five supply chain drivers</a:t>
            </a:r>
          </a:p>
          <a:p>
            <a:pPr lvl="2"/>
            <a:r>
              <a:rPr lang="en-US" dirty="0" smtClean="0"/>
              <a:t>Production </a:t>
            </a:r>
          </a:p>
          <a:p>
            <a:pPr lvl="2"/>
            <a:r>
              <a:rPr lang="en-US" dirty="0" smtClean="0"/>
              <a:t>Inventory </a:t>
            </a:r>
          </a:p>
          <a:p>
            <a:pPr lvl="2"/>
            <a:r>
              <a:rPr lang="en-US" dirty="0" smtClean="0"/>
              <a:t>Location</a:t>
            </a:r>
          </a:p>
          <a:p>
            <a:pPr lvl="2"/>
            <a:r>
              <a:rPr lang="en-US" dirty="0" smtClean="0"/>
              <a:t>Transportation</a:t>
            </a:r>
          </a:p>
          <a:p>
            <a:pPr lvl="2"/>
            <a:r>
              <a:rPr lang="en-US" dirty="0" smtClean="0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1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 of SCM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“supply chain management” arose in the late 1980s </a:t>
            </a:r>
            <a:r>
              <a:rPr lang="en-US" dirty="0" smtClean="0"/>
              <a:t>and came </a:t>
            </a:r>
            <a:r>
              <a:rPr lang="en-US" dirty="0"/>
              <a:t>into widespread use in the 1990s. </a:t>
            </a:r>
            <a:endParaRPr lang="en-US" dirty="0" smtClean="0"/>
          </a:p>
          <a:p>
            <a:r>
              <a:rPr lang="en-US" dirty="0" smtClean="0"/>
              <a:t>Prior </a:t>
            </a:r>
            <a:r>
              <a:rPr lang="en-US" dirty="0"/>
              <a:t>to that time, businesses </a:t>
            </a:r>
            <a:r>
              <a:rPr lang="en-US" dirty="0" smtClean="0"/>
              <a:t>used terms </a:t>
            </a:r>
            <a:r>
              <a:rPr lang="en-US" dirty="0"/>
              <a:t>such as “logistics” and “operations management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 number of different definitions are used for supply chain management, however, they encompass a similar realm of responsibility.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4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Aligning the SC with Business Strategy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439857" y="1310130"/>
            <a:ext cx="4264286" cy="543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4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Aligning the SC with Business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Professor Sunil Chopra’s key thoughts on strategy and the supply chain:</a:t>
            </a:r>
          </a:p>
          <a:p>
            <a:pPr lvl="1"/>
            <a:r>
              <a:rPr lang="en-US" dirty="0" smtClean="0"/>
              <a:t>Decide on variety vs costs</a:t>
            </a:r>
          </a:p>
          <a:p>
            <a:pPr lvl="1"/>
            <a:r>
              <a:rPr lang="en-US" dirty="0" smtClean="0"/>
              <a:t>Low cost sources of supply  and compete on cost</a:t>
            </a:r>
          </a:p>
          <a:p>
            <a:pPr lvl="1"/>
            <a:r>
              <a:rPr lang="en-US" dirty="0" smtClean="0"/>
              <a:t>High speed supply chains and compete on convenience and variety</a:t>
            </a:r>
          </a:p>
          <a:p>
            <a:pPr lvl="1"/>
            <a:r>
              <a:rPr lang="en-US" dirty="0" smtClean="0"/>
              <a:t>Virtual reality may impact the retail experience</a:t>
            </a:r>
          </a:p>
          <a:p>
            <a:pPr lvl="1"/>
            <a:r>
              <a:rPr lang="en-US" dirty="0" smtClean="0"/>
              <a:t>3D printing may impact product delivery</a:t>
            </a:r>
          </a:p>
          <a:p>
            <a:pPr lvl="1"/>
            <a:r>
              <a:rPr lang="en-US" dirty="0" smtClean="0"/>
              <a:t>Interesting developments and innovation in retail </a:t>
            </a:r>
            <a:r>
              <a:rPr lang="en-US" dirty="0" smtClean="0"/>
              <a:t>in </a:t>
            </a:r>
            <a:r>
              <a:rPr lang="en-US" dirty="0" smtClean="0"/>
              <a:t>the near future.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7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" y="2130425"/>
            <a:ext cx="8786813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IMSE </a:t>
            </a:r>
            <a:r>
              <a:rPr lang="en-US" dirty="0" smtClean="0"/>
              <a:t>802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Supply Chain Operations </a:t>
            </a:r>
            <a:br>
              <a:rPr lang="en-US" dirty="0" smtClean="0"/>
            </a:br>
            <a:r>
              <a:rPr lang="en-US" dirty="0" smtClean="0"/>
              <a:t>and Decision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Lecture 1</a:t>
            </a:r>
          </a:p>
          <a:p>
            <a:r>
              <a:rPr lang="en-US" dirty="0" smtClean="0"/>
              <a:t>Chapter 1</a:t>
            </a:r>
          </a:p>
          <a:p>
            <a:r>
              <a:rPr lang="en-US" dirty="0" smtClean="0"/>
              <a:t>Essentials of Supply Chain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2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 of SCM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Supply Chain Definitions</a:t>
            </a:r>
          </a:p>
          <a:p>
            <a:pPr lvl="1"/>
            <a:r>
              <a:rPr lang="en-US" dirty="0"/>
              <a:t>“A supply chain is the alignment of firms that bring </a:t>
            </a:r>
            <a:r>
              <a:rPr lang="en-US" dirty="0" smtClean="0"/>
              <a:t>products or </a:t>
            </a:r>
            <a:r>
              <a:rPr lang="en-US" dirty="0"/>
              <a:t>services to </a:t>
            </a:r>
            <a:r>
              <a:rPr lang="en-US" dirty="0" smtClean="0"/>
              <a:t>market.” </a:t>
            </a:r>
          </a:p>
          <a:p>
            <a:pPr lvl="2"/>
            <a:r>
              <a:rPr lang="en-US" dirty="0" smtClean="0"/>
              <a:t>(</a:t>
            </a:r>
            <a:r>
              <a:rPr lang="en-US" dirty="0"/>
              <a:t>Lambert</a:t>
            </a:r>
            <a:r>
              <a:rPr lang="en-US" dirty="0" smtClean="0"/>
              <a:t>, Douglas </a:t>
            </a:r>
            <a:r>
              <a:rPr lang="en-US" dirty="0"/>
              <a:t>M., James R. Stock, and Lisa M. </a:t>
            </a:r>
            <a:r>
              <a:rPr lang="en-US" dirty="0" err="1"/>
              <a:t>Ellram</a:t>
            </a:r>
            <a:r>
              <a:rPr lang="en-US" dirty="0"/>
              <a:t>, 1998</a:t>
            </a:r>
            <a:r>
              <a:rPr lang="en-US" dirty="0" smtClean="0"/>
              <a:t>, Fundamentals </a:t>
            </a:r>
            <a:r>
              <a:rPr lang="en-US" dirty="0"/>
              <a:t>of Logistics Management, Boston, MA</a:t>
            </a:r>
            <a:r>
              <a:rPr lang="en-US" dirty="0" smtClean="0"/>
              <a:t>: Irwin/McGraw-Hill</a:t>
            </a:r>
            <a:r>
              <a:rPr lang="en-US" dirty="0"/>
              <a:t>, Chapter 14)</a:t>
            </a:r>
          </a:p>
        </p:txBody>
      </p:sp>
    </p:spTree>
    <p:extLst>
      <p:ext uri="{BB962C8B-B14F-4D97-AF65-F5344CB8AC3E}">
        <p14:creationId xmlns:p14="http://schemas.microsoft.com/office/powerpoint/2010/main" val="13722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 of SCM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Supply Chain Definitions</a:t>
            </a:r>
          </a:p>
          <a:p>
            <a:pPr lvl="1"/>
            <a:r>
              <a:rPr lang="en-US" dirty="0"/>
              <a:t>“A supply chain consists of all stages involved, directly </a:t>
            </a:r>
            <a:r>
              <a:rPr lang="en-US" dirty="0" smtClean="0"/>
              <a:t>or indirectly</a:t>
            </a:r>
            <a:r>
              <a:rPr lang="en-US" dirty="0"/>
              <a:t>, in fulfilling a customer request. The supply </a:t>
            </a:r>
            <a:r>
              <a:rPr lang="en-US" dirty="0" smtClean="0"/>
              <a:t>chain not </a:t>
            </a:r>
            <a:r>
              <a:rPr lang="en-US" dirty="0"/>
              <a:t>only includes the manufacturer and suppliers, but </a:t>
            </a:r>
            <a:r>
              <a:rPr lang="en-US" dirty="0" smtClean="0"/>
              <a:t>also transporters</a:t>
            </a:r>
            <a:r>
              <a:rPr lang="en-US" dirty="0"/>
              <a:t>, warehouses, retailers, and customers </a:t>
            </a:r>
            <a:r>
              <a:rPr lang="en-US" dirty="0" smtClean="0"/>
              <a:t>themselves </a:t>
            </a:r>
          </a:p>
          <a:p>
            <a:pPr lvl="2"/>
            <a:r>
              <a:rPr lang="en-US" dirty="0" smtClean="0"/>
              <a:t>(</a:t>
            </a:r>
            <a:r>
              <a:rPr lang="en-US" dirty="0"/>
              <a:t>Chopra</a:t>
            </a:r>
            <a:r>
              <a:rPr lang="en-US" dirty="0" smtClean="0"/>
              <a:t>, Sunil</a:t>
            </a:r>
            <a:r>
              <a:rPr lang="en-US" dirty="0"/>
              <a:t>, and Peter </a:t>
            </a:r>
            <a:r>
              <a:rPr lang="en-US" dirty="0" err="1"/>
              <a:t>Meindl</a:t>
            </a:r>
            <a:r>
              <a:rPr lang="en-US" dirty="0"/>
              <a:t>, 2001, </a:t>
            </a:r>
            <a:r>
              <a:rPr lang="en-US" i="1" dirty="0"/>
              <a:t>Supply Chain Management</a:t>
            </a:r>
            <a:r>
              <a:rPr lang="en-US" i="1" dirty="0" smtClean="0"/>
              <a:t>: Strategy</a:t>
            </a:r>
            <a:r>
              <a:rPr lang="en-US" i="1" dirty="0"/>
              <a:t>, Planning, and Operations</a:t>
            </a:r>
            <a:r>
              <a:rPr lang="en-US" dirty="0"/>
              <a:t>, Upper Saddle River, NJ</a:t>
            </a:r>
            <a:r>
              <a:rPr lang="en-US" dirty="0" smtClean="0"/>
              <a:t>: Prentice-Hall</a:t>
            </a:r>
            <a:r>
              <a:rPr lang="en-US" dirty="0"/>
              <a:t>, Inc. Chapter 1).</a:t>
            </a:r>
          </a:p>
        </p:txBody>
      </p:sp>
    </p:spTree>
    <p:extLst>
      <p:ext uri="{BB962C8B-B14F-4D97-AF65-F5344CB8AC3E}">
        <p14:creationId xmlns:p14="http://schemas.microsoft.com/office/powerpoint/2010/main" val="151493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 of SCM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Supply Chain Definitions</a:t>
            </a:r>
          </a:p>
          <a:p>
            <a:pPr lvl="1"/>
            <a:r>
              <a:rPr lang="en-US" dirty="0"/>
              <a:t>“A supply chain is a network of facilities and </a:t>
            </a:r>
            <a:r>
              <a:rPr lang="en-US" dirty="0" smtClean="0"/>
              <a:t>distribution options </a:t>
            </a:r>
            <a:r>
              <a:rPr lang="en-US" dirty="0"/>
              <a:t>that performs the functions of procurement </a:t>
            </a:r>
            <a:r>
              <a:rPr lang="en-US" dirty="0" smtClean="0"/>
              <a:t>of materials</a:t>
            </a:r>
            <a:r>
              <a:rPr lang="en-US" dirty="0"/>
              <a:t>, transformation of these materials into </a:t>
            </a:r>
            <a:r>
              <a:rPr lang="en-US" dirty="0" smtClean="0"/>
              <a:t>intermediate and </a:t>
            </a:r>
            <a:r>
              <a:rPr lang="en-US" dirty="0"/>
              <a:t>finished products, and the distribution of these </a:t>
            </a:r>
            <a:r>
              <a:rPr lang="en-US" dirty="0" smtClean="0"/>
              <a:t>finished products </a:t>
            </a:r>
            <a:r>
              <a:rPr lang="en-US" dirty="0"/>
              <a:t>to </a:t>
            </a:r>
            <a:r>
              <a:rPr lang="en-US" dirty="0" smtClean="0"/>
              <a:t>customers.”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Ganeshan</a:t>
            </a:r>
            <a:r>
              <a:rPr lang="en-US" dirty="0"/>
              <a:t>, Ram, and Terry P. Harrison, 1995,“</a:t>
            </a:r>
            <a:r>
              <a:rPr lang="en-US" dirty="0" smtClean="0"/>
              <a:t>An Introduction </a:t>
            </a:r>
            <a:r>
              <a:rPr lang="en-US" dirty="0"/>
              <a:t>to Supply Chain Management,” Department </a:t>
            </a:r>
            <a:r>
              <a:rPr lang="en-US" dirty="0" smtClean="0"/>
              <a:t>of Management </a:t>
            </a:r>
            <a:r>
              <a:rPr lang="en-US" dirty="0"/>
              <a:t>Sciences and Information Systems, 303 </a:t>
            </a:r>
            <a:r>
              <a:rPr lang="en-US" dirty="0" smtClean="0"/>
              <a:t>Beam Business </a:t>
            </a:r>
            <a:r>
              <a:rPr lang="en-US" dirty="0"/>
              <a:t>Building, Penn State University, University Park, PA).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442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 of SCM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Supply Chain </a:t>
            </a:r>
            <a:r>
              <a:rPr lang="en-US" u="sng" dirty="0" smtClean="0"/>
              <a:t>Management</a:t>
            </a:r>
            <a:r>
              <a:rPr lang="en-US" dirty="0" smtClean="0"/>
              <a:t> Definition</a:t>
            </a:r>
          </a:p>
          <a:p>
            <a:pPr lvl="1"/>
            <a:r>
              <a:rPr lang="en-US" dirty="0"/>
              <a:t>“The systemic, strategic coordination of the traditional </a:t>
            </a:r>
            <a:r>
              <a:rPr lang="en-US" dirty="0" smtClean="0"/>
              <a:t>business functions </a:t>
            </a:r>
            <a:r>
              <a:rPr lang="en-US" dirty="0"/>
              <a:t>and the tactics across these business </a:t>
            </a:r>
            <a:r>
              <a:rPr lang="en-US" dirty="0" smtClean="0"/>
              <a:t>functions within </a:t>
            </a:r>
            <a:r>
              <a:rPr lang="en-US" dirty="0"/>
              <a:t>a particular company and across businesses within </a:t>
            </a:r>
            <a:r>
              <a:rPr lang="en-US" dirty="0" smtClean="0"/>
              <a:t>the supply </a:t>
            </a:r>
            <a:r>
              <a:rPr lang="en-US" dirty="0"/>
              <a:t>chain, for the purposes of improving the </a:t>
            </a:r>
            <a:r>
              <a:rPr lang="en-US" dirty="0" smtClean="0"/>
              <a:t>long-term performance </a:t>
            </a:r>
            <a:r>
              <a:rPr lang="en-US" dirty="0"/>
              <a:t>of the individual companies and the supply </a:t>
            </a:r>
            <a:r>
              <a:rPr lang="en-US" dirty="0" smtClean="0"/>
              <a:t>chain as </a:t>
            </a:r>
            <a:r>
              <a:rPr lang="en-US" dirty="0"/>
              <a:t>a </a:t>
            </a:r>
            <a:r>
              <a:rPr lang="en-US" dirty="0" smtClean="0"/>
              <a:t>whole.” 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/>
              <a:t>Mentzer</a:t>
            </a:r>
            <a:r>
              <a:rPr lang="en-US" dirty="0"/>
              <a:t>, </a:t>
            </a:r>
            <a:r>
              <a:rPr lang="en-US" dirty="0" smtClean="0"/>
              <a:t>John </a:t>
            </a:r>
            <a:r>
              <a:rPr lang="en-US" dirty="0" err="1" smtClean="0"/>
              <a:t>T</a:t>
            </a:r>
            <a:r>
              <a:rPr lang="en-US" dirty="0" err="1"/>
              <a:t>.,William</a:t>
            </a:r>
            <a:r>
              <a:rPr lang="en-US" dirty="0"/>
              <a:t> DeWitt, James S. Keebler, </a:t>
            </a:r>
            <a:r>
              <a:rPr lang="en-US" dirty="0" err="1"/>
              <a:t>Soonhong</a:t>
            </a:r>
            <a:r>
              <a:rPr lang="en-US" dirty="0"/>
              <a:t> Min, </a:t>
            </a:r>
            <a:r>
              <a:rPr lang="en-US" dirty="0" smtClean="0"/>
              <a:t>Nancy W</a:t>
            </a:r>
            <a:r>
              <a:rPr lang="en-US" dirty="0"/>
              <a:t>. Nix, Carlo D. Smith, and Zach G. </a:t>
            </a:r>
            <a:r>
              <a:rPr lang="en-US" dirty="0" err="1"/>
              <a:t>Zacharia</a:t>
            </a:r>
            <a:r>
              <a:rPr lang="en-US" dirty="0"/>
              <a:t>, 2001</a:t>
            </a:r>
            <a:r>
              <a:rPr lang="en-US" dirty="0" smtClean="0"/>
              <a:t>, “</a:t>
            </a:r>
            <a:r>
              <a:rPr lang="en-US" dirty="0"/>
              <a:t>Defining Supply Chain Management,” Journal of </a:t>
            </a:r>
            <a:r>
              <a:rPr lang="en-US" dirty="0" smtClean="0"/>
              <a:t>Business </a:t>
            </a:r>
            <a:r>
              <a:rPr lang="en-US" dirty="0" err="1" smtClean="0"/>
              <a:t>Logistics,Vol</a:t>
            </a:r>
            <a:r>
              <a:rPr lang="en-US" dirty="0"/>
              <a:t>. 22, No. 2, p. 18).</a:t>
            </a:r>
          </a:p>
        </p:txBody>
      </p:sp>
    </p:spTree>
    <p:extLst>
      <p:ext uri="{BB962C8B-B14F-4D97-AF65-F5344CB8AC3E}">
        <p14:creationId xmlns:p14="http://schemas.microsoft.com/office/powerpoint/2010/main" val="89218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 of SCM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Supply Chain </a:t>
            </a:r>
            <a:r>
              <a:rPr lang="en-US" u="sng" dirty="0" smtClean="0"/>
              <a:t>Management</a:t>
            </a:r>
            <a:r>
              <a:rPr lang="en-US" dirty="0" smtClean="0"/>
              <a:t> Definition</a:t>
            </a:r>
          </a:p>
          <a:p>
            <a:pPr lvl="1"/>
            <a:r>
              <a:rPr lang="en-US" dirty="0"/>
              <a:t>“Supply chain management is the coordination of production</a:t>
            </a:r>
            <a:r>
              <a:rPr lang="en-US" dirty="0" smtClean="0"/>
              <a:t>, inventory</a:t>
            </a:r>
            <a:r>
              <a:rPr lang="en-US" dirty="0"/>
              <a:t>, location, and </a:t>
            </a:r>
            <a:r>
              <a:rPr lang="en-US" dirty="0" smtClean="0"/>
              <a:t>transportation </a:t>
            </a:r>
            <a:r>
              <a:rPr lang="en-US" dirty="0"/>
              <a:t>among the </a:t>
            </a:r>
            <a:r>
              <a:rPr lang="en-US" dirty="0" smtClean="0"/>
              <a:t>participants in </a:t>
            </a:r>
            <a:r>
              <a:rPr lang="en-US" dirty="0"/>
              <a:t>a supply chain to achieve the best mix of </a:t>
            </a:r>
            <a:r>
              <a:rPr lang="en-US" dirty="0" smtClean="0"/>
              <a:t>responsiveness and </a:t>
            </a:r>
            <a:r>
              <a:rPr lang="en-US" dirty="0"/>
              <a:t>efficiency for the market being served</a:t>
            </a:r>
            <a:r>
              <a:rPr lang="en-US" dirty="0" smtClean="0"/>
              <a:t>.”—</a:t>
            </a:r>
            <a:r>
              <a:rPr lang="en-US" smtClean="0"/>
              <a:t>Hugos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1900</Words>
  <Application>Microsoft Office PowerPoint</Application>
  <PresentationFormat>On-screen Show (4:3)</PresentationFormat>
  <Paragraphs>223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Calibri</vt:lpstr>
      <vt:lpstr>Office Theme</vt:lpstr>
      <vt:lpstr>IMSE 802 Supply Chain Operations  and Decision Making</vt:lpstr>
      <vt:lpstr>Key Concepts of SCM</vt:lpstr>
      <vt:lpstr>Key Concepts of SCM</vt:lpstr>
      <vt:lpstr>Key Concepts of SCM</vt:lpstr>
      <vt:lpstr>Key Concepts of SCM</vt:lpstr>
      <vt:lpstr>Key Concepts of SCM</vt:lpstr>
      <vt:lpstr>Key Concepts of SCM</vt:lpstr>
      <vt:lpstr>Key Concepts of SCM</vt:lpstr>
      <vt:lpstr>Key Concepts of SCM</vt:lpstr>
      <vt:lpstr>Key Concepts of SCM</vt:lpstr>
      <vt:lpstr>Key Concepts of SCM</vt:lpstr>
      <vt:lpstr>Key Concepts of SCM</vt:lpstr>
      <vt:lpstr>Key Concepts of SCM</vt:lpstr>
      <vt:lpstr>Alexander the Great</vt:lpstr>
      <vt:lpstr>5 Major Supply Chain Drivers</vt:lpstr>
      <vt:lpstr>Production</vt:lpstr>
      <vt:lpstr>Production</vt:lpstr>
      <vt:lpstr>Inventory</vt:lpstr>
      <vt:lpstr>Inventory</vt:lpstr>
      <vt:lpstr>Location</vt:lpstr>
      <vt:lpstr>Transportation</vt:lpstr>
      <vt:lpstr>Transportation</vt:lpstr>
      <vt:lpstr>Information</vt:lpstr>
      <vt:lpstr>Information</vt:lpstr>
      <vt:lpstr>Walmart Innovations</vt:lpstr>
      <vt:lpstr>Old Supply Chains vs New</vt:lpstr>
      <vt:lpstr>Participants in the Supply Chain</vt:lpstr>
      <vt:lpstr>Participants in the Supply Chain</vt:lpstr>
      <vt:lpstr>Participants in the Supply Chain</vt:lpstr>
      <vt:lpstr>Participants in the Supply Chain</vt:lpstr>
      <vt:lpstr>Participants in the Supply Chain</vt:lpstr>
      <vt:lpstr>Participants in the Supply Chain</vt:lpstr>
      <vt:lpstr>Supply Chain Structure</vt:lpstr>
      <vt:lpstr>Supply Chain Structure</vt:lpstr>
      <vt:lpstr>Aligning the SC with Business Strategy</vt:lpstr>
      <vt:lpstr>Aligning the SC with Business Strategy</vt:lpstr>
      <vt:lpstr>Aligning the SC with Business Strategy</vt:lpstr>
      <vt:lpstr>Aligning the SC with Business Strategy</vt:lpstr>
      <vt:lpstr>Aligning the SC with Business Strategy</vt:lpstr>
      <vt:lpstr>Aligning the SC with Business Strategy</vt:lpstr>
      <vt:lpstr>Aligning the SC with Business Strategy</vt:lpstr>
      <vt:lpstr>IMSE 802 Supply Chain Operations  and Decision Making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Jeffery Morris</dc:creator>
  <cp:lastModifiedBy>Deandra Cassone</cp:lastModifiedBy>
  <cp:revision>134</cp:revision>
  <dcterms:created xsi:type="dcterms:W3CDTF">2011-05-09T20:00:01Z</dcterms:created>
  <dcterms:modified xsi:type="dcterms:W3CDTF">2018-06-04T16:02:58Z</dcterms:modified>
</cp:coreProperties>
</file>