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45" r:id="rId3"/>
    <p:sldId id="352" r:id="rId4"/>
    <p:sldId id="351" r:id="rId5"/>
    <p:sldId id="347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7" r:id="rId16"/>
    <p:sldId id="362" r:id="rId17"/>
    <p:sldId id="363" r:id="rId18"/>
    <p:sldId id="409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401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364" r:id="rId54"/>
    <p:sldId id="365" r:id="rId55"/>
    <p:sldId id="402" r:id="rId56"/>
    <p:sldId id="403" r:id="rId57"/>
    <p:sldId id="405" r:id="rId58"/>
    <p:sldId id="404" r:id="rId59"/>
    <p:sldId id="406" r:id="rId60"/>
    <p:sldId id="407" r:id="rId61"/>
    <p:sldId id="408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34" r:id="rId73"/>
    <p:sldId id="437" r:id="rId74"/>
    <p:sldId id="524" r:id="rId75"/>
    <p:sldId id="525" r:id="rId76"/>
    <p:sldId id="440" r:id="rId77"/>
    <p:sldId id="441" r:id="rId78"/>
    <p:sldId id="442" r:id="rId79"/>
    <p:sldId id="443" r:id="rId80"/>
    <p:sldId id="435" r:id="rId81"/>
    <p:sldId id="436" r:id="rId82"/>
    <p:sldId id="438" r:id="rId83"/>
    <p:sldId id="439" r:id="rId84"/>
    <p:sldId id="527" r:id="rId85"/>
    <p:sldId id="42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422" r:id="rId99"/>
    <p:sldId id="350" r:id="rId10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1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2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3.xlsx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Moving Average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Sheet1!$C$4:$C$10</c:f>
              <c:numCache>
                <c:formatCode>General</c:formatCode>
                <c:ptCount val="7"/>
                <c:pt idx="0">
                  <c:v>1325.0</c:v>
                </c:pt>
                <c:pt idx="1">
                  <c:v>1353.0</c:v>
                </c:pt>
                <c:pt idx="2">
                  <c:v>1305.0</c:v>
                </c:pt>
                <c:pt idx="3">
                  <c:v>1275.0</c:v>
                </c:pt>
                <c:pt idx="4">
                  <c:v>1210.0</c:v>
                </c:pt>
                <c:pt idx="5">
                  <c:v>1195.0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A91-4FBD-A5B2-40B4D37AC925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Sheet1!$D$4:$D$10</c:f>
              <c:numCache>
                <c:formatCode>General</c:formatCode>
                <c:ptCount val="7"/>
                <c:pt idx="6" formatCode="0">
                  <c:v>1226.666666666667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A91-4FBD-A5B2-40B4D37AC925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Sheet1!$B$4:$B$10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Sheet1!$E$4:$E$10</c:f>
              <c:numCache>
                <c:formatCode>General</c:formatCode>
                <c:ptCount val="7"/>
                <c:pt idx="6" formatCode="0">
                  <c:v>1267.6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A91-4FBD-A5B2-40B4D37AC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203904"/>
        <c:axId val="610205952"/>
      </c:scatterChart>
      <c:valAx>
        <c:axId val="61020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05952"/>
        <c:crosses val="autoZero"/>
        <c:crossBetween val="midCat"/>
      </c:valAx>
      <c:valAx>
        <c:axId val="6102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0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Weighted Moving Average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Sheet1!$C$24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Sheet1!$C$25:$C$31</c:f>
              <c:numCache>
                <c:formatCode>General</c:formatCode>
                <c:ptCount val="7"/>
                <c:pt idx="0">
                  <c:v>1325.0</c:v>
                </c:pt>
                <c:pt idx="1">
                  <c:v>1353.0</c:v>
                </c:pt>
                <c:pt idx="2">
                  <c:v>1305.0</c:v>
                </c:pt>
                <c:pt idx="3">
                  <c:v>1275.0</c:v>
                </c:pt>
                <c:pt idx="4">
                  <c:v>1210.0</c:v>
                </c:pt>
                <c:pt idx="5">
                  <c:v>1195.0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493-4C8C-983D-3688D5044AA0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Sheet1!$D$25:$D$31</c:f>
              <c:numCache>
                <c:formatCode>General</c:formatCode>
                <c:ptCount val="7"/>
                <c:pt idx="6" formatCode="0">
                  <c:v>1226.666666666667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493-4C8C-983D-3688D5044AA0}"/>
            </c:ext>
          </c:extLst>
        </c:ser>
        <c:ser>
          <c:idx val="2"/>
          <c:order val="2"/>
          <c:tx>
            <c:strRef>
              <c:f>Sheet1!$E$24</c:f>
              <c:strCache>
                <c:ptCount val="1"/>
                <c:pt idx="0">
                  <c:v>Weighted 3-Month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Sheet1!$E$25:$E$31</c:f>
              <c:numCache>
                <c:formatCode>General</c:formatCode>
                <c:ptCount val="7"/>
                <c:pt idx="6" formatCode="0">
                  <c:v>1215.5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493-4C8C-983D-3688D5044AA0}"/>
            </c:ext>
          </c:extLst>
        </c:ser>
        <c:ser>
          <c:idx val="3"/>
          <c:order val="3"/>
          <c:tx>
            <c:strRef>
              <c:f>Sheet1!$F$24</c:f>
              <c:strCache>
                <c:ptCount val="1"/>
                <c:pt idx="0">
                  <c:v>5- 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Sheet1!$F$25:$F$31</c:f>
              <c:numCache>
                <c:formatCode>General</c:formatCode>
                <c:ptCount val="7"/>
                <c:pt idx="6" formatCode="0">
                  <c:v>1267.6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493-4C8C-983D-3688D5044AA0}"/>
            </c:ext>
          </c:extLst>
        </c:ser>
        <c:ser>
          <c:idx val="4"/>
          <c:order val="4"/>
          <c:tx>
            <c:strRef>
              <c:f>Sheet1!$G$24</c:f>
              <c:strCache>
                <c:ptCount val="1"/>
                <c:pt idx="0">
                  <c:v>Weighted 5-Month Moving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Sheet1!$B$25:$B$31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xVal>
          <c:yVal>
            <c:numRef>
              <c:f>Sheet1!$G$25:$G$31</c:f>
              <c:numCache>
                <c:formatCode>General</c:formatCode>
                <c:ptCount val="7"/>
                <c:pt idx="6" formatCode="0">
                  <c:v>1242.3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6493-4C8C-983D-3688D5044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242288"/>
        <c:axId val="610244336"/>
      </c:scatterChart>
      <c:valAx>
        <c:axId val="61024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44336"/>
        <c:crosses val="autoZero"/>
        <c:crossBetween val="midCat"/>
      </c:valAx>
      <c:valAx>
        <c:axId val="6102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242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Exponential Smoothing Forecasting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'Exponential Smoothing'!$D$3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Smoothing'!$D$4:$D$9</c:f>
              <c:numCache>
                <c:formatCode>General</c:formatCode>
                <c:ptCount val="6"/>
                <c:pt idx="0">
                  <c:v>1325.0</c:v>
                </c:pt>
                <c:pt idx="1">
                  <c:v>1353.0</c:v>
                </c:pt>
                <c:pt idx="2">
                  <c:v>1305.0</c:v>
                </c:pt>
                <c:pt idx="3">
                  <c:v>1275.0</c:v>
                </c:pt>
                <c:pt idx="4">
                  <c:v>1210.0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7FA-4F50-A1A9-CC445E496A68}"/>
            </c:ext>
          </c:extLst>
        </c:ser>
        <c:ser>
          <c:idx val="1"/>
          <c:order val="1"/>
          <c:tx>
            <c:strRef>
              <c:f>'Exponential Smoothing'!$E$3</c:f>
              <c:strCache>
                <c:ptCount val="1"/>
                <c:pt idx="0">
                  <c:v>α = 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Smoothing'!$E$4:$E$9</c:f>
              <c:numCache>
                <c:formatCode>0</c:formatCode>
                <c:ptCount val="6"/>
                <c:pt idx="0" formatCode="General">
                  <c:v>1370.0</c:v>
                </c:pt>
                <c:pt idx="1">
                  <c:v>1361.0</c:v>
                </c:pt>
                <c:pt idx="2">
                  <c:v>1359.4</c:v>
                </c:pt>
                <c:pt idx="3">
                  <c:v>1348.52</c:v>
                </c:pt>
                <c:pt idx="4">
                  <c:v>1333.816</c:v>
                </c:pt>
                <c:pt idx="5">
                  <c:v>1309.0528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7FA-4F50-A1A9-CC445E496A68}"/>
            </c:ext>
          </c:extLst>
        </c:ser>
        <c:ser>
          <c:idx val="2"/>
          <c:order val="2"/>
          <c:tx>
            <c:strRef>
              <c:f>'Exponential Smoothing'!$F$3</c:f>
              <c:strCache>
                <c:ptCount val="1"/>
                <c:pt idx="0">
                  <c:v>α = 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'Exponential Smoothing'!$C$4:$C$9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'Exponential Smoothing'!$F$4:$F$9</c:f>
              <c:numCache>
                <c:formatCode>0</c:formatCode>
                <c:ptCount val="6"/>
                <c:pt idx="0" formatCode="General">
                  <c:v>1370.0</c:v>
                </c:pt>
                <c:pt idx="1">
                  <c:v>1334.0</c:v>
                </c:pt>
                <c:pt idx="2">
                  <c:v>1349.2</c:v>
                </c:pt>
                <c:pt idx="3">
                  <c:v>1313.84</c:v>
                </c:pt>
                <c:pt idx="4">
                  <c:v>1282.768</c:v>
                </c:pt>
                <c:pt idx="5">
                  <c:v>1224.5536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7FA-4F50-A1A9-CC445E496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694848"/>
        <c:axId val="634401632"/>
      </c:lineChart>
      <c:catAx>
        <c:axId val="63369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401632"/>
        <c:crosses val="autoZero"/>
        <c:auto val="1"/>
        <c:lblAlgn val="ctr"/>
        <c:lblOffset val="100"/>
        <c:noMultiLvlLbl val="0"/>
      </c:catAx>
      <c:valAx>
        <c:axId val="6344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69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</a:t>
            </a:r>
            <a:r>
              <a:rPr lang="en-US" baseline="0"/>
              <a:t>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'Regression Analysis'!$E$5</c:f>
              <c:strCache>
                <c:ptCount val="1"/>
                <c:pt idx="0">
                  <c:v>Quantity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'Regression Analysis'!$E$6:$E$12</c:f>
              <c:numCache>
                <c:formatCode>General</c:formatCode>
                <c:ptCount val="7"/>
                <c:pt idx="0">
                  <c:v>1325.0</c:v>
                </c:pt>
                <c:pt idx="1">
                  <c:v>1353.0</c:v>
                </c:pt>
                <c:pt idx="2">
                  <c:v>1305.0</c:v>
                </c:pt>
                <c:pt idx="3">
                  <c:v>1275.0</c:v>
                </c:pt>
                <c:pt idx="4">
                  <c:v>1210.0</c:v>
                </c:pt>
                <c:pt idx="5">
                  <c:v>1195.0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C9E-4625-8A1F-3F52E50E77BE}"/>
            </c:ext>
          </c:extLst>
        </c:ser>
        <c:ser>
          <c:idx val="1"/>
          <c:order val="1"/>
          <c:tx>
            <c:strRef>
              <c:f>'Regression Analysis'!$F$5</c:f>
              <c:strCache>
                <c:ptCount val="1"/>
                <c:pt idx="0">
                  <c:v>Y - Predicted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'Regression Analysis'!$D$6:$D$12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xVal>
          <c:yVal>
            <c:numRef>
              <c:f>'Regression Analysis'!$F$6:$F$12</c:f>
              <c:numCache>
                <c:formatCode>0</c:formatCode>
                <c:ptCount val="7"/>
                <c:pt idx="0">
                  <c:v>1356.380952380952</c:v>
                </c:pt>
                <c:pt idx="1">
                  <c:v>1324.695238095238</c:v>
                </c:pt>
                <c:pt idx="2">
                  <c:v>1293.009523809524</c:v>
                </c:pt>
                <c:pt idx="3">
                  <c:v>1261.32380952381</c:v>
                </c:pt>
                <c:pt idx="4">
                  <c:v>1229.638095238095</c:v>
                </c:pt>
                <c:pt idx="5">
                  <c:v>1197.952380952381</c:v>
                </c:pt>
                <c:pt idx="6">
                  <c:v>1166.266666666667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C9E-4625-8A1F-3F52E50E7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3740624"/>
        <c:axId val="633742672"/>
      </c:scatterChart>
      <c:valAx>
        <c:axId val="63374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42672"/>
        <c:crosses val="autoZero"/>
        <c:crossBetween val="midCat"/>
      </c:valAx>
      <c:valAx>
        <c:axId val="63374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40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8653D0-081C-45EA-86DC-DB3FE92DAB86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4F8E4C-7310-4A7F-86D7-F135216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0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05134F-5110-452F-9E23-825E60B251CD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75234F-242E-4B6A-BCA7-D0AC0F1F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ics.org/apics-for-business/products-and-services/apics-scc-frameworks/sco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MichaelPitzer/safety-stock-presentation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Chapter 2 – Planning and Sourcing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Competitive Environment</a:t>
            </a:r>
          </a:p>
          <a:p>
            <a:pPr lvl="2"/>
            <a:r>
              <a:rPr lang="en-US" dirty="0" smtClean="0"/>
              <a:t>Market share</a:t>
            </a:r>
          </a:p>
          <a:p>
            <a:pPr lvl="2"/>
            <a:r>
              <a:rPr lang="en-US" dirty="0" smtClean="0"/>
              <a:t>Market growth</a:t>
            </a:r>
          </a:p>
          <a:p>
            <a:pPr lvl="2"/>
            <a:r>
              <a:rPr lang="en-US" dirty="0" smtClean="0"/>
              <a:t>Market trends</a:t>
            </a:r>
          </a:p>
          <a:p>
            <a:pPr lvl="2"/>
            <a:r>
              <a:rPr lang="en-US" dirty="0" smtClean="0"/>
              <a:t>Competitors</a:t>
            </a:r>
          </a:p>
          <a:p>
            <a:pPr lvl="2"/>
            <a:r>
              <a:rPr lang="en-US" dirty="0" smtClean="0"/>
              <a:t>Pricing strategies</a:t>
            </a:r>
          </a:p>
          <a:p>
            <a:pPr lvl="2"/>
            <a:r>
              <a:rPr lang="en-US" dirty="0" smtClean="0"/>
              <a:t>Promotion</a:t>
            </a:r>
          </a:p>
          <a:p>
            <a:pPr lvl="2"/>
            <a:r>
              <a:rPr lang="en-US" dirty="0" smtClean="0"/>
              <a:t>Barriers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Forecasting Methods</a:t>
            </a:r>
          </a:p>
          <a:p>
            <a:pPr lvl="2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Causal</a:t>
            </a:r>
          </a:p>
          <a:p>
            <a:pPr lvl="2"/>
            <a:r>
              <a:rPr lang="en-US" dirty="0" smtClean="0"/>
              <a:t>Time series</a:t>
            </a:r>
          </a:p>
          <a:p>
            <a:pPr lvl="2"/>
            <a:r>
              <a:rPr lang="en-US" dirty="0" smtClean="0"/>
              <a:t>Simulation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Subjective</a:t>
            </a:r>
          </a:p>
          <a:p>
            <a:pPr lvl="2"/>
            <a:r>
              <a:rPr lang="en-US" dirty="0" smtClean="0"/>
              <a:t>Based on opinion and experience</a:t>
            </a:r>
          </a:p>
          <a:p>
            <a:pPr lvl="2"/>
            <a:r>
              <a:rPr lang="en-US" dirty="0" smtClean="0"/>
              <a:t>Little historical data available</a:t>
            </a:r>
          </a:p>
          <a:p>
            <a:pPr lvl="2"/>
            <a:r>
              <a:rPr lang="en-US" dirty="0" smtClean="0"/>
              <a:t>New products or product lines</a:t>
            </a:r>
          </a:p>
          <a:p>
            <a:pPr lvl="2"/>
            <a:r>
              <a:rPr lang="en-US" dirty="0" smtClean="0"/>
              <a:t>Can use product adoption curves as basis for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Causal</a:t>
            </a:r>
          </a:p>
          <a:p>
            <a:pPr lvl="2"/>
            <a:r>
              <a:rPr lang="en-US" dirty="0" smtClean="0"/>
              <a:t>Assumes demand is strongly related to environmental or market factors</a:t>
            </a:r>
          </a:p>
          <a:p>
            <a:pPr lvl="2"/>
            <a:r>
              <a:rPr lang="en-US" dirty="0" smtClean="0"/>
              <a:t>Relationships between other factors, i.e., price and demand, interest rates and loans,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Time Series</a:t>
            </a:r>
          </a:p>
          <a:p>
            <a:pPr lvl="2"/>
            <a:r>
              <a:rPr lang="en-US" dirty="0" smtClean="0"/>
              <a:t>Most common forms of forecasting</a:t>
            </a:r>
          </a:p>
          <a:p>
            <a:pPr lvl="2"/>
            <a:r>
              <a:rPr lang="en-US" dirty="0" smtClean="0"/>
              <a:t>Assume historical patterns are a good indicator of the future</a:t>
            </a:r>
          </a:p>
          <a:p>
            <a:pPr lvl="2"/>
            <a:r>
              <a:rPr lang="en-US" dirty="0" smtClean="0"/>
              <a:t>Good with reliable body of data</a:t>
            </a:r>
          </a:p>
          <a:p>
            <a:pPr lvl="2"/>
            <a:r>
              <a:rPr lang="en-US" dirty="0" smtClean="0"/>
              <a:t>Uses mathematical techniques such as moving averages, exponential smoothing, etc.</a:t>
            </a:r>
          </a:p>
        </p:txBody>
      </p:sp>
    </p:spTree>
    <p:extLst>
      <p:ext uri="{BB962C8B-B14F-4D97-AF65-F5344CB8AC3E}">
        <p14:creationId xmlns:p14="http://schemas.microsoft.com/office/powerpoint/2010/main" val="16706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b="1" dirty="0"/>
              <a:t>Moving Averages</a:t>
            </a:r>
            <a:r>
              <a:rPr lang="en-US" dirty="0"/>
              <a:t>—Commonly used technique to forecast a future occurrence of an activity based on the most recent occurrences.</a:t>
            </a:r>
          </a:p>
          <a:p>
            <a:pPr lvl="1"/>
            <a:r>
              <a:rPr lang="en-US" b="1" dirty="0"/>
              <a:t>Weighted Moving Averages</a:t>
            </a:r>
            <a:r>
              <a:rPr lang="en-US" dirty="0"/>
              <a:t>—Like a moving average, but the more recent observations are typically weighted the most heavily.</a:t>
            </a:r>
          </a:p>
          <a:p>
            <a:pPr lvl="1"/>
            <a:r>
              <a:rPr lang="en-US" b="1" dirty="0"/>
              <a:t>Exponential Smoothing</a:t>
            </a:r>
            <a:r>
              <a:rPr lang="en-US" dirty="0"/>
              <a:t>—New forecasts are derived by adjusting forecasts made for previous periods using its forecast error.</a:t>
            </a:r>
          </a:p>
          <a:p>
            <a:pPr lvl="1"/>
            <a:r>
              <a:rPr lang="en-US" b="1" dirty="0"/>
              <a:t>Regression Analysis</a:t>
            </a:r>
            <a:r>
              <a:rPr lang="en-US" dirty="0"/>
              <a:t>— Represents the relationships between the dependent and independent variables in a regression equation.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Methods</a:t>
            </a:r>
          </a:p>
          <a:p>
            <a:pPr lvl="1"/>
            <a:r>
              <a:rPr lang="en-US" dirty="0" smtClean="0"/>
              <a:t>Simulation</a:t>
            </a:r>
          </a:p>
          <a:p>
            <a:pPr lvl="2"/>
            <a:r>
              <a:rPr lang="en-US" dirty="0" smtClean="0"/>
              <a:t>Uses combinations of causal and time series methods to imitate the behavior of consumers </a:t>
            </a:r>
          </a:p>
          <a:p>
            <a:pPr lvl="2"/>
            <a:r>
              <a:rPr lang="en-US" dirty="0" smtClean="0"/>
              <a:t>Used to model various circumstances</a:t>
            </a:r>
          </a:p>
          <a:p>
            <a:pPr lvl="2"/>
            <a:r>
              <a:rPr lang="en-US" dirty="0" smtClean="0"/>
              <a:t>Used to answer question and perform what-if analysis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4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Factors</a:t>
            </a:r>
          </a:p>
          <a:p>
            <a:pPr lvl="1"/>
            <a:r>
              <a:rPr lang="en-US" dirty="0" smtClean="0"/>
              <a:t>Typically multiple methods are used</a:t>
            </a:r>
          </a:p>
          <a:p>
            <a:pPr lvl="1"/>
            <a:r>
              <a:rPr lang="en-US" dirty="0" smtClean="0"/>
              <a:t>Short term forecasts are more accurate than long term forecasts</a:t>
            </a:r>
          </a:p>
          <a:p>
            <a:pPr lvl="1"/>
            <a:r>
              <a:rPr lang="en-US" dirty="0" smtClean="0"/>
              <a:t>Aggregate forecasts are more accurate than individual product forecasts</a:t>
            </a:r>
          </a:p>
          <a:p>
            <a:pPr lvl="1"/>
            <a:r>
              <a:rPr lang="en-US" dirty="0" smtClean="0"/>
              <a:t>Forecasts are always wrong to a greater or lesser degree</a:t>
            </a:r>
          </a:p>
        </p:txBody>
      </p:sp>
    </p:spTree>
    <p:extLst>
      <p:ext uri="{BB962C8B-B14F-4D97-AF65-F5344CB8AC3E}">
        <p14:creationId xmlns:p14="http://schemas.microsoft.com/office/powerpoint/2010/main" val="1455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Variables and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1417" y="1636525"/>
            <a:ext cx="5178831" cy="49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Company data may provide too much detail for the decision maker.</a:t>
            </a:r>
          </a:p>
          <a:p>
            <a:pPr lvl="1"/>
            <a:r>
              <a:rPr lang="en-US" dirty="0"/>
              <a:t>Data can be summarized into logical groupings </a:t>
            </a:r>
            <a:r>
              <a:rPr lang="en-US" dirty="0" smtClean="0"/>
              <a:t>to </a:t>
            </a:r>
            <a:r>
              <a:rPr lang="en-US" dirty="0"/>
              <a:t>better </a:t>
            </a:r>
            <a:r>
              <a:rPr lang="en-US" dirty="0" smtClean="0"/>
              <a:t>represent </a:t>
            </a:r>
            <a:r>
              <a:rPr lang="en-US" dirty="0"/>
              <a:t>the data and gain understanding:</a:t>
            </a:r>
          </a:p>
          <a:p>
            <a:pPr lvl="2"/>
            <a:r>
              <a:rPr lang="en-US" dirty="0"/>
              <a:t>Similar operating characteristics</a:t>
            </a:r>
          </a:p>
          <a:p>
            <a:pPr lvl="2"/>
            <a:r>
              <a:rPr lang="en-US" dirty="0"/>
              <a:t>Groups of like parts</a:t>
            </a:r>
          </a:p>
          <a:p>
            <a:pPr lvl="1"/>
            <a:r>
              <a:rPr lang="en-US" dirty="0"/>
              <a:t>These groupings may simplify the model so that it is manageable.</a:t>
            </a:r>
          </a:p>
        </p:txBody>
      </p:sp>
    </p:spTree>
    <p:extLst>
      <p:ext uri="{BB962C8B-B14F-4D97-AF65-F5344CB8AC3E}">
        <p14:creationId xmlns:p14="http://schemas.microsoft.com/office/powerpoint/2010/main" val="22782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version of the Supply Chain Operations Reference model offered by APIC, the association for supply chain management</a:t>
            </a:r>
          </a:p>
          <a:p>
            <a:r>
              <a:rPr lang="en-US" dirty="0" smtClean="0">
                <a:hlinkClick r:id="rId2"/>
              </a:rPr>
              <a:t>www.apics.org/apics-for-business/products-and-services/apics-scc-frameworks/scor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6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 smtClean="0"/>
              <a:t>The Central </a:t>
            </a:r>
            <a:r>
              <a:rPr lang="en-US" dirty="0"/>
              <a:t>Limit </a:t>
            </a:r>
            <a:r>
              <a:rPr lang="en-US" dirty="0" smtClean="0"/>
              <a:t>Theorem </a:t>
            </a:r>
            <a:r>
              <a:rPr lang="en-US" dirty="0"/>
              <a:t>may be used to justify grouping and analyzing data:</a:t>
            </a:r>
          </a:p>
          <a:p>
            <a:pPr lvl="2"/>
            <a:r>
              <a:rPr lang="en-US" dirty="0"/>
              <a:t>The normal distribution provides a good approximation to the sampling distribution of the means when the number of samples is small (25-30).</a:t>
            </a:r>
          </a:p>
          <a:p>
            <a:pPr lvl="2"/>
            <a:r>
              <a:rPr lang="en-US" dirty="0"/>
              <a:t>For random samples from a normal population, the sampling distribution is normal regardless of the size of the sample.</a:t>
            </a:r>
          </a:p>
          <a:p>
            <a:pPr lvl="2"/>
            <a:r>
              <a:rPr lang="en-US" dirty="0"/>
              <a:t>You can then use standard, easily understood statistics to represent most data samples.</a:t>
            </a:r>
          </a:p>
          <a:p>
            <a:pPr lvl="2"/>
            <a:r>
              <a:rPr lang="en-US" dirty="0"/>
              <a:t>The “mean of the means” of any sample distribution can be approximated by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414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study:</a:t>
            </a:r>
          </a:p>
          <a:p>
            <a:pPr lvl="1"/>
            <a:r>
              <a:rPr lang="en-US" dirty="0"/>
              <a:t>30,000 tasks recorded as part of a survey.</a:t>
            </a:r>
          </a:p>
          <a:p>
            <a:pPr lvl="1"/>
            <a:r>
              <a:rPr lang="en-US" dirty="0"/>
              <a:t>1,500 uniquely individual tasks performed within an organization.</a:t>
            </a:r>
          </a:p>
          <a:p>
            <a:pPr lvl="1"/>
            <a:r>
              <a:rPr lang="en-US" dirty="0"/>
              <a:t>The tasks were grouped into 24 major </a:t>
            </a:r>
            <a:r>
              <a:rPr lang="en-US" dirty="0" smtClean="0"/>
              <a:t>categories:</a:t>
            </a:r>
          </a:p>
          <a:p>
            <a:pPr lvl="2"/>
            <a:r>
              <a:rPr lang="en-US" dirty="0" smtClean="0"/>
              <a:t>Provide </a:t>
            </a:r>
            <a:r>
              <a:rPr lang="en-US" dirty="0"/>
              <a:t>general administrative support and </a:t>
            </a:r>
            <a:r>
              <a:rPr lang="en-US" dirty="0" smtClean="0"/>
              <a:t>maintenance</a:t>
            </a:r>
          </a:p>
          <a:p>
            <a:pPr lvl="2"/>
            <a:r>
              <a:rPr lang="en-US" dirty="0" smtClean="0"/>
              <a:t>Develop </a:t>
            </a:r>
            <a:r>
              <a:rPr lang="en-US" dirty="0"/>
              <a:t>and maintain information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Provide </a:t>
            </a:r>
            <a:r>
              <a:rPr lang="en-US" dirty="0"/>
              <a:t>technical, analytical, and operational </a:t>
            </a:r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Attend training,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/>
              <a:t>Within the 24 categories, the averages of individual tasks and the frequency of tasks were computed.</a:t>
            </a:r>
          </a:p>
          <a:p>
            <a:pPr lvl="2"/>
            <a:r>
              <a:rPr lang="en-US" dirty="0"/>
              <a:t>The average of averages (weighted by frequency) were computed.</a:t>
            </a:r>
          </a:p>
          <a:p>
            <a:pPr lvl="2"/>
            <a:r>
              <a:rPr lang="en-US" dirty="0"/>
              <a:t>Any task that fell into the 24 categories was assigned the task time for the sub category overall.</a:t>
            </a:r>
          </a:p>
          <a:p>
            <a:pPr lvl="2"/>
            <a:r>
              <a:rPr lang="en-US" dirty="0"/>
              <a:t>Average task times were based on the </a:t>
            </a:r>
            <a:r>
              <a:rPr lang="en-US" dirty="0" smtClean="0"/>
              <a:t>use of the Central </a:t>
            </a:r>
            <a:r>
              <a:rPr lang="en-US" dirty="0"/>
              <a:t>Limit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of data grouping from manpower planning study (continued):</a:t>
            </a:r>
          </a:p>
          <a:p>
            <a:pPr lvl="2"/>
            <a:r>
              <a:rPr lang="en-US" dirty="0" smtClean="0"/>
              <a:t>Reduced 30,000 </a:t>
            </a:r>
            <a:r>
              <a:rPr lang="en-US" dirty="0"/>
              <a:t>tasks to 24 categories with their own statistical distributions.</a:t>
            </a:r>
          </a:p>
          <a:p>
            <a:pPr lvl="2"/>
            <a:r>
              <a:rPr lang="en-US" dirty="0"/>
              <a:t>Each task subcategory had an activity time </a:t>
            </a:r>
            <a:r>
              <a:rPr lang="en-US" dirty="0" smtClean="0"/>
              <a:t>profile:</a:t>
            </a:r>
            <a:endParaRPr lang="en-US" dirty="0"/>
          </a:p>
          <a:p>
            <a:pPr lvl="3"/>
            <a:r>
              <a:rPr lang="en-US" dirty="0" smtClean="0"/>
              <a:t>Specific activities </a:t>
            </a:r>
            <a:r>
              <a:rPr lang="en-US" dirty="0"/>
              <a:t>performed with each one of the 24 subcategories.</a:t>
            </a:r>
          </a:p>
          <a:p>
            <a:pPr lvl="3"/>
            <a:r>
              <a:rPr lang="en-US" dirty="0"/>
              <a:t>The average time </a:t>
            </a:r>
            <a:r>
              <a:rPr lang="en-US" dirty="0" smtClean="0"/>
              <a:t>to </a:t>
            </a:r>
            <a:r>
              <a:rPr lang="en-US" dirty="0"/>
              <a:t>perform an activity in a task subcategory.</a:t>
            </a:r>
          </a:p>
          <a:p>
            <a:pPr lvl="3"/>
            <a:r>
              <a:rPr lang="en-US" dirty="0"/>
              <a:t>The frequency </a:t>
            </a:r>
            <a:r>
              <a:rPr lang="en-US" dirty="0" smtClean="0"/>
              <a:t>of </a:t>
            </a:r>
            <a:r>
              <a:rPr lang="en-US" dirty="0"/>
              <a:t>each of the tasks </a:t>
            </a:r>
            <a:r>
              <a:rPr lang="en-US" dirty="0" smtClean="0"/>
              <a:t>within a </a:t>
            </a:r>
            <a:r>
              <a:rPr lang="en-US" dirty="0"/>
              <a:t>task subcategory.</a:t>
            </a:r>
          </a:p>
          <a:p>
            <a:pPr lvl="3"/>
            <a:r>
              <a:rPr lang="en-US" dirty="0" smtClean="0"/>
              <a:t>Variability of </a:t>
            </a:r>
            <a:r>
              <a:rPr lang="en-US" dirty="0"/>
              <a:t>the average activity time of all tasks.</a:t>
            </a:r>
          </a:p>
        </p:txBody>
      </p:sp>
    </p:spTree>
    <p:extLst>
      <p:ext uri="{BB962C8B-B14F-4D97-AF65-F5344CB8AC3E}">
        <p14:creationId xmlns:p14="http://schemas.microsoft.com/office/powerpoint/2010/main" val="27547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30575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Groupings</a:t>
            </a:r>
          </a:p>
          <a:p>
            <a:pPr lvl="1"/>
            <a:r>
              <a:rPr lang="en-US" dirty="0"/>
              <a:t>Example using criteria to group data and reduce the data set:</a:t>
            </a:r>
          </a:p>
          <a:p>
            <a:pPr lvl="1"/>
            <a:r>
              <a:rPr lang="en-US" dirty="0"/>
              <a:t>Identify sets of parameters that characterize the data—i.e., cost, criticality, and final assembly.</a:t>
            </a:r>
          </a:p>
          <a:p>
            <a:pPr lvl="1"/>
            <a:r>
              <a:rPr lang="en-US" dirty="0"/>
              <a:t>Develop ranges within the parameters that logically group the data, cost ranges ($0.00 - $0.99, $1.00 - $4.99, etc.), criticality ranges (low, medium, high), and end item (A, B, C, etc.).</a:t>
            </a:r>
          </a:p>
          <a:p>
            <a:pPr lvl="1"/>
            <a:r>
              <a:rPr lang="en-US" dirty="0"/>
              <a:t>Place items into a “market basket” that represents these characteristics.</a:t>
            </a:r>
          </a:p>
          <a:p>
            <a:pPr lvl="1"/>
            <a:r>
              <a:rPr lang="en-US" dirty="0"/>
              <a:t>In an example of 1,141 items, this would reduce to 6*3*3 = 54 items.</a:t>
            </a:r>
          </a:p>
          <a:p>
            <a:pPr lvl="1"/>
            <a:endParaRPr lang="en-US" dirty="0"/>
          </a:p>
        </p:txBody>
      </p:sp>
      <p:pic>
        <p:nvPicPr>
          <p:cNvPr id="4" name="Object 2"/>
          <p:cNvPicPr>
            <a:picLocks noChangeArrowheads="1"/>
          </p:cNvPicPr>
          <p:nvPr/>
        </p:nvPicPr>
        <p:blipFill>
          <a:blip r:embed="rId2" cstate="print"/>
          <a:srcRect t="-813" b="-514"/>
          <a:stretch>
            <a:fillRect/>
          </a:stretch>
        </p:blipFill>
        <p:spPr bwMode="auto">
          <a:xfrm>
            <a:off x="1759742" y="4596607"/>
            <a:ext cx="5953125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the arithmetic mean or average of the data set.</a:t>
            </a:r>
          </a:p>
          <a:p>
            <a:pPr lvl="1"/>
            <a:r>
              <a:rPr lang="en-US" dirty="0" smtClean="0"/>
              <a:t>Low</a:t>
            </a:r>
            <a:r>
              <a:rPr lang="en-US" dirty="0"/>
              <a:t>: the lowest value in the data set</a:t>
            </a:r>
          </a:p>
          <a:p>
            <a:pPr lvl="1"/>
            <a:r>
              <a:rPr lang="en-US" dirty="0" smtClean="0"/>
              <a:t>High</a:t>
            </a:r>
            <a:r>
              <a:rPr lang="en-US" dirty="0"/>
              <a:t>: the highest value in the data set</a:t>
            </a:r>
          </a:p>
          <a:p>
            <a:pPr lvl="1"/>
            <a:r>
              <a:rPr lang="en-US" dirty="0" smtClean="0"/>
              <a:t>Median</a:t>
            </a:r>
            <a:r>
              <a:rPr lang="en-US" dirty="0"/>
              <a:t>: the value that represents the middle of the data set when </a:t>
            </a:r>
            <a:r>
              <a:rPr lang="en-US" dirty="0" smtClean="0"/>
              <a:t>ordered</a:t>
            </a:r>
            <a:endParaRPr lang="en-US" dirty="0"/>
          </a:p>
          <a:p>
            <a:pPr lvl="1"/>
            <a:r>
              <a:rPr lang="en-US" dirty="0" smtClean="0"/>
              <a:t>Mode</a:t>
            </a:r>
            <a:r>
              <a:rPr lang="en-US" dirty="0"/>
              <a:t>: the most frequent value in the set of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statistical functions are readily available in </a:t>
            </a:r>
            <a:r>
              <a:rPr lang="en-US" dirty="0" smtClean="0"/>
              <a:t>MS Office software </a:t>
            </a:r>
            <a:r>
              <a:rPr lang="en-US" dirty="0"/>
              <a:t>programs.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deviation: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(square root of variance)</a:t>
            </a:r>
          </a:p>
          <a:p>
            <a:pPr lvl="1"/>
            <a:r>
              <a:rPr lang="en-US" dirty="0" smtClean="0"/>
              <a:t>Variance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measure of dispersion of a frequency </a:t>
            </a:r>
            <a:r>
              <a:rPr lang="en-US" dirty="0" smtClean="0"/>
              <a:t>distribution (mean of the squares of the deviation from the arithmetic mean)</a:t>
            </a:r>
          </a:p>
        </p:txBody>
      </p:sp>
    </p:spTree>
    <p:extLst>
      <p:ext uri="{BB962C8B-B14F-4D97-AF65-F5344CB8AC3E}">
        <p14:creationId xmlns:p14="http://schemas.microsoft.com/office/powerpoint/2010/main" val="16471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distribution divided by classes of data and plotted according to the frequency of the occurrence for each of the classes of data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histogram can be developed using a line graph or with bar </a:t>
            </a:r>
            <a:r>
              <a:rPr lang="en-US" dirty="0" smtClean="0"/>
              <a:t>graphs. </a:t>
            </a:r>
          </a:p>
          <a:p>
            <a:pPr lvl="1"/>
            <a:r>
              <a:rPr lang="en-US" dirty="0" smtClean="0"/>
              <a:t>Typically a </a:t>
            </a:r>
            <a:r>
              <a:rPr lang="en-US" dirty="0"/>
              <a:t>histogram will be represented by integer groupings, </a:t>
            </a:r>
            <a:r>
              <a:rPr lang="en-US" dirty="0" smtClean="0"/>
              <a:t>i.e., </a:t>
            </a:r>
            <a:r>
              <a:rPr lang="en-US" dirty="0"/>
              <a:t>1 day or </a:t>
            </a:r>
            <a:r>
              <a:rPr lang="en-US" dirty="0" smtClean="0"/>
              <a:t>grouped </a:t>
            </a:r>
            <a:r>
              <a:rPr lang="en-US" dirty="0"/>
              <a:t>into ranges such as 0–3 days, 4–6 days,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</a:t>
            </a:r>
            <a:r>
              <a:rPr lang="en-US" dirty="0"/>
              <a:t>Distribution for the Data Set by Deciles</a:t>
            </a:r>
          </a:p>
          <a:p>
            <a:pPr lvl="1"/>
            <a:r>
              <a:rPr lang="en-US" dirty="0" smtClean="0"/>
              <a:t>A frequency </a:t>
            </a:r>
            <a:r>
              <a:rPr lang="en-US" dirty="0"/>
              <a:t>distribution </a:t>
            </a:r>
            <a:r>
              <a:rPr lang="en-US" dirty="0" smtClean="0"/>
              <a:t>is divided </a:t>
            </a:r>
            <a:r>
              <a:rPr lang="en-US" dirty="0"/>
              <a:t>into classes (e.g., ten classes) of data such that each class contains the same number of individual data points. </a:t>
            </a:r>
            <a:endParaRPr lang="en-US" dirty="0" smtClean="0"/>
          </a:p>
          <a:p>
            <a:pPr lvl="1"/>
            <a:r>
              <a:rPr lang="en-US" dirty="0" smtClean="0"/>
              <a:t>Ranges </a:t>
            </a:r>
            <a:r>
              <a:rPr lang="en-US" dirty="0"/>
              <a:t>or averages associated with each of the classes of data would be displayed on a graphical plot of the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Forecasting</a:t>
            </a:r>
          </a:p>
          <a:p>
            <a:pPr lvl="1"/>
            <a:r>
              <a:rPr lang="en-US" dirty="0" smtClean="0"/>
              <a:t>A myriad of </a:t>
            </a:r>
            <a:r>
              <a:rPr lang="en-US" dirty="0"/>
              <a:t>forecasting methods </a:t>
            </a:r>
            <a:r>
              <a:rPr lang="en-US" dirty="0" smtClean="0"/>
              <a:t>exist and discussed in statistics books/classes.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smtClean="0"/>
              <a:t>forecasting </a:t>
            </a:r>
            <a:r>
              <a:rPr lang="en-US" dirty="0"/>
              <a:t>techniques to predict future occurrences based on historical data.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most common of the techniques are moving averages, exponential smoothing, and multiple regression analysis.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2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identifies four categories of 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Plan – Plan for the other three categories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Source – Acquire inputs for products or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– Develop and build products and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Deliver – Receiving customer orders and delivering</a:t>
            </a:r>
          </a:p>
        </p:txBody>
      </p:sp>
    </p:spTree>
    <p:extLst>
      <p:ext uri="{BB962C8B-B14F-4D97-AF65-F5344CB8AC3E}">
        <p14:creationId xmlns:p14="http://schemas.microsoft.com/office/powerpoint/2010/main" val="12396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Averages</a:t>
            </a:r>
            <a:endParaRPr lang="en-US" dirty="0"/>
          </a:p>
          <a:p>
            <a:pPr lvl="1"/>
            <a:r>
              <a:rPr lang="en-US" dirty="0"/>
              <a:t>A moving average is a forecast of a future occurrence of an activity based on the most recent occurrences of the activity.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 </a:t>
            </a:r>
            <a:endParaRPr lang="en-US" dirty="0" smtClean="0"/>
          </a:p>
          <a:p>
            <a:pPr lvl="1"/>
            <a:r>
              <a:rPr lang="en-US" dirty="0" smtClean="0"/>
              <a:t>Equal weights </a:t>
            </a:r>
            <a:r>
              <a:rPr lang="en-US" dirty="0"/>
              <a:t>are assigned to the most recent n observations.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3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Moving Averages</a:t>
            </a:r>
            <a:endParaRPr lang="en-US" dirty="0"/>
          </a:p>
          <a:p>
            <a:pPr lvl="1"/>
            <a:r>
              <a:rPr lang="en-US" dirty="0" smtClean="0"/>
              <a:t>Each new </a:t>
            </a:r>
            <a:r>
              <a:rPr lang="en-US" dirty="0"/>
              <a:t>estimate is computed by adding the new data point and discarding the oldest data point for the previous nth period.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new estimate is an updated version of the preceding estimate. </a:t>
            </a:r>
            <a:endParaRPr lang="en-US" dirty="0" smtClean="0"/>
          </a:p>
          <a:p>
            <a:pPr lvl="1"/>
            <a:r>
              <a:rPr lang="en-US" dirty="0" smtClean="0"/>
              <a:t>The rate </a:t>
            </a:r>
            <a:r>
              <a:rPr lang="en-US" dirty="0"/>
              <a:t>of response of the moving average to changes in the underlying data pattern depends upon the number of periods included in the moving average.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the more periods included in the computation, the less sensitive it will be to changes in the pattern of the data. </a:t>
            </a:r>
          </a:p>
        </p:txBody>
      </p:sp>
    </p:spTree>
    <p:extLst>
      <p:ext uri="{BB962C8B-B14F-4D97-AF65-F5344CB8AC3E}">
        <p14:creationId xmlns:p14="http://schemas.microsoft.com/office/powerpoint/2010/main" val="1002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40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Development of Moving Averages 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model is given by the </a:t>
            </a:r>
            <a:r>
              <a:rPr lang="en-US" dirty="0" smtClean="0"/>
              <a:t>formula where</a:t>
            </a:r>
            <a:endParaRPr lang="en-US" dirty="0"/>
          </a:p>
          <a:p>
            <a:pPr lvl="1"/>
            <a:endParaRPr lang="en-US" dirty="0" smtClean="0"/>
          </a:p>
          <a:p>
            <a:pPr marL="1257300" lvl="3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moving average at time t</a:t>
            </a:r>
          </a:p>
          <a:p>
            <a:pPr marL="1257300" lvl="3" indent="0">
              <a:buNone/>
            </a:pP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actual value in period t</a:t>
            </a:r>
          </a:p>
          <a:p>
            <a:pPr marL="1257300" lvl="3" indent="0">
              <a:buNone/>
            </a:pPr>
            <a:r>
              <a:rPr lang="en-US" dirty="0"/>
              <a:t>n = number of terms included in the moving 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simple moving average is the arithmetic mean of the n most recent observations.</a:t>
            </a:r>
          </a:p>
          <a:p>
            <a:pPr lvl="1"/>
            <a:r>
              <a:rPr lang="en-US" dirty="0" smtClean="0"/>
              <a:t>The moving </a:t>
            </a:r>
            <a:r>
              <a:rPr lang="en-US" dirty="0"/>
              <a:t>average for three periods in the future is computed using the moving average values for periods 1 and 2 in the future.</a:t>
            </a:r>
          </a:p>
          <a:p>
            <a:endParaRPr lang="en-US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2654692"/>
            <a:ext cx="140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31900" y="2796381"/>
          <a:ext cx="6680200" cy="2133600"/>
        </p:xfrm>
        <a:graphic>
          <a:graphicData uri="http://schemas.openxmlformats.org/drawingml/2006/table">
            <a:tbl>
              <a:tblPr/>
              <a:tblGrid>
                <a:gridCol w="1142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35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9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4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and five month moving average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143000" y="2240280"/>
          <a:ext cx="6160770" cy="369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Left Arrow 3"/>
          <p:cNvSpPr/>
          <p:nvPr/>
        </p:nvSpPr>
        <p:spPr>
          <a:xfrm>
            <a:off x="6817995" y="4228942"/>
            <a:ext cx="1383030" cy="120015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Note the sensitivity to the most recent observations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9740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</a:t>
            </a:r>
            <a:r>
              <a:rPr lang="en-US" dirty="0"/>
              <a:t>Moving Averages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moving average forecast is </a:t>
            </a:r>
            <a:r>
              <a:rPr lang="en-US" dirty="0" smtClean="0"/>
              <a:t>similar to a </a:t>
            </a:r>
            <a:r>
              <a:rPr lang="en-US" dirty="0"/>
              <a:t>moving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weighted moving average enables the observations to be weighted such that more importance can be attached to the more recent observations.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weighted moving average model is given by the formula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= weighted moving average at time t</a:t>
            </a:r>
          </a:p>
          <a:p>
            <a:pPr marL="800100" lvl="2" indent="0"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actual value in period t</a:t>
            </a:r>
          </a:p>
          <a:p>
            <a:pPr marL="800100" lvl="2" indent="0">
              <a:buNone/>
            </a:pPr>
            <a:r>
              <a:rPr lang="en-US" dirty="0"/>
              <a:t>n = number of terms included in the moving average</a:t>
            </a:r>
          </a:p>
          <a:p>
            <a:pPr marL="800100" lvl="2" indent="0">
              <a:buNone/>
            </a:pP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weight on observation for period t</a:t>
            </a:r>
          </a:p>
          <a:p>
            <a:r>
              <a:rPr lang="en-US" dirty="0" smtClean="0"/>
              <a:t>The </a:t>
            </a:r>
            <a:r>
              <a:rPr lang="en-US" dirty="0"/>
              <a:t>weights should be normalized and sum to 1</a:t>
            </a:r>
            <a:r>
              <a:rPr lang="en-US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92" y="2403611"/>
            <a:ext cx="4234348" cy="56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8"/>
          <a:stretch>
            <a:fillRect/>
          </a:stretch>
        </p:blipFill>
        <p:spPr bwMode="auto">
          <a:xfrm>
            <a:off x="1645103" y="3525156"/>
            <a:ext cx="3022614" cy="623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5983" y="36144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on the </a:t>
            </a:r>
            <a:r>
              <a:rPr lang="en-US" dirty="0"/>
              <a:t>weights? </a:t>
            </a:r>
            <a:r>
              <a:rPr lang="en-US" dirty="0" smtClean="0"/>
              <a:t>Depends on:</a:t>
            </a:r>
          </a:p>
          <a:p>
            <a:pPr lvl="1"/>
            <a:r>
              <a:rPr lang="en-US" dirty="0" smtClean="0"/>
              <a:t>The importance that we feel past data has</a:t>
            </a:r>
            <a:endParaRPr lang="en-US" dirty="0"/>
          </a:p>
          <a:p>
            <a:pPr lvl="1"/>
            <a:r>
              <a:rPr lang="en-US" dirty="0" smtClean="0"/>
              <a:t>Known seasonality</a:t>
            </a:r>
          </a:p>
          <a:p>
            <a:pPr lvl="1"/>
            <a:r>
              <a:rPr lang="en-US" dirty="0" smtClean="0"/>
              <a:t>Other insights we have with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1881227"/>
          <a:ext cx="8229601" cy="2409428"/>
        </p:xfrm>
        <a:graphic>
          <a:graphicData uri="http://schemas.openxmlformats.org/drawingml/2006/table">
            <a:tbl>
              <a:tblPr/>
              <a:tblGrid>
                <a:gridCol w="938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5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3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30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34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3-Month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 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 for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5-Month Moving Average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9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</a:p>
                  </a:txBody>
                  <a:tcPr marL="7823" marR="7823" marT="78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Moving Averages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971550" y="1354318"/>
          <a:ext cx="6309360" cy="4429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80910" y="3184236"/>
            <a:ext cx="1737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Forecasts can differ significantly based on the  method used.</a:t>
            </a:r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6852285" y="3886200"/>
            <a:ext cx="428625" cy="58293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47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Four Categories of Supply Chain Operations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91429" y="1491478"/>
            <a:ext cx="5161141" cy="44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New forecasts </a:t>
            </a:r>
            <a:r>
              <a:rPr lang="en-US" dirty="0"/>
              <a:t>are derived by adjusting forecasts made for previous periods by considering their forecast errors.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forecaster can continually revise the forecast based on past experience.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model has the advantage of a weighted moving average method, in that more recent observations are assigned larger weights. </a:t>
            </a:r>
            <a:endParaRPr lang="en-US" dirty="0" smtClean="0"/>
          </a:p>
          <a:p>
            <a:pPr lvl="1"/>
            <a:r>
              <a:rPr lang="en-US" dirty="0" smtClean="0"/>
              <a:t>Single </a:t>
            </a:r>
            <a:r>
              <a:rPr lang="en-US" dirty="0"/>
              <a:t>exponential smoothing is a procedure in which the forecast for the next period equals the forecast for the prior period, adjusted by an actual </a:t>
            </a:r>
            <a:r>
              <a:rPr lang="en-US" dirty="0" smtClean="0"/>
              <a:t>amount. </a:t>
            </a:r>
          </a:p>
          <a:p>
            <a:pPr lvl="1"/>
            <a:r>
              <a:rPr lang="en-US" dirty="0" smtClean="0"/>
              <a:t>Double </a:t>
            </a:r>
            <a:r>
              <a:rPr lang="en-US" dirty="0"/>
              <a:t>exponential smoothing may also be used to address trends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7034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Exponential Smoothing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smoothing constant a must be determined judgmentally, depending on the sensitivity of the response the model requires.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smaller the value of a, the slower the response. Larger values of a cause increasingly quicker reactions in the smoothed (forecast) value. </a:t>
            </a:r>
            <a:endParaRPr lang="en-US" dirty="0" smtClean="0"/>
          </a:p>
          <a:p>
            <a:pPr lvl="1"/>
            <a:r>
              <a:rPr lang="en-US" dirty="0" smtClean="0"/>
              <a:t>It is difficult with this method to try forecast </a:t>
            </a:r>
            <a:r>
              <a:rPr lang="en-US" dirty="0"/>
              <a:t>more than one period </a:t>
            </a:r>
            <a:r>
              <a:rPr lang="en-US" dirty="0" smtClean="0"/>
              <a:t>ahead.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Smoothing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pPr marL="800100" lvl="2" indent="0">
              <a:buNone/>
            </a:pP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= initial estimate of the smoothed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77" r="12951" b="-737"/>
          <a:stretch/>
        </p:blipFill>
        <p:spPr bwMode="auto">
          <a:xfrm>
            <a:off x="1360487" y="2200274"/>
            <a:ext cx="5333053" cy="78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6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initial estimate </a:t>
            </a: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 of the smoothed value can be estimated from historical data by using a simple average of the most recent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smoothing constant α must be determined judgmentally, depending on the sensitivity of response the model requires.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smaller the value of α, the slower the response.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textbooks recommend that α should lie somewhere between 0.01 and 0.40.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Exponential Smoothing</a:t>
            </a:r>
          </a:p>
          <a:p>
            <a:pPr lvl="1"/>
            <a:r>
              <a:rPr lang="en-US" dirty="0"/>
              <a:t>Uses less storage space for data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accurate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Little calculation </a:t>
            </a:r>
            <a:r>
              <a:rPr lang="en-US" dirty="0" smtClean="0"/>
              <a:t>complexity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62760" y="1843880"/>
          <a:ext cx="5918200" cy="3551079"/>
        </p:xfrm>
        <a:graphic>
          <a:graphicData uri="http://schemas.openxmlformats.org/drawingml/2006/table">
            <a:tbl>
              <a:tblPr/>
              <a:tblGrid>
                <a:gridCol w="1605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1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5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 = 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7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Smoothing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325880" y="1645920"/>
          <a:ext cx="686943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2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</a:t>
            </a:r>
            <a:r>
              <a:rPr lang="en-US" dirty="0"/>
              <a:t>Analysis</a:t>
            </a:r>
          </a:p>
          <a:p>
            <a:pPr lvl="1"/>
            <a:r>
              <a:rPr lang="en-US" dirty="0" smtClean="0"/>
              <a:t>Determines the </a:t>
            </a:r>
            <a:r>
              <a:rPr lang="en-US" dirty="0"/>
              <a:t>relationships between the dependent and independent variables and </a:t>
            </a:r>
            <a:r>
              <a:rPr lang="en-US" dirty="0" smtClean="0"/>
              <a:t>represents </a:t>
            </a:r>
            <a:r>
              <a:rPr lang="en-US" dirty="0"/>
              <a:t>this relationship in a regression equation.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of this statistical analysis can be shown in an equation, in tables, or by plotting the regression line for the data set. </a:t>
            </a:r>
            <a:endParaRPr lang="en-US" dirty="0" smtClean="0"/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is a functional relationship between two or more correlated variables that is often empirically determined from data and is used to predict values of one variable when given values of the others.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0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 Method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regression analysis to predict future requirements or activities based on variables input into the regression equations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 form of the regression equations used in this analysis is shown here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the coefficient of each input variable, x</a:t>
            </a:r>
            <a:r>
              <a:rPr lang="en-US" baseline="-25000" dirty="0"/>
              <a:t>i</a:t>
            </a:r>
            <a:r>
              <a:rPr lang="en-US" dirty="0"/>
              <a:t> is the actual value of the input variable, and b is the intercept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4070668"/>
            <a:ext cx="1540078" cy="7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1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42160" y="2409666"/>
          <a:ext cx="5410200" cy="3179602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80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4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i="1" dirty="0"/>
              <a:t>Supply chain management decisions are based on forecasts that </a:t>
            </a:r>
            <a:r>
              <a:rPr lang="en-US" i="1" dirty="0" smtClean="0"/>
              <a:t>define which </a:t>
            </a:r>
            <a:r>
              <a:rPr lang="en-US" i="1" dirty="0"/>
              <a:t>products will be required, what amount of these products will </a:t>
            </a:r>
            <a:r>
              <a:rPr lang="en-US" i="1" dirty="0" smtClean="0"/>
              <a:t>be called </a:t>
            </a:r>
            <a:r>
              <a:rPr lang="en-US" i="1" dirty="0"/>
              <a:t>for, and when they will be needed. The demand forecast </a:t>
            </a:r>
            <a:r>
              <a:rPr lang="en-US" i="1" dirty="0" smtClean="0"/>
              <a:t>becomes the </a:t>
            </a:r>
            <a:r>
              <a:rPr lang="en-US" i="1" dirty="0"/>
              <a:t>basis for companies to plan their internal operations and to </a:t>
            </a:r>
            <a:r>
              <a:rPr lang="en-US" i="1" dirty="0" smtClean="0"/>
              <a:t>cooperate among </a:t>
            </a:r>
            <a:r>
              <a:rPr lang="en-US" i="1" dirty="0"/>
              <a:t>each other to meet market demand</a:t>
            </a:r>
            <a:r>
              <a:rPr lang="en-US" i="1" dirty="0" smtClean="0"/>
              <a:t>. - </a:t>
            </a:r>
            <a:r>
              <a:rPr lang="en-US" i="1" dirty="0" err="1" smtClean="0"/>
              <a:t>Hugos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3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485604"/>
          <a:ext cx="8077200" cy="4297976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0.935387712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0.874950172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0.843687715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25.05546229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17569.72857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27.98724902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2511.104762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627.7761905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20080.83333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1388.066667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23.32536599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59.5088912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4.77537E-07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1323.305068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1452.828265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-31.68571429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5.989401069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-5.290297631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0.006127252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-48.31495757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-15.056471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440180" y="4789170"/>
            <a:ext cx="1154430" cy="1143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7450" y="2937510"/>
            <a:ext cx="3623310" cy="20002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6460" y="2343150"/>
            <a:ext cx="25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form the Regression Equation</a:t>
            </a:r>
          </a:p>
          <a:p>
            <a:pPr algn="ctr"/>
            <a:r>
              <a:rPr lang="en-US" dirty="0" smtClean="0"/>
              <a:t>Y = 1388 – 31.7*month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5195" y="2639738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of the data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2846070" y="2824404"/>
            <a:ext cx="619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6620" y="1895316"/>
          <a:ext cx="6487160" cy="3156744"/>
        </p:xfrm>
        <a:graphic>
          <a:graphicData uri="http://schemas.openxmlformats.org/drawingml/2006/table">
            <a:tbl>
              <a:tblPr/>
              <a:tblGrid>
                <a:gridCol w="1575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5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9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- Predicted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10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040130" y="1394460"/>
          <a:ext cx="6720840" cy="430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5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Demand forecasts are created first</a:t>
            </a:r>
          </a:p>
          <a:p>
            <a:pPr lvl="1"/>
            <a:r>
              <a:rPr lang="en-US" dirty="0" smtClean="0"/>
              <a:t>The company/organization then must figure out how to meet the demand</a:t>
            </a:r>
          </a:p>
          <a:p>
            <a:pPr lvl="1"/>
            <a:r>
              <a:rPr lang="en-US" dirty="0" smtClean="0"/>
              <a:t>Its purpose is to satisfy demand in a way that maximizes profit for the company.</a:t>
            </a:r>
          </a:p>
          <a:p>
            <a:pPr lvl="1"/>
            <a:r>
              <a:rPr lang="en-US" dirty="0" smtClean="0"/>
              <a:t>Performed at aggregate level, not stock keeping unit (</a:t>
            </a:r>
            <a:r>
              <a:rPr lang="en-US" dirty="0" err="1" smtClean="0"/>
              <a:t>sku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Sets optimal production and inventory for the next 3 – 18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59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Three basic approaches that involve trade-offs among three variables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Amount of production capacity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Level of utilization of production capacity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Amount of inventory to 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Planning</a:t>
            </a:r>
          </a:p>
          <a:p>
            <a:pPr lvl="1"/>
            <a:r>
              <a:rPr lang="en-US" dirty="0" smtClean="0"/>
              <a:t>Most companies, in practice, create aggregate plans that are a combination of capacity, utilization and inventory carrying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81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production capacity to match demand </a:t>
            </a:r>
          </a:p>
          <a:p>
            <a:pPr lvl="2"/>
            <a:r>
              <a:rPr lang="en-US" dirty="0" smtClean="0"/>
              <a:t>Match production capacity to demand</a:t>
            </a:r>
          </a:p>
          <a:p>
            <a:pPr lvl="2"/>
            <a:r>
              <a:rPr lang="en-US" dirty="0" smtClean="0"/>
              <a:t>Use 100% of capacity</a:t>
            </a:r>
          </a:p>
          <a:p>
            <a:pPr lvl="2"/>
            <a:r>
              <a:rPr lang="en-US" dirty="0" smtClean="0"/>
              <a:t>Can result in low inventory levels but at a high operating cost</a:t>
            </a:r>
          </a:p>
          <a:p>
            <a:pPr lvl="2"/>
            <a:r>
              <a:rPr lang="en-US" dirty="0" smtClean="0"/>
              <a:t>Can be disrupting</a:t>
            </a:r>
          </a:p>
          <a:p>
            <a:pPr lvl="2"/>
            <a:r>
              <a:rPr lang="en-US" dirty="0" smtClean="0"/>
              <a:t>Works best when inventory carrying cost is high and capacity changes are low cost</a:t>
            </a:r>
          </a:p>
        </p:txBody>
      </p:sp>
    </p:spTree>
    <p:extLst>
      <p:ext uri="{BB962C8B-B14F-4D97-AF65-F5344CB8AC3E}">
        <p14:creationId xmlns:p14="http://schemas.microsoft.com/office/powerpoint/2010/main" val="1317257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Utilize varying levels of total capacity to match </a:t>
            </a:r>
            <a:r>
              <a:rPr lang="en-US" dirty="0" smtClean="0"/>
              <a:t>demand</a:t>
            </a:r>
          </a:p>
          <a:p>
            <a:pPr lvl="2"/>
            <a:r>
              <a:rPr lang="en-US" dirty="0" smtClean="0"/>
              <a:t>Used if there is excess production capacity (plants not used 24/7)</a:t>
            </a:r>
          </a:p>
          <a:p>
            <a:pPr lvl="2"/>
            <a:r>
              <a:rPr lang="en-US" dirty="0" smtClean="0"/>
              <a:t>Meet changing demand</a:t>
            </a:r>
          </a:p>
          <a:p>
            <a:pPr lvl="2"/>
            <a:r>
              <a:rPr lang="en-US" dirty="0" smtClean="0"/>
              <a:t>Workforce steady and overtime/flex time available</a:t>
            </a:r>
          </a:p>
          <a:p>
            <a:pPr lvl="2"/>
            <a:r>
              <a:rPr lang="en-US" dirty="0" smtClean="0"/>
              <a:t>Results in low inventory levels and low capacity utilization</a:t>
            </a:r>
          </a:p>
          <a:p>
            <a:pPr lvl="2"/>
            <a:r>
              <a:rPr lang="en-US" dirty="0" smtClean="0"/>
              <a:t>Use when inventory carrying cost is high and the cost of excess capacity is low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309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Aggregate Planning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Use inventory and backlogs to match </a:t>
            </a:r>
            <a:r>
              <a:rPr lang="en-US" dirty="0" smtClean="0"/>
              <a:t>demand </a:t>
            </a:r>
          </a:p>
          <a:p>
            <a:pPr lvl="2"/>
            <a:r>
              <a:rPr lang="en-US" dirty="0" smtClean="0"/>
              <a:t>Constant output rate with stability in plant capacity and workforce</a:t>
            </a:r>
          </a:p>
          <a:p>
            <a:pPr lvl="2"/>
            <a:r>
              <a:rPr lang="en-US" dirty="0" smtClean="0"/>
              <a:t>Production not matched with demand</a:t>
            </a:r>
          </a:p>
          <a:p>
            <a:pPr lvl="2"/>
            <a:r>
              <a:rPr lang="en-US" dirty="0" smtClean="0"/>
              <a:t>Inventory is built up and then allowed to run low to meet demand</a:t>
            </a:r>
          </a:p>
          <a:p>
            <a:pPr lvl="2"/>
            <a:r>
              <a:rPr lang="en-US" dirty="0" smtClean="0"/>
              <a:t>Higher capacity utilization but generates larger inventory and backlogs to meet demand</a:t>
            </a:r>
          </a:p>
          <a:p>
            <a:pPr lvl="2"/>
            <a:r>
              <a:rPr lang="en-US" dirty="0" smtClean="0"/>
              <a:t>Used with cost of capacity and changing capacity is high and the cost of carrying inventory and backlogs is relatively low</a:t>
            </a:r>
          </a:p>
        </p:txBody>
      </p:sp>
    </p:spTree>
    <p:extLst>
      <p:ext uri="{BB962C8B-B14F-4D97-AF65-F5344CB8AC3E}">
        <p14:creationId xmlns:p14="http://schemas.microsoft.com/office/powerpoint/2010/main" val="18632285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Pricing (Plan)</a:t>
            </a:r>
          </a:p>
          <a:p>
            <a:pPr lvl="1"/>
            <a:r>
              <a:rPr lang="en-US" dirty="0" smtClean="0"/>
              <a:t>Demand can be influenced using price</a:t>
            </a:r>
          </a:p>
          <a:p>
            <a:pPr lvl="1"/>
            <a:r>
              <a:rPr lang="en-US" dirty="0" smtClean="0"/>
              <a:t>Price can be used to maximize revenues or gross profit</a:t>
            </a:r>
          </a:p>
          <a:p>
            <a:pPr lvl="1"/>
            <a:r>
              <a:rPr lang="en-US" dirty="0" smtClean="0"/>
              <a:t>Sales and marketing – maximize total revenue</a:t>
            </a:r>
          </a:p>
          <a:p>
            <a:pPr lvl="1"/>
            <a:r>
              <a:rPr lang="en-US" dirty="0" smtClean="0"/>
              <a:t>Financial and production – maximize gross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All forecasts deal with four major variables: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Supply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Demand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Product Characteristics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Competitive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Pricing (Plan)</a:t>
            </a:r>
          </a:p>
          <a:p>
            <a:pPr lvl="1"/>
            <a:r>
              <a:rPr lang="en-US" dirty="0" smtClean="0"/>
              <a:t>Relationship of Cost Structure to Pricing</a:t>
            </a:r>
          </a:p>
          <a:p>
            <a:pPr lvl="2"/>
            <a:r>
              <a:rPr lang="en-US" dirty="0" smtClean="0"/>
              <a:t>The question for each company to ask is, “Is it better to do price promotion during peak periods to increase revenue or during low periods to cover costs?”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39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Promotion and Cost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61386" y="1380641"/>
            <a:ext cx="4421227" cy="5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1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Inventory management is a set of techniques that are used to manage the inventory levels within different companies in a supply chain.</a:t>
            </a:r>
          </a:p>
          <a:p>
            <a:pPr lvl="1"/>
            <a:r>
              <a:rPr lang="en-US" dirty="0" smtClean="0"/>
              <a:t>The aim is to reduce the cost of inventory as much as possible while still maintaining the service levels that the  customers require.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8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Inventory management major inputs</a:t>
            </a:r>
          </a:p>
          <a:p>
            <a:pPr lvl="2"/>
            <a:r>
              <a:rPr lang="en-US" dirty="0" smtClean="0"/>
              <a:t>Demand forecast for products</a:t>
            </a:r>
          </a:p>
          <a:p>
            <a:pPr lvl="2"/>
            <a:r>
              <a:rPr lang="en-US" dirty="0" smtClean="0"/>
              <a:t>Prices for products</a:t>
            </a:r>
          </a:p>
          <a:p>
            <a:pPr lvl="1"/>
            <a:r>
              <a:rPr lang="en-US" dirty="0" smtClean="0"/>
              <a:t>Balancing inventory levels to meet demand</a:t>
            </a:r>
          </a:p>
          <a:p>
            <a:pPr lvl="1"/>
            <a:r>
              <a:rPr lang="en-US" dirty="0" smtClean="0"/>
              <a:t>Exploiting economies of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Three types of inventory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Cycle inventory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Seasonal inventory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Safety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5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Cycle inventory</a:t>
            </a:r>
          </a:p>
          <a:p>
            <a:pPr lvl="2"/>
            <a:r>
              <a:rPr lang="en-US" dirty="0" smtClean="0"/>
              <a:t>Inventory required to meet product demand over the time period between placing orders</a:t>
            </a:r>
          </a:p>
          <a:p>
            <a:pPr lvl="2"/>
            <a:r>
              <a:rPr lang="en-US" dirty="0" smtClean="0"/>
              <a:t>Driven by cost efficiency in larger “batches” of product</a:t>
            </a:r>
          </a:p>
          <a:p>
            <a:pPr lvl="2"/>
            <a:r>
              <a:rPr lang="en-US" dirty="0" smtClean="0"/>
              <a:t>Production and stocking inventory is done typically in lot sizes</a:t>
            </a:r>
          </a:p>
          <a:p>
            <a:pPr lvl="2"/>
            <a:r>
              <a:rPr lang="en-US" dirty="0" smtClean="0"/>
              <a:t>Accounts for buying larger amounts to cover timing of inventory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85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Inventory Management (Plan)</a:t>
                </a:r>
              </a:p>
              <a:p>
                <a:pPr lvl="1"/>
                <a:r>
                  <a:rPr lang="en-US" dirty="0" smtClean="0"/>
                  <a:t>Economic Order Quantity</a:t>
                </a:r>
              </a:p>
              <a:p>
                <a:pPr lvl="2"/>
                <a:r>
                  <a:rPr lang="en-US" dirty="0" smtClean="0"/>
                  <a:t>The most cost effective amount of inventory to purchase at a time.</a:t>
                </a:r>
              </a:p>
              <a:p>
                <a:pPr lvl="2"/>
                <a:r>
                  <a:rPr lang="en-US" dirty="0" smtClean="0"/>
                  <a:t>Called the Economic Order Quantity (EOQ)</a:t>
                </a:r>
              </a:p>
              <a:p>
                <a:pPr lvl="2"/>
                <a:r>
                  <a:rPr lang="en-US" dirty="0" smtClean="0"/>
                  <a:t>Calculated with the following formula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𝑈𝑂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U = annual usage rate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O = ordering cost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C = cost per unit</a:t>
                </a:r>
              </a:p>
              <a:p>
                <a:pPr marL="1371600" lvl="3" indent="0">
                  <a:buNone/>
                </a:pPr>
                <a:r>
                  <a:rPr lang="en-US" dirty="0" smtClean="0"/>
                  <a:t>h = holding cost per year as a percentage of unit costs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433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Inventory Management (Plan)</a:t>
                </a:r>
              </a:p>
              <a:p>
                <a:pPr lvl="1"/>
                <a:r>
                  <a:rPr lang="en-US" dirty="0" smtClean="0"/>
                  <a:t>Economic Order Quantity</a:t>
                </a:r>
              </a:p>
              <a:p>
                <a:pPr lvl="2"/>
                <a:r>
                  <a:rPr lang="en-US" dirty="0" smtClean="0"/>
                  <a:t>Example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𝑈𝑂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10770"/>
              </p:ext>
            </p:extLst>
          </p:nvPr>
        </p:nvGraphicFramePr>
        <p:xfrm>
          <a:off x="2487847" y="4458772"/>
          <a:ext cx="2833662" cy="161318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87387">
                  <a:extLst>
                    <a:ext uri="{9D8B030D-6E8A-4147-A177-3AD203B41FA5}">
                      <a16:colId xmlns:a16="http://schemas.microsoft.com/office/drawing/2014/main" xmlns="" val="2121812171"/>
                    </a:ext>
                  </a:extLst>
                </a:gridCol>
                <a:gridCol w="1046275">
                  <a:extLst>
                    <a:ext uri="{9D8B030D-6E8A-4147-A177-3AD203B41FA5}">
                      <a16:colId xmlns:a16="http://schemas.microsoft.com/office/drawing/2014/main" xmlns="" val="2503103850"/>
                    </a:ext>
                  </a:extLst>
                </a:gridCol>
              </a:tblGrid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6569831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5.00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5496879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7.00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704344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 =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579448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823572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EOQ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33.81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6852536"/>
                  </a:ext>
                </a:extLst>
              </a:tr>
              <a:tr h="230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EOQ (rounded)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94085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9319" y="4342983"/>
            <a:ext cx="3046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endParaRPr lang="en-US" b="1" dirty="0"/>
          </a:p>
          <a:p>
            <a:r>
              <a:rPr lang="en-US" b="1" dirty="0" smtClean="0"/>
              <a:t>Small changes in EOQ quantities do not typically result in major cost changes, so round the quantities to realistic amounts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5519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EOQ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55376" y="1491478"/>
            <a:ext cx="5233248" cy="50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41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Seasonal Inventory</a:t>
            </a:r>
          </a:p>
          <a:p>
            <a:pPr lvl="2"/>
            <a:r>
              <a:rPr lang="en-US" dirty="0" smtClean="0"/>
              <a:t>A company produces and stockpiles product in anticipation of future demand</a:t>
            </a:r>
          </a:p>
          <a:p>
            <a:pPr lvl="2"/>
            <a:r>
              <a:rPr lang="en-US" dirty="0" smtClean="0"/>
              <a:t>If future demand &gt; production capacity, produce additional in low demand time periods</a:t>
            </a:r>
          </a:p>
          <a:p>
            <a:pPr lvl="2"/>
            <a:r>
              <a:rPr lang="en-US" dirty="0" smtClean="0"/>
              <a:t>Use of seasonal inventory depends on demand pattern, production capacity, inventory value and the ability to adapt to the upticks in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Supply factors</a:t>
            </a:r>
          </a:p>
          <a:p>
            <a:pPr lvl="2"/>
            <a:r>
              <a:rPr lang="en-US" dirty="0" smtClean="0"/>
              <a:t>Number of producers of a product</a:t>
            </a:r>
          </a:p>
          <a:p>
            <a:pPr lvl="2"/>
            <a:r>
              <a:rPr lang="en-US" dirty="0" smtClean="0"/>
              <a:t>Project lead times</a:t>
            </a:r>
          </a:p>
          <a:p>
            <a:pPr lvl="2"/>
            <a:r>
              <a:rPr lang="en-US" dirty="0" smtClean="0"/>
              <a:t>Uncertainty</a:t>
            </a:r>
          </a:p>
          <a:p>
            <a:pPr lvl="2"/>
            <a:r>
              <a:rPr lang="en-US" dirty="0" smtClean="0"/>
              <a:t>Time horizon for forecast</a:t>
            </a:r>
          </a:p>
          <a:p>
            <a:pPr lvl="2"/>
            <a:r>
              <a:rPr lang="en-US" dirty="0" smtClean="0"/>
              <a:t>Combination of all lead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Seasonal Inventory Risks</a:t>
            </a:r>
          </a:p>
          <a:p>
            <a:pPr lvl="2"/>
            <a:r>
              <a:rPr lang="en-US" dirty="0" smtClean="0"/>
              <a:t>Inventory obsolescence</a:t>
            </a:r>
          </a:p>
          <a:p>
            <a:pPr lvl="2"/>
            <a:r>
              <a:rPr lang="en-US" dirty="0" smtClean="0"/>
              <a:t>Inventory holding costs</a:t>
            </a:r>
          </a:p>
          <a:p>
            <a:pPr lvl="2"/>
            <a:r>
              <a:rPr lang="en-US" dirty="0" smtClean="0"/>
              <a:t>Tied up capital resources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02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 (Plan)</a:t>
            </a:r>
          </a:p>
          <a:p>
            <a:pPr lvl="1"/>
            <a:r>
              <a:rPr lang="en-US" dirty="0" smtClean="0"/>
              <a:t>Safety Inventory</a:t>
            </a:r>
          </a:p>
          <a:p>
            <a:pPr lvl="2"/>
            <a:r>
              <a:rPr lang="en-US" dirty="0" smtClean="0"/>
              <a:t>Compensates for the uncertainty in the supply chain</a:t>
            </a:r>
          </a:p>
          <a:p>
            <a:pPr lvl="2"/>
            <a:r>
              <a:rPr lang="en-US" dirty="0" smtClean="0"/>
              <a:t>Typically, the higher the uncertainty, the higher the safety stock</a:t>
            </a:r>
          </a:p>
          <a:p>
            <a:pPr lvl="2"/>
            <a:r>
              <a:rPr lang="en-US" dirty="0" smtClean="0"/>
              <a:t>Safety stock can be defined as the amount of inventory on hand for an item when the next replenishment EOQ lot arrives</a:t>
            </a:r>
          </a:p>
          <a:p>
            <a:pPr lvl="2"/>
            <a:r>
              <a:rPr lang="en-US" dirty="0" smtClean="0"/>
              <a:t>Important to customer service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7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safety stock – high holding costs</a:t>
            </a:r>
          </a:p>
          <a:p>
            <a:r>
              <a:rPr lang="en-US" dirty="0" smtClean="0"/>
              <a:t>Too little safety stock – lost sales</a:t>
            </a:r>
          </a:p>
          <a:p>
            <a:r>
              <a:rPr lang="en-US" dirty="0" smtClean="0"/>
              <a:t>Main goal is to absorb the variability of demand</a:t>
            </a:r>
          </a:p>
          <a:p>
            <a:r>
              <a:rPr lang="en-US" dirty="0" smtClean="0"/>
              <a:t>Improve customer service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Replenishment Lead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1"/>
          <a:stretch/>
        </p:blipFill>
        <p:spPr>
          <a:xfrm>
            <a:off x="599607" y="1904682"/>
            <a:ext cx="8087193" cy="4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2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48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8250" y="3151188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8250" y="3271838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38250" y="348138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38250" y="369093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38250" y="3902075"/>
            <a:ext cx="73025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38250" y="4108450"/>
            <a:ext cx="73025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238250" y="4318000"/>
            <a:ext cx="73025" cy="5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38250" y="4529138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38250" y="4745038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238250" y="4948238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11275" y="3082925"/>
            <a:ext cx="5889625" cy="2100263"/>
          </a:xfrm>
          <a:custGeom>
            <a:avLst/>
            <a:gdLst>
              <a:gd name="T0" fmla="*/ 0 w 2036"/>
              <a:gd name="T1" fmla="*/ 0 h 720"/>
              <a:gd name="T2" fmla="*/ 0 w 2036"/>
              <a:gd name="T3" fmla="*/ 720 h 720"/>
              <a:gd name="T4" fmla="*/ 2036 w 2036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" h="720">
                <a:moveTo>
                  <a:pt x="0" y="0"/>
                </a:moveTo>
                <a:lnTo>
                  <a:pt x="0" y="720"/>
                </a:lnTo>
                <a:lnTo>
                  <a:pt x="2036" y="720"/>
                </a:lnTo>
              </a:path>
            </a:pathLst>
          </a:custGeom>
          <a:noFill/>
          <a:ln w="25400">
            <a:solidFill>
              <a:srgbClr val="8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66713" y="2668588"/>
            <a:ext cx="1979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86363" y="1844675"/>
            <a:ext cx="225583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022350" y="2454275"/>
            <a:ext cx="23304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level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4394200" y="2286000"/>
            <a:ext cx="1184275" cy="2835275"/>
          </a:xfrm>
          <a:custGeom>
            <a:avLst/>
            <a:gdLst>
              <a:gd name="T0" fmla="*/ 0 w 266"/>
              <a:gd name="T1" fmla="*/ 0 h 972"/>
              <a:gd name="T2" fmla="*/ 94 w 266"/>
              <a:gd name="T3" fmla="*/ 115 h 972"/>
              <a:gd name="T4" fmla="*/ 133 w 266"/>
              <a:gd name="T5" fmla="*/ 195 h 972"/>
              <a:gd name="T6" fmla="*/ 151 w 266"/>
              <a:gd name="T7" fmla="*/ 271 h 972"/>
              <a:gd name="T8" fmla="*/ 200 w 266"/>
              <a:gd name="T9" fmla="*/ 431 h 972"/>
              <a:gd name="T10" fmla="*/ 235 w 266"/>
              <a:gd name="T11" fmla="*/ 523 h 972"/>
              <a:gd name="T12" fmla="*/ 266 w 266"/>
              <a:gd name="T13" fmla="*/ 603 h 972"/>
              <a:gd name="T14" fmla="*/ 266 w 266"/>
              <a:gd name="T15" fmla="*/ 972 h 972"/>
              <a:gd name="T16" fmla="*/ 0 w 266"/>
              <a:gd name="T17" fmla="*/ 972 h 972"/>
              <a:gd name="T18" fmla="*/ 0 w 266"/>
              <a:gd name="T1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" h="972">
                <a:moveTo>
                  <a:pt x="0" y="0"/>
                </a:moveTo>
                <a:lnTo>
                  <a:pt x="94" y="115"/>
                </a:lnTo>
                <a:lnTo>
                  <a:pt x="133" y="195"/>
                </a:lnTo>
                <a:lnTo>
                  <a:pt x="151" y="271"/>
                </a:lnTo>
                <a:lnTo>
                  <a:pt x="200" y="431"/>
                </a:lnTo>
                <a:lnTo>
                  <a:pt x="235" y="523"/>
                </a:lnTo>
                <a:lnTo>
                  <a:pt x="266" y="603"/>
                </a:lnTo>
                <a:lnTo>
                  <a:pt x="266" y="972"/>
                </a:lnTo>
                <a:lnTo>
                  <a:pt x="0" y="9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870075" y="2344738"/>
            <a:ext cx="2489200" cy="2836862"/>
          </a:xfrm>
          <a:custGeom>
            <a:avLst/>
            <a:gdLst>
              <a:gd name="T0" fmla="*/ 560 w 560"/>
              <a:gd name="T1" fmla="*/ 0 h 973"/>
              <a:gd name="T2" fmla="*/ 463 w 560"/>
              <a:gd name="T3" fmla="*/ 115 h 973"/>
              <a:gd name="T4" fmla="*/ 426 w 560"/>
              <a:gd name="T5" fmla="*/ 193 h 973"/>
              <a:gd name="T6" fmla="*/ 387 w 560"/>
              <a:gd name="T7" fmla="*/ 310 h 973"/>
              <a:gd name="T8" fmla="*/ 355 w 560"/>
              <a:gd name="T9" fmla="*/ 431 h 973"/>
              <a:gd name="T10" fmla="*/ 324 w 560"/>
              <a:gd name="T11" fmla="*/ 521 h 973"/>
              <a:gd name="T12" fmla="*/ 183 w 560"/>
              <a:gd name="T13" fmla="*/ 817 h 973"/>
              <a:gd name="T14" fmla="*/ 92 w 560"/>
              <a:gd name="T15" fmla="*/ 897 h 973"/>
              <a:gd name="T16" fmla="*/ 0 w 560"/>
              <a:gd name="T17" fmla="*/ 973 h 973"/>
              <a:gd name="T18" fmla="*/ 560 w 560"/>
              <a:gd name="T19" fmla="*/ 973 h 973"/>
              <a:gd name="T20" fmla="*/ 560 w 560"/>
              <a:gd name="T2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" h="973">
                <a:moveTo>
                  <a:pt x="560" y="0"/>
                </a:moveTo>
                <a:lnTo>
                  <a:pt x="463" y="115"/>
                </a:lnTo>
                <a:lnTo>
                  <a:pt x="426" y="193"/>
                </a:lnTo>
                <a:lnTo>
                  <a:pt x="387" y="310"/>
                </a:lnTo>
                <a:lnTo>
                  <a:pt x="355" y="431"/>
                </a:lnTo>
                <a:lnTo>
                  <a:pt x="324" y="521"/>
                </a:lnTo>
                <a:lnTo>
                  <a:pt x="183" y="817"/>
                </a:lnTo>
                <a:lnTo>
                  <a:pt x="92" y="897"/>
                </a:lnTo>
                <a:lnTo>
                  <a:pt x="0" y="973"/>
                </a:lnTo>
                <a:lnTo>
                  <a:pt x="560" y="973"/>
                </a:lnTo>
                <a:lnTo>
                  <a:pt x="56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1690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673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457575" y="5181600"/>
            <a:ext cx="68263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46350" y="5181600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44650" y="5181600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33425" y="5181600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4394200" y="2297113"/>
            <a:ext cx="2859088" cy="2884487"/>
            <a:chOff x="3966" y="1004"/>
            <a:chExt cx="643" cy="989"/>
          </a:xfrm>
        </p:grpSpPr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974" y="1004"/>
              <a:ext cx="635" cy="980"/>
            </a:xfrm>
            <a:custGeom>
              <a:avLst/>
              <a:gdLst>
                <a:gd name="T0" fmla="*/ 635 w 635"/>
                <a:gd name="T1" fmla="*/ 980 h 980"/>
                <a:gd name="T2" fmla="*/ 569 w 635"/>
                <a:gd name="T3" fmla="*/ 968 h 980"/>
                <a:gd name="T4" fmla="*/ 535 w 635"/>
                <a:gd name="T5" fmla="*/ 956 h 980"/>
                <a:gd name="T6" fmla="*/ 502 w 635"/>
                <a:gd name="T7" fmla="*/ 941 h 980"/>
                <a:gd name="T8" fmla="*/ 469 w 635"/>
                <a:gd name="T9" fmla="*/ 919 h 980"/>
                <a:gd name="T10" fmla="*/ 434 w 635"/>
                <a:gd name="T11" fmla="*/ 888 h 980"/>
                <a:gd name="T12" fmla="*/ 401 w 635"/>
                <a:gd name="T13" fmla="*/ 847 h 980"/>
                <a:gd name="T14" fmla="*/ 336 w 635"/>
                <a:gd name="T15" fmla="*/ 734 h 980"/>
                <a:gd name="T16" fmla="*/ 268 w 635"/>
                <a:gd name="T17" fmla="*/ 574 h 980"/>
                <a:gd name="T18" fmla="*/ 199 w 635"/>
                <a:gd name="T19" fmla="*/ 381 h 980"/>
                <a:gd name="T20" fmla="*/ 166 w 635"/>
                <a:gd name="T21" fmla="*/ 283 h 980"/>
                <a:gd name="T22" fmla="*/ 133 w 635"/>
                <a:gd name="T23" fmla="*/ 193 h 980"/>
                <a:gd name="T24" fmla="*/ 98 w 635"/>
                <a:gd name="T25" fmla="*/ 113 h 980"/>
                <a:gd name="T26" fmla="*/ 65 w 635"/>
                <a:gd name="T27" fmla="*/ 51 h 980"/>
                <a:gd name="T28" fmla="*/ 33 w 635"/>
                <a:gd name="T29" fmla="*/ 14 h 980"/>
                <a:gd name="T30" fmla="*/ 0 w 635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0">
                  <a:moveTo>
                    <a:pt x="635" y="980"/>
                  </a:moveTo>
                  <a:lnTo>
                    <a:pt x="569" y="968"/>
                  </a:lnTo>
                  <a:lnTo>
                    <a:pt x="535" y="956"/>
                  </a:lnTo>
                  <a:lnTo>
                    <a:pt x="502" y="941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9" y="381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3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966" y="1012"/>
              <a:ext cx="635" cy="981"/>
            </a:xfrm>
            <a:custGeom>
              <a:avLst/>
              <a:gdLst>
                <a:gd name="T0" fmla="*/ 635 w 635"/>
                <a:gd name="T1" fmla="*/ 981 h 981"/>
                <a:gd name="T2" fmla="*/ 569 w 635"/>
                <a:gd name="T3" fmla="*/ 968 h 981"/>
                <a:gd name="T4" fmla="*/ 534 w 635"/>
                <a:gd name="T5" fmla="*/ 956 h 981"/>
                <a:gd name="T6" fmla="*/ 502 w 635"/>
                <a:gd name="T7" fmla="*/ 942 h 981"/>
                <a:gd name="T8" fmla="*/ 469 w 635"/>
                <a:gd name="T9" fmla="*/ 919 h 981"/>
                <a:gd name="T10" fmla="*/ 434 w 635"/>
                <a:gd name="T11" fmla="*/ 888 h 981"/>
                <a:gd name="T12" fmla="*/ 401 w 635"/>
                <a:gd name="T13" fmla="*/ 847 h 981"/>
                <a:gd name="T14" fmla="*/ 336 w 635"/>
                <a:gd name="T15" fmla="*/ 734 h 981"/>
                <a:gd name="T16" fmla="*/ 268 w 635"/>
                <a:gd name="T17" fmla="*/ 574 h 981"/>
                <a:gd name="T18" fmla="*/ 198 w 635"/>
                <a:gd name="T19" fmla="*/ 382 h 981"/>
                <a:gd name="T20" fmla="*/ 166 w 635"/>
                <a:gd name="T21" fmla="*/ 283 h 981"/>
                <a:gd name="T22" fmla="*/ 133 w 635"/>
                <a:gd name="T23" fmla="*/ 193 h 981"/>
                <a:gd name="T24" fmla="*/ 98 w 635"/>
                <a:gd name="T25" fmla="*/ 113 h 981"/>
                <a:gd name="T26" fmla="*/ 65 w 635"/>
                <a:gd name="T27" fmla="*/ 51 h 981"/>
                <a:gd name="T28" fmla="*/ 32 w 635"/>
                <a:gd name="T29" fmla="*/ 14 h 981"/>
                <a:gd name="T30" fmla="*/ 0 w 635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1">
                  <a:moveTo>
                    <a:pt x="635" y="981"/>
                  </a:moveTo>
                  <a:lnTo>
                    <a:pt x="569" y="968"/>
                  </a:lnTo>
                  <a:lnTo>
                    <a:pt x="534" y="956"/>
                  </a:lnTo>
                  <a:lnTo>
                    <a:pt x="502" y="942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8" y="382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2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531938" y="2297113"/>
            <a:ext cx="2854325" cy="2884487"/>
            <a:chOff x="3322" y="1004"/>
            <a:chExt cx="642" cy="989"/>
          </a:xfrm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322" y="1004"/>
              <a:ext cx="633" cy="980"/>
            </a:xfrm>
            <a:custGeom>
              <a:avLst/>
              <a:gdLst>
                <a:gd name="T0" fmla="*/ 0 w 633"/>
                <a:gd name="T1" fmla="*/ 980 h 980"/>
                <a:gd name="T2" fmla="*/ 66 w 633"/>
                <a:gd name="T3" fmla="*/ 968 h 980"/>
                <a:gd name="T4" fmla="*/ 99 w 633"/>
                <a:gd name="T5" fmla="*/ 956 h 980"/>
                <a:gd name="T6" fmla="*/ 134 w 633"/>
                <a:gd name="T7" fmla="*/ 941 h 980"/>
                <a:gd name="T8" fmla="*/ 166 w 633"/>
                <a:gd name="T9" fmla="*/ 919 h 980"/>
                <a:gd name="T10" fmla="*/ 199 w 633"/>
                <a:gd name="T11" fmla="*/ 888 h 980"/>
                <a:gd name="T12" fmla="*/ 234 w 633"/>
                <a:gd name="T13" fmla="*/ 847 h 980"/>
                <a:gd name="T14" fmla="*/ 300 w 633"/>
                <a:gd name="T15" fmla="*/ 734 h 980"/>
                <a:gd name="T16" fmla="*/ 367 w 633"/>
                <a:gd name="T17" fmla="*/ 574 h 980"/>
                <a:gd name="T18" fmla="*/ 433 w 633"/>
                <a:gd name="T19" fmla="*/ 381 h 980"/>
                <a:gd name="T20" fmla="*/ 468 w 633"/>
                <a:gd name="T21" fmla="*/ 283 h 980"/>
                <a:gd name="T22" fmla="*/ 500 w 633"/>
                <a:gd name="T23" fmla="*/ 193 h 980"/>
                <a:gd name="T24" fmla="*/ 533 w 633"/>
                <a:gd name="T25" fmla="*/ 113 h 980"/>
                <a:gd name="T26" fmla="*/ 568 w 633"/>
                <a:gd name="T27" fmla="*/ 51 h 980"/>
                <a:gd name="T28" fmla="*/ 601 w 633"/>
                <a:gd name="T29" fmla="*/ 14 h 980"/>
                <a:gd name="T30" fmla="*/ 633 w 633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0">
                  <a:moveTo>
                    <a:pt x="0" y="980"/>
                  </a:moveTo>
                  <a:lnTo>
                    <a:pt x="66" y="968"/>
                  </a:lnTo>
                  <a:lnTo>
                    <a:pt x="99" y="956"/>
                  </a:lnTo>
                  <a:lnTo>
                    <a:pt x="134" y="941"/>
                  </a:lnTo>
                  <a:lnTo>
                    <a:pt x="166" y="919"/>
                  </a:lnTo>
                  <a:lnTo>
                    <a:pt x="199" y="888"/>
                  </a:lnTo>
                  <a:lnTo>
                    <a:pt x="234" y="847"/>
                  </a:lnTo>
                  <a:lnTo>
                    <a:pt x="300" y="734"/>
                  </a:lnTo>
                  <a:lnTo>
                    <a:pt x="367" y="574"/>
                  </a:lnTo>
                  <a:lnTo>
                    <a:pt x="433" y="381"/>
                  </a:lnTo>
                  <a:lnTo>
                    <a:pt x="468" y="283"/>
                  </a:lnTo>
                  <a:lnTo>
                    <a:pt x="500" y="193"/>
                  </a:lnTo>
                  <a:lnTo>
                    <a:pt x="533" y="113"/>
                  </a:lnTo>
                  <a:lnTo>
                    <a:pt x="568" y="51"/>
                  </a:lnTo>
                  <a:lnTo>
                    <a:pt x="601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331" y="1012"/>
              <a:ext cx="633" cy="981"/>
            </a:xfrm>
            <a:custGeom>
              <a:avLst/>
              <a:gdLst>
                <a:gd name="T0" fmla="*/ 0 w 633"/>
                <a:gd name="T1" fmla="*/ 981 h 981"/>
                <a:gd name="T2" fmla="*/ 65 w 633"/>
                <a:gd name="T3" fmla="*/ 968 h 981"/>
                <a:gd name="T4" fmla="*/ 98 w 633"/>
                <a:gd name="T5" fmla="*/ 956 h 981"/>
                <a:gd name="T6" fmla="*/ 133 w 633"/>
                <a:gd name="T7" fmla="*/ 942 h 981"/>
                <a:gd name="T8" fmla="*/ 166 w 633"/>
                <a:gd name="T9" fmla="*/ 919 h 981"/>
                <a:gd name="T10" fmla="*/ 198 w 633"/>
                <a:gd name="T11" fmla="*/ 888 h 981"/>
                <a:gd name="T12" fmla="*/ 233 w 633"/>
                <a:gd name="T13" fmla="*/ 847 h 981"/>
                <a:gd name="T14" fmla="*/ 299 w 633"/>
                <a:gd name="T15" fmla="*/ 734 h 981"/>
                <a:gd name="T16" fmla="*/ 366 w 633"/>
                <a:gd name="T17" fmla="*/ 574 h 981"/>
                <a:gd name="T18" fmla="*/ 432 w 633"/>
                <a:gd name="T19" fmla="*/ 382 h 981"/>
                <a:gd name="T20" fmla="*/ 467 w 633"/>
                <a:gd name="T21" fmla="*/ 283 h 981"/>
                <a:gd name="T22" fmla="*/ 499 w 633"/>
                <a:gd name="T23" fmla="*/ 193 h 981"/>
                <a:gd name="T24" fmla="*/ 532 w 633"/>
                <a:gd name="T25" fmla="*/ 113 h 981"/>
                <a:gd name="T26" fmla="*/ 567 w 633"/>
                <a:gd name="T27" fmla="*/ 51 h 981"/>
                <a:gd name="T28" fmla="*/ 600 w 633"/>
                <a:gd name="T29" fmla="*/ 14 h 981"/>
                <a:gd name="T30" fmla="*/ 633 w 633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1">
                  <a:moveTo>
                    <a:pt x="0" y="981"/>
                  </a:moveTo>
                  <a:lnTo>
                    <a:pt x="65" y="968"/>
                  </a:lnTo>
                  <a:lnTo>
                    <a:pt x="98" y="956"/>
                  </a:lnTo>
                  <a:lnTo>
                    <a:pt x="133" y="942"/>
                  </a:lnTo>
                  <a:lnTo>
                    <a:pt x="166" y="919"/>
                  </a:lnTo>
                  <a:lnTo>
                    <a:pt x="198" y="888"/>
                  </a:lnTo>
                  <a:lnTo>
                    <a:pt x="233" y="847"/>
                  </a:lnTo>
                  <a:lnTo>
                    <a:pt x="299" y="734"/>
                  </a:lnTo>
                  <a:lnTo>
                    <a:pt x="366" y="574"/>
                  </a:lnTo>
                  <a:lnTo>
                    <a:pt x="432" y="382"/>
                  </a:lnTo>
                  <a:lnTo>
                    <a:pt x="467" y="283"/>
                  </a:lnTo>
                  <a:lnTo>
                    <a:pt x="499" y="193"/>
                  </a:lnTo>
                  <a:lnTo>
                    <a:pt x="532" y="113"/>
                  </a:lnTo>
                  <a:lnTo>
                    <a:pt x="567" y="51"/>
                  </a:lnTo>
                  <a:lnTo>
                    <a:pt x="600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240213" y="5138738"/>
            <a:ext cx="2032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521200" y="5181600"/>
            <a:ext cx="10001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Stock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248400" y="2514600"/>
            <a:ext cx="21066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stock-out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3434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5626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419600" y="2286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5943600" y="3429000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209800" y="2971800"/>
            <a:ext cx="1600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657600" y="563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5562600" y="563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4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93837" y="3399631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3837" y="3520281"/>
            <a:ext cx="73025" cy="4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3837" y="372983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3837" y="393938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93837" y="4150518"/>
            <a:ext cx="73025" cy="46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837" y="4356893"/>
            <a:ext cx="73025" cy="492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3837" y="4566443"/>
            <a:ext cx="73025" cy="5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93837" y="4777581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93837" y="4993481"/>
            <a:ext cx="73025" cy="46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93837" y="5196681"/>
            <a:ext cx="730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66862" y="3331368"/>
            <a:ext cx="5889625" cy="2100263"/>
          </a:xfrm>
          <a:custGeom>
            <a:avLst/>
            <a:gdLst>
              <a:gd name="T0" fmla="*/ 0 w 2036"/>
              <a:gd name="T1" fmla="*/ 0 h 720"/>
              <a:gd name="T2" fmla="*/ 0 w 2036"/>
              <a:gd name="T3" fmla="*/ 720 h 720"/>
              <a:gd name="T4" fmla="*/ 2036 w 2036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6" h="720">
                <a:moveTo>
                  <a:pt x="0" y="0"/>
                </a:moveTo>
                <a:lnTo>
                  <a:pt x="0" y="720"/>
                </a:lnTo>
                <a:lnTo>
                  <a:pt x="2036" y="720"/>
                </a:lnTo>
              </a:path>
            </a:pathLst>
          </a:custGeom>
          <a:noFill/>
          <a:ln w="25400">
            <a:solidFill>
              <a:srgbClr val="8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2300" y="2917031"/>
            <a:ext cx="1979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41950" y="2093118"/>
            <a:ext cx="225583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7937" y="2702718"/>
            <a:ext cx="23304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level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649787" y="2534443"/>
            <a:ext cx="1184275" cy="2835275"/>
          </a:xfrm>
          <a:custGeom>
            <a:avLst/>
            <a:gdLst>
              <a:gd name="T0" fmla="*/ 0 w 266"/>
              <a:gd name="T1" fmla="*/ 0 h 972"/>
              <a:gd name="T2" fmla="*/ 94 w 266"/>
              <a:gd name="T3" fmla="*/ 115 h 972"/>
              <a:gd name="T4" fmla="*/ 133 w 266"/>
              <a:gd name="T5" fmla="*/ 195 h 972"/>
              <a:gd name="T6" fmla="*/ 151 w 266"/>
              <a:gd name="T7" fmla="*/ 271 h 972"/>
              <a:gd name="T8" fmla="*/ 200 w 266"/>
              <a:gd name="T9" fmla="*/ 431 h 972"/>
              <a:gd name="T10" fmla="*/ 235 w 266"/>
              <a:gd name="T11" fmla="*/ 523 h 972"/>
              <a:gd name="T12" fmla="*/ 266 w 266"/>
              <a:gd name="T13" fmla="*/ 603 h 972"/>
              <a:gd name="T14" fmla="*/ 266 w 266"/>
              <a:gd name="T15" fmla="*/ 972 h 972"/>
              <a:gd name="T16" fmla="*/ 0 w 266"/>
              <a:gd name="T17" fmla="*/ 972 h 972"/>
              <a:gd name="T18" fmla="*/ 0 w 266"/>
              <a:gd name="T1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" h="972">
                <a:moveTo>
                  <a:pt x="0" y="0"/>
                </a:moveTo>
                <a:lnTo>
                  <a:pt x="94" y="115"/>
                </a:lnTo>
                <a:lnTo>
                  <a:pt x="133" y="195"/>
                </a:lnTo>
                <a:lnTo>
                  <a:pt x="151" y="271"/>
                </a:lnTo>
                <a:lnTo>
                  <a:pt x="200" y="431"/>
                </a:lnTo>
                <a:lnTo>
                  <a:pt x="235" y="523"/>
                </a:lnTo>
                <a:lnTo>
                  <a:pt x="266" y="603"/>
                </a:lnTo>
                <a:lnTo>
                  <a:pt x="266" y="972"/>
                </a:lnTo>
                <a:lnTo>
                  <a:pt x="0" y="9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125662" y="2593181"/>
            <a:ext cx="2489200" cy="2836862"/>
          </a:xfrm>
          <a:custGeom>
            <a:avLst/>
            <a:gdLst>
              <a:gd name="T0" fmla="*/ 560 w 560"/>
              <a:gd name="T1" fmla="*/ 0 h 973"/>
              <a:gd name="T2" fmla="*/ 463 w 560"/>
              <a:gd name="T3" fmla="*/ 115 h 973"/>
              <a:gd name="T4" fmla="*/ 426 w 560"/>
              <a:gd name="T5" fmla="*/ 193 h 973"/>
              <a:gd name="T6" fmla="*/ 387 w 560"/>
              <a:gd name="T7" fmla="*/ 310 h 973"/>
              <a:gd name="T8" fmla="*/ 355 w 560"/>
              <a:gd name="T9" fmla="*/ 431 h 973"/>
              <a:gd name="T10" fmla="*/ 324 w 560"/>
              <a:gd name="T11" fmla="*/ 521 h 973"/>
              <a:gd name="T12" fmla="*/ 183 w 560"/>
              <a:gd name="T13" fmla="*/ 817 h 973"/>
              <a:gd name="T14" fmla="*/ 92 w 560"/>
              <a:gd name="T15" fmla="*/ 897 h 973"/>
              <a:gd name="T16" fmla="*/ 0 w 560"/>
              <a:gd name="T17" fmla="*/ 973 h 973"/>
              <a:gd name="T18" fmla="*/ 560 w 560"/>
              <a:gd name="T19" fmla="*/ 973 h 973"/>
              <a:gd name="T20" fmla="*/ 560 w 560"/>
              <a:gd name="T2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0" h="973">
                <a:moveTo>
                  <a:pt x="560" y="0"/>
                </a:moveTo>
                <a:lnTo>
                  <a:pt x="463" y="115"/>
                </a:lnTo>
                <a:lnTo>
                  <a:pt x="426" y="193"/>
                </a:lnTo>
                <a:lnTo>
                  <a:pt x="387" y="310"/>
                </a:lnTo>
                <a:lnTo>
                  <a:pt x="355" y="431"/>
                </a:lnTo>
                <a:lnTo>
                  <a:pt x="324" y="521"/>
                </a:lnTo>
                <a:lnTo>
                  <a:pt x="183" y="817"/>
                </a:lnTo>
                <a:lnTo>
                  <a:pt x="92" y="897"/>
                </a:lnTo>
                <a:lnTo>
                  <a:pt x="0" y="973"/>
                </a:lnTo>
                <a:lnTo>
                  <a:pt x="560" y="973"/>
                </a:lnTo>
                <a:lnTo>
                  <a:pt x="56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246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229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13162" y="5430043"/>
            <a:ext cx="68263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01937" y="5430043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0237" y="5430043"/>
            <a:ext cx="6985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89012" y="5430043"/>
            <a:ext cx="76200" cy="30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649787" y="2545556"/>
            <a:ext cx="2859088" cy="2884487"/>
            <a:chOff x="3966" y="1004"/>
            <a:chExt cx="643" cy="989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974" y="1004"/>
              <a:ext cx="635" cy="980"/>
            </a:xfrm>
            <a:custGeom>
              <a:avLst/>
              <a:gdLst>
                <a:gd name="T0" fmla="*/ 635 w 635"/>
                <a:gd name="T1" fmla="*/ 980 h 980"/>
                <a:gd name="T2" fmla="*/ 569 w 635"/>
                <a:gd name="T3" fmla="*/ 968 h 980"/>
                <a:gd name="T4" fmla="*/ 535 w 635"/>
                <a:gd name="T5" fmla="*/ 956 h 980"/>
                <a:gd name="T6" fmla="*/ 502 w 635"/>
                <a:gd name="T7" fmla="*/ 941 h 980"/>
                <a:gd name="T8" fmla="*/ 469 w 635"/>
                <a:gd name="T9" fmla="*/ 919 h 980"/>
                <a:gd name="T10" fmla="*/ 434 w 635"/>
                <a:gd name="T11" fmla="*/ 888 h 980"/>
                <a:gd name="T12" fmla="*/ 401 w 635"/>
                <a:gd name="T13" fmla="*/ 847 h 980"/>
                <a:gd name="T14" fmla="*/ 336 w 635"/>
                <a:gd name="T15" fmla="*/ 734 h 980"/>
                <a:gd name="T16" fmla="*/ 268 w 635"/>
                <a:gd name="T17" fmla="*/ 574 h 980"/>
                <a:gd name="T18" fmla="*/ 199 w 635"/>
                <a:gd name="T19" fmla="*/ 381 h 980"/>
                <a:gd name="T20" fmla="*/ 166 w 635"/>
                <a:gd name="T21" fmla="*/ 283 h 980"/>
                <a:gd name="T22" fmla="*/ 133 w 635"/>
                <a:gd name="T23" fmla="*/ 193 h 980"/>
                <a:gd name="T24" fmla="*/ 98 w 635"/>
                <a:gd name="T25" fmla="*/ 113 h 980"/>
                <a:gd name="T26" fmla="*/ 65 w 635"/>
                <a:gd name="T27" fmla="*/ 51 h 980"/>
                <a:gd name="T28" fmla="*/ 33 w 635"/>
                <a:gd name="T29" fmla="*/ 14 h 980"/>
                <a:gd name="T30" fmla="*/ 0 w 635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0">
                  <a:moveTo>
                    <a:pt x="635" y="980"/>
                  </a:moveTo>
                  <a:lnTo>
                    <a:pt x="569" y="968"/>
                  </a:lnTo>
                  <a:lnTo>
                    <a:pt x="535" y="956"/>
                  </a:lnTo>
                  <a:lnTo>
                    <a:pt x="502" y="941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9" y="381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3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966" y="1012"/>
              <a:ext cx="635" cy="981"/>
            </a:xfrm>
            <a:custGeom>
              <a:avLst/>
              <a:gdLst>
                <a:gd name="T0" fmla="*/ 635 w 635"/>
                <a:gd name="T1" fmla="*/ 981 h 981"/>
                <a:gd name="T2" fmla="*/ 569 w 635"/>
                <a:gd name="T3" fmla="*/ 968 h 981"/>
                <a:gd name="T4" fmla="*/ 534 w 635"/>
                <a:gd name="T5" fmla="*/ 956 h 981"/>
                <a:gd name="T6" fmla="*/ 502 w 635"/>
                <a:gd name="T7" fmla="*/ 942 h 981"/>
                <a:gd name="T8" fmla="*/ 469 w 635"/>
                <a:gd name="T9" fmla="*/ 919 h 981"/>
                <a:gd name="T10" fmla="*/ 434 w 635"/>
                <a:gd name="T11" fmla="*/ 888 h 981"/>
                <a:gd name="T12" fmla="*/ 401 w 635"/>
                <a:gd name="T13" fmla="*/ 847 h 981"/>
                <a:gd name="T14" fmla="*/ 336 w 635"/>
                <a:gd name="T15" fmla="*/ 734 h 981"/>
                <a:gd name="T16" fmla="*/ 268 w 635"/>
                <a:gd name="T17" fmla="*/ 574 h 981"/>
                <a:gd name="T18" fmla="*/ 198 w 635"/>
                <a:gd name="T19" fmla="*/ 382 h 981"/>
                <a:gd name="T20" fmla="*/ 166 w 635"/>
                <a:gd name="T21" fmla="*/ 283 h 981"/>
                <a:gd name="T22" fmla="*/ 133 w 635"/>
                <a:gd name="T23" fmla="*/ 193 h 981"/>
                <a:gd name="T24" fmla="*/ 98 w 635"/>
                <a:gd name="T25" fmla="*/ 113 h 981"/>
                <a:gd name="T26" fmla="*/ 65 w 635"/>
                <a:gd name="T27" fmla="*/ 51 h 981"/>
                <a:gd name="T28" fmla="*/ 32 w 635"/>
                <a:gd name="T29" fmla="*/ 14 h 981"/>
                <a:gd name="T30" fmla="*/ 0 w 635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981">
                  <a:moveTo>
                    <a:pt x="635" y="981"/>
                  </a:moveTo>
                  <a:lnTo>
                    <a:pt x="569" y="968"/>
                  </a:lnTo>
                  <a:lnTo>
                    <a:pt x="534" y="956"/>
                  </a:lnTo>
                  <a:lnTo>
                    <a:pt x="502" y="942"/>
                  </a:lnTo>
                  <a:lnTo>
                    <a:pt x="469" y="919"/>
                  </a:lnTo>
                  <a:lnTo>
                    <a:pt x="434" y="888"/>
                  </a:lnTo>
                  <a:lnTo>
                    <a:pt x="401" y="847"/>
                  </a:lnTo>
                  <a:lnTo>
                    <a:pt x="336" y="734"/>
                  </a:lnTo>
                  <a:lnTo>
                    <a:pt x="268" y="574"/>
                  </a:lnTo>
                  <a:lnTo>
                    <a:pt x="198" y="382"/>
                  </a:lnTo>
                  <a:lnTo>
                    <a:pt x="166" y="283"/>
                  </a:lnTo>
                  <a:lnTo>
                    <a:pt x="133" y="193"/>
                  </a:lnTo>
                  <a:lnTo>
                    <a:pt x="98" y="113"/>
                  </a:lnTo>
                  <a:lnTo>
                    <a:pt x="65" y="51"/>
                  </a:lnTo>
                  <a:lnTo>
                    <a:pt x="32" y="14"/>
                  </a:lnTo>
                  <a:lnTo>
                    <a:pt x="0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787525" y="2545556"/>
            <a:ext cx="2854325" cy="2884487"/>
            <a:chOff x="3322" y="1004"/>
            <a:chExt cx="642" cy="989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22" y="1004"/>
              <a:ext cx="633" cy="980"/>
            </a:xfrm>
            <a:custGeom>
              <a:avLst/>
              <a:gdLst>
                <a:gd name="T0" fmla="*/ 0 w 633"/>
                <a:gd name="T1" fmla="*/ 980 h 980"/>
                <a:gd name="T2" fmla="*/ 66 w 633"/>
                <a:gd name="T3" fmla="*/ 968 h 980"/>
                <a:gd name="T4" fmla="*/ 99 w 633"/>
                <a:gd name="T5" fmla="*/ 956 h 980"/>
                <a:gd name="T6" fmla="*/ 134 w 633"/>
                <a:gd name="T7" fmla="*/ 941 h 980"/>
                <a:gd name="T8" fmla="*/ 166 w 633"/>
                <a:gd name="T9" fmla="*/ 919 h 980"/>
                <a:gd name="T10" fmla="*/ 199 w 633"/>
                <a:gd name="T11" fmla="*/ 888 h 980"/>
                <a:gd name="T12" fmla="*/ 234 w 633"/>
                <a:gd name="T13" fmla="*/ 847 h 980"/>
                <a:gd name="T14" fmla="*/ 300 w 633"/>
                <a:gd name="T15" fmla="*/ 734 h 980"/>
                <a:gd name="T16" fmla="*/ 367 w 633"/>
                <a:gd name="T17" fmla="*/ 574 h 980"/>
                <a:gd name="T18" fmla="*/ 433 w 633"/>
                <a:gd name="T19" fmla="*/ 381 h 980"/>
                <a:gd name="T20" fmla="*/ 468 w 633"/>
                <a:gd name="T21" fmla="*/ 283 h 980"/>
                <a:gd name="T22" fmla="*/ 500 w 633"/>
                <a:gd name="T23" fmla="*/ 193 h 980"/>
                <a:gd name="T24" fmla="*/ 533 w 633"/>
                <a:gd name="T25" fmla="*/ 113 h 980"/>
                <a:gd name="T26" fmla="*/ 568 w 633"/>
                <a:gd name="T27" fmla="*/ 51 h 980"/>
                <a:gd name="T28" fmla="*/ 601 w 633"/>
                <a:gd name="T29" fmla="*/ 14 h 980"/>
                <a:gd name="T30" fmla="*/ 633 w 633"/>
                <a:gd name="T31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0">
                  <a:moveTo>
                    <a:pt x="0" y="980"/>
                  </a:moveTo>
                  <a:lnTo>
                    <a:pt x="66" y="968"/>
                  </a:lnTo>
                  <a:lnTo>
                    <a:pt x="99" y="956"/>
                  </a:lnTo>
                  <a:lnTo>
                    <a:pt x="134" y="941"/>
                  </a:lnTo>
                  <a:lnTo>
                    <a:pt x="166" y="919"/>
                  </a:lnTo>
                  <a:lnTo>
                    <a:pt x="199" y="888"/>
                  </a:lnTo>
                  <a:lnTo>
                    <a:pt x="234" y="847"/>
                  </a:lnTo>
                  <a:lnTo>
                    <a:pt x="300" y="734"/>
                  </a:lnTo>
                  <a:lnTo>
                    <a:pt x="367" y="574"/>
                  </a:lnTo>
                  <a:lnTo>
                    <a:pt x="433" y="381"/>
                  </a:lnTo>
                  <a:lnTo>
                    <a:pt x="468" y="283"/>
                  </a:lnTo>
                  <a:lnTo>
                    <a:pt x="500" y="193"/>
                  </a:lnTo>
                  <a:lnTo>
                    <a:pt x="533" y="113"/>
                  </a:lnTo>
                  <a:lnTo>
                    <a:pt x="568" y="51"/>
                  </a:lnTo>
                  <a:lnTo>
                    <a:pt x="601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331" y="1012"/>
              <a:ext cx="633" cy="981"/>
            </a:xfrm>
            <a:custGeom>
              <a:avLst/>
              <a:gdLst>
                <a:gd name="T0" fmla="*/ 0 w 633"/>
                <a:gd name="T1" fmla="*/ 981 h 981"/>
                <a:gd name="T2" fmla="*/ 65 w 633"/>
                <a:gd name="T3" fmla="*/ 968 h 981"/>
                <a:gd name="T4" fmla="*/ 98 w 633"/>
                <a:gd name="T5" fmla="*/ 956 h 981"/>
                <a:gd name="T6" fmla="*/ 133 w 633"/>
                <a:gd name="T7" fmla="*/ 942 h 981"/>
                <a:gd name="T8" fmla="*/ 166 w 633"/>
                <a:gd name="T9" fmla="*/ 919 h 981"/>
                <a:gd name="T10" fmla="*/ 198 w 633"/>
                <a:gd name="T11" fmla="*/ 888 h 981"/>
                <a:gd name="T12" fmla="*/ 233 w 633"/>
                <a:gd name="T13" fmla="*/ 847 h 981"/>
                <a:gd name="T14" fmla="*/ 299 w 633"/>
                <a:gd name="T15" fmla="*/ 734 h 981"/>
                <a:gd name="T16" fmla="*/ 366 w 633"/>
                <a:gd name="T17" fmla="*/ 574 h 981"/>
                <a:gd name="T18" fmla="*/ 432 w 633"/>
                <a:gd name="T19" fmla="*/ 382 h 981"/>
                <a:gd name="T20" fmla="*/ 467 w 633"/>
                <a:gd name="T21" fmla="*/ 283 h 981"/>
                <a:gd name="T22" fmla="*/ 499 w 633"/>
                <a:gd name="T23" fmla="*/ 193 h 981"/>
                <a:gd name="T24" fmla="*/ 532 w 633"/>
                <a:gd name="T25" fmla="*/ 113 h 981"/>
                <a:gd name="T26" fmla="*/ 567 w 633"/>
                <a:gd name="T27" fmla="*/ 51 h 981"/>
                <a:gd name="T28" fmla="*/ 600 w 633"/>
                <a:gd name="T29" fmla="*/ 14 h 981"/>
                <a:gd name="T30" fmla="*/ 633 w 633"/>
                <a:gd name="T31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3" h="981">
                  <a:moveTo>
                    <a:pt x="0" y="981"/>
                  </a:moveTo>
                  <a:lnTo>
                    <a:pt x="65" y="968"/>
                  </a:lnTo>
                  <a:lnTo>
                    <a:pt x="98" y="956"/>
                  </a:lnTo>
                  <a:lnTo>
                    <a:pt x="133" y="942"/>
                  </a:lnTo>
                  <a:lnTo>
                    <a:pt x="166" y="919"/>
                  </a:lnTo>
                  <a:lnTo>
                    <a:pt x="198" y="888"/>
                  </a:lnTo>
                  <a:lnTo>
                    <a:pt x="233" y="847"/>
                  </a:lnTo>
                  <a:lnTo>
                    <a:pt x="299" y="734"/>
                  </a:lnTo>
                  <a:lnTo>
                    <a:pt x="366" y="574"/>
                  </a:lnTo>
                  <a:lnTo>
                    <a:pt x="432" y="382"/>
                  </a:lnTo>
                  <a:lnTo>
                    <a:pt x="467" y="283"/>
                  </a:lnTo>
                  <a:lnTo>
                    <a:pt x="499" y="193"/>
                  </a:lnTo>
                  <a:lnTo>
                    <a:pt x="532" y="113"/>
                  </a:lnTo>
                  <a:lnTo>
                    <a:pt x="567" y="51"/>
                  </a:lnTo>
                  <a:lnTo>
                    <a:pt x="600" y="14"/>
                  </a:lnTo>
                  <a:lnTo>
                    <a:pt x="633" y="0"/>
                  </a:lnTo>
                </a:path>
              </a:pathLst>
            </a:custGeom>
            <a:noFill/>
            <a:ln w="5238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495800" y="5387181"/>
            <a:ext cx="2032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76787" y="5430043"/>
            <a:ext cx="10001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Stock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503987" y="2763043"/>
            <a:ext cx="21066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stock-out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598987" y="543004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818187" y="543004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4675187" y="253444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60387" y="1667587"/>
            <a:ext cx="8229600" cy="564356"/>
          </a:xfrm>
          <a:prstGeom prst="rect">
            <a:avLst/>
          </a:prstGeom>
          <a:solidFill>
            <a:schemeClr val="bg1"/>
          </a:solidFill>
          <a:ln w="12700">
            <a:solidFill>
              <a:srgbClr val="9966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Safety stock = (safety factor z)(</a:t>
            </a:r>
            <a:r>
              <a:rPr kumimoji="0" lang="en-US" altLang="en-US" sz="2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std</a:t>
            </a: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deviation in demand</a:t>
            </a:r>
            <a:r>
              <a:rPr kumimoji="0" lang="en-US" altLang="en-US" sz="2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6199187" y="3677443"/>
            <a:ext cx="1219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465387" y="3220243"/>
            <a:ext cx="1600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3913187" y="588724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5818187" y="588724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111192" y="6202309"/>
            <a:ext cx="487184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Read z from Normal table for a given service level</a:t>
            </a:r>
          </a:p>
        </p:txBody>
      </p:sp>
    </p:spTree>
    <p:extLst>
      <p:ext uri="{BB962C8B-B14F-4D97-AF65-F5344CB8AC3E}">
        <p14:creationId xmlns:p14="http://schemas.microsoft.com/office/powerpoint/2010/main" val="1419154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Stock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(average) demand = 350 units  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deviation = 10 units  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dirty="0" smtClean="0"/>
              <a:t>stock out </a:t>
            </a:r>
            <a:r>
              <a:rPr lang="en-US" dirty="0"/>
              <a:t>= 5 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Calculate the service level  </a:t>
            </a:r>
            <a:endParaRPr lang="en-US" dirty="0" smtClean="0"/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safety stock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5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Factor (Z value)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02433"/>
              </p:ext>
            </p:extLst>
          </p:nvPr>
        </p:nvGraphicFramePr>
        <p:xfrm>
          <a:off x="1787577" y="2199807"/>
          <a:ext cx="5092908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6454">
                  <a:extLst>
                    <a:ext uri="{9D8B030D-6E8A-4147-A177-3AD203B41FA5}">
                      <a16:colId xmlns:a16="http://schemas.microsoft.com/office/drawing/2014/main" xmlns="" val="2711992801"/>
                    </a:ext>
                  </a:extLst>
                </a:gridCol>
                <a:gridCol w="2546454">
                  <a:extLst>
                    <a:ext uri="{9D8B030D-6E8A-4147-A177-3AD203B41FA5}">
                      <a16:colId xmlns:a16="http://schemas.microsoft.com/office/drawing/2014/main" xmlns="" val="289884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Service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Z- value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692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25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90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67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1.64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86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2.33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41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256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non </a:t>
            </a:r>
            <a:r>
              <a:rPr lang="en-US" dirty="0" err="1"/>
              <a:t>stockout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1- 0.05 </a:t>
            </a:r>
            <a:r>
              <a:rPr lang="en-US" dirty="0"/>
              <a:t>= </a:t>
            </a:r>
            <a:r>
              <a:rPr lang="en-US" dirty="0" smtClean="0"/>
              <a:t>0.95</a:t>
            </a:r>
            <a:endParaRPr lang="en-US" dirty="0"/>
          </a:p>
          <a:p>
            <a:r>
              <a:rPr lang="en-US" dirty="0" smtClean="0"/>
              <a:t>Service level of 0.95 is </a:t>
            </a:r>
            <a:r>
              <a:rPr lang="en-US" dirty="0"/>
              <a:t>1.64  </a:t>
            </a:r>
            <a:endParaRPr lang="en-US" dirty="0" smtClean="0"/>
          </a:p>
          <a:p>
            <a:r>
              <a:rPr lang="en-US" dirty="0" smtClean="0"/>
              <a:t>Standard Deviation </a:t>
            </a:r>
            <a:r>
              <a:rPr lang="en-US" dirty="0"/>
              <a:t>is 10 units</a:t>
            </a:r>
          </a:p>
          <a:p>
            <a:r>
              <a:rPr lang="en-US" dirty="0"/>
              <a:t>10* 1.64 = 16.4 units or 17 units</a:t>
            </a:r>
          </a:p>
        </p:txBody>
      </p:sp>
    </p:spTree>
    <p:extLst>
      <p:ext uri="{BB962C8B-B14F-4D97-AF65-F5344CB8AC3E}">
        <p14:creationId xmlns:p14="http://schemas.microsoft.com/office/powerpoint/2010/main" val="1815283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Safety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Demand + Safety Stock</a:t>
            </a:r>
          </a:p>
          <a:p>
            <a:endParaRPr lang="en-US" dirty="0"/>
          </a:p>
          <a:p>
            <a:pPr lvl="1"/>
            <a:r>
              <a:rPr lang="en-US" dirty="0" smtClean="0"/>
              <a:t>350 Units – Expected Demand</a:t>
            </a:r>
          </a:p>
          <a:p>
            <a:pPr lvl="1"/>
            <a:r>
              <a:rPr lang="en-US" dirty="0" smtClean="0"/>
              <a:t>17 Units – Safety Stock</a:t>
            </a:r>
          </a:p>
          <a:p>
            <a:pPr lvl="1"/>
            <a:r>
              <a:rPr lang="en-US" dirty="0" smtClean="0"/>
              <a:t>= 350 units + 17 units = 367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Demand factors</a:t>
            </a:r>
          </a:p>
          <a:p>
            <a:pPr lvl="2"/>
            <a:r>
              <a:rPr lang="en-US" dirty="0" smtClean="0"/>
              <a:t>Market growth</a:t>
            </a:r>
          </a:p>
          <a:p>
            <a:pPr lvl="2"/>
            <a:r>
              <a:rPr lang="en-US" dirty="0" smtClean="0"/>
              <a:t>Market maturity</a:t>
            </a:r>
          </a:p>
          <a:p>
            <a:pPr lvl="2"/>
            <a:r>
              <a:rPr lang="en-US" dirty="0" smtClean="0"/>
              <a:t>Seasonal demand</a:t>
            </a:r>
          </a:p>
          <a:p>
            <a:pPr lvl="2"/>
            <a:r>
              <a:rPr lang="en-US" dirty="0" smtClean="0"/>
              <a:t>Developing market</a:t>
            </a:r>
          </a:p>
          <a:p>
            <a:pPr lvl="2"/>
            <a:r>
              <a:rPr lang="en-US" dirty="0" smtClean="0"/>
              <a:t>Historical data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 (ROP)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safety stock  </a:t>
            </a:r>
            <a:endParaRPr lang="en-US" dirty="0" smtClean="0"/>
          </a:p>
          <a:p>
            <a:pPr lvl="1"/>
            <a:r>
              <a:rPr lang="en-US" dirty="0" smtClean="0"/>
              <a:t>ROP</a:t>
            </a:r>
            <a:r>
              <a:rPr lang="en-US" dirty="0"/>
              <a:t>= d x </a:t>
            </a:r>
            <a:r>
              <a:rPr lang="en-US" dirty="0" smtClean="0"/>
              <a:t>L</a:t>
            </a:r>
          </a:p>
          <a:p>
            <a:pPr lvl="1"/>
            <a:r>
              <a:rPr lang="en-US" dirty="0" smtClean="0"/>
              <a:t>Where 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= Daily </a:t>
            </a:r>
            <a:r>
              <a:rPr lang="en-US" dirty="0" smtClean="0"/>
              <a:t>demand</a:t>
            </a:r>
          </a:p>
          <a:p>
            <a:pPr lvl="2"/>
            <a:r>
              <a:rPr lang="en-US" dirty="0" smtClean="0"/>
              <a:t>L=Order </a:t>
            </a:r>
            <a:r>
              <a:rPr lang="en-US" dirty="0"/>
              <a:t>lead time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safety stock</a:t>
            </a:r>
          </a:p>
          <a:p>
            <a:pPr lvl="1"/>
            <a:r>
              <a:rPr lang="en-US" dirty="0"/>
              <a:t>ROP= d x L + </a:t>
            </a:r>
            <a:r>
              <a:rPr lang="en-US" dirty="0" err="1"/>
              <a:t>ss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Where</a:t>
            </a:r>
          </a:p>
          <a:p>
            <a:pPr lvl="2"/>
            <a:r>
              <a:rPr lang="en-US" dirty="0" err="1" smtClean="0"/>
              <a:t>ss</a:t>
            </a:r>
            <a:r>
              <a:rPr lang="en-US" dirty="0"/>
              <a:t>= safety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9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74133" y="1888761"/>
            <a:ext cx="0" cy="2773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74133" y="4661941"/>
            <a:ext cx="5595704" cy="14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4133" y="2338466"/>
            <a:ext cx="2413416" cy="2218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87549" y="2173574"/>
            <a:ext cx="0" cy="238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87549" y="2173574"/>
            <a:ext cx="2594547" cy="2458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4133" y="3732551"/>
            <a:ext cx="4081071" cy="14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5628" y="3747541"/>
            <a:ext cx="0" cy="926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55204" y="3732551"/>
            <a:ext cx="0" cy="9418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225661" y="3165237"/>
            <a:ext cx="223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Inventory Level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22258" y="3447738"/>
            <a:ext cx="99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 Point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16935" y="5061722"/>
            <a:ext cx="125542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37648" y="5661006"/>
            <a:ext cx="196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55204" y="5061722"/>
            <a:ext cx="1255427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Time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4186625" y="4405883"/>
            <a:ext cx="119923" cy="8819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6781174" y="4438360"/>
            <a:ext cx="119923" cy="88192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81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 Point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 point = 50 units</a:t>
            </a:r>
          </a:p>
          <a:p>
            <a:r>
              <a:rPr lang="en-US" dirty="0"/>
              <a:t>Holding costs per unit per year= </a:t>
            </a:r>
            <a:r>
              <a:rPr lang="en-US" dirty="0" smtClean="0"/>
              <a:t>$5 </a:t>
            </a:r>
          </a:p>
          <a:p>
            <a:r>
              <a:rPr lang="en-US" dirty="0" err="1" smtClean="0"/>
              <a:t>Stockout</a:t>
            </a:r>
            <a:r>
              <a:rPr lang="en-US" dirty="0" smtClean="0"/>
              <a:t> </a:t>
            </a:r>
            <a:r>
              <a:rPr lang="en-US" dirty="0"/>
              <a:t>costs per unit = </a:t>
            </a:r>
            <a:r>
              <a:rPr lang="en-US" dirty="0" smtClean="0"/>
              <a:t>$40 </a:t>
            </a:r>
          </a:p>
          <a:p>
            <a:r>
              <a:rPr lang="en-US" dirty="0" smtClean="0"/>
              <a:t>Number </a:t>
            </a:r>
            <a:r>
              <a:rPr lang="en-US" dirty="0"/>
              <a:t>of orders per year = 6  </a:t>
            </a:r>
            <a:endParaRPr lang="en-US" dirty="0" smtClean="0"/>
          </a:p>
          <a:p>
            <a:r>
              <a:rPr lang="en-US" dirty="0" smtClean="0"/>
              <a:t>Probability </a:t>
            </a:r>
            <a:r>
              <a:rPr lang="en-US" dirty="0"/>
              <a:t>of </a:t>
            </a:r>
            <a:r>
              <a:rPr lang="en-US" dirty="0" err="1"/>
              <a:t>stockout</a:t>
            </a:r>
            <a:endParaRPr lang="en-US" dirty="0"/>
          </a:p>
          <a:p>
            <a:pPr lvl="1"/>
            <a:r>
              <a:rPr lang="en-US" dirty="0"/>
              <a:t>0 units of safety stock = 20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units of safety stock = 10%  </a:t>
            </a:r>
            <a:endParaRPr lang="en-US" dirty="0" smtClean="0"/>
          </a:p>
          <a:p>
            <a:pPr lvl="1"/>
            <a:r>
              <a:rPr lang="en-US" dirty="0" smtClean="0"/>
              <a:t>20 </a:t>
            </a:r>
            <a:r>
              <a:rPr lang="en-US" dirty="0"/>
              <a:t>units of safety stock = 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0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309"/>
              </p:ext>
            </p:extLst>
          </p:nvPr>
        </p:nvGraphicFramePr>
        <p:xfrm>
          <a:off x="717469" y="1798281"/>
          <a:ext cx="7508676" cy="197723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8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16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7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99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Safety</a:t>
                      </a:r>
                      <a:r>
                        <a:rPr sz="1600" spc="-30" dirty="0"/>
                        <a:t> </a:t>
                      </a:r>
                      <a:r>
                        <a:rPr sz="1600" spc="-10" dirty="0"/>
                        <a:t>stock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 marR="173990">
                        <a:lnSpc>
                          <a:spcPts val="2020"/>
                        </a:lnSpc>
                        <a:spcBef>
                          <a:spcPts val="380"/>
                        </a:spcBef>
                      </a:pPr>
                      <a:r>
                        <a:rPr sz="1600" spc="-10" dirty="0"/>
                        <a:t>Additional holding  </a:t>
                      </a:r>
                      <a:r>
                        <a:rPr sz="1600" spc="-5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762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Stockout </a:t>
                      </a:r>
                      <a:r>
                        <a:rPr sz="1600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45" dirty="0"/>
                        <a:t>Total</a:t>
                      </a:r>
                      <a:r>
                        <a:rPr sz="1600" spc="-10" dirty="0"/>
                        <a:t> </a:t>
                      </a:r>
                      <a:r>
                        <a:rPr sz="1600" dirty="0"/>
                        <a:t>cost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27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/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/>
                        <a:t>(20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5)=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/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608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/>
                        <a:t>(10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5)=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50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tc>
                  <a:txBody>
                    <a:bodyPr/>
                    <a:lstStyle/>
                    <a:p>
                      <a:pPr marL="89535" marR="515620">
                        <a:lnSpc>
                          <a:spcPts val="2020"/>
                        </a:lnSpc>
                        <a:spcBef>
                          <a:spcPts val="384"/>
                        </a:spcBef>
                      </a:pPr>
                      <a:r>
                        <a:rPr sz="1600" spc="-10" dirty="0"/>
                        <a:t>(10)*(.1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4</a:t>
                      </a:r>
                      <a:r>
                        <a:rPr lang="en-US" sz="1600" spc="-10" dirty="0" smtClean="0"/>
                        <a:t>0</a:t>
                      </a:r>
                      <a:r>
                        <a:rPr sz="1600" spc="-10" dirty="0" smtClean="0"/>
                        <a:t>)  </a:t>
                      </a:r>
                      <a:r>
                        <a:rPr sz="1600" spc="-5" dirty="0"/>
                        <a:t>(6</a:t>
                      </a:r>
                      <a:r>
                        <a:rPr sz="1600" spc="-5" dirty="0" smtClean="0"/>
                        <a:t>)=</a:t>
                      </a: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240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337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290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033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048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dirty="0"/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1242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600" spc="-5" dirty="0" smtClean="0"/>
                        <a:t>$</a:t>
                      </a:r>
                      <a:r>
                        <a:rPr sz="1600" spc="-5" dirty="0" smtClean="0"/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090"/>
                        </a:lnSpc>
                        <a:spcBef>
                          <a:spcPts val="195"/>
                        </a:spcBef>
                      </a:pPr>
                      <a:r>
                        <a:rPr sz="1600" spc="-10" dirty="0"/>
                        <a:t>(20)*(.2</a:t>
                      </a:r>
                      <a:r>
                        <a:rPr sz="1600" spc="-10" dirty="0" smtClean="0"/>
                        <a:t>)*(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40)*(</a:t>
                      </a:r>
                      <a:r>
                        <a:rPr sz="1600" spc="-10" dirty="0"/>
                        <a:t>6)</a:t>
                      </a:r>
                      <a:endParaRPr sz="1600" dirty="0"/>
                    </a:p>
                    <a:p>
                      <a:pPr marL="89535">
                        <a:lnSpc>
                          <a:spcPts val="2090"/>
                        </a:lnSpc>
                      </a:pPr>
                      <a:r>
                        <a:rPr sz="1600" spc="-10" dirty="0" smtClean="0"/>
                        <a:t>=</a:t>
                      </a: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960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600" spc="-10" dirty="0" smtClean="0"/>
                        <a:t>$</a:t>
                      </a:r>
                      <a:r>
                        <a:rPr sz="1600" spc="-10" dirty="0" smtClean="0"/>
                        <a:t>960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2457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134735" y="4963605"/>
            <a:ext cx="6674144" cy="610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FFFFFF"/>
            </a:solidFill>
          </a:ln>
        </p:spPr>
        <p:txBody>
          <a:bodyPr vert="horz" wrap="square" lIns="0" tIns="45490" rIns="0" bIns="0" rtlCol="0">
            <a:spAutoFit/>
          </a:bodyPr>
          <a:lstStyle/>
          <a:p>
            <a:pPr marL="81190" marR="81766">
              <a:lnSpc>
                <a:spcPts val="2231"/>
              </a:lnSpc>
              <a:spcBef>
                <a:spcPts val="358"/>
              </a:spcBef>
            </a:pPr>
            <a:r>
              <a:rPr sz="1995" b="1" dirty="0">
                <a:latin typeface="Arial"/>
                <a:cs typeface="Arial"/>
              </a:rPr>
              <a:t>A </a:t>
            </a:r>
            <a:r>
              <a:rPr sz="1995" b="1" spc="-5" dirty="0">
                <a:latin typeface="Arial"/>
                <a:cs typeface="Arial"/>
              </a:rPr>
              <a:t>safety stock of 20 </a:t>
            </a:r>
            <a:r>
              <a:rPr lang="en-US" sz="1995" b="1" spc="-5" dirty="0" smtClean="0">
                <a:latin typeface="Arial"/>
                <a:cs typeface="Arial"/>
              </a:rPr>
              <a:t>units</a:t>
            </a:r>
            <a:r>
              <a:rPr sz="1995" b="1" spc="-5" dirty="0" smtClean="0">
                <a:latin typeface="Arial"/>
                <a:cs typeface="Arial"/>
              </a:rPr>
              <a:t> </a:t>
            </a:r>
            <a:r>
              <a:rPr sz="1995" b="1" spc="-9" dirty="0">
                <a:latin typeface="Arial"/>
                <a:cs typeface="Arial"/>
              </a:rPr>
              <a:t>gives</a:t>
            </a:r>
            <a:r>
              <a:rPr sz="1995" b="1" spc="-131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the  lowest total</a:t>
            </a:r>
            <a:r>
              <a:rPr sz="1995" b="1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cost</a:t>
            </a:r>
            <a:endParaRPr sz="1995" dirty="0">
              <a:latin typeface="Arial"/>
              <a:cs typeface="Arial"/>
            </a:endParaRPr>
          </a:p>
          <a:p>
            <a:pPr marL="81190">
              <a:lnSpc>
                <a:spcPts val="2185"/>
              </a:lnSpc>
            </a:pPr>
            <a:r>
              <a:rPr sz="1995" b="1" spc="-5" dirty="0">
                <a:latin typeface="Arial"/>
                <a:cs typeface="Arial"/>
              </a:rPr>
              <a:t>ROP </a:t>
            </a:r>
            <a:r>
              <a:rPr sz="1995" b="1" dirty="0">
                <a:latin typeface="Arial"/>
                <a:cs typeface="Arial"/>
              </a:rPr>
              <a:t>= 50 </a:t>
            </a:r>
            <a:r>
              <a:rPr sz="1995" b="1" spc="-5" dirty="0">
                <a:latin typeface="Arial"/>
                <a:cs typeface="Arial"/>
              </a:rPr>
              <a:t>units </a:t>
            </a:r>
            <a:r>
              <a:rPr sz="1995" b="1" dirty="0">
                <a:latin typeface="Arial"/>
                <a:cs typeface="Arial"/>
              </a:rPr>
              <a:t>+ </a:t>
            </a:r>
            <a:r>
              <a:rPr sz="1995" b="1" spc="-5" dirty="0">
                <a:latin typeface="Arial"/>
                <a:cs typeface="Arial"/>
              </a:rPr>
              <a:t>20 units </a:t>
            </a:r>
            <a:r>
              <a:rPr sz="1995" b="1" dirty="0">
                <a:latin typeface="Arial"/>
                <a:cs typeface="Arial"/>
              </a:rPr>
              <a:t>= 70</a:t>
            </a:r>
            <a:r>
              <a:rPr sz="1995" b="1" spc="-82" dirty="0">
                <a:latin typeface="Arial"/>
                <a:cs typeface="Arial"/>
              </a:rPr>
              <a:t> </a:t>
            </a:r>
            <a:r>
              <a:rPr sz="1995" b="1" spc="-5" dirty="0">
                <a:latin typeface="Arial"/>
                <a:cs typeface="Arial"/>
              </a:rPr>
              <a:t>units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8603" y="3861727"/>
            <a:ext cx="187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Safety Stock * Holding Cost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59274" y="3861727"/>
            <a:ext cx="21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Safety Stock * Probability of Stock Out * Stock Out Cost * Number of Orders Per Year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40839" y="4014127"/>
            <a:ext cx="2181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Sum of Additional Holding Cost +Sum of Stock Out Cost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41512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Inventory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84213" y="4826000"/>
            <a:ext cx="6780212" cy="560388"/>
            <a:chOff x="895" y="3143"/>
            <a:chExt cx="4271" cy="27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895" y="3143"/>
              <a:ext cx="4269" cy="2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895" y="3143"/>
              <a:ext cx="4271" cy="27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999933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368550" y="3695700"/>
            <a:ext cx="52388" cy="2127250"/>
            <a:chOff x="1956" y="2585"/>
            <a:chExt cx="33" cy="1051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956" y="258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956" y="281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956" y="304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56" y="327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956" y="350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049713" y="3695700"/>
            <a:ext cx="52387" cy="2127250"/>
            <a:chOff x="3015" y="2585"/>
            <a:chExt cx="33" cy="1051"/>
          </a:xfrm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015" y="258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015" y="2815"/>
              <a:ext cx="33" cy="132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015" y="304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015" y="327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015" y="3505"/>
              <a:ext cx="33" cy="131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9" name="Freeform 22"/>
          <p:cNvSpPr>
            <a:spLocks/>
          </p:cNvSpPr>
          <p:nvPr/>
        </p:nvSpPr>
        <p:spPr bwMode="auto">
          <a:xfrm>
            <a:off x="660400" y="1454150"/>
            <a:ext cx="6732588" cy="3924300"/>
          </a:xfrm>
          <a:custGeom>
            <a:avLst/>
            <a:gdLst>
              <a:gd name="T0" fmla="*/ 0 w 4241"/>
              <a:gd name="T1" fmla="*/ 0 h 1938"/>
              <a:gd name="T2" fmla="*/ 0 w 4241"/>
              <a:gd name="T3" fmla="*/ 1938 h 1938"/>
              <a:gd name="T4" fmla="*/ 4241 w 4241"/>
              <a:gd name="T5" fmla="*/ 1938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41" h="1938">
                <a:moveTo>
                  <a:pt x="0" y="0"/>
                </a:moveTo>
                <a:lnTo>
                  <a:pt x="0" y="1938"/>
                </a:lnTo>
                <a:lnTo>
                  <a:pt x="4241" y="1938"/>
                </a:lnTo>
              </a:path>
            </a:pathLst>
          </a:custGeom>
          <a:noFill/>
          <a:ln w="523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66725" y="1957388"/>
            <a:ext cx="338138" cy="66675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54050" y="1965325"/>
            <a:ext cx="1754188" cy="1776413"/>
            <a:chOff x="876" y="1730"/>
            <a:chExt cx="1105" cy="878"/>
          </a:xfrm>
        </p:grpSpPr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893" y="1746"/>
              <a:ext cx="1088" cy="862"/>
            </a:xfrm>
            <a:custGeom>
              <a:avLst/>
              <a:gdLst>
                <a:gd name="T0" fmla="*/ 0 w 1088"/>
                <a:gd name="T1" fmla="*/ 0 h 862"/>
                <a:gd name="T2" fmla="*/ 289 w 1088"/>
                <a:gd name="T3" fmla="*/ 265 h 862"/>
                <a:gd name="T4" fmla="*/ 442 w 1088"/>
                <a:gd name="T5" fmla="*/ 320 h 862"/>
                <a:gd name="T6" fmla="*/ 608 w 1088"/>
                <a:gd name="T7" fmla="*/ 505 h 862"/>
                <a:gd name="T8" fmla="*/ 866 w 1088"/>
                <a:gd name="T9" fmla="*/ 585 h 862"/>
                <a:gd name="T10" fmla="*/ 1088 w 1088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862">
                  <a:moveTo>
                    <a:pt x="0" y="0"/>
                  </a:moveTo>
                  <a:lnTo>
                    <a:pt x="289" y="265"/>
                  </a:lnTo>
                  <a:lnTo>
                    <a:pt x="442" y="320"/>
                  </a:lnTo>
                  <a:lnTo>
                    <a:pt x="608" y="505"/>
                  </a:lnTo>
                  <a:lnTo>
                    <a:pt x="866" y="585"/>
                  </a:lnTo>
                  <a:lnTo>
                    <a:pt x="1088" y="862"/>
                  </a:lnTo>
                </a:path>
              </a:pathLst>
            </a:custGeom>
            <a:noFill/>
            <a:ln w="52388">
              <a:solidFill>
                <a:srgbClr val="8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876" y="1730"/>
              <a:ext cx="1088" cy="862"/>
            </a:xfrm>
            <a:custGeom>
              <a:avLst/>
              <a:gdLst>
                <a:gd name="T0" fmla="*/ 0 w 1088"/>
                <a:gd name="T1" fmla="*/ 0 h 862"/>
                <a:gd name="T2" fmla="*/ 289 w 1088"/>
                <a:gd name="T3" fmla="*/ 265 h 862"/>
                <a:gd name="T4" fmla="*/ 443 w 1088"/>
                <a:gd name="T5" fmla="*/ 320 h 862"/>
                <a:gd name="T6" fmla="*/ 609 w 1088"/>
                <a:gd name="T7" fmla="*/ 505 h 862"/>
                <a:gd name="T8" fmla="*/ 867 w 1088"/>
                <a:gd name="T9" fmla="*/ 585 h 862"/>
                <a:gd name="T10" fmla="*/ 1088 w 1088"/>
                <a:gd name="T1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8" h="862">
                  <a:moveTo>
                    <a:pt x="0" y="0"/>
                  </a:moveTo>
                  <a:lnTo>
                    <a:pt x="289" y="265"/>
                  </a:lnTo>
                  <a:lnTo>
                    <a:pt x="443" y="320"/>
                  </a:lnTo>
                  <a:lnTo>
                    <a:pt x="609" y="505"/>
                  </a:lnTo>
                  <a:lnTo>
                    <a:pt x="867" y="585"/>
                  </a:lnTo>
                  <a:lnTo>
                    <a:pt x="1088" y="862"/>
                  </a:lnTo>
                </a:path>
              </a:pathLst>
            </a:custGeom>
            <a:noFill/>
            <a:ln w="52388">
              <a:solidFill>
                <a:srgbClr val="9999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2486025" y="5727700"/>
            <a:ext cx="1470025" cy="179388"/>
            <a:chOff x="2030" y="3589"/>
            <a:chExt cx="926" cy="88"/>
          </a:xfrm>
        </p:grpSpPr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2118" y="3623"/>
              <a:ext cx="748" cy="17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2030" y="3589"/>
              <a:ext cx="137" cy="88"/>
            </a:xfrm>
            <a:custGeom>
              <a:avLst/>
              <a:gdLst>
                <a:gd name="T0" fmla="*/ 137 w 137"/>
                <a:gd name="T1" fmla="*/ 0 h 88"/>
                <a:gd name="T2" fmla="*/ 0 w 137"/>
                <a:gd name="T3" fmla="*/ 43 h 88"/>
                <a:gd name="T4" fmla="*/ 137 w 137"/>
                <a:gd name="T5" fmla="*/ 88 h 88"/>
                <a:gd name="T6" fmla="*/ 94 w 137"/>
                <a:gd name="T7" fmla="*/ 43 h 88"/>
                <a:gd name="T8" fmla="*/ 137 w 13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8">
                  <a:moveTo>
                    <a:pt x="137" y="0"/>
                  </a:moveTo>
                  <a:lnTo>
                    <a:pt x="0" y="43"/>
                  </a:lnTo>
                  <a:lnTo>
                    <a:pt x="137" y="88"/>
                  </a:lnTo>
                  <a:lnTo>
                    <a:pt x="94" y="4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818" y="3589"/>
              <a:ext cx="138" cy="88"/>
            </a:xfrm>
            <a:custGeom>
              <a:avLst/>
              <a:gdLst>
                <a:gd name="T0" fmla="*/ 0 w 138"/>
                <a:gd name="T1" fmla="*/ 88 h 88"/>
                <a:gd name="T2" fmla="*/ 138 w 138"/>
                <a:gd name="T3" fmla="*/ 43 h 88"/>
                <a:gd name="T4" fmla="*/ 0 w 138"/>
                <a:gd name="T5" fmla="*/ 0 h 88"/>
                <a:gd name="T6" fmla="*/ 44 w 138"/>
                <a:gd name="T7" fmla="*/ 43 h 88"/>
                <a:gd name="T8" fmla="*/ 0 w 138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8">
                  <a:moveTo>
                    <a:pt x="0" y="88"/>
                  </a:moveTo>
                  <a:lnTo>
                    <a:pt x="138" y="43"/>
                  </a:lnTo>
                  <a:lnTo>
                    <a:pt x="0" y="0"/>
                  </a:lnTo>
                  <a:lnTo>
                    <a:pt x="44" y="43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3525838" y="5954713"/>
            <a:ext cx="10350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627438" y="6034088"/>
            <a:ext cx="10403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Receive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621088" y="6026150"/>
            <a:ext cx="10403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Receive 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3783013" y="6353175"/>
            <a:ext cx="655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3776663" y="6345238"/>
            <a:ext cx="6556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850063" y="5416550"/>
            <a:ext cx="6794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6951663" y="5495925"/>
            <a:ext cx="592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6943725" y="5487988"/>
            <a:ext cx="592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2001838" y="5954713"/>
            <a:ext cx="73501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2101850" y="6034088"/>
            <a:ext cx="6635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Place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2095500" y="6026150"/>
            <a:ext cx="663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Place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2108200" y="6353175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101850" y="6345238"/>
            <a:ext cx="649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2657475" y="5337175"/>
            <a:ext cx="1220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59075" y="5416550"/>
            <a:ext cx="12557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Lead 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2752725" y="5408613"/>
            <a:ext cx="1255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Lead Time</a:t>
            </a:r>
            <a:endParaRPr kumimoji="0" lang="en-US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44" name="Group 47"/>
          <p:cNvGrpSpPr>
            <a:grpSpLocks/>
          </p:cNvGrpSpPr>
          <p:nvPr/>
        </p:nvGrpSpPr>
        <p:grpSpPr bwMode="auto">
          <a:xfrm flipV="1">
            <a:off x="2387600" y="3748088"/>
            <a:ext cx="1600200" cy="1069975"/>
            <a:chOff x="3052" y="2224"/>
            <a:chExt cx="891" cy="893"/>
          </a:xfrm>
        </p:grpSpPr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3052" y="3092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3079" y="3066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3103" y="3039"/>
              <a:ext cx="27" cy="27"/>
            </a:xfrm>
            <a:custGeom>
              <a:avLst/>
              <a:gdLst>
                <a:gd name="T0" fmla="*/ 0 w 27"/>
                <a:gd name="T1" fmla="*/ 14 h 27"/>
                <a:gd name="T2" fmla="*/ 13 w 27"/>
                <a:gd name="T3" fmla="*/ 27 h 27"/>
                <a:gd name="T4" fmla="*/ 27 w 27"/>
                <a:gd name="T5" fmla="*/ 12 h 27"/>
                <a:gd name="T6" fmla="*/ 15 w 27"/>
                <a:gd name="T7" fmla="*/ 0 h 27"/>
                <a:gd name="T8" fmla="*/ 0 w 2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4"/>
                  </a:moveTo>
                  <a:lnTo>
                    <a:pt x="13" y="27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3130" y="3012"/>
              <a:ext cx="27" cy="27"/>
            </a:xfrm>
            <a:custGeom>
              <a:avLst/>
              <a:gdLst>
                <a:gd name="T0" fmla="*/ 0 w 27"/>
                <a:gd name="T1" fmla="*/ 15 h 27"/>
                <a:gd name="T2" fmla="*/ 12 w 27"/>
                <a:gd name="T3" fmla="*/ 27 h 27"/>
                <a:gd name="T4" fmla="*/ 27 w 27"/>
                <a:gd name="T5" fmla="*/ 12 h 27"/>
                <a:gd name="T6" fmla="*/ 14 w 27"/>
                <a:gd name="T7" fmla="*/ 0 h 27"/>
                <a:gd name="T8" fmla="*/ 0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5"/>
                  </a:moveTo>
                  <a:lnTo>
                    <a:pt x="12" y="27"/>
                  </a:lnTo>
                  <a:lnTo>
                    <a:pt x="27" y="12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3157" y="2988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3183" y="2961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24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3208" y="2934"/>
              <a:ext cx="26" cy="27"/>
            </a:xfrm>
            <a:custGeom>
              <a:avLst/>
              <a:gdLst>
                <a:gd name="T0" fmla="*/ 0 w 26"/>
                <a:gd name="T1" fmla="*/ 15 h 27"/>
                <a:gd name="T2" fmla="*/ 12 w 26"/>
                <a:gd name="T3" fmla="*/ 27 h 27"/>
                <a:gd name="T4" fmla="*/ 26 w 26"/>
                <a:gd name="T5" fmla="*/ 13 h 27"/>
                <a:gd name="T6" fmla="*/ 14 w 26"/>
                <a:gd name="T7" fmla="*/ 0 h 27"/>
                <a:gd name="T8" fmla="*/ 0 w 2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5"/>
                  </a:moveTo>
                  <a:lnTo>
                    <a:pt x="12" y="27"/>
                  </a:lnTo>
                  <a:lnTo>
                    <a:pt x="26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3234" y="2910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24 h 24"/>
                <a:gd name="T4" fmla="*/ 25 w 25"/>
                <a:gd name="T5" fmla="*/ 12 h 24"/>
                <a:gd name="T6" fmla="*/ 13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3261" y="2883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3288" y="2856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25 h 25"/>
                <a:gd name="T4" fmla="*/ 24 w 24"/>
                <a:gd name="T5" fmla="*/ 13 h 25"/>
                <a:gd name="T6" fmla="*/ 12 w 24"/>
                <a:gd name="T7" fmla="*/ 0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25"/>
                  </a:lnTo>
                  <a:lnTo>
                    <a:pt x="24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3312" y="2830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2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2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3339" y="2805"/>
              <a:ext cx="24" cy="25"/>
            </a:xfrm>
            <a:custGeom>
              <a:avLst/>
              <a:gdLst>
                <a:gd name="T0" fmla="*/ 0 w 24"/>
                <a:gd name="T1" fmla="*/ 12 h 25"/>
                <a:gd name="T2" fmla="*/ 12 w 24"/>
                <a:gd name="T3" fmla="*/ 25 h 25"/>
                <a:gd name="T4" fmla="*/ 24 w 24"/>
                <a:gd name="T5" fmla="*/ 12 h 25"/>
                <a:gd name="T6" fmla="*/ 12 w 24"/>
                <a:gd name="T7" fmla="*/ 0 h 25"/>
                <a:gd name="T8" fmla="*/ 0 w 2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2"/>
                  </a:moveTo>
                  <a:lnTo>
                    <a:pt x="12" y="25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3365" y="2778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25 h 25"/>
                <a:gd name="T4" fmla="*/ 25 w 25"/>
                <a:gd name="T5" fmla="*/ 13 h 25"/>
                <a:gd name="T6" fmla="*/ 13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25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3390" y="2752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2 w 27"/>
                <a:gd name="T3" fmla="*/ 26 h 26"/>
                <a:gd name="T4" fmla="*/ 27 w 27"/>
                <a:gd name="T5" fmla="*/ 12 h 26"/>
                <a:gd name="T6" fmla="*/ 14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2" y="26"/>
                  </a:lnTo>
                  <a:lnTo>
                    <a:pt x="27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3417" y="2725"/>
              <a:ext cx="26" cy="27"/>
            </a:xfrm>
            <a:custGeom>
              <a:avLst/>
              <a:gdLst>
                <a:gd name="T0" fmla="*/ 0 w 26"/>
                <a:gd name="T1" fmla="*/ 14 h 27"/>
                <a:gd name="T2" fmla="*/ 12 w 26"/>
                <a:gd name="T3" fmla="*/ 27 h 27"/>
                <a:gd name="T4" fmla="*/ 26 w 26"/>
                <a:gd name="T5" fmla="*/ 12 h 27"/>
                <a:gd name="T6" fmla="*/ 14 w 26"/>
                <a:gd name="T7" fmla="*/ 0 h 27"/>
                <a:gd name="T8" fmla="*/ 0 w 2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4"/>
                  </a:moveTo>
                  <a:lnTo>
                    <a:pt x="12" y="27"/>
                  </a:lnTo>
                  <a:lnTo>
                    <a:pt x="26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3443" y="2700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25 h 25"/>
                <a:gd name="T4" fmla="*/ 25 w 25"/>
                <a:gd name="T5" fmla="*/ 13 h 25"/>
                <a:gd name="T6" fmla="*/ 13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25"/>
                  </a:lnTo>
                  <a:lnTo>
                    <a:pt x="25" y="1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3470" y="2674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24 h 24"/>
                <a:gd name="T4" fmla="*/ 25 w 25"/>
                <a:gd name="T5" fmla="*/ 12 h 24"/>
                <a:gd name="T6" fmla="*/ 12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24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3495" y="2647"/>
              <a:ext cx="26" cy="27"/>
            </a:xfrm>
            <a:custGeom>
              <a:avLst/>
              <a:gdLst>
                <a:gd name="T0" fmla="*/ 0 w 26"/>
                <a:gd name="T1" fmla="*/ 14 h 27"/>
                <a:gd name="T2" fmla="*/ 12 w 26"/>
                <a:gd name="T3" fmla="*/ 27 h 27"/>
                <a:gd name="T4" fmla="*/ 26 w 26"/>
                <a:gd name="T5" fmla="*/ 12 h 27"/>
                <a:gd name="T6" fmla="*/ 14 w 26"/>
                <a:gd name="T7" fmla="*/ 0 h 27"/>
                <a:gd name="T8" fmla="*/ 0 w 2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4"/>
                  </a:moveTo>
                  <a:lnTo>
                    <a:pt x="12" y="27"/>
                  </a:lnTo>
                  <a:lnTo>
                    <a:pt x="26" y="12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3521" y="2622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25 h 25"/>
                <a:gd name="T4" fmla="*/ 25 w 25"/>
                <a:gd name="T5" fmla="*/ 13 h 25"/>
                <a:gd name="T6" fmla="*/ 12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25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3548" y="2596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3574" y="2569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25 h 25"/>
                <a:gd name="T4" fmla="*/ 25 w 25"/>
                <a:gd name="T5" fmla="*/ 12 h 25"/>
                <a:gd name="T6" fmla="*/ 13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25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3599" y="2542"/>
              <a:ext cx="27" cy="27"/>
            </a:xfrm>
            <a:custGeom>
              <a:avLst/>
              <a:gdLst>
                <a:gd name="T0" fmla="*/ 0 w 27"/>
                <a:gd name="T1" fmla="*/ 15 h 27"/>
                <a:gd name="T2" fmla="*/ 12 w 27"/>
                <a:gd name="T3" fmla="*/ 27 h 27"/>
                <a:gd name="T4" fmla="*/ 27 w 27"/>
                <a:gd name="T5" fmla="*/ 13 h 27"/>
                <a:gd name="T6" fmla="*/ 14 w 27"/>
                <a:gd name="T7" fmla="*/ 0 h 27"/>
                <a:gd name="T8" fmla="*/ 0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5"/>
                  </a:moveTo>
                  <a:lnTo>
                    <a:pt x="12" y="27"/>
                  </a:lnTo>
                  <a:lnTo>
                    <a:pt x="27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3626" y="2518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3652" y="2491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25 h 25"/>
                <a:gd name="T4" fmla="*/ 25 w 25"/>
                <a:gd name="T5" fmla="*/ 12 h 25"/>
                <a:gd name="T6" fmla="*/ 13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25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3677" y="2464"/>
              <a:ext cx="26" cy="27"/>
            </a:xfrm>
            <a:custGeom>
              <a:avLst/>
              <a:gdLst>
                <a:gd name="T0" fmla="*/ 0 w 26"/>
                <a:gd name="T1" fmla="*/ 15 h 27"/>
                <a:gd name="T2" fmla="*/ 12 w 26"/>
                <a:gd name="T3" fmla="*/ 27 h 27"/>
                <a:gd name="T4" fmla="*/ 26 w 26"/>
                <a:gd name="T5" fmla="*/ 13 h 27"/>
                <a:gd name="T6" fmla="*/ 14 w 26"/>
                <a:gd name="T7" fmla="*/ 0 h 27"/>
                <a:gd name="T8" fmla="*/ 0 w 26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15"/>
                  </a:moveTo>
                  <a:lnTo>
                    <a:pt x="12" y="27"/>
                  </a:lnTo>
                  <a:lnTo>
                    <a:pt x="26" y="13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3703" y="2438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3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3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3730" y="2413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25 h 25"/>
                <a:gd name="T4" fmla="*/ 25 w 25"/>
                <a:gd name="T5" fmla="*/ 12 h 25"/>
                <a:gd name="T6" fmla="*/ 12 w 25"/>
                <a:gd name="T7" fmla="*/ 0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25"/>
                  </a:lnTo>
                  <a:lnTo>
                    <a:pt x="25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3757" y="2386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25 h 25"/>
                <a:gd name="T4" fmla="*/ 24 w 24"/>
                <a:gd name="T5" fmla="*/ 13 h 25"/>
                <a:gd name="T6" fmla="*/ 12 w 24"/>
                <a:gd name="T7" fmla="*/ 0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25"/>
                  </a:lnTo>
                  <a:lnTo>
                    <a:pt x="24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3781" y="2360"/>
              <a:ext cx="27" cy="26"/>
            </a:xfrm>
            <a:custGeom>
              <a:avLst/>
              <a:gdLst>
                <a:gd name="T0" fmla="*/ 0 w 27"/>
                <a:gd name="T1" fmla="*/ 14 h 26"/>
                <a:gd name="T2" fmla="*/ 13 w 27"/>
                <a:gd name="T3" fmla="*/ 26 h 26"/>
                <a:gd name="T4" fmla="*/ 27 w 27"/>
                <a:gd name="T5" fmla="*/ 12 h 26"/>
                <a:gd name="T6" fmla="*/ 15 w 27"/>
                <a:gd name="T7" fmla="*/ 0 h 26"/>
                <a:gd name="T8" fmla="*/ 0 w 2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0" y="14"/>
                  </a:moveTo>
                  <a:lnTo>
                    <a:pt x="13" y="26"/>
                  </a:lnTo>
                  <a:lnTo>
                    <a:pt x="27" y="12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3808" y="2335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25 h 25"/>
                <a:gd name="T4" fmla="*/ 25 w 25"/>
                <a:gd name="T5" fmla="*/ 13 h 25"/>
                <a:gd name="T6" fmla="*/ 12 w 25"/>
                <a:gd name="T7" fmla="*/ 0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25"/>
                  </a:lnTo>
                  <a:lnTo>
                    <a:pt x="25" y="13"/>
                  </a:lnTo>
                  <a:lnTo>
                    <a:pt x="12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3835" y="2309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24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3861" y="2282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24 h 24"/>
                <a:gd name="T4" fmla="*/ 25 w 25"/>
                <a:gd name="T5" fmla="*/ 12 h 24"/>
                <a:gd name="T6" fmla="*/ 13 w 25"/>
                <a:gd name="T7" fmla="*/ 0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3843" y="2224"/>
              <a:ext cx="100" cy="103"/>
            </a:xfrm>
            <a:custGeom>
              <a:avLst/>
              <a:gdLst>
                <a:gd name="T0" fmla="*/ 67 w 100"/>
                <a:gd name="T1" fmla="*/ 103 h 103"/>
                <a:gd name="T2" fmla="*/ 100 w 100"/>
                <a:gd name="T3" fmla="*/ 0 h 103"/>
                <a:gd name="T4" fmla="*/ 0 w 100"/>
                <a:gd name="T5" fmla="*/ 35 h 103"/>
                <a:gd name="T6" fmla="*/ 67 w 100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3">
                  <a:moveTo>
                    <a:pt x="67" y="103"/>
                  </a:moveTo>
                  <a:lnTo>
                    <a:pt x="100" y="0"/>
                  </a:lnTo>
                  <a:lnTo>
                    <a:pt x="0" y="35"/>
                  </a:lnTo>
                  <a:lnTo>
                    <a:pt x="67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78" name="Rectangle 81"/>
          <p:cNvSpPr>
            <a:spLocks noChangeArrowheads="1"/>
          </p:cNvSpPr>
          <p:nvPr/>
        </p:nvSpPr>
        <p:spPr bwMode="auto">
          <a:xfrm>
            <a:off x="711200" y="1295400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Inventory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Level 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9" name="Group 82"/>
          <p:cNvGrpSpPr>
            <a:grpSpLocks/>
          </p:cNvGrpSpPr>
          <p:nvPr/>
        </p:nvGrpSpPr>
        <p:grpSpPr bwMode="auto">
          <a:xfrm rot="16200000">
            <a:off x="1438275" y="2936875"/>
            <a:ext cx="76200" cy="1670050"/>
            <a:chOff x="1956" y="2585"/>
            <a:chExt cx="33" cy="1051"/>
          </a:xfrm>
        </p:grpSpPr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1956" y="2585"/>
              <a:ext cx="33" cy="132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1956" y="2815"/>
              <a:ext cx="33" cy="132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1956" y="304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3" name="Rectangle 86"/>
            <p:cNvSpPr>
              <a:spLocks noChangeArrowheads="1"/>
            </p:cNvSpPr>
            <p:nvPr/>
          </p:nvSpPr>
          <p:spPr bwMode="auto">
            <a:xfrm>
              <a:off x="1956" y="327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4" name="Rectangle 87"/>
            <p:cNvSpPr>
              <a:spLocks noChangeArrowheads="1"/>
            </p:cNvSpPr>
            <p:nvPr/>
          </p:nvSpPr>
          <p:spPr bwMode="auto">
            <a:xfrm>
              <a:off x="1956" y="3505"/>
              <a:ext cx="33" cy="131"/>
            </a:xfrm>
            <a:prstGeom prst="rect">
              <a:avLst/>
            </a:prstGeom>
            <a:solidFill>
              <a:srgbClr val="808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85" name="AutoShape 88"/>
          <p:cNvSpPr>
            <a:spLocks/>
          </p:cNvSpPr>
          <p:nvPr/>
        </p:nvSpPr>
        <p:spPr bwMode="auto">
          <a:xfrm>
            <a:off x="4216400" y="1981200"/>
            <a:ext cx="304800" cy="2819400"/>
          </a:xfrm>
          <a:prstGeom prst="rightBrace">
            <a:avLst>
              <a:gd name="adj1" fmla="val 770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4749800" y="2971800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Quantity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>
            <a:off x="4464050" y="4953000"/>
            <a:ext cx="2101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 Stock (SS)</a:t>
            </a:r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>
            <a:off x="863600" y="1981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5969000" y="3429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AutoShape 93"/>
          <p:cNvSpPr>
            <a:spLocks/>
          </p:cNvSpPr>
          <p:nvPr/>
        </p:nvSpPr>
        <p:spPr bwMode="auto">
          <a:xfrm>
            <a:off x="6350000" y="35052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" name="Rectangle 94"/>
          <p:cNvSpPr>
            <a:spLocks noChangeArrowheads="1"/>
          </p:cNvSpPr>
          <p:nvPr/>
        </p:nvSpPr>
        <p:spPr bwMode="auto">
          <a:xfrm>
            <a:off x="6718300" y="3886200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EOQ/2</a:t>
            </a: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" name="AutoShape 95"/>
          <p:cNvSpPr>
            <a:spLocks/>
          </p:cNvSpPr>
          <p:nvPr/>
        </p:nvSpPr>
        <p:spPr bwMode="auto">
          <a:xfrm>
            <a:off x="7543800" y="34290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" name="Rectangle 96"/>
          <p:cNvSpPr>
            <a:spLocks noChangeArrowheads="1"/>
          </p:cNvSpPr>
          <p:nvPr/>
        </p:nvSpPr>
        <p:spPr bwMode="auto">
          <a:xfrm>
            <a:off x="7848600" y="4114800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Average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Inventory</a:t>
            </a:r>
            <a:endParaRPr kumimoji="0" lang="en-US" altLang="en-US" sz="2000" b="1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363329" y="1499415"/>
            <a:ext cx="25829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Average Inventory = (Order </a:t>
            </a:r>
            <a:r>
              <a:rPr kumimoji="0" lang="en-US" altLang="en-US" sz="24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Qty</a:t>
            </a:r>
            <a:r>
              <a:rPr kumimoji="0" lang="en-US" altLang="en-US" sz="2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)/2 + Safety Stock</a:t>
            </a:r>
          </a:p>
        </p:txBody>
      </p:sp>
    </p:spTree>
    <p:extLst>
      <p:ext uri="{BB962C8B-B14F-4D97-AF65-F5344CB8AC3E}">
        <p14:creationId xmlns:p14="http://schemas.microsoft.com/office/powerpoint/2010/main" val="2306248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Points of Inventory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72464" y="1491478"/>
            <a:ext cx="4199072" cy="5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290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Traditionally, the main activities of a purchasing manager were to buy products at the lowest-cost supplier that can be found.</a:t>
            </a:r>
          </a:p>
          <a:p>
            <a:pPr lvl="1"/>
            <a:r>
              <a:rPr lang="en-US" dirty="0" smtClean="0"/>
              <a:t>Other activities are becoming equally as important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1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The procurement function can be broken into five main activity categories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Purchasing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Consumption management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Vendor selection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Contract negotiation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Contract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85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Purchasing</a:t>
            </a:r>
          </a:p>
          <a:p>
            <a:pPr lvl="2"/>
            <a:r>
              <a:rPr lang="en-US" dirty="0" smtClean="0"/>
              <a:t>Types of products are direct or strategic materials for the  company products or indirect or maintenance, repair and operations products</a:t>
            </a:r>
          </a:p>
          <a:p>
            <a:pPr lvl="2"/>
            <a:r>
              <a:rPr lang="en-US" dirty="0" smtClean="0"/>
              <a:t>Mechanics of purchasing are basically the same</a:t>
            </a:r>
          </a:p>
          <a:p>
            <a:pPr lvl="2"/>
            <a:r>
              <a:rPr lang="en-US" dirty="0" smtClean="0"/>
              <a:t>Purchasing decision are made, purchase orders are issued, vendors are contacted and orders are placed.</a:t>
            </a:r>
          </a:p>
          <a:p>
            <a:pPr lvl="2"/>
            <a:r>
              <a:rPr lang="en-US" dirty="0" smtClean="0"/>
              <a:t>Data intensive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3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Consumption Management</a:t>
            </a:r>
          </a:p>
          <a:p>
            <a:pPr lvl="2"/>
            <a:r>
              <a:rPr lang="en-US" dirty="0" smtClean="0"/>
              <a:t>How much of what kinds of products are bought from whom and at what prices</a:t>
            </a:r>
          </a:p>
          <a:p>
            <a:pPr lvl="2"/>
            <a:r>
              <a:rPr lang="en-US" dirty="0" smtClean="0"/>
              <a:t>Consumption levels for products are set and measured against actuals</a:t>
            </a:r>
          </a:p>
          <a:p>
            <a:pPr lvl="2"/>
            <a:r>
              <a:rPr lang="en-US" dirty="0" smtClean="0"/>
              <a:t>This process is then management for efficiency and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0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Forecasting and Planning (Plan)</a:t>
            </a:r>
          </a:p>
          <a:p>
            <a:pPr lvl="1"/>
            <a:r>
              <a:rPr lang="en-US" dirty="0" smtClean="0"/>
              <a:t>Product Characteristics</a:t>
            </a:r>
          </a:p>
          <a:p>
            <a:pPr lvl="2"/>
            <a:r>
              <a:rPr lang="en-US" dirty="0" smtClean="0"/>
              <a:t>Hi-tech product</a:t>
            </a:r>
          </a:p>
          <a:p>
            <a:pPr lvl="2"/>
            <a:r>
              <a:rPr lang="en-US" dirty="0" smtClean="0"/>
              <a:t>Maturity</a:t>
            </a:r>
          </a:p>
          <a:p>
            <a:pPr lvl="2"/>
            <a:r>
              <a:rPr lang="en-US" dirty="0" smtClean="0"/>
              <a:t>Commodity</a:t>
            </a:r>
          </a:p>
          <a:p>
            <a:pPr lvl="2"/>
            <a:r>
              <a:rPr lang="en-US" dirty="0" smtClean="0"/>
              <a:t>Substitutability</a:t>
            </a:r>
          </a:p>
          <a:p>
            <a:pPr lvl="2"/>
            <a:r>
              <a:rPr lang="en-US" dirty="0" smtClean="0"/>
              <a:t>Innovation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Vendor Selection</a:t>
            </a:r>
          </a:p>
          <a:p>
            <a:pPr lvl="2"/>
            <a:r>
              <a:rPr lang="en-US" dirty="0" smtClean="0"/>
              <a:t>Process to define the procurement capabilities needed to support the company’s business</a:t>
            </a:r>
          </a:p>
          <a:p>
            <a:pPr lvl="2"/>
            <a:r>
              <a:rPr lang="en-US" dirty="0" smtClean="0"/>
              <a:t>This process includes factors beyond price such as quality, service levels, technical support, etc.</a:t>
            </a:r>
          </a:p>
          <a:p>
            <a:pPr lvl="2"/>
            <a:r>
              <a:rPr lang="en-US" dirty="0" smtClean="0"/>
              <a:t>The vendor selection process narrows down vendors to leverage the company’s purchasing power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50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Contract Negotiation</a:t>
            </a:r>
          </a:p>
          <a:p>
            <a:pPr lvl="2"/>
            <a:r>
              <a:rPr lang="en-US" dirty="0" smtClean="0"/>
              <a:t>Contracts negotiated with vendors</a:t>
            </a:r>
          </a:p>
          <a:p>
            <a:pPr lvl="2"/>
            <a:r>
              <a:rPr lang="en-US" dirty="0" smtClean="0"/>
              <a:t>Can vary in complexity and necessity</a:t>
            </a:r>
          </a:p>
          <a:p>
            <a:pPr lvl="2"/>
            <a:r>
              <a:rPr lang="en-US" dirty="0" smtClean="0"/>
              <a:t>Suppliers of direct and indirect supplies need a common set of capabilities and processes</a:t>
            </a:r>
          </a:p>
          <a:p>
            <a:pPr lvl="2"/>
            <a:r>
              <a:rPr lang="en-US" dirty="0" smtClean="0"/>
              <a:t>Terms along with products and price must all be negotiated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21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(Source)</a:t>
            </a:r>
          </a:p>
          <a:p>
            <a:pPr lvl="1"/>
            <a:r>
              <a:rPr lang="en-US" dirty="0" smtClean="0"/>
              <a:t>Contract Management</a:t>
            </a:r>
          </a:p>
          <a:p>
            <a:pPr lvl="2"/>
            <a:r>
              <a:rPr lang="en-US" dirty="0" smtClean="0"/>
              <a:t>Monitors vendor performance against the contract performance measures</a:t>
            </a:r>
          </a:p>
          <a:p>
            <a:pPr lvl="2"/>
            <a:r>
              <a:rPr lang="en-US" dirty="0" smtClean="0"/>
              <a:t>The company must track key indicators and hold the vendors to the prescribed service levels</a:t>
            </a:r>
          </a:p>
          <a:p>
            <a:pPr lvl="2"/>
            <a:r>
              <a:rPr lang="en-US" dirty="0" smtClean="0"/>
              <a:t>Suppliers should be given the responsibility and should be tracking their own performance.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96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Procurement is the sourcing process a company uses to get the goods and services it needs</a:t>
            </a:r>
          </a:p>
          <a:p>
            <a:pPr lvl="1"/>
            <a:r>
              <a:rPr lang="en-US" dirty="0" smtClean="0"/>
              <a:t>Credit and collections is the sourcing process that a company uses to get its money.</a:t>
            </a:r>
          </a:p>
          <a:p>
            <a:pPr lvl="1"/>
            <a:r>
              <a:rPr lang="en-US" dirty="0" smtClean="0"/>
              <a:t>Screens to do business with customers who pay their bills</a:t>
            </a:r>
          </a:p>
          <a:p>
            <a:pPr lvl="1"/>
            <a:r>
              <a:rPr lang="en-US" dirty="0" smtClean="0"/>
              <a:t>Good credit management tries to fulfill customer demand for products and also minimize the  amount of money tied up in receivables.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157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Credit and Collections functions can be broken into three main categories of activity: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Set credit policy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Implement credit and collections practices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Manage credit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99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Set credit policy</a:t>
            </a:r>
          </a:p>
          <a:p>
            <a:pPr lvl="2"/>
            <a:r>
              <a:rPr lang="en-US" dirty="0" smtClean="0"/>
              <a:t>Set by senior managers CFO, Controller, CEO, etc.</a:t>
            </a:r>
          </a:p>
          <a:p>
            <a:pPr lvl="2"/>
            <a:r>
              <a:rPr lang="en-US" dirty="0" smtClean="0"/>
              <a:t>Based on receivables' performance such as days sales outstanding (DSO), bad debt write-off</a:t>
            </a:r>
          </a:p>
          <a:p>
            <a:pPr lvl="2"/>
            <a:r>
              <a:rPr lang="en-US" dirty="0" smtClean="0"/>
              <a:t>Management then sets or changes the risk-acceptance criteria to respond to performance</a:t>
            </a:r>
          </a:p>
          <a:p>
            <a:pPr lvl="2"/>
            <a:r>
              <a:rPr lang="en-US" dirty="0" smtClean="0"/>
              <a:t>Criteria should change over time as economic and market conditions evolve.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161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Implement Credit and Collections Practices</a:t>
            </a:r>
          </a:p>
          <a:p>
            <a:pPr lvl="2"/>
            <a:r>
              <a:rPr lang="en-US" dirty="0" smtClean="0"/>
              <a:t>Put the operating procedures in place that will carry out and enforce the credit policies.</a:t>
            </a:r>
          </a:p>
          <a:p>
            <a:pPr lvl="2"/>
            <a:r>
              <a:rPr lang="en-US" dirty="0" smtClean="0"/>
              <a:t>Work with sales for customer approvals</a:t>
            </a:r>
          </a:p>
          <a:p>
            <a:pPr lvl="2"/>
            <a:r>
              <a:rPr lang="en-US" dirty="0" smtClean="0"/>
              <a:t>Customers with prompt payment</a:t>
            </a:r>
          </a:p>
          <a:p>
            <a:pPr lvl="2"/>
            <a:r>
              <a:rPr lang="en-US" dirty="0" smtClean="0"/>
              <a:t>Process returns and issue credit memos</a:t>
            </a:r>
          </a:p>
          <a:p>
            <a:pPr lvl="2"/>
            <a:r>
              <a:rPr lang="en-US" dirty="0" smtClean="0"/>
              <a:t>Perform collections functions for past-due accounts</a:t>
            </a:r>
          </a:p>
          <a:p>
            <a:pPr lvl="2"/>
            <a:r>
              <a:rPr lang="en-US" dirty="0" smtClean="0"/>
              <a:t>Establish different mechanisms for payment</a:t>
            </a:r>
          </a:p>
        </p:txBody>
      </p:sp>
    </p:spTree>
    <p:extLst>
      <p:ext uri="{BB962C8B-B14F-4D97-AF65-F5344CB8AC3E}">
        <p14:creationId xmlns:p14="http://schemas.microsoft.com/office/powerpoint/2010/main" val="40209911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and Collections (Source)</a:t>
            </a:r>
          </a:p>
          <a:p>
            <a:pPr lvl="1"/>
            <a:r>
              <a:rPr lang="en-US" dirty="0" smtClean="0"/>
              <a:t>Manage Credit Risk</a:t>
            </a:r>
          </a:p>
          <a:p>
            <a:pPr lvl="2"/>
            <a:r>
              <a:rPr lang="en-US" dirty="0" smtClean="0"/>
              <a:t>Assist in analyzing risk and rewards from a credit and business decision perspective</a:t>
            </a:r>
          </a:p>
          <a:p>
            <a:pPr lvl="2"/>
            <a:r>
              <a:rPr lang="en-US" dirty="0" smtClean="0"/>
              <a:t>May use credit policies to gain customers</a:t>
            </a:r>
          </a:p>
          <a:p>
            <a:pPr lvl="2"/>
            <a:r>
              <a:rPr lang="en-US" dirty="0" smtClean="0"/>
              <a:t>May innovate to lower risks</a:t>
            </a:r>
          </a:p>
          <a:p>
            <a:pPr lvl="2"/>
            <a:r>
              <a:rPr lang="en-US" dirty="0" smtClean="0"/>
              <a:t>May adjust payment terms</a:t>
            </a:r>
          </a:p>
          <a:p>
            <a:pPr lvl="2"/>
            <a:r>
              <a:rPr lang="en-US" dirty="0" smtClean="0"/>
              <a:t>May use </a:t>
            </a:r>
            <a:r>
              <a:rPr lang="en-US" smtClean="0"/>
              <a:t>credit insurance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8326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www.slideshare.net/MichaelPitzer/safety-stock-presentation</a:t>
            </a:r>
            <a:endParaRPr lang="en-US" dirty="0" smtClean="0"/>
          </a:p>
          <a:p>
            <a:r>
              <a:rPr lang="en-US" dirty="0">
                <a:hlinkClick r:id="rId3" invalidUrl="http://www.prism.gatech.edu/~bt71/mgt3501/Inventory Management.ppt"/>
              </a:rPr>
              <a:t>www.prism.gatech.edu/~</a:t>
            </a:r>
            <a:r>
              <a:rPr lang="en-US" dirty="0" smtClean="0">
                <a:hlinkClick r:id="rId4" invalidUrl="http://www.prism.gatech.edu/~bt71/mgt3501/Inventory Management.ppt"/>
              </a:rPr>
              <a:t>bt71/mgt3501/Inventory%20Management.ppt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68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2130425"/>
            <a:ext cx="8786813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IMSE </a:t>
            </a:r>
            <a:r>
              <a:rPr lang="en-US" dirty="0" smtClean="0"/>
              <a:t>802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Supply Chain Operations </a:t>
            </a:r>
            <a:br>
              <a:rPr lang="en-US" dirty="0" smtClean="0"/>
            </a:br>
            <a:r>
              <a:rPr lang="en-US" dirty="0" smtClean="0"/>
              <a:t>and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Chapter 2 – Planning and Sourcing</a:t>
            </a:r>
          </a:p>
          <a:p>
            <a:r>
              <a:rPr lang="en-US" dirty="0" smtClean="0"/>
              <a:t>Essentials of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4237</Words>
  <Application>Microsoft Macintosh PowerPoint</Application>
  <PresentationFormat>On-screen Show (4:3)</PresentationFormat>
  <Paragraphs>863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Cambria Math</vt:lpstr>
      <vt:lpstr>Times New Roman</vt:lpstr>
      <vt:lpstr>Office Theme</vt:lpstr>
      <vt:lpstr>IMSE 802 Supply Chain Operations  and Decision Making</vt:lpstr>
      <vt:lpstr>Supply Chain Operations</vt:lpstr>
      <vt:lpstr>Supply Chain Operations</vt:lpstr>
      <vt:lpstr>Four Categories of Supply Chain Operations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 </vt:lpstr>
      <vt:lpstr>Planning and Sourcing </vt:lpstr>
      <vt:lpstr>Planning and Sourcing </vt:lpstr>
      <vt:lpstr>Planning and Sourcing</vt:lpstr>
      <vt:lpstr>Planning and Sourcing </vt:lpstr>
      <vt:lpstr>Planning and Sourcing </vt:lpstr>
      <vt:lpstr>Forecasting Variables and Methods</vt:lpstr>
      <vt:lpstr>Data Summarization</vt:lpstr>
      <vt:lpstr>Data Summarization</vt:lpstr>
      <vt:lpstr>Data Summarization</vt:lpstr>
      <vt:lpstr>Data Summarization</vt:lpstr>
      <vt:lpstr>Data Summarization</vt:lpstr>
      <vt:lpstr>Data Summarization</vt:lpstr>
      <vt:lpstr>Standard Statistics</vt:lpstr>
      <vt:lpstr>Standard Statistics</vt:lpstr>
      <vt:lpstr>Histogram</vt:lpstr>
      <vt:lpstr>Frequency Distributions</vt:lpstr>
      <vt:lpstr>Forecasting</vt:lpstr>
      <vt:lpstr>Moving Averages</vt:lpstr>
      <vt:lpstr>Moving Averages</vt:lpstr>
      <vt:lpstr>Moving Averages</vt:lpstr>
      <vt:lpstr>Moving Average Example</vt:lpstr>
      <vt:lpstr>Moving Average Example</vt:lpstr>
      <vt:lpstr>Weighted Moving Averages</vt:lpstr>
      <vt:lpstr>Weighted Moving Averages</vt:lpstr>
      <vt:lpstr>Weighted Moving Averages</vt:lpstr>
      <vt:lpstr>Weighted Moving Averages</vt:lpstr>
      <vt:lpstr>Weighted Moving Averages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Exponential Smoothing</vt:lpstr>
      <vt:lpstr>Regression Analysis</vt:lpstr>
      <vt:lpstr>Regression Analysis</vt:lpstr>
      <vt:lpstr>Regression Analysis</vt:lpstr>
      <vt:lpstr>Regression Analysis</vt:lpstr>
      <vt:lpstr>Regression Analysis</vt:lpstr>
      <vt:lpstr>Regression Analysis</vt:lpstr>
      <vt:lpstr>Planning and Sourcing </vt:lpstr>
      <vt:lpstr>Planning and Sourcing 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Product Promotion and Cost Structure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Understanding the EOQ</vt:lpstr>
      <vt:lpstr>Seasonal Inventory</vt:lpstr>
      <vt:lpstr>Seasonal Inventory</vt:lpstr>
      <vt:lpstr>Safety Inventory</vt:lpstr>
      <vt:lpstr>Safety Stock</vt:lpstr>
      <vt:lpstr>Replenishment Lead Time</vt:lpstr>
      <vt:lpstr>Safety Stock</vt:lpstr>
      <vt:lpstr>Safety Stock</vt:lpstr>
      <vt:lpstr>Safety Stock Example</vt:lpstr>
      <vt:lpstr>Service Level Factor (Z value)</vt:lpstr>
      <vt:lpstr>Solution - Safety Stock</vt:lpstr>
      <vt:lpstr>Solution – Safety Stock</vt:lpstr>
      <vt:lpstr>Reorder Point (ROP)</vt:lpstr>
      <vt:lpstr>Reorder Point</vt:lpstr>
      <vt:lpstr>Reorder Point Example</vt:lpstr>
      <vt:lpstr>Solution</vt:lpstr>
      <vt:lpstr>Average Inventory</vt:lpstr>
      <vt:lpstr>Key Points of Inventory Management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Planning and Sourcing</vt:lpstr>
      <vt:lpstr>References</vt:lpstr>
      <vt:lpstr>IMSE 802 Supply Chain Operations  and Decision Making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Blake Conrad</cp:lastModifiedBy>
  <cp:revision>151</cp:revision>
  <cp:lastPrinted>2018-06-06T18:14:15Z</cp:lastPrinted>
  <dcterms:created xsi:type="dcterms:W3CDTF">2011-05-09T20:00:01Z</dcterms:created>
  <dcterms:modified xsi:type="dcterms:W3CDTF">2018-06-08T21:41:08Z</dcterms:modified>
</cp:coreProperties>
</file>