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6" r:id="rId2"/>
    <p:sldId id="345" r:id="rId3"/>
    <p:sldId id="348" r:id="rId4"/>
    <p:sldId id="349" r:id="rId5"/>
    <p:sldId id="350" r:id="rId6"/>
    <p:sldId id="351" r:id="rId7"/>
    <p:sldId id="352" r:id="rId8"/>
    <p:sldId id="353" r:id="rId9"/>
    <p:sldId id="354" r:id="rId10"/>
    <p:sldId id="355" r:id="rId11"/>
    <p:sldId id="356" r:id="rId12"/>
    <p:sldId id="357" r:id="rId13"/>
    <p:sldId id="358" r:id="rId14"/>
    <p:sldId id="359" r:id="rId15"/>
    <p:sldId id="441" r:id="rId16"/>
    <p:sldId id="442" r:id="rId17"/>
    <p:sldId id="443" r:id="rId18"/>
    <p:sldId id="444" r:id="rId19"/>
    <p:sldId id="445" r:id="rId20"/>
    <p:sldId id="446" r:id="rId21"/>
    <p:sldId id="447" r:id="rId22"/>
    <p:sldId id="373" r:id="rId23"/>
    <p:sldId id="370" r:id="rId24"/>
    <p:sldId id="375" r:id="rId25"/>
    <p:sldId id="377" r:id="rId26"/>
    <p:sldId id="378" r:id="rId27"/>
    <p:sldId id="379" r:id="rId28"/>
    <p:sldId id="380" r:id="rId29"/>
    <p:sldId id="381" r:id="rId30"/>
    <p:sldId id="382" r:id="rId31"/>
    <p:sldId id="383" r:id="rId32"/>
    <p:sldId id="387" r:id="rId33"/>
    <p:sldId id="385" r:id="rId34"/>
    <p:sldId id="384" r:id="rId35"/>
    <p:sldId id="386"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408" r:id="rId57"/>
    <p:sldId id="409" r:id="rId58"/>
    <p:sldId id="410" r:id="rId59"/>
    <p:sldId id="411" r:id="rId60"/>
    <p:sldId id="412" r:id="rId61"/>
    <p:sldId id="413" r:id="rId62"/>
    <p:sldId id="414" r:id="rId63"/>
    <p:sldId id="415" r:id="rId64"/>
    <p:sldId id="417" r:id="rId65"/>
    <p:sldId id="418" r:id="rId66"/>
    <p:sldId id="419" r:id="rId67"/>
    <p:sldId id="420" r:id="rId68"/>
    <p:sldId id="421" r:id="rId69"/>
    <p:sldId id="422" r:id="rId70"/>
    <p:sldId id="423" r:id="rId71"/>
    <p:sldId id="424" r:id="rId72"/>
    <p:sldId id="425" r:id="rId73"/>
    <p:sldId id="426" r:id="rId74"/>
    <p:sldId id="427" r:id="rId75"/>
    <p:sldId id="428" r:id="rId76"/>
    <p:sldId id="429" r:id="rId77"/>
    <p:sldId id="430" r:id="rId78"/>
    <p:sldId id="431" r:id="rId79"/>
    <p:sldId id="432" r:id="rId80"/>
    <p:sldId id="433" r:id="rId81"/>
    <p:sldId id="434" r:id="rId82"/>
    <p:sldId id="435" r:id="rId83"/>
    <p:sldId id="436" r:id="rId84"/>
    <p:sldId id="437" r:id="rId85"/>
    <p:sldId id="438" r:id="rId86"/>
    <p:sldId id="439" r:id="rId87"/>
    <p:sldId id="440" r:id="rId88"/>
    <p:sldId id="347" r:id="rId8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1824" y="114"/>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150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Critical Path Distribution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'Critical Path Distribution'!$B$1</c:f>
              <c:strCache>
                <c:ptCount val="1"/>
                <c:pt idx="0">
                  <c:v>Frequency</c:v>
                </c:pt>
              </c:strCache>
            </c:strRef>
          </c:tx>
          <c:spPr>
            <a:solidFill>
              <a:schemeClr val="accent1"/>
            </a:solidFill>
            <a:ln>
              <a:noFill/>
            </a:ln>
            <a:effectLst/>
          </c:spPr>
          <c:invertIfNegative val="0"/>
          <c:cat>
            <c:strRef>
              <c:f>'Critical Path Distribution'!$A$2:$A$82</c:f>
              <c:strCache>
                <c:ptCount val="8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More</c:v>
                </c:pt>
              </c:strCache>
            </c:strRef>
          </c:cat>
          <c:val>
            <c:numRef>
              <c:f>'Critical Path Distribution'!$B$2:$B$82</c:f>
              <c:numCache>
                <c:formatCode>General</c:formatCode>
                <c:ptCount val="81"/>
                <c:pt idx="0">
                  <c:v>0</c:v>
                </c:pt>
                <c:pt idx="1">
                  <c:v>0</c:v>
                </c:pt>
                <c:pt idx="2">
                  <c:v>0</c:v>
                </c:pt>
                <c:pt idx="3">
                  <c:v>0</c:v>
                </c:pt>
                <c:pt idx="4">
                  <c:v>0</c:v>
                </c:pt>
                <c:pt idx="5">
                  <c:v>0</c:v>
                </c:pt>
                <c:pt idx="6">
                  <c:v>0</c:v>
                </c:pt>
                <c:pt idx="7">
                  <c:v>0</c:v>
                </c:pt>
                <c:pt idx="8">
                  <c:v>0</c:v>
                </c:pt>
                <c:pt idx="9">
                  <c:v>0</c:v>
                </c:pt>
                <c:pt idx="10">
                  <c:v>0</c:v>
                </c:pt>
                <c:pt idx="11">
                  <c:v>0</c:v>
                </c:pt>
                <c:pt idx="12">
                  <c:v>0</c:v>
                </c:pt>
                <c:pt idx="13">
                  <c:v>1</c:v>
                </c:pt>
                <c:pt idx="14">
                  <c:v>5</c:v>
                </c:pt>
                <c:pt idx="15">
                  <c:v>15</c:v>
                </c:pt>
                <c:pt idx="16">
                  <c:v>27</c:v>
                </c:pt>
                <c:pt idx="17">
                  <c:v>47</c:v>
                </c:pt>
                <c:pt idx="18">
                  <c:v>44</c:v>
                </c:pt>
                <c:pt idx="19">
                  <c:v>49</c:v>
                </c:pt>
                <c:pt idx="20">
                  <c:v>41</c:v>
                </c:pt>
                <c:pt idx="21">
                  <c:v>28</c:v>
                </c:pt>
                <c:pt idx="22">
                  <c:v>14</c:v>
                </c:pt>
                <c:pt idx="23">
                  <c:v>6</c:v>
                </c:pt>
                <c:pt idx="24">
                  <c:v>2</c:v>
                </c:pt>
                <c:pt idx="25">
                  <c:v>3</c:v>
                </c:pt>
                <c:pt idx="26">
                  <c:v>0</c:v>
                </c:pt>
                <c:pt idx="27">
                  <c:v>0</c:v>
                </c:pt>
                <c:pt idx="28">
                  <c:v>2</c:v>
                </c:pt>
                <c:pt idx="29">
                  <c:v>0</c:v>
                </c:pt>
                <c:pt idx="30">
                  <c:v>1</c:v>
                </c:pt>
                <c:pt idx="31">
                  <c:v>12</c:v>
                </c:pt>
                <c:pt idx="32">
                  <c:v>18</c:v>
                </c:pt>
                <c:pt idx="33">
                  <c:v>27</c:v>
                </c:pt>
                <c:pt idx="34">
                  <c:v>52</c:v>
                </c:pt>
                <c:pt idx="35">
                  <c:v>54</c:v>
                </c:pt>
                <c:pt idx="36">
                  <c:v>55</c:v>
                </c:pt>
                <c:pt idx="37">
                  <c:v>59</c:v>
                </c:pt>
                <c:pt idx="38">
                  <c:v>61</c:v>
                </c:pt>
                <c:pt idx="39">
                  <c:v>49</c:v>
                </c:pt>
                <c:pt idx="40">
                  <c:v>31</c:v>
                </c:pt>
                <c:pt idx="41">
                  <c:v>20</c:v>
                </c:pt>
                <c:pt idx="42">
                  <c:v>15</c:v>
                </c:pt>
                <c:pt idx="43">
                  <c:v>3</c:v>
                </c:pt>
                <c:pt idx="44">
                  <c:v>2</c:v>
                </c:pt>
                <c:pt idx="45">
                  <c:v>0</c:v>
                </c:pt>
                <c:pt idx="46">
                  <c:v>0</c:v>
                </c:pt>
                <c:pt idx="47">
                  <c:v>0</c:v>
                </c:pt>
                <c:pt idx="48">
                  <c:v>0</c:v>
                </c:pt>
                <c:pt idx="49">
                  <c:v>2</c:v>
                </c:pt>
                <c:pt idx="50">
                  <c:v>6</c:v>
                </c:pt>
                <c:pt idx="51">
                  <c:v>16</c:v>
                </c:pt>
                <c:pt idx="52">
                  <c:v>15</c:v>
                </c:pt>
                <c:pt idx="53">
                  <c:v>36</c:v>
                </c:pt>
                <c:pt idx="54">
                  <c:v>44</c:v>
                </c:pt>
                <c:pt idx="55">
                  <c:v>45</c:v>
                </c:pt>
                <c:pt idx="56">
                  <c:v>40</c:v>
                </c:pt>
                <c:pt idx="57">
                  <c:v>23</c:v>
                </c:pt>
                <c:pt idx="58">
                  <c:v>17</c:v>
                </c:pt>
                <c:pt idx="59">
                  <c:v>8</c:v>
                </c:pt>
                <c:pt idx="60">
                  <c:v>3</c:v>
                </c:pt>
                <c:pt idx="61">
                  <c:v>2</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numCache>
            </c:numRef>
          </c:val>
          <c:extLst>
            <c:ext xmlns:c16="http://schemas.microsoft.com/office/drawing/2014/chart" uri="{C3380CC4-5D6E-409C-BE32-E72D297353CC}">
              <c16:uniqueId val="{00000000-7E86-4F8C-B02E-C044191C68DD}"/>
            </c:ext>
          </c:extLst>
        </c:ser>
        <c:dLbls>
          <c:showLegendKey val="0"/>
          <c:showVal val="0"/>
          <c:showCatName val="0"/>
          <c:showSerName val="0"/>
          <c:showPercent val="0"/>
          <c:showBubbleSize val="0"/>
        </c:dLbls>
        <c:gapWidth val="219"/>
        <c:overlap val="-27"/>
        <c:axId val="282994584"/>
        <c:axId val="282993800"/>
      </c:barChart>
      <c:lineChart>
        <c:grouping val="standard"/>
        <c:varyColors val="0"/>
        <c:ser>
          <c:idx val="1"/>
          <c:order val="1"/>
          <c:tx>
            <c:strRef>
              <c:f>'Critical Path Distribution'!$C$1</c:f>
              <c:strCache>
                <c:ptCount val="1"/>
                <c:pt idx="0">
                  <c:v>Cumulative %</c:v>
                </c:pt>
              </c:strCache>
            </c:strRef>
          </c:tx>
          <c:spPr>
            <a:ln w="28575" cap="rnd">
              <a:solidFill>
                <a:schemeClr val="accent2"/>
              </a:solidFill>
              <a:round/>
            </a:ln>
            <a:effectLst/>
          </c:spPr>
          <c:marker>
            <c:symbol val="none"/>
          </c:marker>
          <c:cat>
            <c:strRef>
              <c:f>'Critical Path Distribution'!$A$2:$A$82</c:f>
              <c:strCache>
                <c:ptCount val="8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More</c:v>
                </c:pt>
              </c:strCache>
            </c:strRef>
          </c:cat>
          <c:val>
            <c:numRef>
              <c:f>'Critical Path Distribution'!$C$2:$C$82</c:f>
              <c:numCache>
                <c:formatCode>0.00%</c:formatCode>
                <c:ptCount val="81"/>
                <c:pt idx="0">
                  <c:v>0</c:v>
                </c:pt>
                <c:pt idx="1">
                  <c:v>0</c:v>
                </c:pt>
                <c:pt idx="2">
                  <c:v>0</c:v>
                </c:pt>
                <c:pt idx="3">
                  <c:v>0</c:v>
                </c:pt>
                <c:pt idx="4">
                  <c:v>0</c:v>
                </c:pt>
                <c:pt idx="5">
                  <c:v>0</c:v>
                </c:pt>
                <c:pt idx="6">
                  <c:v>0</c:v>
                </c:pt>
                <c:pt idx="7">
                  <c:v>0</c:v>
                </c:pt>
                <c:pt idx="8">
                  <c:v>0</c:v>
                </c:pt>
                <c:pt idx="9">
                  <c:v>0</c:v>
                </c:pt>
                <c:pt idx="10">
                  <c:v>0</c:v>
                </c:pt>
                <c:pt idx="11">
                  <c:v>0</c:v>
                </c:pt>
                <c:pt idx="12">
                  <c:v>0</c:v>
                </c:pt>
                <c:pt idx="13">
                  <c:v>1E-3</c:v>
                </c:pt>
                <c:pt idx="14">
                  <c:v>6.0000000000000001E-3</c:v>
                </c:pt>
                <c:pt idx="15">
                  <c:v>2.1000000000000001E-2</c:v>
                </c:pt>
                <c:pt idx="16">
                  <c:v>4.8000000000000001E-2</c:v>
                </c:pt>
                <c:pt idx="17">
                  <c:v>9.5000000000000001E-2</c:v>
                </c:pt>
                <c:pt idx="18">
                  <c:v>0.13900000000000001</c:v>
                </c:pt>
                <c:pt idx="19">
                  <c:v>0.188</c:v>
                </c:pt>
                <c:pt idx="20">
                  <c:v>0.22900000000000001</c:v>
                </c:pt>
                <c:pt idx="21">
                  <c:v>0.25700000000000001</c:v>
                </c:pt>
                <c:pt idx="22">
                  <c:v>0.27100000000000002</c:v>
                </c:pt>
                <c:pt idx="23">
                  <c:v>0.27700000000000002</c:v>
                </c:pt>
                <c:pt idx="24">
                  <c:v>0.27900000000000003</c:v>
                </c:pt>
                <c:pt idx="25">
                  <c:v>0.28199999999999997</c:v>
                </c:pt>
                <c:pt idx="26">
                  <c:v>0.28199999999999997</c:v>
                </c:pt>
                <c:pt idx="27">
                  <c:v>0.28199999999999997</c:v>
                </c:pt>
                <c:pt idx="28">
                  <c:v>0.28399999999999997</c:v>
                </c:pt>
                <c:pt idx="29">
                  <c:v>0.28399999999999997</c:v>
                </c:pt>
                <c:pt idx="30">
                  <c:v>0.28499999999999998</c:v>
                </c:pt>
                <c:pt idx="31">
                  <c:v>0.29699999999999999</c:v>
                </c:pt>
                <c:pt idx="32">
                  <c:v>0.315</c:v>
                </c:pt>
                <c:pt idx="33">
                  <c:v>0.34200000000000003</c:v>
                </c:pt>
                <c:pt idx="34">
                  <c:v>0.39400000000000002</c:v>
                </c:pt>
                <c:pt idx="35">
                  <c:v>0.44800000000000001</c:v>
                </c:pt>
                <c:pt idx="36">
                  <c:v>0.503</c:v>
                </c:pt>
                <c:pt idx="37">
                  <c:v>0.56200000000000006</c:v>
                </c:pt>
                <c:pt idx="38">
                  <c:v>0.623</c:v>
                </c:pt>
                <c:pt idx="39">
                  <c:v>0.67200000000000004</c:v>
                </c:pt>
                <c:pt idx="40">
                  <c:v>0.70299999999999996</c:v>
                </c:pt>
                <c:pt idx="41">
                  <c:v>0.72299999999999998</c:v>
                </c:pt>
                <c:pt idx="42">
                  <c:v>0.73799999999999999</c:v>
                </c:pt>
                <c:pt idx="43">
                  <c:v>0.74099999999999999</c:v>
                </c:pt>
                <c:pt idx="44">
                  <c:v>0.74299999999999999</c:v>
                </c:pt>
                <c:pt idx="45">
                  <c:v>0.74299999999999999</c:v>
                </c:pt>
                <c:pt idx="46">
                  <c:v>0.74299999999999999</c:v>
                </c:pt>
                <c:pt idx="47">
                  <c:v>0.74299999999999999</c:v>
                </c:pt>
                <c:pt idx="48">
                  <c:v>0.74299999999999999</c:v>
                </c:pt>
                <c:pt idx="49">
                  <c:v>0.745</c:v>
                </c:pt>
                <c:pt idx="50">
                  <c:v>0.751</c:v>
                </c:pt>
                <c:pt idx="51">
                  <c:v>0.76700000000000002</c:v>
                </c:pt>
                <c:pt idx="52">
                  <c:v>0.78200000000000003</c:v>
                </c:pt>
                <c:pt idx="53">
                  <c:v>0.81799999999999995</c:v>
                </c:pt>
                <c:pt idx="54">
                  <c:v>0.86199999999999999</c:v>
                </c:pt>
                <c:pt idx="55">
                  <c:v>0.90700000000000003</c:v>
                </c:pt>
                <c:pt idx="56">
                  <c:v>0.94699999999999995</c:v>
                </c:pt>
                <c:pt idx="57">
                  <c:v>0.97</c:v>
                </c:pt>
                <c:pt idx="58">
                  <c:v>0.98699999999999999</c:v>
                </c:pt>
                <c:pt idx="59">
                  <c:v>0.995</c:v>
                </c:pt>
                <c:pt idx="60">
                  <c:v>0.998</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numCache>
            </c:numRef>
          </c:val>
          <c:smooth val="0"/>
          <c:extLst>
            <c:ext xmlns:c16="http://schemas.microsoft.com/office/drawing/2014/chart" uri="{C3380CC4-5D6E-409C-BE32-E72D297353CC}">
              <c16:uniqueId val="{00000001-7E86-4F8C-B02E-C044191C68DD}"/>
            </c:ext>
          </c:extLst>
        </c:ser>
        <c:dLbls>
          <c:showLegendKey val="0"/>
          <c:showVal val="0"/>
          <c:showCatName val="0"/>
          <c:showSerName val="0"/>
          <c:showPercent val="0"/>
          <c:showBubbleSize val="0"/>
        </c:dLbls>
        <c:marker val="1"/>
        <c:smooth val="0"/>
        <c:axId val="282993408"/>
        <c:axId val="282994192"/>
      </c:lineChart>
      <c:catAx>
        <c:axId val="282994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2993800"/>
        <c:crosses val="autoZero"/>
        <c:auto val="1"/>
        <c:lblAlgn val="ctr"/>
        <c:lblOffset val="100"/>
        <c:noMultiLvlLbl val="0"/>
      </c:catAx>
      <c:valAx>
        <c:axId val="282993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2994584"/>
        <c:crosses val="autoZero"/>
        <c:crossBetween val="between"/>
      </c:valAx>
      <c:valAx>
        <c:axId val="282994192"/>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2993408"/>
        <c:crosses val="max"/>
        <c:crossBetween val="between"/>
      </c:valAx>
      <c:catAx>
        <c:axId val="282993408"/>
        <c:scaling>
          <c:orientation val="minMax"/>
        </c:scaling>
        <c:delete val="1"/>
        <c:axPos val="b"/>
        <c:numFmt formatCode="General" sourceLinked="1"/>
        <c:majorTickMark val="none"/>
        <c:minorTickMark val="none"/>
        <c:tickLblPos val="nextTo"/>
        <c:crossAx val="28299419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5DE521-AEDF-4E10-B826-3C975E69B346}" type="datetimeFigureOut">
              <a:rPr lang="en-US" smtClean="0"/>
              <a:t>6/13/2018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900CB-9F24-4487-8878-1ECAEA0E610D}" type="slidenum">
              <a:rPr lang="en-US" smtClean="0"/>
              <a:t>‹#›</a:t>
            </a:fld>
            <a:endParaRPr lang="en-US"/>
          </a:p>
        </p:txBody>
      </p:sp>
    </p:spTree>
    <p:extLst>
      <p:ext uri="{BB962C8B-B14F-4D97-AF65-F5344CB8AC3E}">
        <p14:creationId xmlns:p14="http://schemas.microsoft.com/office/powerpoint/2010/main" val="1278174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6/13/2018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6/13/2018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Lecture 4</a:t>
            </a:r>
          </a:p>
          <a:p>
            <a:r>
              <a:rPr lang="en-US" dirty="0" smtClean="0"/>
              <a:t>Chapter 3</a:t>
            </a:r>
          </a:p>
          <a:p>
            <a:r>
              <a:rPr lang="en-US" dirty="0" smtClean="0"/>
              <a:t>Making and Delivering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Production Scheduling (Make):</a:t>
            </a:r>
          </a:p>
          <a:p>
            <a:pPr lvl="1"/>
            <a:r>
              <a:rPr lang="en-US" dirty="0"/>
              <a:t>This may be correct in an ideal world. Most factories are less than ideal. Where significant setup costs exist, batch quantity is still an issue and Economic Lot Size provides important insights for rational decisions.</a:t>
            </a:r>
            <a:endParaRPr lang="en-US" dirty="0" smtClean="0"/>
          </a:p>
        </p:txBody>
      </p:sp>
      <p:sp>
        <p:nvSpPr>
          <p:cNvPr id="4" name="Rectangle 3"/>
          <p:cNvSpPr/>
          <p:nvPr/>
        </p:nvSpPr>
        <p:spPr>
          <a:xfrm>
            <a:off x="1202618" y="5818386"/>
            <a:ext cx="5493895" cy="307777"/>
          </a:xfrm>
          <a:prstGeom prst="rect">
            <a:avLst/>
          </a:prstGeom>
        </p:spPr>
        <p:txBody>
          <a:bodyPr wrap="square">
            <a:spAutoFit/>
          </a:bodyPr>
          <a:lstStyle/>
          <a:p>
            <a:r>
              <a:rPr lang="en-US" sz="1400" dirty="0"/>
              <a:t>http://www.strategosinc.com/economic_lot_sizing.htm</a:t>
            </a:r>
          </a:p>
        </p:txBody>
      </p:sp>
    </p:spTree>
    <p:extLst>
      <p:ext uri="{BB962C8B-B14F-4D97-AF65-F5344CB8AC3E}">
        <p14:creationId xmlns:p14="http://schemas.microsoft.com/office/powerpoint/2010/main" val="384793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a:xfrm>
            <a:off x="457200" y="1600200"/>
            <a:ext cx="4724400" cy="4525963"/>
          </a:xfrm>
        </p:spPr>
        <p:txBody>
          <a:bodyPr>
            <a:normAutofit fontScale="77500" lnSpcReduction="20000"/>
          </a:bodyPr>
          <a:lstStyle/>
          <a:p>
            <a:r>
              <a:rPr lang="en-US" dirty="0" smtClean="0"/>
              <a:t>Production Scheduling (Make):</a:t>
            </a:r>
          </a:p>
          <a:p>
            <a:pPr lvl="1"/>
            <a:r>
              <a:rPr lang="en-US" dirty="0" smtClean="0"/>
              <a:t>The ELS model calculates </a:t>
            </a:r>
            <a:r>
              <a:rPr lang="en-US" dirty="0"/>
              <a:t>the total production cost per unit over a range of batches. </a:t>
            </a:r>
            <a:endParaRPr lang="en-US" dirty="0" smtClean="0"/>
          </a:p>
          <a:p>
            <a:pPr lvl="1"/>
            <a:r>
              <a:rPr lang="en-US" dirty="0" smtClean="0"/>
              <a:t>The </a:t>
            </a:r>
            <a:r>
              <a:rPr lang="en-US" dirty="0"/>
              <a:t>batch quantity having the lowest unit cost is the ideal or Economic Lot Size. </a:t>
            </a:r>
            <a:endParaRPr lang="en-US" dirty="0" smtClean="0"/>
          </a:p>
          <a:p>
            <a:pPr lvl="1"/>
            <a:r>
              <a:rPr lang="en-US" dirty="0" smtClean="0"/>
              <a:t>This </a:t>
            </a:r>
            <a:r>
              <a:rPr lang="en-US" dirty="0"/>
              <a:t>Total Cost typically forms a "U</a:t>
            </a:r>
            <a:r>
              <a:rPr lang="en-US" dirty="0" smtClean="0"/>
              <a:t>".</a:t>
            </a:r>
            <a:endParaRPr lang="en-US" dirty="0"/>
          </a:p>
          <a:p>
            <a:pPr lvl="1"/>
            <a:r>
              <a:rPr lang="en-US" dirty="0" smtClean="0"/>
              <a:t>The </a:t>
            </a:r>
            <a:r>
              <a:rPr lang="en-US" dirty="0"/>
              <a:t>model classifies total cost into three components: Setup Cost, Direct Cost and Carrying Cost (Storage Cost). </a:t>
            </a:r>
            <a:endParaRPr lang="en-US" dirty="0" smtClean="0"/>
          </a:p>
        </p:txBody>
      </p:sp>
      <p:sp>
        <p:nvSpPr>
          <p:cNvPr id="4" name="Rectangle 3"/>
          <p:cNvSpPr/>
          <p:nvPr/>
        </p:nvSpPr>
        <p:spPr>
          <a:xfrm>
            <a:off x="1243161" y="5812066"/>
            <a:ext cx="5493895" cy="307777"/>
          </a:xfrm>
          <a:prstGeom prst="rect">
            <a:avLst/>
          </a:prstGeom>
        </p:spPr>
        <p:txBody>
          <a:bodyPr wrap="square">
            <a:spAutoFit/>
          </a:bodyPr>
          <a:lstStyle/>
          <a:p>
            <a:r>
              <a:rPr lang="en-US" sz="1400" dirty="0"/>
              <a:t>http://www.strategosinc.com/economic_lot_sizing.htm</a:t>
            </a:r>
          </a:p>
        </p:txBody>
      </p:sp>
      <p:pic>
        <p:nvPicPr>
          <p:cNvPr id="6" name="Picture 5"/>
          <p:cNvPicPr>
            <a:picLocks noChangeAspect="1"/>
          </p:cNvPicPr>
          <p:nvPr/>
        </p:nvPicPr>
        <p:blipFill rotWithShape="1">
          <a:blip r:embed="rId2"/>
          <a:srcRect l="23277" t="42137" r="52738" b="23097"/>
          <a:stretch/>
        </p:blipFill>
        <p:spPr>
          <a:xfrm>
            <a:off x="4879297" y="1937287"/>
            <a:ext cx="4156215" cy="3263271"/>
          </a:xfrm>
          <a:prstGeom prst="rect">
            <a:avLst/>
          </a:prstGeom>
        </p:spPr>
      </p:pic>
    </p:spTree>
    <p:extLst>
      <p:ext uri="{BB962C8B-B14F-4D97-AF65-F5344CB8AC3E}">
        <p14:creationId xmlns:p14="http://schemas.microsoft.com/office/powerpoint/2010/main" val="241401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a:xfrm>
            <a:off x="457201" y="1600200"/>
            <a:ext cx="5643796" cy="4525963"/>
          </a:xfrm>
        </p:spPr>
        <p:txBody>
          <a:bodyPr>
            <a:normAutofit/>
          </a:bodyPr>
          <a:lstStyle/>
          <a:p>
            <a:r>
              <a:rPr lang="en-US" dirty="0" smtClean="0"/>
              <a:t>Production Scheduling (Make):</a:t>
            </a:r>
          </a:p>
          <a:p>
            <a:pPr lvl="1"/>
            <a:r>
              <a:rPr lang="en-US" dirty="0"/>
              <a:t>Direct Cost</a:t>
            </a:r>
          </a:p>
          <a:p>
            <a:pPr lvl="2"/>
            <a:r>
              <a:rPr lang="en-US" dirty="0" smtClean="0"/>
              <a:t>Direct </a:t>
            </a:r>
            <a:r>
              <a:rPr lang="en-US" dirty="0"/>
              <a:t>costs are directly proportional to the amount </a:t>
            </a:r>
            <a:r>
              <a:rPr lang="en-US" dirty="0" smtClean="0"/>
              <a:t>produced (materials, labor) </a:t>
            </a:r>
          </a:p>
          <a:p>
            <a:pPr lvl="2"/>
            <a:r>
              <a:rPr lang="en-US" dirty="0" smtClean="0"/>
              <a:t>Accounting </a:t>
            </a:r>
            <a:r>
              <a:rPr lang="en-US" dirty="0"/>
              <a:t>systems </a:t>
            </a:r>
            <a:r>
              <a:rPr lang="en-US" dirty="0" smtClean="0"/>
              <a:t>capture </a:t>
            </a:r>
            <a:r>
              <a:rPr lang="en-US" dirty="0"/>
              <a:t>these </a:t>
            </a:r>
            <a:r>
              <a:rPr lang="en-US" dirty="0" smtClean="0"/>
              <a:t>costs.</a:t>
            </a:r>
          </a:p>
          <a:p>
            <a:pPr lvl="2"/>
            <a:r>
              <a:rPr lang="en-US" dirty="0" smtClean="0"/>
              <a:t>Direct cost is a </a:t>
            </a:r>
            <a:r>
              <a:rPr lang="en-US" dirty="0"/>
              <a:t>horizontal line for all batch quantities</a:t>
            </a:r>
            <a:r>
              <a:rPr lang="en-US" dirty="0" smtClean="0"/>
              <a:t>.</a:t>
            </a:r>
          </a:p>
          <a:p>
            <a:pPr lvl="1"/>
            <a:endParaRPr lang="en-US" dirty="0"/>
          </a:p>
        </p:txBody>
      </p:sp>
      <p:sp>
        <p:nvSpPr>
          <p:cNvPr id="4" name="Rectangle 3"/>
          <p:cNvSpPr/>
          <p:nvPr/>
        </p:nvSpPr>
        <p:spPr>
          <a:xfrm>
            <a:off x="1599782" y="5829676"/>
            <a:ext cx="5493895" cy="307777"/>
          </a:xfrm>
          <a:prstGeom prst="rect">
            <a:avLst/>
          </a:prstGeom>
        </p:spPr>
        <p:txBody>
          <a:bodyPr wrap="square">
            <a:spAutoFit/>
          </a:bodyPr>
          <a:lstStyle/>
          <a:p>
            <a:r>
              <a:rPr lang="en-US" sz="1400" dirty="0"/>
              <a:t>http://www.strategosinc.com/economic_lot_sizing.htm</a:t>
            </a:r>
          </a:p>
        </p:txBody>
      </p:sp>
      <p:pic>
        <p:nvPicPr>
          <p:cNvPr id="6" name="Picture 5"/>
          <p:cNvPicPr>
            <a:picLocks noChangeAspect="1"/>
          </p:cNvPicPr>
          <p:nvPr/>
        </p:nvPicPr>
        <p:blipFill rotWithShape="1">
          <a:blip r:embed="rId2"/>
          <a:srcRect l="23278" t="40232" r="51419" b="23097"/>
          <a:stretch/>
        </p:blipFill>
        <p:spPr>
          <a:xfrm>
            <a:off x="6100997" y="2323043"/>
            <a:ext cx="2864743" cy="2248957"/>
          </a:xfrm>
          <a:prstGeom prst="rect">
            <a:avLst/>
          </a:prstGeom>
        </p:spPr>
      </p:pic>
    </p:spTree>
    <p:extLst>
      <p:ext uri="{BB962C8B-B14F-4D97-AF65-F5344CB8AC3E}">
        <p14:creationId xmlns:p14="http://schemas.microsoft.com/office/powerpoint/2010/main" val="2092572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a:xfrm>
            <a:off x="457201" y="1600200"/>
            <a:ext cx="5643796" cy="4525963"/>
          </a:xfrm>
        </p:spPr>
        <p:txBody>
          <a:bodyPr>
            <a:normAutofit lnSpcReduction="10000"/>
          </a:bodyPr>
          <a:lstStyle/>
          <a:p>
            <a:r>
              <a:rPr lang="en-US" dirty="0" smtClean="0"/>
              <a:t>Production Scheduling (Make):</a:t>
            </a:r>
          </a:p>
          <a:p>
            <a:pPr lvl="1"/>
            <a:r>
              <a:rPr lang="en-US" dirty="0"/>
              <a:t>Setup Cost </a:t>
            </a:r>
          </a:p>
          <a:p>
            <a:pPr lvl="2"/>
            <a:r>
              <a:rPr lang="en-US" dirty="0" smtClean="0"/>
              <a:t>Setup </a:t>
            </a:r>
            <a:r>
              <a:rPr lang="en-US" dirty="0"/>
              <a:t>costs include the labor and material to ready a machine for </a:t>
            </a:r>
            <a:r>
              <a:rPr lang="en-US" dirty="0" smtClean="0"/>
              <a:t>production including work orders and inspection. </a:t>
            </a:r>
          </a:p>
          <a:p>
            <a:pPr lvl="2"/>
            <a:r>
              <a:rPr lang="en-US" dirty="0" smtClean="0"/>
              <a:t>These costs are amortized </a:t>
            </a:r>
            <a:r>
              <a:rPr lang="en-US" dirty="0"/>
              <a:t>over the entire batch to derive the Setup Cost per piece. </a:t>
            </a:r>
            <a:endParaRPr lang="en-US" dirty="0" smtClean="0"/>
          </a:p>
          <a:p>
            <a:pPr lvl="2"/>
            <a:r>
              <a:rPr lang="en-US" dirty="0" smtClean="0"/>
              <a:t>High when batches are small and decrease with larger batch sizes</a:t>
            </a:r>
          </a:p>
          <a:p>
            <a:pPr lvl="1"/>
            <a:endParaRPr lang="en-US" dirty="0"/>
          </a:p>
        </p:txBody>
      </p:sp>
      <p:sp>
        <p:nvSpPr>
          <p:cNvPr id="4" name="Rectangle 3"/>
          <p:cNvSpPr/>
          <p:nvPr/>
        </p:nvSpPr>
        <p:spPr>
          <a:xfrm>
            <a:off x="1701382" y="5820439"/>
            <a:ext cx="5493895" cy="307777"/>
          </a:xfrm>
          <a:prstGeom prst="rect">
            <a:avLst/>
          </a:prstGeom>
        </p:spPr>
        <p:txBody>
          <a:bodyPr wrap="square">
            <a:spAutoFit/>
          </a:bodyPr>
          <a:lstStyle/>
          <a:p>
            <a:r>
              <a:rPr lang="en-US" sz="1400" dirty="0"/>
              <a:t>http://www.strategosinc.com/economic_lot_sizing.htm</a:t>
            </a:r>
          </a:p>
        </p:txBody>
      </p:sp>
      <p:pic>
        <p:nvPicPr>
          <p:cNvPr id="6" name="Picture 5"/>
          <p:cNvPicPr>
            <a:picLocks noChangeAspect="1"/>
          </p:cNvPicPr>
          <p:nvPr/>
        </p:nvPicPr>
        <p:blipFill rotWithShape="1">
          <a:blip r:embed="rId2"/>
          <a:srcRect l="23278" t="40232" r="51419" b="23097"/>
          <a:stretch/>
        </p:blipFill>
        <p:spPr>
          <a:xfrm>
            <a:off x="6100997" y="2323043"/>
            <a:ext cx="2864743" cy="2248957"/>
          </a:xfrm>
          <a:prstGeom prst="rect">
            <a:avLst/>
          </a:prstGeom>
        </p:spPr>
      </p:pic>
    </p:spTree>
    <p:extLst>
      <p:ext uri="{BB962C8B-B14F-4D97-AF65-F5344CB8AC3E}">
        <p14:creationId xmlns:p14="http://schemas.microsoft.com/office/powerpoint/2010/main" val="399503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a:xfrm>
            <a:off x="457201" y="1600200"/>
            <a:ext cx="5643796" cy="4525963"/>
          </a:xfrm>
        </p:spPr>
        <p:txBody>
          <a:bodyPr>
            <a:normAutofit fontScale="92500"/>
          </a:bodyPr>
          <a:lstStyle/>
          <a:p>
            <a:r>
              <a:rPr lang="en-US" dirty="0" smtClean="0"/>
              <a:t>Production Scheduling (Make):</a:t>
            </a:r>
          </a:p>
          <a:p>
            <a:pPr lvl="1"/>
            <a:r>
              <a:rPr lang="en-US" dirty="0"/>
              <a:t>Carrying Cost</a:t>
            </a:r>
          </a:p>
          <a:p>
            <a:pPr lvl="2"/>
            <a:r>
              <a:rPr lang="en-US" dirty="0" smtClean="0"/>
              <a:t>Carrying </a:t>
            </a:r>
            <a:r>
              <a:rPr lang="en-US" dirty="0"/>
              <a:t>or Storage cost is the average cost associated with storing an average production unit for the average time it will be in inventory. </a:t>
            </a:r>
            <a:endParaRPr lang="en-US" dirty="0" smtClean="0"/>
          </a:p>
          <a:p>
            <a:pPr lvl="2"/>
            <a:r>
              <a:rPr lang="en-US" dirty="0" smtClean="0"/>
              <a:t>Can be difficult to calculate.</a:t>
            </a:r>
          </a:p>
          <a:p>
            <a:pPr lvl="2"/>
            <a:r>
              <a:rPr lang="en-US" dirty="0" smtClean="0"/>
              <a:t>Can be represented as 20</a:t>
            </a:r>
            <a:r>
              <a:rPr lang="en-US" dirty="0"/>
              <a:t>%-60% of inventory value on an annual basis.</a:t>
            </a:r>
          </a:p>
          <a:p>
            <a:pPr lvl="2"/>
            <a:r>
              <a:rPr lang="en-US" dirty="0" smtClean="0"/>
              <a:t>Carrying </a:t>
            </a:r>
            <a:r>
              <a:rPr lang="en-US" dirty="0"/>
              <a:t>Cost per piece </a:t>
            </a:r>
            <a:r>
              <a:rPr lang="en-US" dirty="0" smtClean="0"/>
              <a:t>varies </a:t>
            </a:r>
            <a:r>
              <a:rPr lang="en-US" dirty="0"/>
              <a:t>directly with batch quantity. </a:t>
            </a:r>
            <a:endParaRPr lang="en-US" dirty="0" smtClean="0"/>
          </a:p>
        </p:txBody>
      </p:sp>
      <p:sp>
        <p:nvSpPr>
          <p:cNvPr id="4" name="Rectangle 3"/>
          <p:cNvSpPr/>
          <p:nvPr/>
        </p:nvSpPr>
        <p:spPr>
          <a:xfrm>
            <a:off x="1609018" y="5818386"/>
            <a:ext cx="5493895" cy="307777"/>
          </a:xfrm>
          <a:prstGeom prst="rect">
            <a:avLst/>
          </a:prstGeom>
        </p:spPr>
        <p:txBody>
          <a:bodyPr wrap="square">
            <a:spAutoFit/>
          </a:bodyPr>
          <a:lstStyle/>
          <a:p>
            <a:r>
              <a:rPr lang="en-US" sz="1400" dirty="0"/>
              <a:t>http://www.strategosinc.com/economic_lot_sizing.htm</a:t>
            </a:r>
          </a:p>
        </p:txBody>
      </p:sp>
      <p:pic>
        <p:nvPicPr>
          <p:cNvPr id="6" name="Picture 5"/>
          <p:cNvPicPr>
            <a:picLocks noChangeAspect="1"/>
          </p:cNvPicPr>
          <p:nvPr/>
        </p:nvPicPr>
        <p:blipFill rotWithShape="1">
          <a:blip r:embed="rId2"/>
          <a:srcRect l="23278" t="40232" r="51419" b="23097"/>
          <a:stretch/>
        </p:blipFill>
        <p:spPr>
          <a:xfrm>
            <a:off x="6100997" y="2323043"/>
            <a:ext cx="2864743" cy="2248957"/>
          </a:xfrm>
          <a:prstGeom prst="rect">
            <a:avLst/>
          </a:prstGeom>
        </p:spPr>
      </p:pic>
    </p:spTree>
    <p:extLst>
      <p:ext uri="{BB962C8B-B14F-4D97-AF65-F5344CB8AC3E}">
        <p14:creationId xmlns:p14="http://schemas.microsoft.com/office/powerpoint/2010/main" val="2499209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Lot Size</a:t>
            </a:r>
            <a:endParaRPr lang="en-US" dirty="0"/>
          </a:p>
        </p:txBody>
      </p:sp>
      <p:sp>
        <p:nvSpPr>
          <p:cNvPr id="3" name="Content Placeholder 2"/>
          <p:cNvSpPr>
            <a:spLocks noGrp="1"/>
          </p:cNvSpPr>
          <p:nvPr>
            <p:ph idx="1"/>
          </p:nvPr>
        </p:nvSpPr>
        <p:spPr/>
        <p:txBody>
          <a:bodyPr>
            <a:normAutofit fontScale="92500" lnSpcReduction="10000"/>
          </a:bodyPr>
          <a:lstStyle/>
          <a:p>
            <a:r>
              <a:rPr lang="en-US" dirty="0"/>
              <a:t>Production Scheduling (Make):</a:t>
            </a:r>
          </a:p>
          <a:p>
            <a:pPr lvl="1"/>
            <a:r>
              <a:rPr lang="en-US" dirty="0"/>
              <a:t>Economic Lot Size Model - Production Lot Size</a:t>
            </a:r>
          </a:p>
          <a:p>
            <a:pPr lvl="2"/>
            <a:r>
              <a:rPr lang="en-US" dirty="0" smtClean="0"/>
              <a:t>Q = Production Lot Size</a:t>
            </a:r>
          </a:p>
          <a:p>
            <a:pPr lvl="2"/>
            <a:r>
              <a:rPr lang="en-US" dirty="0" smtClean="0"/>
              <a:t>C = Production Cost</a:t>
            </a:r>
          </a:p>
          <a:p>
            <a:pPr lvl="2"/>
            <a:r>
              <a:rPr lang="en-US" dirty="0" smtClean="0"/>
              <a:t>C</a:t>
            </a:r>
            <a:r>
              <a:rPr lang="en-US" baseline="-25000" dirty="0" smtClean="0"/>
              <a:t>0</a:t>
            </a:r>
            <a:r>
              <a:rPr lang="en-US" dirty="0" smtClean="0"/>
              <a:t> = Set-up cost</a:t>
            </a:r>
          </a:p>
          <a:p>
            <a:pPr lvl="2"/>
            <a:r>
              <a:rPr lang="en-US" dirty="0" err="1" smtClean="0"/>
              <a:t>C</a:t>
            </a:r>
            <a:r>
              <a:rPr lang="en-US" baseline="-25000" dirty="0" err="1" smtClean="0"/>
              <a:t>h</a:t>
            </a:r>
            <a:r>
              <a:rPr lang="en-US" dirty="0" smtClean="0"/>
              <a:t> </a:t>
            </a:r>
            <a:r>
              <a:rPr lang="en-US" dirty="0"/>
              <a:t>= </a:t>
            </a:r>
            <a:r>
              <a:rPr lang="en-US" dirty="0" smtClean="0"/>
              <a:t>Holding Cost</a:t>
            </a:r>
          </a:p>
          <a:p>
            <a:pPr lvl="2"/>
            <a:r>
              <a:rPr lang="en-US" dirty="0" smtClean="0"/>
              <a:t>D = Annual demand</a:t>
            </a:r>
          </a:p>
          <a:p>
            <a:pPr lvl="2"/>
            <a:r>
              <a:rPr lang="en-US" dirty="0" smtClean="0"/>
              <a:t>P = Annual production capacity</a:t>
            </a:r>
            <a:endParaRPr lang="en-US" dirty="0"/>
          </a:p>
          <a:p>
            <a:pPr lvl="2"/>
            <a:r>
              <a:rPr lang="en-US" dirty="0" smtClean="0"/>
              <a:t>IMAX </a:t>
            </a:r>
            <a:r>
              <a:rPr lang="en-US" dirty="0"/>
              <a:t>= Q - D(Q/P) = (1-D/P)Q</a:t>
            </a:r>
          </a:p>
          <a:p>
            <a:pPr lvl="2"/>
            <a:r>
              <a:rPr lang="en-US" dirty="0"/>
              <a:t>Average inventory = IMAX/2 = ((1-D/P)/</a:t>
            </a:r>
            <a:r>
              <a:rPr lang="en-US" dirty="0" smtClean="0"/>
              <a:t>2)Q</a:t>
            </a:r>
          </a:p>
          <a:p>
            <a:pPr lvl="2"/>
            <a:r>
              <a:rPr lang="en-US" dirty="0"/>
              <a:t>Number of Set-ups per year = D/Q</a:t>
            </a:r>
          </a:p>
          <a:p>
            <a:pPr lvl="1"/>
            <a:endParaRPr lang="en-US" dirty="0"/>
          </a:p>
          <a:p>
            <a:pPr lvl="1"/>
            <a:endParaRPr lang="en-US" dirty="0" smtClean="0"/>
          </a:p>
          <a:p>
            <a:endParaRPr lang="en-US" dirty="0"/>
          </a:p>
        </p:txBody>
      </p:sp>
    </p:spTree>
    <p:extLst>
      <p:ext uri="{BB962C8B-B14F-4D97-AF65-F5344CB8AC3E}">
        <p14:creationId xmlns:p14="http://schemas.microsoft.com/office/powerpoint/2010/main" val="3538922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Lot Size</a:t>
            </a:r>
            <a:endParaRPr lang="en-US" dirty="0"/>
          </a:p>
        </p:txBody>
      </p:sp>
      <p:sp>
        <p:nvSpPr>
          <p:cNvPr id="3" name="Content Placeholder 2"/>
          <p:cNvSpPr>
            <a:spLocks noGrp="1"/>
          </p:cNvSpPr>
          <p:nvPr>
            <p:ph idx="1"/>
          </p:nvPr>
        </p:nvSpPr>
        <p:spPr/>
        <p:txBody>
          <a:bodyPr>
            <a:normAutofit/>
          </a:bodyPr>
          <a:lstStyle/>
          <a:p>
            <a:r>
              <a:rPr lang="en-US" dirty="0" smtClean="0"/>
              <a:t>Total Annual Cost</a:t>
            </a:r>
          </a:p>
          <a:p>
            <a:pPr lvl="1"/>
            <a:r>
              <a:rPr lang="en-US" dirty="0"/>
              <a:t>Instantaneous set-up time/infinite time horizon </a:t>
            </a:r>
          </a:p>
          <a:p>
            <a:pPr lvl="2"/>
            <a:r>
              <a:rPr lang="en-US" dirty="0" smtClean="0"/>
              <a:t>TC(Q</a:t>
            </a:r>
            <a:r>
              <a:rPr lang="en-US" dirty="0"/>
              <a:t>) = C</a:t>
            </a:r>
            <a:r>
              <a:rPr lang="en-US" baseline="-25000" dirty="0"/>
              <a:t>O</a:t>
            </a:r>
            <a:r>
              <a:rPr lang="en-US" dirty="0"/>
              <a:t>(D/Q) + </a:t>
            </a:r>
            <a:r>
              <a:rPr lang="en-US" dirty="0" err="1"/>
              <a:t>C</a:t>
            </a:r>
            <a:r>
              <a:rPr lang="en-US" baseline="-25000" dirty="0" err="1"/>
              <a:t>h</a:t>
            </a:r>
            <a:r>
              <a:rPr lang="en-US" dirty="0"/>
              <a:t>((1-D/P)/2)Q + CD</a:t>
            </a:r>
          </a:p>
          <a:p>
            <a:pPr lvl="1"/>
            <a:endParaRPr lang="en-US" dirty="0"/>
          </a:p>
        </p:txBody>
      </p:sp>
      <p:cxnSp>
        <p:nvCxnSpPr>
          <p:cNvPr id="8" name="Straight Arrow Connector 7"/>
          <p:cNvCxnSpPr/>
          <p:nvPr/>
        </p:nvCxnSpPr>
        <p:spPr>
          <a:xfrm flipV="1">
            <a:off x="3131127" y="3140363"/>
            <a:ext cx="0" cy="5541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567708" y="3766322"/>
            <a:ext cx="1542473" cy="461665"/>
          </a:xfrm>
          <a:prstGeom prst="rect">
            <a:avLst/>
          </a:prstGeom>
          <a:noFill/>
        </p:spPr>
        <p:txBody>
          <a:bodyPr wrap="square" rtlCol="0">
            <a:spAutoFit/>
          </a:bodyPr>
          <a:lstStyle/>
          <a:p>
            <a:r>
              <a:rPr lang="en-US" sz="1200" dirty="0" smtClean="0"/>
              <a:t>Set-up cost *</a:t>
            </a:r>
          </a:p>
          <a:p>
            <a:r>
              <a:rPr lang="en-US" sz="1200" dirty="0" smtClean="0"/>
              <a:t>Number of set-ups</a:t>
            </a:r>
            <a:endParaRPr lang="en-US" sz="1200" dirty="0"/>
          </a:p>
        </p:txBody>
      </p:sp>
      <p:cxnSp>
        <p:nvCxnSpPr>
          <p:cNvPr id="10" name="Straight Arrow Connector 9"/>
          <p:cNvCxnSpPr/>
          <p:nvPr/>
        </p:nvCxnSpPr>
        <p:spPr>
          <a:xfrm flipV="1">
            <a:off x="4611254" y="3140363"/>
            <a:ext cx="0" cy="5541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47835" y="3803267"/>
            <a:ext cx="1542473" cy="461665"/>
          </a:xfrm>
          <a:prstGeom prst="rect">
            <a:avLst/>
          </a:prstGeom>
          <a:noFill/>
        </p:spPr>
        <p:txBody>
          <a:bodyPr wrap="square" rtlCol="0">
            <a:spAutoFit/>
          </a:bodyPr>
          <a:lstStyle/>
          <a:p>
            <a:r>
              <a:rPr lang="en-US" sz="1200" dirty="0" smtClean="0"/>
              <a:t>Holding Cost *</a:t>
            </a:r>
          </a:p>
          <a:p>
            <a:r>
              <a:rPr lang="en-US" sz="1200" dirty="0" smtClean="0"/>
              <a:t>Average Inventory</a:t>
            </a:r>
            <a:endParaRPr lang="en-US" sz="1200" dirty="0"/>
          </a:p>
        </p:txBody>
      </p:sp>
      <p:sp>
        <p:nvSpPr>
          <p:cNvPr id="12" name="TextBox 11"/>
          <p:cNvSpPr txBox="1"/>
          <p:nvPr/>
        </p:nvSpPr>
        <p:spPr>
          <a:xfrm>
            <a:off x="5881253" y="3803266"/>
            <a:ext cx="1542473" cy="461665"/>
          </a:xfrm>
          <a:prstGeom prst="rect">
            <a:avLst/>
          </a:prstGeom>
          <a:noFill/>
        </p:spPr>
        <p:txBody>
          <a:bodyPr wrap="square" rtlCol="0">
            <a:spAutoFit/>
          </a:bodyPr>
          <a:lstStyle/>
          <a:p>
            <a:r>
              <a:rPr lang="en-US" sz="1200" dirty="0" smtClean="0"/>
              <a:t>Production Cost * Demand</a:t>
            </a:r>
            <a:endParaRPr lang="en-US" sz="1200" dirty="0"/>
          </a:p>
        </p:txBody>
      </p:sp>
      <p:cxnSp>
        <p:nvCxnSpPr>
          <p:cNvPr id="13" name="Straight Arrow Connector 12"/>
          <p:cNvCxnSpPr/>
          <p:nvPr/>
        </p:nvCxnSpPr>
        <p:spPr>
          <a:xfrm flipV="1">
            <a:off x="6259945" y="3135745"/>
            <a:ext cx="0" cy="5541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2707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Production Lot Size – Q*</a:t>
            </a:r>
            <a:endParaRPr lang="en-US" dirty="0"/>
          </a:p>
        </p:txBody>
      </p:sp>
      <p:sp>
        <p:nvSpPr>
          <p:cNvPr id="4" name="Rectangle 3"/>
          <p:cNvSpPr txBox="1">
            <a:spLocks noChangeArrowheads="1"/>
          </p:cNvSpPr>
          <p:nvPr/>
        </p:nvSpPr>
        <p:spPr>
          <a:xfrm>
            <a:off x="457200" y="13970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n-US" altLang="en-US" smtClean="0"/>
              <a:t>  </a:t>
            </a:r>
            <a:endParaRPr lang="en-US"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949429120"/>
              </p:ext>
            </p:extLst>
          </p:nvPr>
        </p:nvGraphicFramePr>
        <p:xfrm>
          <a:off x="1462088" y="2551113"/>
          <a:ext cx="5638800" cy="3519487"/>
        </p:xfrm>
        <a:graphic>
          <a:graphicData uri="http://schemas.openxmlformats.org/presentationml/2006/ole">
            <mc:AlternateContent xmlns:mc="http://schemas.openxmlformats.org/markup-compatibility/2006">
              <mc:Choice xmlns:v="urn:schemas-microsoft-com:vml" Requires="v">
                <p:oleObj spid="_x0000_s3088" name="Equation" r:id="rId3" imgW="2286000" imgH="1600200" progId="Equation.3">
                  <p:embed/>
                </p:oleObj>
              </mc:Choice>
              <mc:Fallback>
                <p:oleObj name="Equation" r:id="rId3" imgW="2286000" imgH="1600200" progId="Equation.3">
                  <p:embed/>
                  <p:pic>
                    <p:nvPicPr>
                      <p:cNvPr id="2355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2088" y="2551113"/>
                        <a:ext cx="5638800" cy="351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a:spLocks noChangeArrowheads="1"/>
          </p:cNvSpPr>
          <p:nvPr/>
        </p:nvSpPr>
        <p:spPr bwMode="auto">
          <a:xfrm>
            <a:off x="1023938" y="1447800"/>
            <a:ext cx="7162800" cy="838200"/>
          </a:xfrm>
          <a:prstGeom prst="rect">
            <a:avLst/>
          </a:prstGeom>
          <a:solidFill>
            <a:srgbClr val="FFFFCC"/>
          </a:solidFill>
          <a:ln w="38100">
            <a:solidFill>
              <a:srgbClr val="99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en-US" sz="3200"/>
              <a:t>TC(Q) = C</a:t>
            </a:r>
            <a:r>
              <a:rPr lang="en-US" altLang="en-US" sz="3200" baseline="-25000"/>
              <a:t>O</a:t>
            </a:r>
            <a:r>
              <a:rPr lang="en-US" altLang="en-US" sz="3200"/>
              <a:t>(D/Q) + C</a:t>
            </a:r>
            <a:r>
              <a:rPr lang="en-US" altLang="en-US" sz="3200" baseline="-25000"/>
              <a:t>h</a:t>
            </a:r>
            <a:r>
              <a:rPr lang="en-US" altLang="en-US" sz="3200"/>
              <a:t>((1-D/P)/2)Q + CD</a:t>
            </a:r>
            <a:endParaRPr lang="en-US" altLang="en-US" sz="2400"/>
          </a:p>
        </p:txBody>
      </p:sp>
    </p:spTree>
    <p:extLst>
      <p:ext uri="{BB962C8B-B14F-4D97-AF65-F5344CB8AC3E}">
        <p14:creationId xmlns:p14="http://schemas.microsoft.com/office/powerpoint/2010/main" val="545961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 Optimal Production Lot Size</a:t>
            </a:r>
            <a:endParaRPr lang="en-US" dirty="0"/>
          </a:p>
        </p:txBody>
      </p:sp>
      <p:sp>
        <p:nvSpPr>
          <p:cNvPr id="3" name="Content Placeholder 2"/>
          <p:cNvSpPr>
            <a:spLocks noGrp="1"/>
          </p:cNvSpPr>
          <p:nvPr>
            <p:ph idx="1"/>
          </p:nvPr>
        </p:nvSpPr>
        <p:spPr/>
        <p:txBody>
          <a:bodyPr>
            <a:normAutofit lnSpcReduction="10000"/>
          </a:bodyPr>
          <a:lstStyle/>
          <a:p>
            <a:pPr lvl="0"/>
            <a:r>
              <a:rPr lang="en-US" altLang="en-US" sz="3000" dirty="0">
                <a:solidFill>
                  <a:prstClr val="black"/>
                </a:solidFill>
              </a:rPr>
              <a:t>Production Capacity 1000 tubes/hr.</a:t>
            </a:r>
          </a:p>
          <a:p>
            <a:pPr lvl="0"/>
            <a:r>
              <a:rPr lang="en-US" altLang="en-US" sz="3000" dirty="0">
                <a:solidFill>
                  <a:prstClr val="black"/>
                </a:solidFill>
              </a:rPr>
              <a:t>Daily Demand 1680 tubes</a:t>
            </a:r>
          </a:p>
          <a:p>
            <a:pPr lvl="0"/>
            <a:r>
              <a:rPr lang="en-US" altLang="en-US" sz="3000" dirty="0">
                <a:solidFill>
                  <a:prstClr val="black"/>
                </a:solidFill>
              </a:rPr>
              <a:t>Production cost $0.50/tube   (C = 0.50)</a:t>
            </a:r>
          </a:p>
          <a:p>
            <a:pPr lvl="0"/>
            <a:r>
              <a:rPr lang="en-US" altLang="en-US" sz="3000" dirty="0">
                <a:solidFill>
                  <a:prstClr val="black"/>
                </a:solidFill>
              </a:rPr>
              <a:t>Set-up cost $150 per set-up   (C</a:t>
            </a:r>
            <a:r>
              <a:rPr lang="en-US" altLang="en-US" sz="3000" baseline="-25000" dirty="0">
                <a:solidFill>
                  <a:prstClr val="black"/>
                </a:solidFill>
              </a:rPr>
              <a:t>O</a:t>
            </a:r>
            <a:r>
              <a:rPr lang="en-US" altLang="en-US" sz="3000" dirty="0">
                <a:solidFill>
                  <a:prstClr val="black"/>
                </a:solidFill>
              </a:rPr>
              <a:t> = 150)</a:t>
            </a:r>
          </a:p>
          <a:p>
            <a:pPr lvl="0"/>
            <a:r>
              <a:rPr lang="en-US" altLang="en-US" sz="3000" dirty="0">
                <a:solidFill>
                  <a:prstClr val="black"/>
                </a:solidFill>
              </a:rPr>
              <a:t>Holding Cost rate:  40% </a:t>
            </a:r>
            <a:r>
              <a:rPr lang="en-US" altLang="en-US" sz="3000" dirty="0" smtClean="0">
                <a:solidFill>
                  <a:prstClr val="black"/>
                </a:solidFill>
              </a:rPr>
              <a:t>   </a:t>
            </a:r>
            <a:r>
              <a:rPr lang="en-US" altLang="en-US" sz="3000" dirty="0">
                <a:solidFill>
                  <a:prstClr val="black"/>
                </a:solidFill>
              </a:rPr>
              <a:t>(</a:t>
            </a:r>
            <a:r>
              <a:rPr lang="en-US" altLang="en-US" sz="3000" dirty="0" err="1">
                <a:solidFill>
                  <a:prstClr val="black"/>
                </a:solidFill>
              </a:rPr>
              <a:t>C</a:t>
            </a:r>
            <a:r>
              <a:rPr lang="en-US" altLang="en-US" sz="3000" baseline="-25000" dirty="0" err="1">
                <a:solidFill>
                  <a:prstClr val="black"/>
                </a:solidFill>
              </a:rPr>
              <a:t>h</a:t>
            </a:r>
            <a:r>
              <a:rPr lang="en-US" altLang="en-US" sz="3000" dirty="0">
                <a:solidFill>
                  <a:prstClr val="black"/>
                </a:solidFill>
              </a:rPr>
              <a:t> = .4(.50) = .20)</a:t>
            </a:r>
          </a:p>
          <a:p>
            <a:pPr lvl="0"/>
            <a:r>
              <a:rPr lang="en-US" altLang="en-US" sz="3000" dirty="0" smtClean="0">
                <a:solidFill>
                  <a:prstClr val="black"/>
                </a:solidFill>
              </a:rPr>
              <a:t>Since </a:t>
            </a:r>
            <a:r>
              <a:rPr lang="en-US" altLang="en-US" sz="3000" dirty="0">
                <a:solidFill>
                  <a:prstClr val="black"/>
                </a:solidFill>
              </a:rPr>
              <a:t>demand is 1680 per day and the production rate is 1000 per hour:</a:t>
            </a:r>
          </a:p>
          <a:p>
            <a:pPr lvl="1"/>
            <a:r>
              <a:rPr lang="en-US" altLang="en-US" sz="2600" dirty="0">
                <a:solidFill>
                  <a:prstClr val="black"/>
                </a:solidFill>
              </a:rPr>
              <a:t>D = 1680(365) = 613,200  </a:t>
            </a:r>
          </a:p>
          <a:p>
            <a:pPr lvl="1"/>
            <a:r>
              <a:rPr lang="en-US" altLang="en-US" sz="2600" dirty="0">
                <a:solidFill>
                  <a:prstClr val="black"/>
                </a:solidFill>
              </a:rPr>
              <a:t>P = 1000(24)(365) = 8,760,000</a:t>
            </a:r>
          </a:p>
          <a:p>
            <a:endParaRPr lang="en-US" dirty="0"/>
          </a:p>
        </p:txBody>
      </p:sp>
    </p:spTree>
    <p:extLst>
      <p:ext uri="{BB962C8B-B14F-4D97-AF65-F5344CB8AC3E}">
        <p14:creationId xmlns:p14="http://schemas.microsoft.com/office/powerpoint/2010/main" val="3412523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 Optimal Production Lot Size</a:t>
            </a:r>
            <a:endParaRPr lang="en-US" dirty="0"/>
          </a:p>
        </p:txBody>
      </p:sp>
      <p:graphicFrame>
        <p:nvGraphicFramePr>
          <p:cNvPr id="5" name="Object 4"/>
          <p:cNvGraphicFramePr>
            <a:graphicFrameLocks noChangeAspect="1"/>
          </p:cNvGraphicFramePr>
          <p:nvPr/>
        </p:nvGraphicFramePr>
        <p:xfrm>
          <a:off x="487363" y="2651125"/>
          <a:ext cx="7742237" cy="1592263"/>
        </p:xfrm>
        <a:graphic>
          <a:graphicData uri="http://schemas.openxmlformats.org/presentationml/2006/ole">
            <mc:AlternateContent xmlns:mc="http://schemas.openxmlformats.org/markup-compatibility/2006">
              <mc:Choice xmlns:v="urn:schemas-microsoft-com:vml" Requires="v">
                <p:oleObj spid="_x0000_s4111" name="Equation" r:id="rId3" imgW="3213000" imgH="660240" progId="Equation.3">
                  <p:embed/>
                </p:oleObj>
              </mc:Choice>
              <mc:Fallback>
                <p:oleObj name="Equation" r:id="rId3" imgW="3213000" imgH="660240" progId="Equation.3">
                  <p:embed/>
                  <p:pic>
                    <p:nvPicPr>
                      <p:cNvPr id="2375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2651125"/>
                        <a:ext cx="7742237" cy="1592263"/>
                      </a:xfrm>
                      <a:prstGeom prst="rect">
                        <a:avLst/>
                      </a:prstGeom>
                      <a:solidFill>
                        <a:schemeClr val="bg1"/>
                      </a:solidFill>
                      <a:ln w="38100">
                        <a:solidFill>
                          <a:srgbClr val="99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84483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Making and Delivering</a:t>
            </a:r>
          </a:p>
          <a:p>
            <a:r>
              <a:rPr lang="en-US" dirty="0" smtClean="0"/>
              <a:t>Economic Lot Size Model</a:t>
            </a:r>
          </a:p>
          <a:p>
            <a:r>
              <a:rPr lang="en-US" dirty="0" smtClean="0"/>
              <a:t>Monte Carlo Simulation</a:t>
            </a:r>
          </a:p>
          <a:p>
            <a:r>
              <a:rPr lang="en-US" dirty="0" smtClean="0"/>
              <a:t>Simulation Example – Quantitative Risk Analysis</a:t>
            </a:r>
          </a:p>
          <a:p>
            <a:endParaRPr lang="en-US" dirty="0"/>
          </a:p>
        </p:txBody>
      </p:sp>
    </p:spTree>
    <p:extLst>
      <p:ext uri="{BB962C8B-B14F-4D97-AF65-F5344CB8AC3E}">
        <p14:creationId xmlns:p14="http://schemas.microsoft.com/office/powerpoint/2010/main" val="2467667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Total Annual Cost</a:t>
            </a:r>
            <a:endParaRPr lang="en-US" dirty="0"/>
          </a:p>
        </p:txBody>
      </p:sp>
      <p:sp>
        <p:nvSpPr>
          <p:cNvPr id="3" name="Content Placeholder 2"/>
          <p:cNvSpPr>
            <a:spLocks noGrp="1"/>
          </p:cNvSpPr>
          <p:nvPr>
            <p:ph idx="1"/>
          </p:nvPr>
        </p:nvSpPr>
        <p:spPr/>
        <p:txBody>
          <a:bodyPr/>
          <a:lstStyle/>
          <a:p>
            <a:r>
              <a:rPr lang="en-US" dirty="0" smtClean="0"/>
              <a:t>Total Annual Cost</a:t>
            </a:r>
          </a:p>
          <a:p>
            <a:pPr lvl="1"/>
            <a:r>
              <a:rPr lang="en-US" dirty="0" smtClean="0"/>
              <a:t>TC(Q) = TV(Q) + CD</a:t>
            </a:r>
          </a:p>
          <a:p>
            <a:pPr lvl="1"/>
            <a:r>
              <a:rPr lang="en-US" dirty="0" smtClean="0"/>
              <a:t>TV(Q) = </a:t>
            </a:r>
            <a:r>
              <a:rPr lang="pl-PL" dirty="0" smtClean="0"/>
              <a:t>CO(D/Q</a:t>
            </a:r>
            <a:r>
              <a:rPr lang="pl-PL" dirty="0"/>
              <a:t>) + Ch((1-D/P)/2)Q  </a:t>
            </a:r>
            <a:endParaRPr lang="en-US" dirty="0" smtClean="0"/>
          </a:p>
          <a:p>
            <a:pPr marL="914400" lvl="2" indent="0">
              <a:buNone/>
            </a:pPr>
            <a:r>
              <a:rPr lang="pl-PL" dirty="0" smtClean="0"/>
              <a:t>= </a:t>
            </a:r>
            <a:r>
              <a:rPr lang="pl-PL" dirty="0"/>
              <a:t>(150)(613,200/31,449) + .2((</a:t>
            </a:r>
            <a:r>
              <a:rPr lang="pl-PL" dirty="0" smtClean="0"/>
              <a:t>1-</a:t>
            </a:r>
            <a:r>
              <a:rPr lang="en-US" dirty="0" smtClean="0"/>
              <a:t> </a:t>
            </a:r>
            <a:r>
              <a:rPr lang="pl-PL" dirty="0" smtClean="0"/>
              <a:t>(613,200/8,760,000</a:t>
            </a:r>
            <a:r>
              <a:rPr lang="pl-PL" dirty="0"/>
              <a:t>))(31,449)/2)</a:t>
            </a:r>
          </a:p>
          <a:p>
            <a:pPr marL="914400" lvl="2" indent="0">
              <a:buNone/>
            </a:pPr>
            <a:r>
              <a:rPr lang="pl-PL" dirty="0"/>
              <a:t>= $5,850</a:t>
            </a:r>
          </a:p>
          <a:p>
            <a:pPr lvl="1"/>
            <a:r>
              <a:rPr lang="en-US" dirty="0" smtClean="0"/>
              <a:t>TC(Q) = TV(Q) + CD</a:t>
            </a:r>
          </a:p>
          <a:p>
            <a:pPr marL="914400" lvl="2" indent="0">
              <a:buNone/>
            </a:pPr>
            <a:r>
              <a:rPr lang="en-US" dirty="0" smtClean="0"/>
              <a:t>=$5,850 + .5(613,200) = $312,450</a:t>
            </a:r>
            <a:endParaRPr lang="en-US" dirty="0"/>
          </a:p>
        </p:txBody>
      </p:sp>
    </p:spTree>
    <p:extLst>
      <p:ext uri="{BB962C8B-B14F-4D97-AF65-F5344CB8AC3E}">
        <p14:creationId xmlns:p14="http://schemas.microsoft.com/office/powerpoint/2010/main" val="12563189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Quantities</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b="1" dirty="0"/>
              <a:t>Length of a Production run </a:t>
            </a:r>
            <a:r>
              <a:rPr lang="en-US" altLang="en-US" dirty="0"/>
              <a:t>= Q*/P =</a:t>
            </a:r>
          </a:p>
          <a:p>
            <a:pPr>
              <a:buFontTx/>
              <a:buNone/>
            </a:pPr>
            <a:r>
              <a:rPr lang="en-US" altLang="en-US" dirty="0"/>
              <a:t>	31,449/8,760,000 = .00359yrs. = .00359(365) </a:t>
            </a:r>
          </a:p>
          <a:p>
            <a:pPr>
              <a:buFontTx/>
              <a:buNone/>
            </a:pPr>
            <a:r>
              <a:rPr lang="en-US" altLang="en-US" dirty="0"/>
              <a:t>						         = 1.31 days</a:t>
            </a:r>
          </a:p>
          <a:p>
            <a:pPr>
              <a:buFontTx/>
              <a:buNone/>
            </a:pPr>
            <a:endParaRPr lang="en-US" altLang="en-US" sz="900" dirty="0"/>
          </a:p>
          <a:p>
            <a:r>
              <a:rPr lang="en-US" altLang="en-US" b="1" dirty="0"/>
              <a:t>Length of a Production cycle </a:t>
            </a:r>
            <a:r>
              <a:rPr lang="en-US" altLang="en-US" dirty="0"/>
              <a:t>= Q*/D =</a:t>
            </a:r>
          </a:p>
          <a:p>
            <a:pPr>
              <a:buFontTx/>
              <a:buNone/>
            </a:pPr>
            <a:r>
              <a:rPr lang="en-US" altLang="en-US" dirty="0"/>
              <a:t>	</a:t>
            </a:r>
            <a:r>
              <a:rPr lang="en-US" altLang="en-US" sz="2800" dirty="0"/>
              <a:t>31,449/613,200 = .0512866yrs. = .00512866(365)</a:t>
            </a:r>
            <a:r>
              <a:rPr lang="en-US" altLang="en-US" dirty="0"/>
              <a:t> 		         = 18.72 days</a:t>
            </a:r>
          </a:p>
          <a:p>
            <a:pPr>
              <a:buFontTx/>
              <a:buNone/>
            </a:pPr>
            <a:endParaRPr lang="en-US" altLang="en-US" sz="900" dirty="0"/>
          </a:p>
          <a:p>
            <a:r>
              <a:rPr lang="en-US" altLang="en-US" b="1" dirty="0"/>
              <a:t># of Production runs/yr. </a:t>
            </a:r>
            <a:r>
              <a:rPr lang="en-US" altLang="en-US" dirty="0"/>
              <a:t>= D/Q* = 19.5</a:t>
            </a:r>
          </a:p>
          <a:p>
            <a:pPr>
              <a:buFontTx/>
              <a:buNone/>
            </a:pPr>
            <a:endParaRPr lang="en-US" altLang="en-US" sz="900" dirty="0"/>
          </a:p>
          <a:p>
            <a:r>
              <a:rPr lang="en-US" altLang="en-US" b="1" dirty="0"/>
              <a:t>I</a:t>
            </a:r>
            <a:r>
              <a:rPr lang="en-US" altLang="en-US" sz="2400" b="1" baseline="-25000" dirty="0"/>
              <a:t>MAX</a:t>
            </a:r>
            <a:r>
              <a:rPr lang="en-US" altLang="en-US" b="1" dirty="0"/>
              <a:t> = </a:t>
            </a:r>
            <a:r>
              <a:rPr lang="en-US" altLang="en-US" dirty="0"/>
              <a:t>(1-(613,200/8,760,000))(31,449) = 29,248</a:t>
            </a:r>
          </a:p>
          <a:p>
            <a:endParaRPr lang="en-US" dirty="0"/>
          </a:p>
        </p:txBody>
      </p:sp>
    </p:spTree>
    <p:extLst>
      <p:ext uri="{BB962C8B-B14F-4D97-AF65-F5344CB8AC3E}">
        <p14:creationId xmlns:p14="http://schemas.microsoft.com/office/powerpoint/2010/main" val="3291344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pic>
        <p:nvPicPr>
          <p:cNvPr id="5" name="Picture 4"/>
          <p:cNvPicPr>
            <a:picLocks noChangeAspect="1"/>
          </p:cNvPicPr>
          <p:nvPr/>
        </p:nvPicPr>
        <p:blipFill>
          <a:blip r:embed="rId2">
            <a:lum bright="-20000" contrast="40000"/>
          </a:blip>
          <a:stretch>
            <a:fillRect/>
          </a:stretch>
        </p:blipFill>
        <p:spPr>
          <a:xfrm>
            <a:off x="2323984" y="1243990"/>
            <a:ext cx="4736383" cy="5404004"/>
          </a:xfrm>
          <a:prstGeom prst="rect">
            <a:avLst/>
          </a:prstGeom>
        </p:spPr>
      </p:pic>
    </p:spTree>
    <p:extLst>
      <p:ext uri="{BB962C8B-B14F-4D97-AF65-F5344CB8AC3E}">
        <p14:creationId xmlns:p14="http://schemas.microsoft.com/office/powerpoint/2010/main" val="1805297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Facility Management (Make)</a:t>
            </a:r>
          </a:p>
          <a:p>
            <a:pPr lvl="1"/>
            <a:r>
              <a:rPr lang="en-US" dirty="0" smtClean="0"/>
              <a:t>All facility-management decisions happen within the constraints set by decisions about the facility location</a:t>
            </a:r>
          </a:p>
          <a:p>
            <a:pPr lvl="1"/>
            <a:r>
              <a:rPr lang="en-US" dirty="0" smtClean="0"/>
              <a:t>Location is one of the five supply chain drivers.</a:t>
            </a:r>
          </a:p>
          <a:p>
            <a:pPr lvl="1"/>
            <a:r>
              <a:rPr lang="en-US" dirty="0" smtClean="0"/>
              <a:t>Usually expensive to shut down or build a new facility</a:t>
            </a:r>
          </a:p>
          <a:p>
            <a:pPr lvl="1"/>
            <a:endParaRPr lang="en-US" dirty="0"/>
          </a:p>
        </p:txBody>
      </p:sp>
    </p:spTree>
    <p:extLst>
      <p:ext uri="{BB962C8B-B14F-4D97-AF65-F5344CB8AC3E}">
        <p14:creationId xmlns:p14="http://schemas.microsoft.com/office/powerpoint/2010/main" val="4239573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Facility Management (Make)</a:t>
            </a:r>
          </a:p>
          <a:p>
            <a:pPr lvl="1"/>
            <a:r>
              <a:rPr lang="en-US" dirty="0" smtClean="0"/>
              <a:t>Decisions are made in three key areas:</a:t>
            </a:r>
          </a:p>
          <a:p>
            <a:pPr marL="1371600" lvl="2" indent="-457200">
              <a:buFont typeface="+mj-lt"/>
              <a:buAutoNum type="arabicPeriod"/>
            </a:pPr>
            <a:r>
              <a:rPr lang="en-US" dirty="0" smtClean="0"/>
              <a:t>The role each facility will play – The activities performed at the facility</a:t>
            </a:r>
          </a:p>
          <a:p>
            <a:pPr marL="1371600" lvl="2" indent="-457200">
              <a:buFont typeface="+mj-lt"/>
              <a:buAutoNum type="arabicPeriod"/>
            </a:pPr>
            <a:r>
              <a:rPr lang="en-US" dirty="0" smtClean="0"/>
              <a:t>How capacity is allocated in each facility – Dictated by the role the facility plays </a:t>
            </a:r>
          </a:p>
          <a:p>
            <a:pPr marL="1371600" lvl="2" indent="-457200">
              <a:buFont typeface="+mj-lt"/>
              <a:buAutoNum type="arabicPeriod"/>
            </a:pPr>
            <a:r>
              <a:rPr lang="en-US" dirty="0" smtClean="0"/>
              <a:t>The allocation of suppliers and markets to each facility – Influenced by the first two decisions which will drive the types of suppliers and markets supported.</a:t>
            </a:r>
          </a:p>
          <a:p>
            <a:pPr lvl="1"/>
            <a:endParaRPr lang="en-US" dirty="0"/>
          </a:p>
        </p:txBody>
      </p:sp>
    </p:spTree>
    <p:extLst>
      <p:ext uri="{BB962C8B-B14F-4D97-AF65-F5344CB8AC3E}">
        <p14:creationId xmlns:p14="http://schemas.microsoft.com/office/powerpoint/2010/main" val="25396273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Order Management (Deliver)</a:t>
            </a:r>
          </a:p>
          <a:p>
            <a:pPr lvl="1"/>
            <a:r>
              <a:rPr lang="en-US" dirty="0" smtClean="0"/>
              <a:t>Order management is the process of passing order information from customer back through the supply chain from retailers to distributors to service providers and producers.</a:t>
            </a:r>
          </a:p>
          <a:p>
            <a:pPr lvl="1"/>
            <a:r>
              <a:rPr lang="en-US" dirty="0" smtClean="0"/>
              <a:t>It also includes passing information about order delivery dates, substitutions, backorders, etc. forward to customers</a:t>
            </a:r>
          </a:p>
          <a:p>
            <a:pPr lvl="1"/>
            <a:endParaRPr lang="en-US" dirty="0"/>
          </a:p>
        </p:txBody>
      </p:sp>
    </p:spTree>
    <p:extLst>
      <p:ext uri="{BB962C8B-B14F-4D97-AF65-F5344CB8AC3E}">
        <p14:creationId xmlns:p14="http://schemas.microsoft.com/office/powerpoint/2010/main" val="370232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Order Management (Deliver)</a:t>
            </a:r>
          </a:p>
          <a:p>
            <a:pPr lvl="1"/>
            <a:r>
              <a:rPr lang="en-US" dirty="0" smtClean="0"/>
              <a:t>Traditionally, these processes have relied on paper and telephone transactions.</a:t>
            </a:r>
          </a:p>
          <a:p>
            <a:pPr lvl="1"/>
            <a:r>
              <a:rPr lang="en-US" dirty="0" smtClean="0"/>
              <a:t>Companies are moving to and relying more on automated systems to accomplish these goals.</a:t>
            </a:r>
            <a:endParaRPr lang="en-US" dirty="0"/>
          </a:p>
        </p:txBody>
      </p:sp>
    </p:spTree>
    <p:extLst>
      <p:ext uri="{BB962C8B-B14F-4D97-AF65-F5344CB8AC3E}">
        <p14:creationId xmlns:p14="http://schemas.microsoft.com/office/powerpoint/2010/main" val="3644976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Order Management (Deliver)</a:t>
            </a:r>
          </a:p>
          <a:p>
            <a:pPr lvl="1"/>
            <a:r>
              <a:rPr lang="en-US" dirty="0" smtClean="0"/>
              <a:t>Typical processes</a:t>
            </a:r>
          </a:p>
          <a:p>
            <a:pPr lvl="2"/>
            <a:r>
              <a:rPr lang="en-US" dirty="0" smtClean="0"/>
              <a:t>Generate purchase order</a:t>
            </a:r>
          </a:p>
          <a:p>
            <a:pPr lvl="2"/>
            <a:r>
              <a:rPr lang="en-US" dirty="0" smtClean="0"/>
              <a:t>Supplier fills it from stock or other suppliers</a:t>
            </a:r>
          </a:p>
          <a:p>
            <a:pPr lvl="2"/>
            <a:r>
              <a:rPr lang="en-US" dirty="0" smtClean="0"/>
              <a:t>The purchase order is turned into pick tickets, packing lists and invoices</a:t>
            </a:r>
          </a:p>
          <a:p>
            <a:pPr lvl="2"/>
            <a:r>
              <a:rPr lang="en-US" dirty="0" smtClean="0"/>
              <a:t>This process is repeated through the supply chain.</a:t>
            </a:r>
          </a:p>
          <a:p>
            <a:pPr lvl="2"/>
            <a:endParaRPr lang="en-US" dirty="0"/>
          </a:p>
        </p:txBody>
      </p:sp>
    </p:spTree>
    <p:extLst>
      <p:ext uri="{BB962C8B-B14F-4D97-AF65-F5344CB8AC3E}">
        <p14:creationId xmlns:p14="http://schemas.microsoft.com/office/powerpoint/2010/main" val="2092579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Order Management (Deliver)</a:t>
            </a:r>
          </a:p>
          <a:p>
            <a:pPr lvl="1"/>
            <a:r>
              <a:rPr lang="en-US" dirty="0" smtClean="0"/>
              <a:t>Supply chains are becoming more complex</a:t>
            </a:r>
          </a:p>
          <a:p>
            <a:pPr lvl="2"/>
            <a:r>
              <a:rPr lang="en-US" dirty="0" smtClean="0"/>
              <a:t>Multiple tiers of suppliers</a:t>
            </a:r>
          </a:p>
          <a:p>
            <a:pPr lvl="2"/>
            <a:r>
              <a:rPr lang="en-US" dirty="0" smtClean="0"/>
              <a:t>Outsourced service providers</a:t>
            </a:r>
          </a:p>
          <a:p>
            <a:pPr lvl="2"/>
            <a:r>
              <a:rPr lang="en-US" dirty="0" smtClean="0"/>
              <a:t>Distribution channel partners</a:t>
            </a:r>
          </a:p>
          <a:p>
            <a:pPr lvl="1"/>
            <a:r>
              <a:rPr lang="en-US" dirty="0" smtClean="0"/>
              <a:t>This can result in significant lag and lead times through the supply chain</a:t>
            </a:r>
          </a:p>
          <a:p>
            <a:pPr lvl="1"/>
            <a:r>
              <a:rPr lang="en-US" dirty="0" smtClean="0"/>
              <a:t>Modern order management focuses on faster and more accurate movement of order related data</a:t>
            </a:r>
            <a:endParaRPr lang="en-US" dirty="0"/>
          </a:p>
        </p:txBody>
      </p:sp>
    </p:spTree>
    <p:extLst>
      <p:ext uri="{BB962C8B-B14F-4D97-AF65-F5344CB8AC3E}">
        <p14:creationId xmlns:p14="http://schemas.microsoft.com/office/powerpoint/2010/main" val="3620230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Order Management (Deliver)</a:t>
            </a:r>
          </a:p>
          <a:p>
            <a:pPr lvl="1"/>
            <a:r>
              <a:rPr lang="en-US" dirty="0" smtClean="0"/>
              <a:t>Order management processes must also</a:t>
            </a:r>
          </a:p>
          <a:p>
            <a:pPr lvl="2"/>
            <a:r>
              <a:rPr lang="en-US" dirty="0" smtClean="0"/>
              <a:t>Handle exceptions</a:t>
            </a:r>
          </a:p>
          <a:p>
            <a:pPr lvl="2"/>
            <a:r>
              <a:rPr lang="en-US" dirty="0" smtClean="0"/>
              <a:t>Spot problems</a:t>
            </a:r>
          </a:p>
          <a:p>
            <a:pPr lvl="2"/>
            <a:r>
              <a:rPr lang="en-US" dirty="0" smtClean="0"/>
              <a:t>Relay information to other areas of the supply chain</a:t>
            </a:r>
          </a:p>
          <a:p>
            <a:pPr lvl="2"/>
            <a:r>
              <a:rPr lang="en-US" dirty="0" smtClean="0"/>
              <a:t>Take corrective action</a:t>
            </a:r>
          </a:p>
          <a:p>
            <a:pPr lvl="1"/>
            <a:r>
              <a:rPr lang="en-US" dirty="0" smtClean="0"/>
              <a:t>Alerts from order management processes can assist with customer relationship management</a:t>
            </a:r>
          </a:p>
          <a:p>
            <a:pPr lvl="1"/>
            <a:endParaRPr lang="en-US" dirty="0"/>
          </a:p>
        </p:txBody>
      </p:sp>
    </p:spTree>
    <p:extLst>
      <p:ext uri="{BB962C8B-B14F-4D97-AF65-F5344CB8AC3E}">
        <p14:creationId xmlns:p14="http://schemas.microsoft.com/office/powerpoint/2010/main" val="3135607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Product Design (Make)</a:t>
            </a:r>
          </a:p>
          <a:p>
            <a:pPr lvl="1"/>
            <a:r>
              <a:rPr lang="en-US" dirty="0" smtClean="0"/>
              <a:t>The design of a product can significantly affect the supply chain.</a:t>
            </a:r>
          </a:p>
          <a:p>
            <a:pPr lvl="1"/>
            <a:r>
              <a:rPr lang="en-US" dirty="0" smtClean="0"/>
              <a:t>Supply chain costs can become 50 percent of more of the product’s costs</a:t>
            </a:r>
          </a:p>
        </p:txBody>
      </p:sp>
    </p:spTree>
    <p:extLst>
      <p:ext uri="{BB962C8B-B14F-4D97-AF65-F5344CB8AC3E}">
        <p14:creationId xmlns:p14="http://schemas.microsoft.com/office/powerpoint/2010/main" val="2450912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Order Management (Deliver)</a:t>
            </a:r>
          </a:p>
          <a:p>
            <a:pPr lvl="1"/>
            <a:r>
              <a:rPr lang="en-US" dirty="0" smtClean="0"/>
              <a:t>Basic principles</a:t>
            </a:r>
          </a:p>
          <a:p>
            <a:pPr lvl="2"/>
            <a:r>
              <a:rPr lang="en-US" dirty="0" smtClean="0"/>
              <a:t>Enter the order data once and only once</a:t>
            </a:r>
          </a:p>
          <a:p>
            <a:pPr lvl="2"/>
            <a:r>
              <a:rPr lang="en-US" dirty="0" smtClean="0"/>
              <a:t>Automate the order handling</a:t>
            </a:r>
          </a:p>
          <a:p>
            <a:pPr lvl="2"/>
            <a:r>
              <a:rPr lang="en-US" dirty="0" smtClean="0"/>
              <a:t>Make order status visible to customer service agents</a:t>
            </a:r>
          </a:p>
          <a:p>
            <a:pPr lvl="2"/>
            <a:r>
              <a:rPr lang="en-US" dirty="0" smtClean="0"/>
              <a:t>Integrate order management systems with other related systems to maintain data integrity</a:t>
            </a:r>
            <a:endParaRPr lang="en-US" dirty="0"/>
          </a:p>
        </p:txBody>
      </p:sp>
    </p:spTree>
    <p:extLst>
      <p:ext uri="{BB962C8B-B14F-4D97-AF65-F5344CB8AC3E}">
        <p14:creationId xmlns:p14="http://schemas.microsoft.com/office/powerpoint/2010/main" val="6770037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Efficient Order Management</a:t>
            </a:r>
            <a:endParaRPr lang="en-US" dirty="0"/>
          </a:p>
        </p:txBody>
      </p:sp>
      <p:pic>
        <p:nvPicPr>
          <p:cNvPr id="5" name="Content Placeholder 4"/>
          <p:cNvPicPr>
            <a:picLocks noGrp="1" noChangeAspect="1"/>
          </p:cNvPicPr>
          <p:nvPr>
            <p:ph idx="1"/>
          </p:nvPr>
        </p:nvPicPr>
        <p:blipFill>
          <a:blip r:embed="rId2">
            <a:lum bright="-20000" contrast="40000"/>
          </a:blip>
          <a:stretch>
            <a:fillRect/>
          </a:stretch>
        </p:blipFill>
        <p:spPr>
          <a:xfrm>
            <a:off x="2377800" y="1491477"/>
            <a:ext cx="3963039" cy="4760923"/>
          </a:xfrm>
          <a:prstGeom prst="rect">
            <a:avLst/>
          </a:prstGeom>
        </p:spPr>
      </p:pic>
    </p:spTree>
    <p:extLst>
      <p:ext uri="{BB962C8B-B14F-4D97-AF65-F5344CB8AC3E}">
        <p14:creationId xmlns:p14="http://schemas.microsoft.com/office/powerpoint/2010/main" val="1227098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Management - Example</a:t>
            </a:r>
            <a:endParaRPr lang="en-US" dirty="0"/>
          </a:p>
        </p:txBody>
      </p:sp>
      <p:sp>
        <p:nvSpPr>
          <p:cNvPr id="3" name="Content Placeholder 2"/>
          <p:cNvSpPr>
            <a:spLocks noGrp="1"/>
          </p:cNvSpPr>
          <p:nvPr>
            <p:ph idx="1"/>
          </p:nvPr>
        </p:nvSpPr>
        <p:spPr/>
        <p:txBody>
          <a:bodyPr>
            <a:normAutofit/>
          </a:bodyPr>
          <a:lstStyle/>
          <a:p>
            <a:r>
              <a:rPr lang="en-US" dirty="0"/>
              <a:t>Given below is a list of run time sub systems within </a:t>
            </a:r>
            <a:r>
              <a:rPr lang="en-US" dirty="0" err="1"/>
              <a:t>Ignify</a:t>
            </a:r>
            <a:r>
              <a:rPr lang="en-US" dirty="0"/>
              <a:t> </a:t>
            </a:r>
            <a:r>
              <a:rPr lang="en-US" dirty="0" err="1"/>
              <a:t>eCommerce</a:t>
            </a:r>
            <a:r>
              <a:rPr lang="en-US" dirty="0"/>
              <a:t>.</a:t>
            </a:r>
          </a:p>
          <a:p>
            <a:pPr marL="971550" lvl="1" indent="-514350">
              <a:buFont typeface="+mj-lt"/>
              <a:buAutoNum type="arabicPeriod"/>
            </a:pPr>
            <a:r>
              <a:rPr lang="en-US" dirty="0" smtClean="0"/>
              <a:t>Catalog </a:t>
            </a:r>
            <a:r>
              <a:rPr lang="en-US" dirty="0"/>
              <a:t>&amp; Content Sub Systems</a:t>
            </a:r>
          </a:p>
          <a:p>
            <a:pPr marL="971550" lvl="1" indent="-514350">
              <a:buFont typeface="+mj-lt"/>
              <a:buAutoNum type="arabicPeriod"/>
            </a:pPr>
            <a:r>
              <a:rPr lang="en-US" dirty="0" smtClean="0"/>
              <a:t>Checkout </a:t>
            </a:r>
            <a:r>
              <a:rPr lang="en-US" dirty="0"/>
              <a:t>Sub System</a:t>
            </a:r>
          </a:p>
          <a:p>
            <a:pPr marL="971550" lvl="1" indent="-514350">
              <a:buFont typeface="+mj-lt"/>
              <a:buAutoNum type="arabicPeriod"/>
            </a:pPr>
            <a:r>
              <a:rPr lang="en-US" dirty="0" smtClean="0"/>
              <a:t>Order </a:t>
            </a:r>
            <a:r>
              <a:rPr lang="en-US" dirty="0"/>
              <a:t>Entry &amp; Management Sub System</a:t>
            </a:r>
          </a:p>
          <a:p>
            <a:pPr marL="971550" lvl="1" indent="-514350">
              <a:buFont typeface="+mj-lt"/>
              <a:buAutoNum type="arabicPeriod"/>
            </a:pPr>
            <a:r>
              <a:rPr lang="en-US" dirty="0" smtClean="0"/>
              <a:t>Customer </a:t>
            </a:r>
            <a:r>
              <a:rPr lang="en-US" dirty="0"/>
              <a:t>Profile Sub System</a:t>
            </a:r>
          </a:p>
          <a:p>
            <a:pPr marL="971550" lvl="1" indent="-514350">
              <a:buFont typeface="+mj-lt"/>
              <a:buAutoNum type="arabicPeriod"/>
            </a:pPr>
            <a:r>
              <a:rPr lang="en-US" dirty="0" smtClean="0"/>
              <a:t>ERP </a:t>
            </a:r>
            <a:r>
              <a:rPr lang="en-US" dirty="0"/>
              <a:t>Integration Sub System</a:t>
            </a:r>
          </a:p>
          <a:p>
            <a:pPr marL="971550" lvl="1" indent="-514350">
              <a:buFont typeface="+mj-lt"/>
              <a:buAutoNum type="arabicPeriod"/>
            </a:pPr>
            <a:r>
              <a:rPr lang="en-US" dirty="0" smtClean="0"/>
              <a:t>Reporting </a:t>
            </a:r>
            <a:r>
              <a:rPr lang="en-US" dirty="0"/>
              <a:t>Sub System</a:t>
            </a:r>
          </a:p>
          <a:p>
            <a:endParaRPr lang="en-US" dirty="0"/>
          </a:p>
        </p:txBody>
      </p:sp>
    </p:spTree>
    <p:extLst>
      <p:ext uri="{BB962C8B-B14F-4D97-AF65-F5344CB8AC3E}">
        <p14:creationId xmlns:p14="http://schemas.microsoft.com/office/powerpoint/2010/main" val="17763656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8919148" cy="1143000"/>
          </a:xfrm>
        </p:spPr>
        <p:txBody>
          <a:bodyPr>
            <a:normAutofit fontScale="90000"/>
          </a:bodyPr>
          <a:lstStyle/>
          <a:p>
            <a:r>
              <a:rPr lang="en-US" dirty="0" smtClean="0"/>
              <a:t>Order Management – Payment Process</a:t>
            </a:r>
            <a:endParaRPr lang="en-US" dirty="0"/>
          </a:p>
        </p:txBody>
      </p:sp>
      <p:sp>
        <p:nvSpPr>
          <p:cNvPr id="5" name="Rectangle 4"/>
          <p:cNvSpPr/>
          <p:nvPr/>
        </p:nvSpPr>
        <p:spPr>
          <a:xfrm>
            <a:off x="2113613" y="6448963"/>
            <a:ext cx="6573187" cy="307777"/>
          </a:xfrm>
          <a:prstGeom prst="rect">
            <a:avLst/>
          </a:prstGeom>
        </p:spPr>
        <p:txBody>
          <a:bodyPr wrap="square">
            <a:spAutoFit/>
          </a:bodyPr>
          <a:lstStyle/>
          <a:p>
            <a:r>
              <a:rPr lang="en-US" sz="1400" dirty="0"/>
              <a:t>http://www.ignify.com/Ignify-eCommerce-Technical-Architecture.asp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926" y="1491478"/>
            <a:ext cx="4086656" cy="4945865"/>
          </a:xfrm>
          <a:prstGeom prst="rect">
            <a:avLst/>
          </a:prstGeom>
        </p:spPr>
      </p:pic>
    </p:spTree>
    <p:extLst>
      <p:ext uri="{BB962C8B-B14F-4D97-AF65-F5344CB8AC3E}">
        <p14:creationId xmlns:p14="http://schemas.microsoft.com/office/powerpoint/2010/main" val="3404254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8919148" cy="1143000"/>
          </a:xfrm>
        </p:spPr>
        <p:txBody>
          <a:bodyPr>
            <a:normAutofit fontScale="90000"/>
          </a:bodyPr>
          <a:lstStyle/>
          <a:p>
            <a:r>
              <a:rPr lang="en-US" dirty="0" smtClean="0"/>
              <a:t>Order Management – Catalog Subsystem</a:t>
            </a:r>
            <a:endParaRPr lang="en-US" dirty="0"/>
          </a:p>
        </p:txBody>
      </p:sp>
      <p:sp>
        <p:nvSpPr>
          <p:cNvPr id="5" name="Rectangle 4"/>
          <p:cNvSpPr/>
          <p:nvPr/>
        </p:nvSpPr>
        <p:spPr>
          <a:xfrm>
            <a:off x="2113613" y="6448963"/>
            <a:ext cx="6573187" cy="307777"/>
          </a:xfrm>
          <a:prstGeom prst="rect">
            <a:avLst/>
          </a:prstGeom>
        </p:spPr>
        <p:txBody>
          <a:bodyPr wrap="square">
            <a:spAutoFit/>
          </a:bodyPr>
          <a:lstStyle/>
          <a:p>
            <a:r>
              <a:rPr lang="en-US" sz="1400" dirty="0"/>
              <a:t>http://www.ignify.com/Ignify-eCommerce-Technical-Architecture.asp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990" y="1285875"/>
            <a:ext cx="6919835" cy="5189876"/>
          </a:xfrm>
          <a:prstGeom prst="rect">
            <a:avLst/>
          </a:prstGeom>
        </p:spPr>
      </p:pic>
    </p:spTree>
    <p:extLst>
      <p:ext uri="{BB962C8B-B14F-4D97-AF65-F5344CB8AC3E}">
        <p14:creationId xmlns:p14="http://schemas.microsoft.com/office/powerpoint/2010/main" val="4211123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8919148" cy="1143000"/>
          </a:xfrm>
        </p:spPr>
        <p:txBody>
          <a:bodyPr>
            <a:normAutofit/>
          </a:bodyPr>
          <a:lstStyle/>
          <a:p>
            <a:r>
              <a:rPr lang="en-US" dirty="0" smtClean="0"/>
              <a:t>Order Management – Ordering</a:t>
            </a:r>
            <a:endParaRPr lang="en-US" dirty="0"/>
          </a:p>
        </p:txBody>
      </p:sp>
      <p:sp>
        <p:nvSpPr>
          <p:cNvPr id="5" name="Rectangle 4"/>
          <p:cNvSpPr/>
          <p:nvPr/>
        </p:nvSpPr>
        <p:spPr>
          <a:xfrm>
            <a:off x="2113613" y="6448963"/>
            <a:ext cx="6573187" cy="307777"/>
          </a:xfrm>
          <a:prstGeom prst="rect">
            <a:avLst/>
          </a:prstGeom>
        </p:spPr>
        <p:txBody>
          <a:bodyPr wrap="square">
            <a:spAutoFit/>
          </a:bodyPr>
          <a:lstStyle/>
          <a:p>
            <a:r>
              <a:rPr lang="en-US" sz="1400" dirty="0"/>
              <a:t>http://www.ignify.com/Ignify-eCommerce-Technical-Architecture.asp</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962" y="1404937"/>
            <a:ext cx="7120978" cy="5044026"/>
          </a:xfrm>
          <a:prstGeom prst="rect">
            <a:avLst/>
          </a:prstGeom>
        </p:spPr>
      </p:pic>
    </p:spTree>
    <p:extLst>
      <p:ext uri="{BB962C8B-B14F-4D97-AF65-F5344CB8AC3E}">
        <p14:creationId xmlns:p14="http://schemas.microsoft.com/office/powerpoint/2010/main" val="2882003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lstStyle/>
          <a:p>
            <a:r>
              <a:rPr lang="en-US" dirty="0" smtClean="0"/>
              <a:t>Delivery Scheduling (Deliver)</a:t>
            </a:r>
          </a:p>
          <a:p>
            <a:pPr lvl="1"/>
            <a:r>
              <a:rPr lang="en-US" dirty="0" smtClean="0"/>
              <a:t>Delivery scheduling works within the constraints set by the transportation decisions.</a:t>
            </a:r>
          </a:p>
          <a:p>
            <a:pPr lvl="1"/>
            <a:r>
              <a:rPr lang="en-US" dirty="0" smtClean="0"/>
              <a:t>For most modes of transportation, there are two types of delivery methods:</a:t>
            </a:r>
          </a:p>
          <a:p>
            <a:pPr lvl="2"/>
            <a:r>
              <a:rPr lang="en-US" dirty="0" smtClean="0"/>
              <a:t>Direct deliveries</a:t>
            </a:r>
          </a:p>
          <a:p>
            <a:pPr lvl="2"/>
            <a:r>
              <a:rPr lang="en-US" dirty="0" smtClean="0"/>
              <a:t>Milk-run deliveries</a:t>
            </a:r>
          </a:p>
          <a:p>
            <a:pPr lvl="2"/>
            <a:endParaRPr lang="en-US" dirty="0"/>
          </a:p>
        </p:txBody>
      </p:sp>
    </p:spTree>
    <p:extLst>
      <p:ext uri="{BB962C8B-B14F-4D97-AF65-F5344CB8AC3E}">
        <p14:creationId xmlns:p14="http://schemas.microsoft.com/office/powerpoint/2010/main" val="1068137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fontScale="92500"/>
          </a:bodyPr>
          <a:lstStyle/>
          <a:p>
            <a:r>
              <a:rPr lang="en-US" dirty="0" smtClean="0"/>
              <a:t>Delivery Scheduling (Deliver)</a:t>
            </a:r>
          </a:p>
          <a:p>
            <a:pPr lvl="1"/>
            <a:r>
              <a:rPr lang="en-US" dirty="0" smtClean="0"/>
              <a:t>Direct deliveries</a:t>
            </a:r>
          </a:p>
          <a:p>
            <a:pPr lvl="2"/>
            <a:r>
              <a:rPr lang="en-US" dirty="0" smtClean="0"/>
              <a:t>Made from one originating location to one receiving location.</a:t>
            </a:r>
          </a:p>
          <a:p>
            <a:pPr lvl="2"/>
            <a:r>
              <a:rPr lang="en-US" dirty="0" smtClean="0"/>
              <a:t>Routing is a matter of selecting the shortest path between the two locations</a:t>
            </a:r>
          </a:p>
          <a:p>
            <a:pPr lvl="2"/>
            <a:r>
              <a:rPr lang="en-US" dirty="0" smtClean="0"/>
              <a:t>Simplicity in execution</a:t>
            </a:r>
          </a:p>
          <a:p>
            <a:pPr lvl="2"/>
            <a:r>
              <a:rPr lang="en-US" dirty="0" smtClean="0"/>
              <a:t>Moves product from where it is made to where it is used</a:t>
            </a:r>
          </a:p>
          <a:p>
            <a:pPr lvl="2"/>
            <a:r>
              <a:rPr lang="en-US" dirty="0" smtClean="0"/>
              <a:t>Efficient if the same as EOQ quantities and full truck load (TL)</a:t>
            </a:r>
          </a:p>
          <a:p>
            <a:pPr lvl="2"/>
            <a:r>
              <a:rPr lang="en-US" dirty="0" smtClean="0"/>
              <a:t>Less efficient if less than truck load (LTL)</a:t>
            </a:r>
          </a:p>
          <a:p>
            <a:pPr lvl="2"/>
            <a:endParaRPr lang="en-US" dirty="0"/>
          </a:p>
        </p:txBody>
      </p:sp>
    </p:spTree>
    <p:extLst>
      <p:ext uri="{BB962C8B-B14F-4D97-AF65-F5344CB8AC3E}">
        <p14:creationId xmlns:p14="http://schemas.microsoft.com/office/powerpoint/2010/main" val="804273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Delivery Scheduling (Deliver)</a:t>
            </a:r>
          </a:p>
          <a:p>
            <a:pPr lvl="1"/>
            <a:r>
              <a:rPr lang="en-US" dirty="0" smtClean="0"/>
              <a:t>Milk-Run Deliveries</a:t>
            </a:r>
          </a:p>
          <a:p>
            <a:pPr lvl="2"/>
            <a:r>
              <a:rPr lang="en-US" dirty="0" smtClean="0"/>
              <a:t>Trucks are routed from a single originating location to multiple receiving locations or deliveries that bring products from multiple originating locations to a single receiving location</a:t>
            </a:r>
          </a:p>
          <a:p>
            <a:pPr lvl="2"/>
            <a:r>
              <a:rPr lang="en-US" dirty="0" smtClean="0"/>
              <a:t>Much more complex task</a:t>
            </a:r>
          </a:p>
          <a:p>
            <a:pPr lvl="2"/>
            <a:r>
              <a:rPr lang="en-US" dirty="0" smtClean="0"/>
              <a:t>Decision must be made about delivery quantities, frequencies, routing and sequencing</a:t>
            </a:r>
          </a:p>
          <a:p>
            <a:pPr lvl="2"/>
            <a:r>
              <a:rPr lang="en-US" dirty="0" smtClean="0"/>
              <a:t>This can be very cost efficient</a:t>
            </a:r>
            <a:endParaRPr lang="en-US" dirty="0"/>
          </a:p>
        </p:txBody>
      </p:sp>
    </p:spTree>
    <p:extLst>
      <p:ext uri="{BB962C8B-B14F-4D97-AF65-F5344CB8AC3E}">
        <p14:creationId xmlns:p14="http://schemas.microsoft.com/office/powerpoint/2010/main" val="3844072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Delivery Scheduling (Deliver)</a:t>
            </a:r>
          </a:p>
          <a:p>
            <a:pPr lvl="1"/>
            <a:r>
              <a:rPr lang="en-US" dirty="0" smtClean="0"/>
              <a:t>Milk-Run Deliveries</a:t>
            </a:r>
          </a:p>
          <a:p>
            <a:pPr lvl="2"/>
            <a:r>
              <a:rPr lang="en-US" dirty="0" smtClean="0"/>
              <a:t>Two primary techniques are used:</a:t>
            </a:r>
          </a:p>
          <a:p>
            <a:pPr marL="1828800" lvl="3" indent="-457200">
              <a:buFont typeface="+mj-lt"/>
              <a:buAutoNum type="arabicPeriod"/>
            </a:pPr>
            <a:r>
              <a:rPr lang="en-US" dirty="0" smtClean="0"/>
              <a:t>The savings matrix technique</a:t>
            </a:r>
          </a:p>
          <a:p>
            <a:pPr marL="1828800" lvl="3" indent="-457200">
              <a:buFont typeface="+mj-lt"/>
              <a:buAutoNum type="arabicPeriod"/>
            </a:pPr>
            <a:r>
              <a:rPr lang="en-US" dirty="0" smtClean="0"/>
              <a:t>The generalized assignment technique</a:t>
            </a:r>
          </a:p>
          <a:p>
            <a:pPr marL="1828800" lvl="3" indent="-457200">
              <a:buFont typeface="+mj-lt"/>
              <a:buAutoNum type="arabicPeriod"/>
            </a:pPr>
            <a:endParaRPr lang="en-US" dirty="0"/>
          </a:p>
        </p:txBody>
      </p:sp>
    </p:spTree>
    <p:extLst>
      <p:ext uri="{BB962C8B-B14F-4D97-AF65-F5344CB8AC3E}">
        <p14:creationId xmlns:p14="http://schemas.microsoft.com/office/powerpoint/2010/main" val="2729689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lnSpcReduction="10000"/>
          </a:bodyPr>
          <a:lstStyle/>
          <a:p>
            <a:r>
              <a:rPr lang="en-US" dirty="0" smtClean="0"/>
              <a:t>Product Design (Make)</a:t>
            </a:r>
          </a:p>
          <a:p>
            <a:pPr lvl="1"/>
            <a:r>
              <a:rPr lang="en-US" dirty="0" smtClean="0"/>
              <a:t>When considering product design from a supply chain perspective, the aim is to design products with fewer parts, simple designs, and modular construction from generic subassemblies.</a:t>
            </a:r>
          </a:p>
          <a:p>
            <a:pPr lvl="1"/>
            <a:r>
              <a:rPr lang="en-US" dirty="0" smtClean="0"/>
              <a:t>Parts design strategies can impact the number of suppliers, inventory, assembly and speed to market</a:t>
            </a:r>
          </a:p>
          <a:p>
            <a:pPr lvl="1"/>
            <a:r>
              <a:rPr lang="en-US" dirty="0" smtClean="0"/>
              <a:t>Support requirements are also molded into the supply chain</a:t>
            </a:r>
            <a:endParaRPr lang="en-US" dirty="0"/>
          </a:p>
        </p:txBody>
      </p:sp>
    </p:spTree>
    <p:extLst>
      <p:ext uri="{BB962C8B-B14F-4D97-AF65-F5344CB8AC3E}">
        <p14:creationId xmlns:p14="http://schemas.microsoft.com/office/powerpoint/2010/main" val="637402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Delivery Scheduling (Deliver)</a:t>
            </a:r>
          </a:p>
          <a:p>
            <a:pPr lvl="1"/>
            <a:r>
              <a:rPr lang="en-US" dirty="0" smtClean="0"/>
              <a:t>Milk-Run Deliveries</a:t>
            </a:r>
          </a:p>
          <a:p>
            <a:pPr lvl="2"/>
            <a:r>
              <a:rPr lang="en-US" dirty="0" smtClean="0"/>
              <a:t>The savings matrix technique</a:t>
            </a:r>
          </a:p>
          <a:p>
            <a:pPr lvl="3"/>
            <a:r>
              <a:rPr lang="en-US" dirty="0" smtClean="0"/>
              <a:t>Assign customers to vehicles</a:t>
            </a:r>
          </a:p>
          <a:p>
            <a:pPr lvl="3"/>
            <a:r>
              <a:rPr lang="en-US" dirty="0" smtClean="0"/>
              <a:t>Design routes meeting the delivery-time windows</a:t>
            </a:r>
          </a:p>
          <a:p>
            <a:pPr lvl="3"/>
            <a:r>
              <a:rPr lang="en-US" dirty="0" smtClean="0"/>
              <a:t>Address other constraints</a:t>
            </a:r>
          </a:p>
          <a:p>
            <a:pPr lvl="3"/>
            <a:r>
              <a:rPr lang="en-US" dirty="0" smtClean="0"/>
              <a:t>Reasonably good routing solution</a:t>
            </a:r>
          </a:p>
          <a:p>
            <a:pPr lvl="3"/>
            <a:r>
              <a:rPr lang="en-US" dirty="0" smtClean="0"/>
              <a:t>Practical to use</a:t>
            </a:r>
          </a:p>
          <a:p>
            <a:pPr lvl="3"/>
            <a:r>
              <a:rPr lang="en-US" dirty="0" smtClean="0"/>
              <a:t>Weakness:  Often you are able to find more cost-effective solutions using the generalized assignment technique.</a:t>
            </a:r>
          </a:p>
          <a:p>
            <a:pPr lvl="3"/>
            <a:r>
              <a:rPr lang="en-US" dirty="0" smtClean="0"/>
              <a:t>Best used with many different constraints</a:t>
            </a:r>
          </a:p>
        </p:txBody>
      </p:sp>
    </p:spTree>
    <p:extLst>
      <p:ext uri="{BB962C8B-B14F-4D97-AF65-F5344CB8AC3E}">
        <p14:creationId xmlns:p14="http://schemas.microsoft.com/office/powerpoint/2010/main" val="15453726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Delivery Scheduling (Deliver)</a:t>
            </a:r>
          </a:p>
          <a:p>
            <a:pPr lvl="1"/>
            <a:r>
              <a:rPr lang="en-US" dirty="0" smtClean="0"/>
              <a:t>Milk-Run Deliveries</a:t>
            </a:r>
          </a:p>
          <a:p>
            <a:pPr lvl="2"/>
            <a:r>
              <a:rPr lang="en-US" dirty="0" smtClean="0"/>
              <a:t>The generalized assignment technique</a:t>
            </a:r>
          </a:p>
          <a:p>
            <a:pPr lvl="3"/>
            <a:r>
              <a:rPr lang="en-US" dirty="0" smtClean="0"/>
              <a:t>More sophisticated</a:t>
            </a:r>
          </a:p>
          <a:p>
            <a:pPr lvl="3"/>
            <a:r>
              <a:rPr lang="en-US" dirty="0" smtClean="0"/>
              <a:t>Usually a better solution</a:t>
            </a:r>
          </a:p>
          <a:p>
            <a:pPr lvl="3"/>
            <a:r>
              <a:rPr lang="en-US" dirty="0" smtClean="0"/>
              <a:t>Harder time to generate good delivery schedules</a:t>
            </a:r>
            <a:r>
              <a:rPr lang="en-US" dirty="0"/>
              <a:t> </a:t>
            </a:r>
            <a:r>
              <a:rPr lang="en-US" dirty="0" smtClean="0"/>
              <a:t>with more and more constraints</a:t>
            </a:r>
          </a:p>
          <a:p>
            <a:pPr lvl="3"/>
            <a:r>
              <a:rPr lang="en-US" dirty="0" smtClean="0"/>
              <a:t>Best used when the delivery constraints are limited to vehicle capacity or total travel time.</a:t>
            </a:r>
          </a:p>
        </p:txBody>
      </p:sp>
    </p:spTree>
    <p:extLst>
      <p:ext uri="{BB962C8B-B14F-4D97-AF65-F5344CB8AC3E}">
        <p14:creationId xmlns:p14="http://schemas.microsoft.com/office/powerpoint/2010/main" val="2442982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lnSpcReduction="10000"/>
          </a:bodyPr>
          <a:lstStyle/>
          <a:p>
            <a:r>
              <a:rPr lang="en-US" dirty="0" smtClean="0"/>
              <a:t>Delivery Sources:</a:t>
            </a:r>
          </a:p>
          <a:p>
            <a:pPr lvl="1"/>
            <a:r>
              <a:rPr lang="en-US" dirty="0" smtClean="0"/>
              <a:t>Deliveries can be made to customers from two sources:</a:t>
            </a:r>
          </a:p>
          <a:p>
            <a:pPr marL="1371600" lvl="2" indent="-457200">
              <a:buFont typeface="+mj-lt"/>
              <a:buAutoNum type="arabicPeriod"/>
            </a:pPr>
            <a:r>
              <a:rPr lang="en-US" dirty="0" smtClean="0"/>
              <a:t>Single-product locations – Factories or warehouses where a single product or narrow range of items are shipped</a:t>
            </a:r>
          </a:p>
          <a:p>
            <a:pPr marL="1371600" lvl="2" indent="-457200">
              <a:buFont typeface="+mj-lt"/>
              <a:buAutoNum type="arabicPeriod"/>
            </a:pPr>
            <a:r>
              <a:rPr lang="en-US" dirty="0" smtClean="0"/>
              <a:t>Distribution centers (DCs) – Facilities where bulk shipments of products arrive from locations and the distribution center provides economics of scale to warehouse, combine or cross-dock orders to distribute product.</a:t>
            </a:r>
            <a:endParaRPr lang="en-US" dirty="0"/>
          </a:p>
        </p:txBody>
      </p:sp>
    </p:spTree>
    <p:extLst>
      <p:ext uri="{BB962C8B-B14F-4D97-AF65-F5344CB8AC3E}">
        <p14:creationId xmlns:p14="http://schemas.microsoft.com/office/powerpoint/2010/main" val="2133552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Return Processing (Deliver)</a:t>
            </a:r>
          </a:p>
          <a:p>
            <a:pPr lvl="1"/>
            <a:r>
              <a:rPr lang="en-US" dirty="0" smtClean="0"/>
              <a:t>This is known as reverse logistics</a:t>
            </a:r>
          </a:p>
          <a:p>
            <a:pPr lvl="1"/>
            <a:r>
              <a:rPr lang="en-US" dirty="0" smtClean="0"/>
              <a:t>All supply chains must deal with returns</a:t>
            </a:r>
          </a:p>
          <a:p>
            <a:pPr lvl="1"/>
            <a:r>
              <a:rPr lang="en-US" dirty="0" smtClean="0"/>
              <a:t>Can be difficult and inefficient</a:t>
            </a:r>
          </a:p>
          <a:p>
            <a:pPr lvl="1"/>
            <a:r>
              <a:rPr lang="en-US" dirty="0" smtClean="0"/>
              <a:t>End customers, retailers, distributors and manufacturers all return products.</a:t>
            </a:r>
          </a:p>
          <a:p>
            <a:pPr lvl="1"/>
            <a:endParaRPr lang="en-US" dirty="0"/>
          </a:p>
        </p:txBody>
      </p:sp>
    </p:spTree>
    <p:extLst>
      <p:ext uri="{BB962C8B-B14F-4D97-AF65-F5344CB8AC3E}">
        <p14:creationId xmlns:p14="http://schemas.microsoft.com/office/powerpoint/2010/main" val="15015454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Return Processing (Deliver)</a:t>
            </a:r>
          </a:p>
          <a:p>
            <a:pPr lvl="1"/>
            <a:r>
              <a:rPr lang="en-US" dirty="0" smtClean="0"/>
              <a:t>Circumstances for returning product</a:t>
            </a:r>
          </a:p>
          <a:p>
            <a:pPr lvl="2"/>
            <a:r>
              <a:rPr lang="en-US" dirty="0" smtClean="0"/>
              <a:t>Wrong product delivered</a:t>
            </a:r>
          </a:p>
          <a:p>
            <a:pPr lvl="2"/>
            <a:r>
              <a:rPr lang="en-US" dirty="0" smtClean="0"/>
              <a:t>Products damaged in transit</a:t>
            </a:r>
          </a:p>
          <a:p>
            <a:pPr lvl="2"/>
            <a:r>
              <a:rPr lang="en-US" dirty="0" smtClean="0"/>
              <a:t>Defective products</a:t>
            </a:r>
          </a:p>
          <a:p>
            <a:pPr lvl="2"/>
            <a:r>
              <a:rPr lang="en-US" dirty="0" smtClean="0"/>
              <a:t>Wrong amount of product</a:t>
            </a:r>
          </a:p>
          <a:p>
            <a:pPr lvl="2"/>
            <a:r>
              <a:rPr lang="en-US" dirty="0" smtClean="0"/>
              <a:t>Obsolescence allowances</a:t>
            </a:r>
          </a:p>
          <a:p>
            <a:pPr lvl="2"/>
            <a:r>
              <a:rPr lang="en-US" dirty="0" smtClean="0"/>
              <a:t>And others……</a:t>
            </a:r>
            <a:endParaRPr lang="en-US" dirty="0"/>
          </a:p>
        </p:txBody>
      </p:sp>
    </p:spTree>
    <p:extLst>
      <p:ext uri="{BB962C8B-B14F-4D97-AF65-F5344CB8AC3E}">
        <p14:creationId xmlns:p14="http://schemas.microsoft.com/office/powerpoint/2010/main" val="20958825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Return Processing (Deliver)</a:t>
            </a:r>
          </a:p>
          <a:p>
            <a:pPr lvl="1"/>
            <a:r>
              <a:rPr lang="en-US" dirty="0" smtClean="0"/>
              <a:t>Companies should </a:t>
            </a:r>
          </a:p>
          <a:p>
            <a:pPr lvl="2"/>
            <a:r>
              <a:rPr lang="en-US" dirty="0" smtClean="0"/>
              <a:t>Track returns carefully</a:t>
            </a:r>
          </a:p>
          <a:p>
            <a:pPr lvl="2"/>
            <a:r>
              <a:rPr lang="en-US" dirty="0" smtClean="0"/>
              <a:t>Have efficient processes</a:t>
            </a:r>
          </a:p>
          <a:p>
            <a:pPr lvl="2"/>
            <a:r>
              <a:rPr lang="en-US" dirty="0" smtClean="0"/>
              <a:t>Have appropriate interfaces with customer credits, etc.</a:t>
            </a:r>
          </a:p>
          <a:p>
            <a:pPr lvl="2"/>
            <a:r>
              <a:rPr lang="en-US" dirty="0" smtClean="0"/>
              <a:t>Provide return feedback to the appropriate functional organization</a:t>
            </a:r>
          </a:p>
          <a:p>
            <a:pPr lvl="2"/>
            <a:r>
              <a:rPr lang="en-US" dirty="0" smtClean="0"/>
              <a:t>Systematically disposition the returned product, i.e., refurbish, dispose, re-box, recycle, etc.</a:t>
            </a:r>
          </a:p>
        </p:txBody>
      </p:sp>
    </p:spTree>
    <p:extLst>
      <p:ext uri="{BB962C8B-B14F-4D97-AF65-F5344CB8AC3E}">
        <p14:creationId xmlns:p14="http://schemas.microsoft.com/office/powerpoint/2010/main" val="2189886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Supply Chains for Disaster Response</a:t>
            </a:r>
          </a:p>
          <a:p>
            <a:pPr lvl="1"/>
            <a:r>
              <a:rPr lang="en-US" dirty="0" smtClean="0"/>
              <a:t>High levels of unpredictability</a:t>
            </a:r>
          </a:p>
          <a:p>
            <a:pPr lvl="2"/>
            <a:r>
              <a:rPr lang="en-US" dirty="0" smtClean="0"/>
              <a:t>Not established like commercial supply chains</a:t>
            </a:r>
          </a:p>
          <a:p>
            <a:pPr lvl="2"/>
            <a:r>
              <a:rPr lang="en-US" dirty="0" smtClean="0"/>
              <a:t>Must operate in highly unpredictable environments</a:t>
            </a:r>
          </a:p>
          <a:p>
            <a:pPr lvl="1"/>
            <a:r>
              <a:rPr lang="en-US" dirty="0" smtClean="0"/>
              <a:t>Ad-organization</a:t>
            </a:r>
          </a:p>
          <a:p>
            <a:pPr lvl="2"/>
            <a:r>
              <a:rPr lang="en-US" dirty="0" smtClean="0"/>
              <a:t>Are assembled quickly</a:t>
            </a:r>
          </a:p>
          <a:p>
            <a:pPr lvl="2"/>
            <a:r>
              <a:rPr lang="en-US" dirty="0" smtClean="0"/>
              <a:t>Must be coordinated without clear lines of authority</a:t>
            </a:r>
          </a:p>
          <a:p>
            <a:pPr lvl="1"/>
            <a:endParaRPr lang="en-US" dirty="0" smtClean="0"/>
          </a:p>
        </p:txBody>
      </p:sp>
    </p:spTree>
    <p:extLst>
      <p:ext uri="{BB962C8B-B14F-4D97-AF65-F5344CB8AC3E}">
        <p14:creationId xmlns:p14="http://schemas.microsoft.com/office/powerpoint/2010/main" val="42588339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Supply Chains for Disaster Response</a:t>
            </a:r>
          </a:p>
          <a:p>
            <a:pPr lvl="1"/>
            <a:r>
              <a:rPr lang="en-US" dirty="0" smtClean="0"/>
              <a:t>Research can aid in prepositioning supplies</a:t>
            </a:r>
          </a:p>
          <a:p>
            <a:pPr lvl="1"/>
            <a:r>
              <a:rPr lang="en-US" dirty="0" smtClean="0"/>
              <a:t>Cloud-Based Platforms can be used for training and collaboration</a:t>
            </a:r>
          </a:p>
          <a:p>
            <a:pPr lvl="1"/>
            <a:r>
              <a:rPr lang="en-US" dirty="0" smtClean="0"/>
              <a:t>Mission and Operations Planning (M&amp;OP) can provide structure and sequencing of operations</a:t>
            </a:r>
          </a:p>
          <a:p>
            <a:pPr lvl="1"/>
            <a:r>
              <a:rPr lang="en-US" dirty="0" smtClean="0"/>
              <a:t>Simulation can be used to quickly test response scenarios</a:t>
            </a:r>
          </a:p>
        </p:txBody>
      </p:sp>
    </p:spTree>
    <p:extLst>
      <p:ext uri="{BB962C8B-B14F-4D97-AF65-F5344CB8AC3E}">
        <p14:creationId xmlns:p14="http://schemas.microsoft.com/office/powerpoint/2010/main" val="32216492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Outsourcing Supply Chain Functions</a:t>
            </a:r>
          </a:p>
          <a:p>
            <a:pPr lvl="1"/>
            <a:r>
              <a:rPr lang="en-US" dirty="0" smtClean="0"/>
              <a:t>Pressure on corporate profits and the reduction of expenses leads to questing what functions can be done better, cheaper, faster, etc. by other organizations.</a:t>
            </a:r>
          </a:p>
          <a:p>
            <a:pPr lvl="1"/>
            <a:r>
              <a:rPr lang="en-US" dirty="0" smtClean="0"/>
              <a:t>The ongoing question and analysis will be…Should we do this function ourselves or can someone do this better than we can???</a:t>
            </a:r>
          </a:p>
        </p:txBody>
      </p:sp>
    </p:spTree>
    <p:extLst>
      <p:ext uri="{BB962C8B-B14F-4D97-AF65-F5344CB8AC3E}">
        <p14:creationId xmlns:p14="http://schemas.microsoft.com/office/powerpoint/2010/main" val="22065052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Outsourcing Supply Chain Functions</a:t>
            </a:r>
          </a:p>
          <a:p>
            <a:pPr lvl="1"/>
            <a:r>
              <a:rPr lang="en-US" dirty="0" smtClean="0"/>
              <a:t>Pressure on corporate profits and the reduction of expenses leads to questing what functions can be done better, cheaper, faster, etc. by other organizations.</a:t>
            </a:r>
          </a:p>
          <a:p>
            <a:pPr lvl="1"/>
            <a:r>
              <a:rPr lang="en-US" dirty="0" smtClean="0"/>
              <a:t>The ongoing question and analysis will be…Should we do this function ourselves or can someone do this better than we can???</a:t>
            </a:r>
          </a:p>
        </p:txBody>
      </p:sp>
    </p:spTree>
    <p:extLst>
      <p:ext uri="{BB962C8B-B14F-4D97-AF65-F5344CB8AC3E}">
        <p14:creationId xmlns:p14="http://schemas.microsoft.com/office/powerpoint/2010/main" val="1212241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Product Design (Make)</a:t>
            </a:r>
          </a:p>
          <a:p>
            <a:pPr lvl="1"/>
            <a:r>
              <a:rPr lang="en-US" dirty="0" smtClean="0"/>
              <a:t>Product design defines the shape of the supply chain</a:t>
            </a:r>
          </a:p>
          <a:p>
            <a:pPr lvl="1"/>
            <a:r>
              <a:rPr lang="en-US" dirty="0" smtClean="0"/>
              <a:t>It impact the cost and availability of product</a:t>
            </a:r>
          </a:p>
          <a:p>
            <a:pPr lvl="1"/>
            <a:r>
              <a:rPr lang="en-US" dirty="0" smtClean="0"/>
              <a:t>Design, procurement and  manufacturing should work together in product design to avoid separate agendas and sub optimization</a:t>
            </a:r>
          </a:p>
          <a:p>
            <a:pPr lvl="1"/>
            <a:r>
              <a:rPr lang="en-US" dirty="0" smtClean="0"/>
              <a:t>This will lead to success and profitability for the company</a:t>
            </a:r>
          </a:p>
        </p:txBody>
      </p:sp>
    </p:spTree>
    <p:extLst>
      <p:ext uri="{BB962C8B-B14F-4D97-AF65-F5344CB8AC3E}">
        <p14:creationId xmlns:p14="http://schemas.microsoft.com/office/powerpoint/2010/main" val="1077287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3527" y="2780145"/>
            <a:ext cx="5837382" cy="707886"/>
          </a:xfrm>
          <a:prstGeom prst="rect">
            <a:avLst/>
          </a:prstGeom>
          <a:noFill/>
        </p:spPr>
        <p:txBody>
          <a:bodyPr wrap="square" rtlCol="0">
            <a:spAutoFit/>
          </a:bodyPr>
          <a:lstStyle/>
          <a:p>
            <a:r>
              <a:rPr lang="en-US" sz="4000" dirty="0" smtClean="0"/>
              <a:t>Monte Carlo Simulation</a:t>
            </a:r>
            <a:endParaRPr lang="en-US" sz="4000" dirty="0"/>
          </a:p>
        </p:txBody>
      </p:sp>
    </p:spTree>
    <p:extLst>
      <p:ext uri="{BB962C8B-B14F-4D97-AF65-F5344CB8AC3E}">
        <p14:creationId xmlns:p14="http://schemas.microsoft.com/office/powerpoint/2010/main" val="49970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3" name="Content Placeholder 2"/>
          <p:cNvSpPr>
            <a:spLocks noGrp="1"/>
          </p:cNvSpPr>
          <p:nvPr>
            <p:ph idx="1"/>
          </p:nvPr>
        </p:nvSpPr>
        <p:spPr/>
        <p:txBody>
          <a:bodyPr/>
          <a:lstStyle/>
          <a:p>
            <a:r>
              <a:rPr lang="en-US" dirty="0"/>
              <a:t>A computer-based model used to run experiments on a real system.</a:t>
            </a:r>
          </a:p>
          <a:p>
            <a:pPr lvl="1"/>
            <a:r>
              <a:rPr lang="en-US" dirty="0"/>
              <a:t>Typically done on a computer.</a:t>
            </a:r>
          </a:p>
          <a:p>
            <a:pPr lvl="1"/>
            <a:r>
              <a:rPr lang="en-US" dirty="0"/>
              <a:t>Determines reactions to different operating rules or change in structure.</a:t>
            </a:r>
          </a:p>
          <a:p>
            <a:pPr lvl="1"/>
            <a:r>
              <a:rPr lang="en-US" dirty="0"/>
              <a:t>Can be used in conjunction with traditional statistical and management science techniques</a:t>
            </a:r>
          </a:p>
          <a:p>
            <a:endParaRPr lang="en-US" dirty="0"/>
          </a:p>
        </p:txBody>
      </p:sp>
    </p:spTree>
    <p:extLst>
      <p:ext uri="{BB962C8B-B14F-4D97-AF65-F5344CB8AC3E}">
        <p14:creationId xmlns:p14="http://schemas.microsoft.com/office/powerpoint/2010/main" val="20341038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Autofit/>
          </a:bodyPr>
          <a:lstStyle/>
          <a:p>
            <a:r>
              <a:rPr lang="en-US" sz="3200" dirty="0" smtClean="0"/>
              <a:t>Difference Between Optimization and Simulation</a:t>
            </a:r>
            <a:endParaRPr lang="en-US" sz="3200" dirty="0"/>
          </a:p>
        </p:txBody>
      </p:sp>
      <p:sp>
        <p:nvSpPr>
          <p:cNvPr id="3" name="Content Placeholder 2"/>
          <p:cNvSpPr>
            <a:spLocks noGrp="1"/>
          </p:cNvSpPr>
          <p:nvPr>
            <p:ph idx="1"/>
          </p:nvPr>
        </p:nvSpPr>
        <p:spPr/>
        <p:txBody>
          <a:bodyPr/>
          <a:lstStyle/>
          <a:p>
            <a:r>
              <a:rPr lang="en-US" dirty="0"/>
              <a:t>Optimization models </a:t>
            </a:r>
          </a:p>
          <a:p>
            <a:pPr lvl="1"/>
            <a:r>
              <a:rPr lang="en-US" dirty="0" smtClean="0"/>
              <a:t>Yield </a:t>
            </a:r>
            <a:r>
              <a:rPr lang="en-US" dirty="0"/>
              <a:t>decision variables as outputs</a:t>
            </a:r>
          </a:p>
          <a:p>
            <a:pPr lvl="1"/>
            <a:r>
              <a:rPr lang="en-US" dirty="0" smtClean="0"/>
              <a:t>Promise </a:t>
            </a:r>
            <a:r>
              <a:rPr lang="en-US" dirty="0"/>
              <a:t>the best (optimal) solution to the  model</a:t>
            </a:r>
          </a:p>
          <a:p>
            <a:r>
              <a:rPr lang="en-US" dirty="0" smtClean="0"/>
              <a:t>Simulation </a:t>
            </a:r>
            <a:r>
              <a:rPr lang="en-US" dirty="0"/>
              <a:t>models </a:t>
            </a:r>
          </a:p>
          <a:p>
            <a:pPr lvl="1"/>
            <a:r>
              <a:rPr lang="en-US" dirty="0" smtClean="0"/>
              <a:t>Require </a:t>
            </a:r>
            <a:r>
              <a:rPr lang="en-US" dirty="0"/>
              <a:t>the decision variables as inputs </a:t>
            </a:r>
          </a:p>
          <a:p>
            <a:pPr lvl="1"/>
            <a:r>
              <a:rPr lang="en-US" dirty="0" smtClean="0"/>
              <a:t>Give a </a:t>
            </a:r>
            <a:r>
              <a:rPr lang="en-US" dirty="0"/>
              <a:t>satisfactory answer</a:t>
            </a:r>
          </a:p>
          <a:p>
            <a:endParaRPr lang="en-US" dirty="0"/>
          </a:p>
        </p:txBody>
      </p:sp>
    </p:spTree>
    <p:extLst>
      <p:ext uri="{BB962C8B-B14F-4D97-AF65-F5344CB8AC3E}">
        <p14:creationId xmlns:p14="http://schemas.microsoft.com/office/powerpoint/2010/main" val="19694760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Simulation Models</a:t>
            </a:r>
            <a:endParaRPr lang="en-US" dirty="0"/>
          </a:p>
        </p:txBody>
      </p:sp>
      <p:sp>
        <p:nvSpPr>
          <p:cNvPr id="3" name="Content Placeholder 2"/>
          <p:cNvSpPr>
            <a:spLocks noGrp="1"/>
          </p:cNvSpPr>
          <p:nvPr>
            <p:ph idx="1"/>
          </p:nvPr>
        </p:nvSpPr>
        <p:spPr/>
        <p:txBody>
          <a:bodyPr>
            <a:normAutofit fontScale="92500"/>
          </a:bodyPr>
          <a:lstStyle/>
          <a:p>
            <a:r>
              <a:rPr lang="en-US" dirty="0"/>
              <a:t>Continuous</a:t>
            </a:r>
          </a:p>
          <a:p>
            <a:pPr lvl="1"/>
            <a:r>
              <a:rPr lang="en-US" dirty="0"/>
              <a:t>Based on mathematical equations.</a:t>
            </a:r>
          </a:p>
          <a:p>
            <a:pPr lvl="1"/>
            <a:r>
              <a:rPr lang="en-US" dirty="0"/>
              <a:t>Used for simulating continuous values for all points in time.</a:t>
            </a:r>
          </a:p>
          <a:p>
            <a:pPr lvl="1"/>
            <a:r>
              <a:rPr lang="en-US" dirty="0"/>
              <a:t>Example: The amount of time a person spends in a queue.</a:t>
            </a:r>
          </a:p>
          <a:p>
            <a:r>
              <a:rPr lang="en-US" dirty="0" smtClean="0"/>
              <a:t>Discrete</a:t>
            </a:r>
          </a:p>
          <a:p>
            <a:pPr lvl="1"/>
            <a:r>
              <a:rPr lang="en-US" dirty="0" smtClean="0"/>
              <a:t>Used for simulating specific values or specific points.</a:t>
            </a:r>
          </a:p>
          <a:p>
            <a:pPr lvl="1"/>
            <a:r>
              <a:rPr lang="en-US" dirty="0" smtClean="0"/>
              <a:t>Example: Number of people in a waiting line (queue).</a:t>
            </a:r>
          </a:p>
          <a:p>
            <a:endParaRPr lang="en-US" dirty="0"/>
          </a:p>
        </p:txBody>
      </p:sp>
    </p:spTree>
    <p:extLst>
      <p:ext uri="{BB962C8B-B14F-4D97-AF65-F5344CB8AC3E}">
        <p14:creationId xmlns:p14="http://schemas.microsoft.com/office/powerpoint/2010/main" val="31861766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Methodology</a:t>
            </a:r>
            <a:endParaRPr lang="en-US" dirty="0"/>
          </a:p>
        </p:txBody>
      </p:sp>
      <p:sp>
        <p:nvSpPr>
          <p:cNvPr id="3" name="Content Placeholder 2"/>
          <p:cNvSpPr>
            <a:spLocks noGrp="1"/>
          </p:cNvSpPr>
          <p:nvPr>
            <p:ph idx="1"/>
          </p:nvPr>
        </p:nvSpPr>
        <p:spPr/>
        <p:txBody>
          <a:bodyPr/>
          <a:lstStyle/>
          <a:p>
            <a:r>
              <a:rPr lang="en-US" dirty="0"/>
              <a:t>Estimate probabilities of future events</a:t>
            </a:r>
          </a:p>
          <a:p>
            <a:r>
              <a:rPr lang="en-US" dirty="0"/>
              <a:t>Assign random number ranges to percentages (probabilities)</a:t>
            </a:r>
          </a:p>
          <a:p>
            <a:r>
              <a:rPr lang="en-US" dirty="0"/>
              <a:t>Obtain random numbers</a:t>
            </a:r>
          </a:p>
          <a:p>
            <a:r>
              <a:rPr lang="en-US" dirty="0"/>
              <a:t>Use random numbers to “simulate” events. </a:t>
            </a:r>
          </a:p>
          <a:p>
            <a:endParaRPr lang="en-US" dirty="0"/>
          </a:p>
        </p:txBody>
      </p:sp>
    </p:spTree>
    <p:extLst>
      <p:ext uri="{BB962C8B-B14F-4D97-AF65-F5344CB8AC3E}">
        <p14:creationId xmlns:p14="http://schemas.microsoft.com/office/powerpoint/2010/main" val="2843672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rmAutofit/>
          </a:bodyPr>
          <a:lstStyle/>
          <a:p>
            <a:r>
              <a:rPr lang="en-US" sz="3600" dirty="0" smtClean="0"/>
              <a:t>Data Collection and Random Number Example</a:t>
            </a:r>
            <a:endParaRPr lang="en-US" sz="3600" dirty="0"/>
          </a:p>
        </p:txBody>
      </p:sp>
      <p:sp>
        <p:nvSpPr>
          <p:cNvPr id="4" name="Text Box 3"/>
          <p:cNvSpPr txBox="1">
            <a:spLocks noChangeArrowheads="1"/>
          </p:cNvSpPr>
          <p:nvPr/>
        </p:nvSpPr>
        <p:spPr bwMode="auto">
          <a:xfrm>
            <a:off x="419100" y="1417637"/>
            <a:ext cx="8458200" cy="822325"/>
          </a:xfrm>
          <a:prstGeom prst="rect">
            <a:avLst/>
          </a:prstGeom>
          <a:solidFill>
            <a:schemeClr val="accent4">
              <a:lumMod val="60000"/>
              <a:lumOff val="40000"/>
            </a:schemeClr>
          </a:solidFill>
          <a:ln>
            <a:noFill/>
          </a:ln>
          <a:effectLst/>
        </p:spPr>
        <p:txBody>
          <a:bodyPr>
            <a:spAutoFit/>
          </a:bodyPr>
          <a:lstStyle/>
          <a:p>
            <a:pPr eaLnBrk="1" hangingPunct="1">
              <a:spcBef>
                <a:spcPct val="50000"/>
              </a:spcBef>
            </a:pPr>
            <a:r>
              <a:rPr lang="en-US" altLang="en-US" sz="2400" dirty="0"/>
              <a:t>Suppose you timed 20 athletes running the 100-yard dash and tallied the information into the four time intervals below.  </a:t>
            </a:r>
          </a:p>
        </p:txBody>
      </p:sp>
      <p:sp>
        <p:nvSpPr>
          <p:cNvPr id="5" name="Text Box 4"/>
          <p:cNvSpPr txBox="1">
            <a:spLocks noChangeArrowheads="1"/>
          </p:cNvSpPr>
          <p:nvPr/>
        </p:nvSpPr>
        <p:spPr bwMode="auto">
          <a:xfrm>
            <a:off x="495300" y="4116387"/>
            <a:ext cx="1371600" cy="1917700"/>
          </a:xfrm>
          <a:prstGeom prst="rect">
            <a:avLst/>
          </a:prstGeom>
          <a:solidFill>
            <a:schemeClr val="accent4">
              <a:lumMod val="60000"/>
              <a:lumOff val="40000"/>
            </a:schemeClr>
          </a:solidFill>
          <a:ln>
            <a:noFill/>
          </a:ln>
          <a:effectLst/>
        </p:spPr>
        <p:txBody>
          <a:bodyPr>
            <a:spAutoFit/>
          </a:bodyPr>
          <a:lstStyle/>
          <a:p>
            <a:pPr eaLnBrk="1" hangingPunct="1"/>
            <a:r>
              <a:rPr lang="en-US" altLang="en-US" sz="2400" u="sng">
                <a:latin typeface="Times New Roman" panose="02020603050405020304" pitchFamily="18" charset="0"/>
              </a:rPr>
              <a:t>Seconds</a:t>
            </a:r>
            <a:r>
              <a:rPr lang="en-US" altLang="en-US" sz="2400">
                <a:latin typeface="Times New Roman" panose="02020603050405020304" pitchFamily="18" charset="0"/>
              </a:rPr>
              <a:t>     </a:t>
            </a:r>
            <a:endParaRPr lang="en-US" altLang="en-US" sz="2400" u="sng">
              <a:latin typeface="Times New Roman" panose="02020603050405020304" pitchFamily="18" charset="0"/>
            </a:endParaRPr>
          </a:p>
          <a:p>
            <a:pPr eaLnBrk="1" hangingPunct="1"/>
            <a:r>
              <a:rPr lang="en-US" altLang="en-US" sz="2400">
                <a:latin typeface="Times New Roman" panose="02020603050405020304" pitchFamily="18" charset="0"/>
              </a:rPr>
              <a:t>0-5.99</a:t>
            </a:r>
          </a:p>
          <a:p>
            <a:pPr eaLnBrk="1" hangingPunct="1"/>
            <a:r>
              <a:rPr lang="en-US" altLang="en-US" sz="2400">
                <a:latin typeface="Times New Roman" panose="02020603050405020304" pitchFamily="18" charset="0"/>
              </a:rPr>
              <a:t>6-6.99</a:t>
            </a:r>
          </a:p>
          <a:p>
            <a:pPr eaLnBrk="1" hangingPunct="1"/>
            <a:r>
              <a:rPr lang="en-US" altLang="en-US" sz="2400">
                <a:latin typeface="Times New Roman" panose="02020603050405020304" pitchFamily="18" charset="0"/>
              </a:rPr>
              <a:t>7-7.99</a:t>
            </a:r>
          </a:p>
          <a:p>
            <a:pPr eaLnBrk="1" hangingPunct="1"/>
            <a:r>
              <a:rPr lang="en-US" altLang="en-US" sz="2400">
                <a:latin typeface="Times New Roman" panose="02020603050405020304" pitchFamily="18" charset="0"/>
              </a:rPr>
              <a:t>8 or more</a:t>
            </a:r>
          </a:p>
        </p:txBody>
      </p:sp>
      <p:sp>
        <p:nvSpPr>
          <p:cNvPr id="6" name="Line 5"/>
          <p:cNvSpPr>
            <a:spLocks noChangeShapeType="1"/>
          </p:cNvSpPr>
          <p:nvPr/>
        </p:nvSpPr>
        <p:spPr bwMode="auto">
          <a:xfrm>
            <a:off x="2019300" y="4573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2095500" y="4573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7"/>
          <p:cNvSpPr>
            <a:spLocks noChangeShapeType="1"/>
          </p:cNvSpPr>
          <p:nvPr/>
        </p:nvSpPr>
        <p:spPr bwMode="auto">
          <a:xfrm>
            <a:off x="2171700" y="4573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p:cNvSpPr>
            <a:spLocks noChangeShapeType="1"/>
          </p:cNvSpPr>
          <p:nvPr/>
        </p:nvSpPr>
        <p:spPr bwMode="auto">
          <a:xfrm>
            <a:off x="2247900" y="4573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p:cNvSpPr>
            <a:spLocks noChangeShapeType="1"/>
          </p:cNvSpPr>
          <p:nvPr/>
        </p:nvSpPr>
        <p:spPr bwMode="auto">
          <a:xfrm>
            <a:off x="2019300" y="4954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p:cNvSpPr>
            <a:spLocks noChangeShapeType="1"/>
          </p:cNvSpPr>
          <p:nvPr/>
        </p:nvSpPr>
        <p:spPr bwMode="auto">
          <a:xfrm>
            <a:off x="2095500" y="4954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p:cNvSpPr>
            <a:spLocks noChangeShapeType="1"/>
          </p:cNvSpPr>
          <p:nvPr/>
        </p:nvSpPr>
        <p:spPr bwMode="auto">
          <a:xfrm>
            <a:off x="2171700" y="4954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2"/>
          <p:cNvSpPr>
            <a:spLocks noChangeShapeType="1"/>
          </p:cNvSpPr>
          <p:nvPr/>
        </p:nvSpPr>
        <p:spPr bwMode="auto">
          <a:xfrm>
            <a:off x="2247900" y="4954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3"/>
          <p:cNvSpPr>
            <a:spLocks noChangeShapeType="1"/>
          </p:cNvSpPr>
          <p:nvPr/>
        </p:nvSpPr>
        <p:spPr bwMode="auto">
          <a:xfrm>
            <a:off x="2019300" y="4954587"/>
            <a:ext cx="22860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4"/>
          <p:cNvSpPr>
            <a:spLocks noChangeShapeType="1"/>
          </p:cNvSpPr>
          <p:nvPr/>
        </p:nvSpPr>
        <p:spPr bwMode="auto">
          <a:xfrm>
            <a:off x="2400300" y="4954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5"/>
          <p:cNvSpPr>
            <a:spLocks noChangeShapeType="1"/>
          </p:cNvSpPr>
          <p:nvPr/>
        </p:nvSpPr>
        <p:spPr bwMode="auto">
          <a:xfrm>
            <a:off x="2476500" y="4954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2552700" y="4954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7"/>
          <p:cNvSpPr>
            <a:spLocks noChangeShapeType="1"/>
          </p:cNvSpPr>
          <p:nvPr/>
        </p:nvSpPr>
        <p:spPr bwMode="auto">
          <a:xfrm>
            <a:off x="2628900" y="4954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2400300" y="4954587"/>
            <a:ext cx="22860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9"/>
          <p:cNvSpPr>
            <a:spLocks noChangeShapeType="1"/>
          </p:cNvSpPr>
          <p:nvPr/>
        </p:nvSpPr>
        <p:spPr bwMode="auto">
          <a:xfrm>
            <a:off x="2019300" y="5335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0"/>
          <p:cNvSpPr>
            <a:spLocks noChangeShapeType="1"/>
          </p:cNvSpPr>
          <p:nvPr/>
        </p:nvSpPr>
        <p:spPr bwMode="auto">
          <a:xfrm>
            <a:off x="2095500" y="5335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1"/>
          <p:cNvSpPr>
            <a:spLocks noChangeShapeType="1"/>
          </p:cNvSpPr>
          <p:nvPr/>
        </p:nvSpPr>
        <p:spPr bwMode="auto">
          <a:xfrm>
            <a:off x="2171700" y="5335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2"/>
          <p:cNvSpPr>
            <a:spLocks noChangeShapeType="1"/>
          </p:cNvSpPr>
          <p:nvPr/>
        </p:nvSpPr>
        <p:spPr bwMode="auto">
          <a:xfrm>
            <a:off x="2247900" y="5335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3"/>
          <p:cNvSpPr>
            <a:spLocks noChangeShapeType="1"/>
          </p:cNvSpPr>
          <p:nvPr/>
        </p:nvSpPr>
        <p:spPr bwMode="auto">
          <a:xfrm>
            <a:off x="2019300" y="5716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4"/>
          <p:cNvSpPr>
            <a:spLocks noChangeShapeType="1"/>
          </p:cNvSpPr>
          <p:nvPr/>
        </p:nvSpPr>
        <p:spPr bwMode="auto">
          <a:xfrm>
            <a:off x="2095500" y="5716587"/>
            <a:ext cx="0" cy="3048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5"/>
          <p:cNvSpPr txBox="1">
            <a:spLocks noChangeArrowheads="1"/>
          </p:cNvSpPr>
          <p:nvPr/>
        </p:nvSpPr>
        <p:spPr bwMode="auto">
          <a:xfrm>
            <a:off x="1943100" y="4116387"/>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u="sng">
                <a:latin typeface="Times New Roman" panose="02020603050405020304" pitchFamily="18" charset="0"/>
              </a:rPr>
              <a:t>Tallies</a:t>
            </a:r>
          </a:p>
        </p:txBody>
      </p:sp>
      <p:sp>
        <p:nvSpPr>
          <p:cNvPr id="27" name="Text Box 26"/>
          <p:cNvSpPr txBox="1">
            <a:spLocks noChangeArrowheads="1"/>
          </p:cNvSpPr>
          <p:nvPr/>
        </p:nvSpPr>
        <p:spPr bwMode="auto">
          <a:xfrm>
            <a:off x="3086100" y="4116387"/>
            <a:ext cx="1600200" cy="1917700"/>
          </a:xfrm>
          <a:prstGeom prst="rect">
            <a:avLst/>
          </a:prstGeom>
          <a:solidFill>
            <a:schemeClr val="accent1">
              <a:lumMod val="40000"/>
              <a:lumOff val="60000"/>
            </a:schemeClr>
          </a:solidFill>
          <a:ln>
            <a:noFill/>
          </a:ln>
          <a:effectLst/>
        </p:spPr>
        <p:txBody>
          <a:bodyPr>
            <a:spAutoFit/>
          </a:bodyPr>
          <a:lstStyle/>
          <a:p>
            <a:pPr eaLnBrk="1" hangingPunct="1"/>
            <a:r>
              <a:rPr lang="en-US" altLang="en-US" sz="2400" u="sng">
                <a:latin typeface="Times New Roman" panose="02020603050405020304" pitchFamily="18" charset="0"/>
              </a:rPr>
              <a:t>Frequency</a:t>
            </a:r>
          </a:p>
          <a:p>
            <a:pPr eaLnBrk="1" hangingPunct="1"/>
            <a:r>
              <a:rPr lang="en-US" altLang="en-US" sz="2400">
                <a:latin typeface="Times New Roman" panose="02020603050405020304" pitchFamily="18" charset="0"/>
              </a:rPr>
              <a:t>4</a:t>
            </a:r>
          </a:p>
          <a:p>
            <a:pPr eaLnBrk="1" hangingPunct="1"/>
            <a:r>
              <a:rPr lang="en-US" altLang="en-US" sz="2400">
                <a:latin typeface="Times New Roman" panose="02020603050405020304" pitchFamily="18" charset="0"/>
              </a:rPr>
              <a:t>10</a:t>
            </a:r>
          </a:p>
          <a:p>
            <a:pPr eaLnBrk="1" hangingPunct="1"/>
            <a:r>
              <a:rPr lang="en-US" altLang="en-US" sz="2400">
                <a:latin typeface="Times New Roman" panose="02020603050405020304" pitchFamily="18" charset="0"/>
              </a:rPr>
              <a:t>4</a:t>
            </a:r>
          </a:p>
          <a:p>
            <a:pPr eaLnBrk="1" hangingPunct="1"/>
            <a:r>
              <a:rPr lang="en-US" altLang="en-US" sz="2400">
                <a:latin typeface="Times New Roman" panose="02020603050405020304" pitchFamily="18" charset="0"/>
              </a:rPr>
              <a:t>2</a:t>
            </a:r>
          </a:p>
        </p:txBody>
      </p:sp>
      <p:sp>
        <p:nvSpPr>
          <p:cNvPr id="28" name="Text Box 27"/>
          <p:cNvSpPr txBox="1">
            <a:spLocks noChangeArrowheads="1"/>
          </p:cNvSpPr>
          <p:nvPr/>
        </p:nvSpPr>
        <p:spPr bwMode="auto">
          <a:xfrm>
            <a:off x="419100" y="2332037"/>
            <a:ext cx="8458200" cy="457200"/>
          </a:xfrm>
          <a:prstGeom prst="rect">
            <a:avLst/>
          </a:prstGeom>
          <a:solidFill>
            <a:schemeClr val="accent1">
              <a:lumMod val="40000"/>
              <a:lumOff val="60000"/>
            </a:schemeClr>
          </a:solidFill>
          <a:ln>
            <a:noFill/>
          </a:ln>
          <a:effectLst/>
        </p:spPr>
        <p:txBody>
          <a:bodyPr>
            <a:spAutoFit/>
          </a:bodyPr>
          <a:lstStyle/>
          <a:p>
            <a:pPr eaLnBrk="1" hangingPunct="1">
              <a:spcBef>
                <a:spcPct val="50000"/>
              </a:spcBef>
            </a:pPr>
            <a:r>
              <a:rPr lang="en-US" altLang="en-US" sz="2400" dirty="0"/>
              <a:t>You then count the tallies and make a frequency distribution.</a:t>
            </a:r>
          </a:p>
        </p:txBody>
      </p:sp>
      <p:sp>
        <p:nvSpPr>
          <p:cNvPr id="29" name="Text Box 28"/>
          <p:cNvSpPr txBox="1">
            <a:spLocks noChangeArrowheads="1"/>
          </p:cNvSpPr>
          <p:nvPr/>
        </p:nvSpPr>
        <p:spPr bwMode="auto">
          <a:xfrm>
            <a:off x="4762500" y="4116387"/>
            <a:ext cx="1676400" cy="1917700"/>
          </a:xfrm>
          <a:prstGeom prst="rect">
            <a:avLst/>
          </a:prstGeom>
          <a:solidFill>
            <a:srgbClr val="BF88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2400" u="sng">
                <a:latin typeface="Times New Roman" panose="02020603050405020304" pitchFamily="18" charset="0"/>
              </a:rPr>
              <a:t>%</a:t>
            </a:r>
          </a:p>
          <a:p>
            <a:pPr algn="ctr" eaLnBrk="1" hangingPunct="1"/>
            <a:r>
              <a:rPr lang="en-US" altLang="en-US" sz="2400">
                <a:latin typeface="Times New Roman" panose="02020603050405020304" pitchFamily="18" charset="0"/>
              </a:rPr>
              <a:t>20</a:t>
            </a:r>
          </a:p>
          <a:p>
            <a:pPr algn="ctr" eaLnBrk="1" hangingPunct="1"/>
            <a:r>
              <a:rPr lang="en-US" altLang="en-US" sz="2400">
                <a:latin typeface="Times New Roman" panose="02020603050405020304" pitchFamily="18" charset="0"/>
              </a:rPr>
              <a:t>50</a:t>
            </a:r>
          </a:p>
          <a:p>
            <a:pPr algn="ctr" eaLnBrk="1" hangingPunct="1"/>
            <a:r>
              <a:rPr lang="en-US" altLang="en-US" sz="2400">
                <a:latin typeface="Times New Roman" panose="02020603050405020304" pitchFamily="18" charset="0"/>
              </a:rPr>
              <a:t>20</a:t>
            </a:r>
          </a:p>
          <a:p>
            <a:pPr algn="ctr" eaLnBrk="1" hangingPunct="1"/>
            <a:r>
              <a:rPr lang="en-US" altLang="en-US" sz="2400">
                <a:latin typeface="Times New Roman" panose="02020603050405020304" pitchFamily="18" charset="0"/>
              </a:rPr>
              <a:t>10</a:t>
            </a:r>
          </a:p>
        </p:txBody>
      </p:sp>
      <p:sp>
        <p:nvSpPr>
          <p:cNvPr id="30" name="Text Box 29"/>
          <p:cNvSpPr txBox="1">
            <a:spLocks noChangeArrowheads="1"/>
          </p:cNvSpPr>
          <p:nvPr/>
        </p:nvSpPr>
        <p:spPr bwMode="auto">
          <a:xfrm>
            <a:off x="419100" y="2941637"/>
            <a:ext cx="8458200" cy="457200"/>
          </a:xfrm>
          <a:prstGeom prst="rect">
            <a:avLst/>
          </a:prstGeom>
          <a:solidFill>
            <a:srgbClr val="BF88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400"/>
              <a:t>Then convert the frequencies into percentages.</a:t>
            </a:r>
          </a:p>
        </p:txBody>
      </p:sp>
      <p:sp>
        <p:nvSpPr>
          <p:cNvPr id="31" name="Text Box 30"/>
          <p:cNvSpPr txBox="1">
            <a:spLocks noChangeArrowheads="1"/>
          </p:cNvSpPr>
          <p:nvPr/>
        </p:nvSpPr>
        <p:spPr bwMode="auto">
          <a:xfrm>
            <a:off x="419100" y="3551237"/>
            <a:ext cx="8458200" cy="396875"/>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t>Finally, use the percentages to develop the random number intervals.</a:t>
            </a:r>
            <a:endParaRPr lang="en-US" altLang="en-US" sz="2400">
              <a:latin typeface="Times New Roman" panose="02020603050405020304" pitchFamily="18" charset="0"/>
            </a:endParaRPr>
          </a:p>
        </p:txBody>
      </p:sp>
      <p:sp>
        <p:nvSpPr>
          <p:cNvPr id="32" name="Text Box 31"/>
          <p:cNvSpPr txBox="1">
            <a:spLocks noChangeArrowheads="1"/>
          </p:cNvSpPr>
          <p:nvPr/>
        </p:nvSpPr>
        <p:spPr bwMode="auto">
          <a:xfrm>
            <a:off x="6438900" y="4116387"/>
            <a:ext cx="2438400" cy="19177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400" u="sng">
                <a:latin typeface="Times New Roman" panose="02020603050405020304" pitchFamily="18" charset="0"/>
              </a:rPr>
              <a:t>RN Intervals</a:t>
            </a:r>
          </a:p>
          <a:p>
            <a:pPr eaLnBrk="1" hangingPunct="1"/>
            <a:r>
              <a:rPr lang="en-US" altLang="en-US" sz="2400">
                <a:latin typeface="Times New Roman" panose="02020603050405020304" pitchFamily="18" charset="0"/>
              </a:rPr>
              <a:t>01-20</a:t>
            </a:r>
          </a:p>
          <a:p>
            <a:pPr eaLnBrk="1" hangingPunct="1"/>
            <a:r>
              <a:rPr lang="en-US" altLang="en-US" sz="2400">
                <a:latin typeface="Times New Roman" panose="02020603050405020304" pitchFamily="18" charset="0"/>
              </a:rPr>
              <a:t>21-70</a:t>
            </a:r>
          </a:p>
          <a:p>
            <a:pPr eaLnBrk="1" hangingPunct="1"/>
            <a:r>
              <a:rPr lang="en-US" altLang="en-US" sz="2400">
                <a:latin typeface="Times New Roman" panose="02020603050405020304" pitchFamily="18" charset="0"/>
              </a:rPr>
              <a:t>71-90</a:t>
            </a:r>
          </a:p>
          <a:p>
            <a:pPr eaLnBrk="1" hangingPunct="1"/>
            <a:r>
              <a:rPr lang="en-US" altLang="en-US" sz="2400">
                <a:latin typeface="Times New Roman" panose="02020603050405020304" pitchFamily="18" charset="0"/>
              </a:rPr>
              <a:t>91-100</a:t>
            </a:r>
          </a:p>
        </p:txBody>
      </p:sp>
    </p:spTree>
    <p:extLst>
      <p:ext uri="{BB962C8B-B14F-4D97-AF65-F5344CB8AC3E}">
        <p14:creationId xmlns:p14="http://schemas.microsoft.com/office/powerpoint/2010/main" val="3858201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rmAutofit fontScale="90000"/>
          </a:bodyPr>
          <a:lstStyle/>
          <a:p>
            <a:r>
              <a:rPr lang="en-US" dirty="0" smtClean="0"/>
              <a:t>Event Probabilities and Random Numbers</a:t>
            </a:r>
            <a:endParaRPr lang="en-US" dirty="0"/>
          </a:p>
        </p:txBody>
      </p:sp>
      <p:sp>
        <p:nvSpPr>
          <p:cNvPr id="3" name="Content Placeholder 2"/>
          <p:cNvSpPr>
            <a:spLocks noGrp="1"/>
          </p:cNvSpPr>
          <p:nvPr>
            <p:ph idx="1"/>
          </p:nvPr>
        </p:nvSpPr>
        <p:spPr/>
        <p:txBody>
          <a:bodyPr>
            <a:normAutofit/>
          </a:bodyPr>
          <a:lstStyle/>
          <a:p>
            <a:r>
              <a:rPr lang="en-US" dirty="0"/>
              <a:t>Event Probabilities</a:t>
            </a:r>
          </a:p>
          <a:p>
            <a:pPr lvl="1"/>
            <a:r>
              <a:rPr lang="en-US" dirty="0"/>
              <a:t>From historical data </a:t>
            </a:r>
            <a:endParaRPr lang="en-US" dirty="0" smtClean="0"/>
          </a:p>
          <a:p>
            <a:pPr lvl="1"/>
            <a:r>
              <a:rPr lang="en-US" dirty="0" smtClean="0"/>
              <a:t>From </a:t>
            </a:r>
            <a:r>
              <a:rPr lang="en-US" dirty="0"/>
              <a:t>expert opinion </a:t>
            </a:r>
            <a:endParaRPr lang="en-US" dirty="0" smtClean="0"/>
          </a:p>
          <a:p>
            <a:r>
              <a:rPr lang="en-US" dirty="0" smtClean="0"/>
              <a:t>Random </a:t>
            </a:r>
            <a:r>
              <a:rPr lang="en-US" dirty="0"/>
              <a:t>Numbers</a:t>
            </a:r>
          </a:p>
          <a:p>
            <a:pPr lvl="1"/>
            <a:r>
              <a:rPr lang="en-US" dirty="0"/>
              <a:t>From probability distributions that ‘fit’ the historical data or can be assumed (use Excel functions)</a:t>
            </a:r>
          </a:p>
          <a:p>
            <a:pPr lvl="1"/>
            <a:r>
              <a:rPr lang="en-US" dirty="0"/>
              <a:t>From manual random number </a:t>
            </a:r>
            <a:r>
              <a:rPr lang="en-US" dirty="0" smtClean="0"/>
              <a:t>tables</a:t>
            </a:r>
            <a:endParaRPr lang="en-US" dirty="0"/>
          </a:p>
        </p:txBody>
      </p:sp>
    </p:spTree>
    <p:extLst>
      <p:ext uri="{BB962C8B-B14F-4D97-AF65-F5344CB8AC3E}">
        <p14:creationId xmlns:p14="http://schemas.microsoft.com/office/powerpoint/2010/main" val="39987105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Distributions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probability distribution defines the behavior of a variable by defining its limits, central tendency and nature</a:t>
            </a:r>
          </a:p>
          <a:p>
            <a:pPr lvl="1"/>
            <a:r>
              <a:rPr lang="en-US" dirty="0"/>
              <a:t>Mean</a:t>
            </a:r>
          </a:p>
          <a:p>
            <a:pPr lvl="1"/>
            <a:r>
              <a:rPr lang="en-US" dirty="0"/>
              <a:t>Standard Deviation</a:t>
            </a:r>
          </a:p>
          <a:p>
            <a:pPr lvl="1"/>
            <a:r>
              <a:rPr lang="en-US" dirty="0"/>
              <a:t>Upper and Lower Limits</a:t>
            </a:r>
          </a:p>
          <a:p>
            <a:pPr lvl="1"/>
            <a:r>
              <a:rPr lang="en-US" dirty="0"/>
              <a:t>Continuous or Discrete</a:t>
            </a:r>
          </a:p>
          <a:p>
            <a:r>
              <a:rPr lang="en-US" dirty="0" smtClean="0"/>
              <a:t>Examples </a:t>
            </a:r>
            <a:r>
              <a:rPr lang="en-US" dirty="0"/>
              <a:t>are:</a:t>
            </a:r>
          </a:p>
          <a:p>
            <a:pPr lvl="1"/>
            <a:r>
              <a:rPr lang="en-US" dirty="0"/>
              <a:t>Normal Distribution (continuous)</a:t>
            </a:r>
          </a:p>
          <a:p>
            <a:pPr lvl="1"/>
            <a:r>
              <a:rPr lang="en-US" dirty="0"/>
              <a:t>Binomial (discrete)</a:t>
            </a:r>
          </a:p>
          <a:p>
            <a:pPr lvl="1"/>
            <a:r>
              <a:rPr lang="en-US" dirty="0"/>
              <a:t>Poisson (discrete)</a:t>
            </a:r>
          </a:p>
          <a:p>
            <a:pPr lvl="1"/>
            <a:r>
              <a:rPr lang="en-US" dirty="0"/>
              <a:t>Uniform (continuous or discrete)</a:t>
            </a:r>
          </a:p>
          <a:p>
            <a:pPr lvl="1"/>
            <a:r>
              <a:rPr lang="en-US" dirty="0"/>
              <a:t>Custom (create your own!) </a:t>
            </a:r>
          </a:p>
          <a:p>
            <a:endParaRPr lang="en-US" dirty="0"/>
          </a:p>
        </p:txBody>
      </p:sp>
    </p:spTree>
    <p:extLst>
      <p:ext uri="{BB962C8B-B14F-4D97-AF65-F5344CB8AC3E}">
        <p14:creationId xmlns:p14="http://schemas.microsoft.com/office/powerpoint/2010/main" val="12860330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Distributions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Conditions:</a:t>
            </a:r>
          </a:p>
          <a:p>
            <a:pPr lvl="1"/>
            <a:r>
              <a:rPr lang="en-US" dirty="0"/>
              <a:t>Uncertain variable is symmetric about the mean</a:t>
            </a:r>
          </a:p>
          <a:p>
            <a:pPr lvl="1"/>
            <a:r>
              <a:rPr lang="en-US" dirty="0"/>
              <a:t>Uncertain variable is more likely to be in vicinity of the mean than far away</a:t>
            </a:r>
          </a:p>
          <a:p>
            <a:r>
              <a:rPr lang="en-US" dirty="0"/>
              <a:t>Use when:</a:t>
            </a:r>
          </a:p>
          <a:p>
            <a:pPr lvl="1"/>
            <a:r>
              <a:rPr lang="en-US" dirty="0"/>
              <a:t>Distribution of x is normal (for any sample size)</a:t>
            </a:r>
          </a:p>
          <a:p>
            <a:pPr lvl="1"/>
            <a:r>
              <a:rPr lang="en-US" dirty="0"/>
              <a:t>Distribution of x is not normal, but the distribution of sample means (x-bar) will be normally distributed with samples of size 30 or more (Central Limit Theorem) </a:t>
            </a:r>
            <a:endParaRPr lang="en-US" dirty="0" smtClean="0"/>
          </a:p>
          <a:p>
            <a:r>
              <a:rPr lang="en-US" dirty="0"/>
              <a:t>Excel function:  </a:t>
            </a:r>
            <a:r>
              <a:rPr lang="en-US" dirty="0" smtClean="0"/>
              <a:t>NORMSDIST</a:t>
            </a:r>
            <a:r>
              <a:rPr lang="en-US" dirty="0"/>
              <a:t>() – returns a random number from  the cumulative standard normal distribution with a mean of zero and a standard deviation of one [e.g., NORMSDIST(1) = .84]</a:t>
            </a:r>
          </a:p>
          <a:p>
            <a:pPr lvl="1"/>
            <a:endParaRPr lang="en-US" dirty="0"/>
          </a:p>
        </p:txBody>
      </p:sp>
      <p:grpSp>
        <p:nvGrpSpPr>
          <p:cNvPr id="4" name="Group 1031"/>
          <p:cNvGrpSpPr>
            <a:grpSpLocks/>
          </p:cNvGrpSpPr>
          <p:nvPr/>
        </p:nvGrpSpPr>
        <p:grpSpPr bwMode="auto">
          <a:xfrm>
            <a:off x="6572250" y="527050"/>
            <a:ext cx="2362200" cy="1128713"/>
            <a:chOff x="3653" y="245"/>
            <a:chExt cx="1488" cy="711"/>
          </a:xfrm>
        </p:grpSpPr>
        <p:sp>
          <p:nvSpPr>
            <p:cNvPr id="5" name="Line 1028"/>
            <p:cNvSpPr>
              <a:spLocks noChangeShapeType="1"/>
            </p:cNvSpPr>
            <p:nvPr/>
          </p:nvSpPr>
          <p:spPr bwMode="auto">
            <a:xfrm>
              <a:off x="4368" y="245"/>
              <a:ext cx="0" cy="7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1029"/>
            <p:cNvSpPr>
              <a:spLocks noChangeShapeType="1"/>
            </p:cNvSpPr>
            <p:nvPr/>
          </p:nvSpPr>
          <p:spPr bwMode="auto">
            <a:xfrm>
              <a:off x="3653" y="864"/>
              <a:ext cx="14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Freeform 1030"/>
            <p:cNvSpPr>
              <a:spLocks/>
            </p:cNvSpPr>
            <p:nvPr/>
          </p:nvSpPr>
          <p:spPr bwMode="auto">
            <a:xfrm>
              <a:off x="3742" y="289"/>
              <a:ext cx="1399" cy="558"/>
            </a:xfrm>
            <a:custGeom>
              <a:avLst/>
              <a:gdLst>
                <a:gd name="T0" fmla="*/ 41 w 1399"/>
                <a:gd name="T1" fmla="*/ 551 h 558"/>
                <a:gd name="T2" fmla="*/ 90 w 1399"/>
                <a:gd name="T3" fmla="*/ 544 h 558"/>
                <a:gd name="T4" fmla="*/ 148 w 1399"/>
                <a:gd name="T5" fmla="*/ 530 h 558"/>
                <a:gd name="T6" fmla="*/ 206 w 1399"/>
                <a:gd name="T7" fmla="*/ 502 h 558"/>
                <a:gd name="T8" fmla="*/ 255 w 1399"/>
                <a:gd name="T9" fmla="*/ 460 h 558"/>
                <a:gd name="T10" fmla="*/ 296 w 1399"/>
                <a:gd name="T11" fmla="*/ 406 h 558"/>
                <a:gd name="T12" fmla="*/ 345 w 1399"/>
                <a:gd name="T13" fmla="*/ 347 h 558"/>
                <a:gd name="T14" fmla="*/ 386 w 1399"/>
                <a:gd name="T15" fmla="*/ 287 h 558"/>
                <a:gd name="T16" fmla="*/ 428 w 1399"/>
                <a:gd name="T17" fmla="*/ 225 h 558"/>
                <a:gd name="T18" fmla="*/ 485 w 1399"/>
                <a:gd name="T19" fmla="*/ 124 h 558"/>
                <a:gd name="T20" fmla="*/ 510 w 1399"/>
                <a:gd name="T21" fmla="*/ 67 h 558"/>
                <a:gd name="T22" fmla="*/ 526 w 1399"/>
                <a:gd name="T23" fmla="*/ 47 h 558"/>
                <a:gd name="T24" fmla="*/ 551 w 1399"/>
                <a:gd name="T25" fmla="*/ 20 h 558"/>
                <a:gd name="T26" fmla="*/ 576 w 1399"/>
                <a:gd name="T27" fmla="*/ 5 h 558"/>
                <a:gd name="T28" fmla="*/ 600 w 1399"/>
                <a:gd name="T29" fmla="*/ 1 h 558"/>
                <a:gd name="T30" fmla="*/ 650 w 1399"/>
                <a:gd name="T31" fmla="*/ 0 h 558"/>
                <a:gd name="T32" fmla="*/ 674 w 1399"/>
                <a:gd name="T33" fmla="*/ 2 h 558"/>
                <a:gd name="T34" fmla="*/ 699 w 1399"/>
                <a:gd name="T35" fmla="*/ 16 h 558"/>
                <a:gd name="T36" fmla="*/ 715 w 1399"/>
                <a:gd name="T37" fmla="*/ 38 h 558"/>
                <a:gd name="T38" fmla="*/ 732 w 1399"/>
                <a:gd name="T39" fmla="*/ 59 h 558"/>
                <a:gd name="T40" fmla="*/ 748 w 1399"/>
                <a:gd name="T41" fmla="*/ 88 h 558"/>
                <a:gd name="T42" fmla="*/ 773 w 1399"/>
                <a:gd name="T43" fmla="*/ 142 h 558"/>
                <a:gd name="T44" fmla="*/ 806 w 1399"/>
                <a:gd name="T45" fmla="*/ 225 h 558"/>
                <a:gd name="T46" fmla="*/ 847 w 1399"/>
                <a:gd name="T47" fmla="*/ 302 h 558"/>
                <a:gd name="T48" fmla="*/ 863 w 1399"/>
                <a:gd name="T49" fmla="*/ 334 h 558"/>
                <a:gd name="T50" fmla="*/ 905 w 1399"/>
                <a:gd name="T51" fmla="*/ 390 h 558"/>
                <a:gd name="T52" fmla="*/ 954 w 1399"/>
                <a:gd name="T53" fmla="*/ 440 h 558"/>
                <a:gd name="T54" fmla="*/ 1003 w 1399"/>
                <a:gd name="T55" fmla="*/ 482 h 558"/>
                <a:gd name="T56" fmla="*/ 1061 w 1399"/>
                <a:gd name="T57" fmla="*/ 515 h 558"/>
                <a:gd name="T58" fmla="*/ 1135 w 1399"/>
                <a:gd name="T59" fmla="*/ 536 h 558"/>
                <a:gd name="T60" fmla="*/ 1234 w 1399"/>
                <a:gd name="T61" fmla="*/ 547 h 558"/>
                <a:gd name="T62" fmla="*/ 1324 w 1399"/>
                <a:gd name="T63" fmla="*/ 553 h 558"/>
                <a:gd name="T64" fmla="*/ 1398 w 1399"/>
                <a:gd name="T65" fmla="*/ 557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9" h="558">
                  <a:moveTo>
                    <a:pt x="0" y="557"/>
                  </a:moveTo>
                  <a:lnTo>
                    <a:pt x="41" y="551"/>
                  </a:lnTo>
                  <a:lnTo>
                    <a:pt x="66" y="549"/>
                  </a:lnTo>
                  <a:lnTo>
                    <a:pt x="90" y="544"/>
                  </a:lnTo>
                  <a:lnTo>
                    <a:pt x="123" y="538"/>
                  </a:lnTo>
                  <a:lnTo>
                    <a:pt x="148" y="530"/>
                  </a:lnTo>
                  <a:lnTo>
                    <a:pt x="181" y="517"/>
                  </a:lnTo>
                  <a:lnTo>
                    <a:pt x="206" y="502"/>
                  </a:lnTo>
                  <a:lnTo>
                    <a:pt x="230" y="483"/>
                  </a:lnTo>
                  <a:lnTo>
                    <a:pt x="255" y="460"/>
                  </a:lnTo>
                  <a:lnTo>
                    <a:pt x="280" y="435"/>
                  </a:lnTo>
                  <a:lnTo>
                    <a:pt x="296" y="406"/>
                  </a:lnTo>
                  <a:lnTo>
                    <a:pt x="321" y="376"/>
                  </a:lnTo>
                  <a:lnTo>
                    <a:pt x="345" y="347"/>
                  </a:lnTo>
                  <a:lnTo>
                    <a:pt x="362" y="317"/>
                  </a:lnTo>
                  <a:lnTo>
                    <a:pt x="386" y="287"/>
                  </a:lnTo>
                  <a:lnTo>
                    <a:pt x="411" y="257"/>
                  </a:lnTo>
                  <a:lnTo>
                    <a:pt x="428" y="225"/>
                  </a:lnTo>
                  <a:lnTo>
                    <a:pt x="469" y="157"/>
                  </a:lnTo>
                  <a:lnTo>
                    <a:pt x="485" y="124"/>
                  </a:lnTo>
                  <a:lnTo>
                    <a:pt x="502" y="95"/>
                  </a:lnTo>
                  <a:lnTo>
                    <a:pt x="510" y="67"/>
                  </a:lnTo>
                  <a:lnTo>
                    <a:pt x="518" y="57"/>
                  </a:lnTo>
                  <a:lnTo>
                    <a:pt x="526" y="47"/>
                  </a:lnTo>
                  <a:lnTo>
                    <a:pt x="543" y="31"/>
                  </a:lnTo>
                  <a:lnTo>
                    <a:pt x="551" y="20"/>
                  </a:lnTo>
                  <a:lnTo>
                    <a:pt x="567" y="12"/>
                  </a:lnTo>
                  <a:lnTo>
                    <a:pt x="576" y="5"/>
                  </a:lnTo>
                  <a:lnTo>
                    <a:pt x="592" y="2"/>
                  </a:lnTo>
                  <a:lnTo>
                    <a:pt x="600" y="1"/>
                  </a:lnTo>
                  <a:lnTo>
                    <a:pt x="625" y="0"/>
                  </a:lnTo>
                  <a:lnTo>
                    <a:pt x="650" y="0"/>
                  </a:lnTo>
                  <a:lnTo>
                    <a:pt x="658" y="0"/>
                  </a:lnTo>
                  <a:lnTo>
                    <a:pt x="674" y="2"/>
                  </a:lnTo>
                  <a:lnTo>
                    <a:pt x="683" y="8"/>
                  </a:lnTo>
                  <a:lnTo>
                    <a:pt x="699" y="16"/>
                  </a:lnTo>
                  <a:lnTo>
                    <a:pt x="707" y="29"/>
                  </a:lnTo>
                  <a:lnTo>
                    <a:pt x="715" y="38"/>
                  </a:lnTo>
                  <a:lnTo>
                    <a:pt x="724" y="47"/>
                  </a:lnTo>
                  <a:lnTo>
                    <a:pt x="732" y="59"/>
                  </a:lnTo>
                  <a:lnTo>
                    <a:pt x="740" y="73"/>
                  </a:lnTo>
                  <a:lnTo>
                    <a:pt x="748" y="88"/>
                  </a:lnTo>
                  <a:lnTo>
                    <a:pt x="757" y="104"/>
                  </a:lnTo>
                  <a:lnTo>
                    <a:pt x="773" y="142"/>
                  </a:lnTo>
                  <a:lnTo>
                    <a:pt x="789" y="183"/>
                  </a:lnTo>
                  <a:lnTo>
                    <a:pt x="806" y="225"/>
                  </a:lnTo>
                  <a:lnTo>
                    <a:pt x="831" y="265"/>
                  </a:lnTo>
                  <a:lnTo>
                    <a:pt x="847" y="302"/>
                  </a:lnTo>
                  <a:lnTo>
                    <a:pt x="855" y="319"/>
                  </a:lnTo>
                  <a:lnTo>
                    <a:pt x="863" y="334"/>
                  </a:lnTo>
                  <a:lnTo>
                    <a:pt x="888" y="363"/>
                  </a:lnTo>
                  <a:lnTo>
                    <a:pt x="905" y="390"/>
                  </a:lnTo>
                  <a:lnTo>
                    <a:pt x="929" y="416"/>
                  </a:lnTo>
                  <a:lnTo>
                    <a:pt x="954" y="440"/>
                  </a:lnTo>
                  <a:lnTo>
                    <a:pt x="970" y="462"/>
                  </a:lnTo>
                  <a:lnTo>
                    <a:pt x="1003" y="482"/>
                  </a:lnTo>
                  <a:lnTo>
                    <a:pt x="1028" y="500"/>
                  </a:lnTo>
                  <a:lnTo>
                    <a:pt x="1061" y="515"/>
                  </a:lnTo>
                  <a:lnTo>
                    <a:pt x="1094" y="527"/>
                  </a:lnTo>
                  <a:lnTo>
                    <a:pt x="1135" y="536"/>
                  </a:lnTo>
                  <a:lnTo>
                    <a:pt x="1184" y="543"/>
                  </a:lnTo>
                  <a:lnTo>
                    <a:pt x="1234" y="547"/>
                  </a:lnTo>
                  <a:lnTo>
                    <a:pt x="1283" y="550"/>
                  </a:lnTo>
                  <a:lnTo>
                    <a:pt x="1324" y="553"/>
                  </a:lnTo>
                  <a:lnTo>
                    <a:pt x="1365" y="554"/>
                  </a:lnTo>
                  <a:lnTo>
                    <a:pt x="1398" y="557"/>
                  </a:lnTo>
                </a:path>
              </a:pathLst>
            </a:custGeom>
            <a:solidFill>
              <a:schemeClr val="hlink">
                <a:alpha val="75000"/>
              </a:schemeClr>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762236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Distribution</a:t>
            </a:r>
            <a:endParaRPr lang="en-US" dirty="0"/>
          </a:p>
        </p:txBody>
      </p:sp>
      <p:sp>
        <p:nvSpPr>
          <p:cNvPr id="3" name="Content Placeholder 2"/>
          <p:cNvSpPr>
            <a:spLocks noGrp="1"/>
          </p:cNvSpPr>
          <p:nvPr>
            <p:ph idx="1"/>
          </p:nvPr>
        </p:nvSpPr>
        <p:spPr/>
        <p:txBody>
          <a:bodyPr/>
          <a:lstStyle/>
          <a:p>
            <a:r>
              <a:rPr lang="en-US" dirty="0"/>
              <a:t>All values between minimum and maximum occur with equal likelihood</a:t>
            </a:r>
          </a:p>
          <a:p>
            <a:r>
              <a:rPr lang="en-US" dirty="0"/>
              <a:t>Conditions</a:t>
            </a:r>
          </a:p>
          <a:p>
            <a:pPr lvl="1"/>
            <a:r>
              <a:rPr lang="en-US" dirty="0"/>
              <a:t>Minimum Value is Fixed</a:t>
            </a:r>
          </a:p>
          <a:p>
            <a:pPr lvl="1"/>
            <a:r>
              <a:rPr lang="en-US" dirty="0"/>
              <a:t>Maximum Value is Fixed</a:t>
            </a:r>
          </a:p>
          <a:p>
            <a:pPr lvl="1"/>
            <a:r>
              <a:rPr lang="en-US" dirty="0"/>
              <a:t>All values occur with equal likelihood</a:t>
            </a:r>
          </a:p>
          <a:p>
            <a:r>
              <a:rPr lang="en-US" dirty="0"/>
              <a:t>Excel function: RAND() – returns a uniformly distributed random number in the range (0,1)</a:t>
            </a:r>
          </a:p>
          <a:p>
            <a:endParaRPr lang="en-US" dirty="0"/>
          </a:p>
        </p:txBody>
      </p:sp>
      <p:grpSp>
        <p:nvGrpSpPr>
          <p:cNvPr id="4" name="Group 8"/>
          <p:cNvGrpSpPr>
            <a:grpSpLocks/>
          </p:cNvGrpSpPr>
          <p:nvPr/>
        </p:nvGrpSpPr>
        <p:grpSpPr bwMode="auto">
          <a:xfrm>
            <a:off x="6810375" y="471487"/>
            <a:ext cx="2347913" cy="1128713"/>
            <a:chOff x="3653" y="245"/>
            <a:chExt cx="1479" cy="711"/>
          </a:xfrm>
        </p:grpSpPr>
        <p:grpSp>
          <p:nvGrpSpPr>
            <p:cNvPr id="5" name="Group 6"/>
            <p:cNvGrpSpPr>
              <a:grpSpLocks/>
            </p:cNvGrpSpPr>
            <p:nvPr/>
          </p:nvGrpSpPr>
          <p:grpSpPr bwMode="auto">
            <a:xfrm>
              <a:off x="3653" y="245"/>
              <a:ext cx="1479" cy="711"/>
              <a:chOff x="3653" y="245"/>
              <a:chExt cx="1479" cy="711"/>
            </a:xfrm>
          </p:grpSpPr>
          <p:sp>
            <p:nvSpPr>
              <p:cNvPr id="7" name="Line 4"/>
              <p:cNvSpPr>
                <a:spLocks noChangeShapeType="1"/>
              </p:cNvSpPr>
              <p:nvPr/>
            </p:nvSpPr>
            <p:spPr bwMode="auto">
              <a:xfrm>
                <a:off x="4368" y="245"/>
                <a:ext cx="0" cy="7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5"/>
              <p:cNvSpPr>
                <a:spLocks noChangeShapeType="1"/>
              </p:cNvSpPr>
              <p:nvPr/>
            </p:nvSpPr>
            <p:spPr bwMode="auto">
              <a:xfrm>
                <a:off x="3653" y="864"/>
                <a:ext cx="147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 name="Rectangle 7"/>
            <p:cNvSpPr>
              <a:spLocks noChangeArrowheads="1"/>
            </p:cNvSpPr>
            <p:nvPr/>
          </p:nvSpPr>
          <p:spPr bwMode="auto">
            <a:xfrm>
              <a:off x="3936" y="528"/>
              <a:ext cx="912" cy="336"/>
            </a:xfrm>
            <a:prstGeom prst="rect">
              <a:avLst/>
            </a:prstGeom>
            <a:solidFill>
              <a:schemeClr val="hlink">
                <a:alpha val="75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79043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lnSpcReduction="10000"/>
          </a:bodyPr>
          <a:lstStyle/>
          <a:p>
            <a:r>
              <a:rPr lang="en-US" dirty="0" smtClean="0"/>
              <a:t>Product Design (Make)</a:t>
            </a:r>
          </a:p>
          <a:p>
            <a:pPr lvl="1"/>
            <a:r>
              <a:rPr lang="en-US" dirty="0" smtClean="0"/>
              <a:t>Leverage cross-functional teams to:</a:t>
            </a:r>
          </a:p>
          <a:p>
            <a:pPr lvl="2"/>
            <a:r>
              <a:rPr lang="en-US" dirty="0" smtClean="0"/>
              <a:t>Blend the best insights</a:t>
            </a:r>
          </a:p>
          <a:p>
            <a:pPr lvl="2"/>
            <a:r>
              <a:rPr lang="en-US" dirty="0" smtClean="0"/>
              <a:t>Review and discuss relevant issues</a:t>
            </a:r>
          </a:p>
          <a:p>
            <a:pPr lvl="2"/>
            <a:r>
              <a:rPr lang="en-US" dirty="0" smtClean="0"/>
              <a:t>Develop a strategy for suppliers</a:t>
            </a:r>
          </a:p>
          <a:p>
            <a:pPr lvl="2"/>
            <a:r>
              <a:rPr lang="en-US" dirty="0" smtClean="0"/>
              <a:t>Simplify design</a:t>
            </a:r>
          </a:p>
          <a:p>
            <a:pPr lvl="2"/>
            <a:r>
              <a:rPr lang="en-US" dirty="0" smtClean="0"/>
              <a:t>Address service levels</a:t>
            </a:r>
          </a:p>
          <a:p>
            <a:pPr lvl="2"/>
            <a:r>
              <a:rPr lang="en-US" dirty="0" smtClean="0"/>
              <a:t>Discuss technical support</a:t>
            </a:r>
          </a:p>
          <a:p>
            <a:pPr lvl="1"/>
            <a:r>
              <a:rPr lang="en-US" dirty="0" smtClean="0"/>
              <a:t>This will result in products that can be efficiently supported by the supply chain.</a:t>
            </a:r>
          </a:p>
        </p:txBody>
      </p:sp>
    </p:spTree>
    <p:extLst>
      <p:ext uri="{BB962C8B-B14F-4D97-AF65-F5344CB8AC3E}">
        <p14:creationId xmlns:p14="http://schemas.microsoft.com/office/powerpoint/2010/main" val="22617685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Point Estimates</a:t>
            </a:r>
            <a:endParaRPr lang="en-US" dirty="0"/>
          </a:p>
        </p:txBody>
      </p:sp>
      <p:sp>
        <p:nvSpPr>
          <p:cNvPr id="3" name="Content Placeholder 2"/>
          <p:cNvSpPr>
            <a:spLocks noGrp="1"/>
          </p:cNvSpPr>
          <p:nvPr>
            <p:ph idx="1"/>
          </p:nvPr>
        </p:nvSpPr>
        <p:spPr/>
        <p:txBody>
          <a:bodyPr>
            <a:normAutofit lnSpcReduction="10000"/>
          </a:bodyPr>
          <a:lstStyle/>
          <a:p>
            <a:r>
              <a:rPr lang="en-US" dirty="0"/>
              <a:t>The Three Point Estimate technique is used to arrive at a better estimate of the time required to complete a particular </a:t>
            </a:r>
            <a:r>
              <a:rPr lang="en-US" dirty="0" smtClean="0"/>
              <a:t>activity.</a:t>
            </a:r>
          </a:p>
          <a:p>
            <a:r>
              <a:rPr lang="en-US" dirty="0" smtClean="0"/>
              <a:t>This technique </a:t>
            </a:r>
            <a:r>
              <a:rPr lang="en-US" dirty="0"/>
              <a:t>can be used for </a:t>
            </a:r>
            <a:r>
              <a:rPr lang="en-US" dirty="0" smtClean="0"/>
              <a:t>time and cost.</a:t>
            </a:r>
          </a:p>
          <a:p>
            <a:r>
              <a:rPr lang="en-US" dirty="0" smtClean="0"/>
              <a:t>Two key approaches are used with the three point estimates</a:t>
            </a:r>
          </a:p>
          <a:p>
            <a:pPr lvl="1"/>
            <a:r>
              <a:rPr lang="en-US" dirty="0" smtClean="0"/>
              <a:t>Triangular Distribution – Judgement Estimates</a:t>
            </a:r>
          </a:p>
          <a:p>
            <a:pPr lvl="1"/>
            <a:r>
              <a:rPr lang="en-US" dirty="0" smtClean="0"/>
              <a:t>Beta Distribution (PERT Estimate) – More historical data is available</a:t>
            </a:r>
            <a:endParaRPr lang="en-US" dirty="0"/>
          </a:p>
        </p:txBody>
      </p:sp>
    </p:spTree>
    <p:extLst>
      <p:ext uri="{BB962C8B-B14F-4D97-AF65-F5344CB8AC3E}">
        <p14:creationId xmlns:p14="http://schemas.microsoft.com/office/powerpoint/2010/main" val="18518290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Triangular Distribution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This is like a simple average of the three estimates. </a:t>
            </a:r>
            <a:endParaRPr lang="en-US" dirty="0" smtClean="0"/>
          </a:p>
          <a:p>
            <a:r>
              <a:rPr lang="en-US" dirty="0" smtClean="0"/>
              <a:t>When </a:t>
            </a:r>
            <a:r>
              <a:rPr lang="en-US" dirty="0"/>
              <a:t>plotted in a chart, it usually results in a sharp peak, thus the name Triangular Distribution</a:t>
            </a:r>
            <a:r>
              <a:rPr lang="en-US" dirty="0" smtClean="0"/>
              <a:t>.</a:t>
            </a:r>
          </a:p>
          <a:p>
            <a:r>
              <a:rPr lang="en-US" dirty="0"/>
              <a:t>This is like a simple average of the three estimates. </a:t>
            </a:r>
            <a:endParaRPr lang="en-US" dirty="0" smtClean="0"/>
          </a:p>
          <a:p>
            <a:r>
              <a:rPr lang="en-US" dirty="0" smtClean="0"/>
              <a:t>When </a:t>
            </a:r>
            <a:r>
              <a:rPr lang="en-US" dirty="0"/>
              <a:t>plotted in a chart, it usually results in a sharp peak, thus the name Triangular Distribution.</a:t>
            </a:r>
            <a:endParaRPr lang="en-US" dirty="0" smtClean="0"/>
          </a:p>
          <a:p>
            <a:r>
              <a:rPr lang="pt-BR" dirty="0"/>
              <a:t>Triangular Distribution: </a:t>
            </a:r>
            <a:endParaRPr lang="pt-BR" dirty="0" smtClean="0"/>
          </a:p>
          <a:p>
            <a:pPr lvl="1"/>
            <a:r>
              <a:rPr lang="pt-BR" dirty="0" smtClean="0"/>
              <a:t>Mean - (P </a:t>
            </a:r>
            <a:r>
              <a:rPr lang="pt-BR" dirty="0"/>
              <a:t>+ O + ML ) / </a:t>
            </a:r>
            <a:r>
              <a:rPr lang="pt-BR" dirty="0" smtClean="0"/>
              <a:t>3</a:t>
            </a:r>
          </a:p>
          <a:p>
            <a:pPr lvl="1"/>
            <a:r>
              <a:rPr lang="en-US" dirty="0"/>
              <a:t>Variance = </a:t>
            </a:r>
            <a:r>
              <a:rPr lang="en-US" dirty="0" smtClean="0"/>
              <a:t>(P</a:t>
            </a:r>
            <a:r>
              <a:rPr lang="en-US" baseline="30000" dirty="0" smtClean="0"/>
              <a:t>2</a:t>
            </a:r>
            <a:r>
              <a:rPr lang="en-US" dirty="0" smtClean="0"/>
              <a:t> </a:t>
            </a:r>
            <a:r>
              <a:rPr lang="en-US" dirty="0"/>
              <a:t>+ </a:t>
            </a:r>
            <a:r>
              <a:rPr lang="en-US" dirty="0" smtClean="0"/>
              <a:t>O</a:t>
            </a:r>
            <a:r>
              <a:rPr lang="en-US" baseline="30000" dirty="0" smtClean="0"/>
              <a:t>2</a:t>
            </a:r>
            <a:r>
              <a:rPr lang="en-US" dirty="0" smtClean="0"/>
              <a:t> </a:t>
            </a:r>
            <a:r>
              <a:rPr lang="en-US" dirty="0"/>
              <a:t>+ </a:t>
            </a:r>
            <a:r>
              <a:rPr lang="en-US" dirty="0" smtClean="0"/>
              <a:t>ML</a:t>
            </a:r>
            <a:r>
              <a:rPr lang="en-US" baseline="30000" dirty="0" smtClean="0"/>
              <a:t>2</a:t>
            </a:r>
            <a:r>
              <a:rPr lang="en-US" dirty="0" smtClean="0"/>
              <a:t> – P*O – P*ML – O*ML)/18</a:t>
            </a:r>
          </a:p>
          <a:p>
            <a:pPr lvl="1"/>
            <a:r>
              <a:rPr lang="en-US" dirty="0" smtClean="0"/>
              <a:t>Where P = Pessimistic, O = Optimistic, ML = Most Likely</a:t>
            </a:r>
            <a:endParaRPr lang="en-US" dirty="0"/>
          </a:p>
          <a:p>
            <a:endParaRPr lang="en-US" dirty="0"/>
          </a:p>
        </p:txBody>
      </p:sp>
    </p:spTree>
    <p:extLst>
      <p:ext uri="{BB962C8B-B14F-4D97-AF65-F5344CB8AC3E}">
        <p14:creationId xmlns:p14="http://schemas.microsoft.com/office/powerpoint/2010/main" val="36292871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Distribution</a:t>
            </a:r>
            <a:endParaRPr lang="en-US" dirty="0"/>
          </a:p>
        </p:txBody>
      </p:sp>
      <p:sp>
        <p:nvSpPr>
          <p:cNvPr id="3" name="Content Placeholder 2"/>
          <p:cNvSpPr>
            <a:spLocks noGrp="1"/>
          </p:cNvSpPr>
          <p:nvPr>
            <p:ph idx="1"/>
          </p:nvPr>
        </p:nvSpPr>
        <p:spPr/>
        <p:txBody>
          <a:bodyPr>
            <a:normAutofit/>
          </a:bodyPr>
          <a:lstStyle/>
          <a:p>
            <a:r>
              <a:rPr lang="en-US" dirty="0"/>
              <a:t>This is a weighted average. </a:t>
            </a:r>
            <a:endParaRPr lang="en-US" dirty="0" smtClean="0"/>
          </a:p>
          <a:p>
            <a:r>
              <a:rPr lang="en-US" dirty="0" smtClean="0"/>
              <a:t>More </a:t>
            </a:r>
            <a:r>
              <a:rPr lang="en-US" dirty="0"/>
              <a:t>weight is given to the most likely. </a:t>
            </a:r>
            <a:endParaRPr lang="en-US" dirty="0" smtClean="0"/>
          </a:p>
          <a:p>
            <a:r>
              <a:rPr lang="en-US" dirty="0" smtClean="0"/>
              <a:t>The </a:t>
            </a:r>
            <a:r>
              <a:rPr lang="en-US" dirty="0"/>
              <a:t>beta distribution will result in an more uniform, bell shaped curve, called a normal distribution. </a:t>
            </a:r>
            <a:endParaRPr lang="en-US" dirty="0" smtClean="0"/>
          </a:p>
          <a:p>
            <a:r>
              <a:rPr lang="it-IT" dirty="0"/>
              <a:t>Beta Distribution (PERT): </a:t>
            </a:r>
            <a:endParaRPr lang="it-IT" dirty="0" smtClean="0"/>
          </a:p>
          <a:p>
            <a:pPr lvl="1"/>
            <a:r>
              <a:rPr lang="it-IT" dirty="0" smtClean="0"/>
              <a:t>Mean = (P </a:t>
            </a:r>
            <a:r>
              <a:rPr lang="it-IT" dirty="0"/>
              <a:t>+ O + 4ML ) / </a:t>
            </a:r>
            <a:r>
              <a:rPr lang="it-IT" dirty="0" smtClean="0"/>
              <a:t>6</a:t>
            </a:r>
          </a:p>
          <a:p>
            <a:pPr lvl="1"/>
            <a:r>
              <a:rPr lang="it-IT" dirty="0" smtClean="0"/>
              <a:t>Variance = ((P - O)/6)</a:t>
            </a:r>
            <a:r>
              <a:rPr lang="it-IT" baseline="30000" dirty="0" smtClean="0"/>
              <a:t>2</a:t>
            </a:r>
            <a:endParaRPr lang="en-US" baseline="30000" dirty="0"/>
          </a:p>
        </p:txBody>
      </p:sp>
    </p:spTree>
    <p:extLst>
      <p:ext uri="{BB962C8B-B14F-4D97-AF65-F5344CB8AC3E}">
        <p14:creationId xmlns:p14="http://schemas.microsoft.com/office/powerpoint/2010/main" val="20833462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Excel – Random numbers</a:t>
            </a:r>
            <a:endParaRPr lang="en-US" dirty="0"/>
          </a:p>
        </p:txBody>
      </p:sp>
      <p:sp>
        <p:nvSpPr>
          <p:cNvPr id="15363" name="Content Placeholder 2"/>
          <p:cNvSpPr>
            <a:spLocks noGrp="1"/>
          </p:cNvSpPr>
          <p:nvPr>
            <p:ph idx="1"/>
          </p:nvPr>
        </p:nvSpPr>
        <p:spPr/>
        <p:txBody>
          <a:bodyPr>
            <a:normAutofit/>
          </a:bodyPr>
          <a:lstStyle/>
          <a:p>
            <a:pPr eaLnBrk="1" hangingPunct="1">
              <a:defRPr/>
            </a:pPr>
            <a:r>
              <a:rPr lang="en-US" sz="3600" dirty="0" smtClean="0"/>
              <a:t>=RAND( )</a:t>
            </a:r>
          </a:p>
          <a:p>
            <a:pPr lvl="1" eaLnBrk="1" hangingPunct="1">
              <a:defRPr/>
            </a:pPr>
            <a:r>
              <a:rPr lang="en-US" dirty="0" smtClean="0"/>
              <a:t>Generates real values: 0 &lt;= </a:t>
            </a:r>
            <a:r>
              <a:rPr lang="en-US" dirty="0" err="1" smtClean="0"/>
              <a:t>val</a:t>
            </a:r>
            <a:r>
              <a:rPr lang="en-US" dirty="0" smtClean="0"/>
              <a:t> &lt; 1</a:t>
            </a:r>
          </a:p>
          <a:p>
            <a:pPr eaLnBrk="1" hangingPunct="1">
              <a:defRPr/>
            </a:pPr>
            <a:r>
              <a:rPr lang="en-US" sz="3600" dirty="0" smtClean="0"/>
              <a:t>=RANDBETWEEN (low, high)</a:t>
            </a:r>
          </a:p>
          <a:p>
            <a:pPr lvl="1" eaLnBrk="1" hangingPunct="1">
              <a:defRPr/>
            </a:pPr>
            <a:r>
              <a:rPr lang="en-US" dirty="0" smtClean="0"/>
              <a:t>Generates integers: low &lt;= </a:t>
            </a:r>
            <a:r>
              <a:rPr lang="en-US" dirty="0" err="1" smtClean="0"/>
              <a:t>val</a:t>
            </a:r>
            <a:r>
              <a:rPr lang="en-US" dirty="0" smtClean="0"/>
              <a:t> &lt;= high</a:t>
            </a:r>
          </a:p>
          <a:p>
            <a:pPr eaLnBrk="1" hangingPunct="1">
              <a:defRPr/>
            </a:pPr>
            <a:r>
              <a:rPr lang="en-US" sz="3600" dirty="0" smtClean="0"/>
              <a:t>To use in Excel</a:t>
            </a:r>
          </a:p>
          <a:p>
            <a:pPr lvl="1" eaLnBrk="1" hangingPunct="1">
              <a:defRPr/>
            </a:pPr>
            <a:r>
              <a:rPr lang="en-US" dirty="0" smtClean="0"/>
              <a:t>IF (RAND ( ) &lt; 0.5, 0, 1)</a:t>
            </a:r>
          </a:p>
          <a:p>
            <a:pPr lvl="1" eaLnBrk="1" hangingPunct="1">
              <a:defRPr/>
            </a:pPr>
            <a:r>
              <a:rPr lang="en-US" dirty="0" smtClean="0"/>
              <a:t>IF (A2 &lt;= 0.33, 0, (IF A2 &lt;= 0.66, 1, 2)</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1C79AD83-0195-47BD-9564-E5A1C3E76B7F}" type="slidenum">
              <a:rPr lang="en-US" altLang="en-US">
                <a:solidFill>
                  <a:srgbClr val="B5A788"/>
                </a:solidFill>
              </a:rPr>
              <a:pPr/>
              <a:t>63</a:t>
            </a:fld>
            <a:endParaRPr lang="en-US" altLang="en-US">
              <a:solidFill>
                <a:srgbClr val="B5A788"/>
              </a:solidFill>
            </a:endParaRPr>
          </a:p>
        </p:txBody>
      </p:sp>
    </p:spTree>
    <p:extLst>
      <p:ext uri="{BB962C8B-B14F-4D97-AF65-F5344CB8AC3E}">
        <p14:creationId xmlns:p14="http://schemas.microsoft.com/office/powerpoint/2010/main" val="7670614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Random Service Times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Integer value 1 to 10, inclusive</a:t>
            </a:r>
          </a:p>
          <a:p>
            <a:pPr lvl="1"/>
            <a:r>
              <a:rPr lang="en-US" dirty="0"/>
              <a:t>=RANDBETWEEN (1, 10)</a:t>
            </a:r>
          </a:p>
          <a:p>
            <a:pPr marL="514350" indent="-514350">
              <a:buFont typeface="+mj-lt"/>
              <a:buAutoNum type="arabicPeriod"/>
            </a:pPr>
            <a:r>
              <a:rPr lang="en-US" dirty="0"/>
              <a:t>Integer value with given probability</a:t>
            </a:r>
          </a:p>
          <a:p>
            <a:pPr lvl="1"/>
            <a:r>
              <a:rPr lang="en-US" dirty="0"/>
              <a:t>3 @ 30%; 6 @ 45%, 10 @ 25%</a:t>
            </a:r>
          </a:p>
          <a:p>
            <a:pPr lvl="1"/>
            <a:r>
              <a:rPr lang="en-US" dirty="0"/>
              <a:t>Develop cumulative probability</a:t>
            </a:r>
          </a:p>
          <a:p>
            <a:pPr lvl="1"/>
            <a:r>
              <a:rPr lang="en-US" dirty="0"/>
              <a:t>0 - .3 </a:t>
            </a:r>
            <a:r>
              <a:rPr lang="en-US" dirty="0" smtClean="0"/>
              <a:t>-&gt; </a:t>
            </a:r>
            <a:r>
              <a:rPr lang="en-US" dirty="0"/>
              <a:t>3</a:t>
            </a:r>
          </a:p>
          <a:p>
            <a:pPr lvl="1"/>
            <a:r>
              <a:rPr lang="en-US" dirty="0"/>
              <a:t>.3 - .75 </a:t>
            </a:r>
            <a:r>
              <a:rPr lang="en-US" dirty="0" smtClean="0"/>
              <a:t>-&gt; </a:t>
            </a:r>
            <a:r>
              <a:rPr lang="en-US" dirty="0"/>
              <a:t>6</a:t>
            </a:r>
          </a:p>
          <a:p>
            <a:pPr lvl="1"/>
            <a:r>
              <a:rPr lang="en-US" dirty="0"/>
              <a:t>.75 – 1 </a:t>
            </a:r>
            <a:r>
              <a:rPr lang="en-US" dirty="0" smtClean="0"/>
              <a:t>-&gt; </a:t>
            </a:r>
            <a:r>
              <a:rPr lang="en-US" dirty="0"/>
              <a:t>10</a:t>
            </a:r>
          </a:p>
          <a:p>
            <a:pPr marL="514350" indent="-514350">
              <a:buFont typeface="+mj-lt"/>
              <a:buAutoNum type="arabicPeriod"/>
            </a:pPr>
            <a:r>
              <a:rPr lang="en-US" dirty="0"/>
              <a:t>IF (A2 &lt;= 0.3, 3, (IF A2 &lt;= 0.75, 6, 10)</a:t>
            </a:r>
          </a:p>
          <a:p>
            <a:pPr marL="514350" indent="-514350">
              <a:buFont typeface="+mj-lt"/>
              <a:buAutoNum type="arabicPeriod"/>
            </a:pPr>
            <a:endParaRPr lang="en-US" dirty="0"/>
          </a:p>
        </p:txBody>
      </p:sp>
    </p:spTree>
    <p:extLst>
      <p:ext uri="{BB962C8B-B14F-4D97-AF65-F5344CB8AC3E}">
        <p14:creationId xmlns:p14="http://schemas.microsoft.com/office/powerpoint/2010/main" val="1628019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Arrival Times</a:t>
            </a:r>
            <a:endParaRPr lang="en-US" dirty="0"/>
          </a:p>
        </p:txBody>
      </p:sp>
      <p:sp>
        <p:nvSpPr>
          <p:cNvPr id="3" name="Content Placeholder 2"/>
          <p:cNvSpPr>
            <a:spLocks noGrp="1"/>
          </p:cNvSpPr>
          <p:nvPr>
            <p:ph idx="1"/>
          </p:nvPr>
        </p:nvSpPr>
        <p:spPr/>
        <p:txBody>
          <a:bodyPr/>
          <a:lstStyle/>
          <a:p>
            <a:r>
              <a:rPr lang="en-US" dirty="0"/>
              <a:t>Arrival Time vs. Inter-Arrival Time</a:t>
            </a:r>
          </a:p>
          <a:p>
            <a:r>
              <a:rPr lang="en-US" dirty="0"/>
              <a:t>Arrival time – Clock time of arrival</a:t>
            </a:r>
          </a:p>
          <a:p>
            <a:r>
              <a:rPr lang="en-US" dirty="0"/>
              <a:t>Inter-Arrival Time: time between successive arrivals</a:t>
            </a:r>
          </a:p>
          <a:p>
            <a:r>
              <a:rPr lang="en-US" dirty="0"/>
              <a:t>Example:  Initialize: Clock = 0</a:t>
            </a:r>
          </a:p>
          <a:p>
            <a:endParaRPr lang="en-US" dirty="0"/>
          </a:p>
        </p:txBody>
      </p:sp>
      <p:pic>
        <p:nvPicPr>
          <p:cNvPr id="4" name="Picture 3"/>
          <p:cNvPicPr>
            <a:picLocks noChangeAspect="1"/>
          </p:cNvPicPr>
          <p:nvPr/>
        </p:nvPicPr>
        <p:blipFill>
          <a:blip r:embed="rId2"/>
          <a:stretch>
            <a:fillRect/>
          </a:stretch>
        </p:blipFill>
        <p:spPr>
          <a:xfrm>
            <a:off x="1654811" y="4429125"/>
            <a:ext cx="5834378" cy="1981372"/>
          </a:xfrm>
          <a:prstGeom prst="rect">
            <a:avLst/>
          </a:prstGeom>
        </p:spPr>
      </p:pic>
    </p:spTree>
    <p:extLst>
      <p:ext uri="{BB962C8B-B14F-4D97-AF65-F5344CB8AC3E}">
        <p14:creationId xmlns:p14="http://schemas.microsoft.com/office/powerpoint/2010/main" val="11544813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Number in Excel</a:t>
            </a:r>
            <a:endParaRPr lang="en-US" dirty="0"/>
          </a:p>
        </p:txBody>
      </p:sp>
      <p:sp>
        <p:nvSpPr>
          <p:cNvPr id="3" name="Content Placeholder 2"/>
          <p:cNvSpPr>
            <a:spLocks noGrp="1"/>
          </p:cNvSpPr>
          <p:nvPr>
            <p:ph idx="1"/>
          </p:nvPr>
        </p:nvSpPr>
        <p:spPr/>
        <p:txBody>
          <a:bodyPr>
            <a:normAutofit lnSpcReduction="10000"/>
          </a:bodyPr>
          <a:lstStyle/>
          <a:p>
            <a:r>
              <a:rPr lang="en-US" dirty="0"/>
              <a:t>Once entered in a spreadsheet, a random number function remains “live.”  </a:t>
            </a:r>
            <a:endParaRPr lang="en-US" dirty="0" smtClean="0"/>
          </a:p>
          <a:p>
            <a:r>
              <a:rPr lang="en-US" dirty="0" smtClean="0"/>
              <a:t>A </a:t>
            </a:r>
            <a:r>
              <a:rPr lang="en-US" dirty="0"/>
              <a:t>new random number is created whenever the spreadsheet is re-calculated.  </a:t>
            </a:r>
            <a:endParaRPr lang="en-US" dirty="0" smtClean="0"/>
          </a:p>
          <a:p>
            <a:r>
              <a:rPr lang="en-US" dirty="0" smtClean="0"/>
              <a:t>To </a:t>
            </a:r>
            <a:r>
              <a:rPr lang="en-US" dirty="0"/>
              <a:t>re-calculate the spreadsheet, use the F9 key.  </a:t>
            </a:r>
          </a:p>
          <a:p>
            <a:r>
              <a:rPr lang="en-US" dirty="0"/>
              <a:t>If you do not want the random number to change, you can freeze it by selecting: tools, options, calculations, and checking “manual.”</a:t>
            </a:r>
          </a:p>
          <a:p>
            <a:endParaRPr lang="en-US" dirty="0"/>
          </a:p>
        </p:txBody>
      </p:sp>
    </p:spTree>
    <p:extLst>
      <p:ext uri="{BB962C8B-B14F-4D97-AF65-F5344CB8AC3E}">
        <p14:creationId xmlns:p14="http://schemas.microsoft.com/office/powerpoint/2010/main" val="2022215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Simulation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Simulation </a:t>
            </a:r>
            <a:r>
              <a:rPr lang="en-US" dirty="0"/>
              <a:t>is </a:t>
            </a:r>
            <a:r>
              <a:rPr lang="en-US" dirty="0" smtClean="0"/>
              <a:t>more </a:t>
            </a:r>
            <a:r>
              <a:rPr lang="en-US" dirty="0"/>
              <a:t>general than mathematical models</a:t>
            </a:r>
            <a:r>
              <a:rPr lang="en-US" dirty="0" smtClean="0"/>
              <a:t>.</a:t>
            </a:r>
          </a:p>
          <a:p>
            <a:r>
              <a:rPr lang="en-US" dirty="0"/>
              <a:t>Simulation can be used when data is hard to come by.</a:t>
            </a:r>
          </a:p>
          <a:p>
            <a:r>
              <a:rPr lang="en-US" dirty="0"/>
              <a:t>Simulation can provide a more realistic replication of a system than mathematical analysis.</a:t>
            </a:r>
          </a:p>
          <a:p>
            <a:r>
              <a:rPr lang="en-US" dirty="0"/>
              <a:t>Simulation can be used to analyze transient conditions, whereas mathematical techniques usually cannot.</a:t>
            </a:r>
          </a:p>
          <a:p>
            <a:r>
              <a:rPr lang="en-US" dirty="0"/>
              <a:t>Simulation considers variation and can calculate confidence intervals of model results</a:t>
            </a:r>
            <a:r>
              <a:rPr lang="en-US" dirty="0" smtClean="0"/>
              <a:t>.</a:t>
            </a:r>
          </a:p>
          <a:p>
            <a:r>
              <a:rPr lang="en-US" dirty="0"/>
              <a:t>Simulation can also test a “range” of inputs to perform what-if/sensitivity analysis.</a:t>
            </a:r>
          </a:p>
          <a:p>
            <a:endParaRPr lang="en-US" dirty="0"/>
          </a:p>
          <a:p>
            <a:endParaRPr lang="en-US" dirty="0"/>
          </a:p>
          <a:p>
            <a:endParaRPr lang="en-US" dirty="0"/>
          </a:p>
        </p:txBody>
      </p:sp>
    </p:spTree>
    <p:extLst>
      <p:ext uri="{BB962C8B-B14F-4D97-AF65-F5344CB8AC3E}">
        <p14:creationId xmlns:p14="http://schemas.microsoft.com/office/powerpoint/2010/main" val="9809580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Simulation</a:t>
            </a:r>
            <a:endParaRPr lang="en-US" dirty="0"/>
          </a:p>
        </p:txBody>
      </p:sp>
      <p:sp>
        <p:nvSpPr>
          <p:cNvPr id="3" name="Content Placeholder 2"/>
          <p:cNvSpPr>
            <a:spLocks noGrp="1"/>
          </p:cNvSpPr>
          <p:nvPr>
            <p:ph idx="1"/>
          </p:nvPr>
        </p:nvSpPr>
        <p:spPr/>
        <p:txBody>
          <a:bodyPr>
            <a:normAutofit lnSpcReduction="10000"/>
          </a:bodyPr>
          <a:lstStyle/>
          <a:p>
            <a:r>
              <a:rPr lang="en-US" dirty="0" smtClean="0"/>
              <a:t>Simulation </a:t>
            </a:r>
            <a:r>
              <a:rPr lang="en-US" dirty="0"/>
              <a:t>may be less accurate than mathematical analysis because it is randomly based.</a:t>
            </a:r>
          </a:p>
          <a:p>
            <a:r>
              <a:rPr lang="en-US" dirty="0"/>
              <a:t>Building a simulation model can take a great deal of time </a:t>
            </a:r>
            <a:endParaRPr lang="en-US" dirty="0" smtClean="0"/>
          </a:p>
          <a:p>
            <a:r>
              <a:rPr lang="en-US" dirty="0" smtClean="0"/>
              <a:t>The </a:t>
            </a:r>
            <a:r>
              <a:rPr lang="en-US" dirty="0"/>
              <a:t>technique of simulation still lacks a standardized approach. </a:t>
            </a:r>
            <a:endParaRPr lang="en-US" dirty="0" smtClean="0"/>
          </a:p>
          <a:p>
            <a:r>
              <a:rPr lang="en-US" dirty="0" smtClean="0"/>
              <a:t>The simulation model is only as good as the model of the system being tested.</a:t>
            </a:r>
          </a:p>
          <a:p>
            <a:endParaRPr lang="en-US" dirty="0"/>
          </a:p>
        </p:txBody>
      </p:sp>
    </p:spTree>
    <p:extLst>
      <p:ext uri="{BB962C8B-B14F-4D97-AF65-F5344CB8AC3E}">
        <p14:creationId xmlns:p14="http://schemas.microsoft.com/office/powerpoint/2010/main" val="22325835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64" y="2657475"/>
            <a:ext cx="7958136" cy="1323439"/>
          </a:xfrm>
          <a:prstGeom prst="rect">
            <a:avLst/>
          </a:prstGeom>
          <a:noFill/>
        </p:spPr>
        <p:txBody>
          <a:bodyPr wrap="square" rtlCol="0">
            <a:spAutoFit/>
          </a:bodyPr>
          <a:lstStyle/>
          <a:p>
            <a:pPr algn="ctr"/>
            <a:r>
              <a:rPr lang="en-US" sz="4000" smtClean="0"/>
              <a:t>Simulation Example</a:t>
            </a:r>
          </a:p>
          <a:p>
            <a:pPr algn="ctr"/>
            <a:r>
              <a:rPr lang="en-US" sz="4000" smtClean="0"/>
              <a:t>Quantitative </a:t>
            </a:r>
            <a:r>
              <a:rPr lang="en-US" sz="4000" dirty="0" smtClean="0"/>
              <a:t>Risk Analysis</a:t>
            </a:r>
            <a:endParaRPr lang="en-US" sz="4000" dirty="0"/>
          </a:p>
        </p:txBody>
      </p:sp>
    </p:spTree>
    <p:extLst>
      <p:ext uri="{BB962C8B-B14F-4D97-AF65-F5344CB8AC3E}">
        <p14:creationId xmlns:p14="http://schemas.microsoft.com/office/powerpoint/2010/main" val="2676914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Production Scheduling (Make):</a:t>
            </a:r>
          </a:p>
          <a:p>
            <a:pPr lvl="1"/>
            <a:r>
              <a:rPr lang="en-US" dirty="0" smtClean="0"/>
              <a:t>Allocates available capacity (equipment, labor and facilities) to the work that needs to be done</a:t>
            </a:r>
          </a:p>
          <a:p>
            <a:pPr lvl="1"/>
            <a:r>
              <a:rPr lang="en-US" dirty="0" smtClean="0"/>
              <a:t>The goal is to use the available capacity in the most efficient and profitable manner</a:t>
            </a:r>
          </a:p>
          <a:p>
            <a:pPr lvl="1"/>
            <a:r>
              <a:rPr lang="en-US" dirty="0" smtClean="0"/>
              <a:t>Balances between competing objectives:</a:t>
            </a:r>
          </a:p>
          <a:p>
            <a:pPr lvl="2"/>
            <a:r>
              <a:rPr lang="en-US" dirty="0" smtClean="0"/>
              <a:t>High utilization rates</a:t>
            </a:r>
          </a:p>
          <a:p>
            <a:pPr lvl="2"/>
            <a:r>
              <a:rPr lang="en-US" dirty="0" smtClean="0"/>
              <a:t>Low inventory levels</a:t>
            </a:r>
          </a:p>
          <a:p>
            <a:pPr lvl="2"/>
            <a:r>
              <a:rPr lang="en-US" dirty="0" smtClean="0"/>
              <a:t>Hi levels of customer service</a:t>
            </a:r>
          </a:p>
        </p:txBody>
      </p:sp>
    </p:spTree>
    <p:extLst>
      <p:ext uri="{BB962C8B-B14F-4D97-AF65-F5344CB8AC3E}">
        <p14:creationId xmlns:p14="http://schemas.microsoft.com/office/powerpoint/2010/main" val="21357092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Quantitative Risk Analysis Terminology</a:t>
            </a:r>
            <a:endParaRPr lang="en-US" dirty="0"/>
          </a:p>
        </p:txBody>
      </p:sp>
      <p:sp>
        <p:nvSpPr>
          <p:cNvPr id="3" name="Content Placeholder 2"/>
          <p:cNvSpPr>
            <a:spLocks noGrp="1"/>
          </p:cNvSpPr>
          <p:nvPr>
            <p:ph idx="1"/>
          </p:nvPr>
        </p:nvSpPr>
        <p:spPr/>
        <p:txBody>
          <a:bodyPr>
            <a:normAutofit/>
          </a:bodyPr>
          <a:lstStyle/>
          <a:p>
            <a:r>
              <a:rPr lang="en-US" dirty="0"/>
              <a:t>Deterministic Finish </a:t>
            </a:r>
            <a:r>
              <a:rPr lang="en-US" dirty="0" smtClean="0"/>
              <a:t>Date</a:t>
            </a:r>
            <a:endParaRPr lang="en-US" dirty="0"/>
          </a:p>
          <a:p>
            <a:pPr lvl="1"/>
            <a:r>
              <a:rPr lang="en-US" dirty="0" smtClean="0"/>
              <a:t>Finish date from the planning schedule.</a:t>
            </a:r>
          </a:p>
          <a:p>
            <a:r>
              <a:rPr lang="en-US" dirty="0" smtClean="0"/>
              <a:t>Deterministic Cost</a:t>
            </a:r>
          </a:p>
          <a:p>
            <a:pPr lvl="1"/>
            <a:r>
              <a:rPr lang="en-US" dirty="0" smtClean="0"/>
              <a:t>Estimated total project Cost</a:t>
            </a:r>
            <a:endParaRPr lang="en-US" dirty="0"/>
          </a:p>
          <a:p>
            <a:r>
              <a:rPr lang="en-US" dirty="0" smtClean="0"/>
              <a:t>P-Value</a:t>
            </a:r>
            <a:endParaRPr lang="en-US" dirty="0"/>
          </a:p>
          <a:p>
            <a:pPr lvl="1"/>
            <a:r>
              <a:rPr lang="en-US" dirty="0"/>
              <a:t>Probability that the project will finish by a selected date </a:t>
            </a:r>
            <a:r>
              <a:rPr lang="en-US" dirty="0" smtClean="0"/>
              <a:t>and/or equal the projected cost.  </a:t>
            </a:r>
            <a:endParaRPr lang="en-US" dirty="0"/>
          </a:p>
        </p:txBody>
      </p:sp>
    </p:spTree>
    <p:extLst>
      <p:ext uri="{BB962C8B-B14F-4D97-AF65-F5344CB8AC3E}">
        <p14:creationId xmlns:p14="http://schemas.microsoft.com/office/powerpoint/2010/main" val="2931982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Quantitative Risk Analysis Terminology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Duration/Cost </a:t>
            </a:r>
            <a:r>
              <a:rPr lang="en-US" dirty="0"/>
              <a:t>Uncertainty</a:t>
            </a:r>
          </a:p>
          <a:p>
            <a:pPr lvl="1"/>
            <a:r>
              <a:rPr lang="en-US" dirty="0"/>
              <a:t>Range of values that describes the minimum and maximum amount of duration or cost for  an individual </a:t>
            </a:r>
            <a:r>
              <a:rPr lang="en-US" dirty="0" smtClean="0"/>
              <a:t>activity including normal variability.</a:t>
            </a:r>
            <a:endParaRPr lang="en-US" dirty="0"/>
          </a:p>
          <a:p>
            <a:r>
              <a:rPr lang="en-US" dirty="0" smtClean="0"/>
              <a:t>Discrete </a:t>
            </a:r>
            <a:r>
              <a:rPr lang="en-US" dirty="0"/>
              <a:t>Risk Event</a:t>
            </a:r>
          </a:p>
          <a:p>
            <a:pPr lvl="1"/>
            <a:r>
              <a:rPr lang="en-US" dirty="0"/>
              <a:t>Individual risk events with a probability of happening and a consequence of additional time </a:t>
            </a:r>
            <a:r>
              <a:rPr lang="en-US" dirty="0" smtClean="0"/>
              <a:t>and/or money.</a:t>
            </a:r>
            <a:endParaRPr lang="en-US" dirty="0"/>
          </a:p>
          <a:p>
            <a:r>
              <a:rPr lang="en-US" dirty="0" smtClean="0"/>
              <a:t>Mitigation</a:t>
            </a:r>
            <a:endParaRPr lang="en-US" dirty="0"/>
          </a:p>
          <a:p>
            <a:pPr lvl="1"/>
            <a:r>
              <a:rPr lang="en-US" dirty="0" smtClean="0"/>
              <a:t>New work that reduces </a:t>
            </a:r>
            <a:r>
              <a:rPr lang="en-US" dirty="0"/>
              <a:t>either the probability of a risk event happening </a:t>
            </a:r>
            <a:r>
              <a:rPr lang="en-US" dirty="0" smtClean="0"/>
              <a:t>or lessens its consequences.</a:t>
            </a:r>
            <a:endParaRPr lang="en-US" dirty="0"/>
          </a:p>
        </p:txBody>
      </p:sp>
    </p:spTree>
    <p:extLst>
      <p:ext uri="{BB962C8B-B14F-4D97-AF65-F5344CB8AC3E}">
        <p14:creationId xmlns:p14="http://schemas.microsoft.com/office/powerpoint/2010/main" val="7484149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Project Risk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Relies on the Risk Analysis Matrix and the Risk Register</a:t>
            </a:r>
          </a:p>
          <a:p>
            <a:r>
              <a:rPr lang="en-US" dirty="0" smtClean="0"/>
              <a:t>Focuses on the “red” risks whether or not they have significant impact associated with all risk events.</a:t>
            </a:r>
          </a:p>
          <a:p>
            <a:r>
              <a:rPr lang="en-US" dirty="0" smtClean="0"/>
              <a:t>Uses the point estimates for the schedule and cost.</a:t>
            </a:r>
          </a:p>
          <a:p>
            <a:r>
              <a:rPr lang="en-US" dirty="0" smtClean="0"/>
              <a:t>Excludes variability associated with costs and tasks</a:t>
            </a:r>
          </a:p>
          <a:p>
            <a:endParaRPr lang="en-US" dirty="0"/>
          </a:p>
        </p:txBody>
      </p:sp>
    </p:spTree>
    <p:extLst>
      <p:ext uri="{BB962C8B-B14F-4D97-AF65-F5344CB8AC3E}">
        <p14:creationId xmlns:p14="http://schemas.microsoft.com/office/powerpoint/2010/main" val="37892224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Modeling</a:t>
            </a:r>
            <a:endParaRPr lang="en-US" dirty="0"/>
          </a:p>
        </p:txBody>
      </p:sp>
      <p:sp>
        <p:nvSpPr>
          <p:cNvPr id="3" name="Content Placeholder 2"/>
          <p:cNvSpPr>
            <a:spLocks noGrp="1"/>
          </p:cNvSpPr>
          <p:nvPr>
            <p:ph idx="1"/>
          </p:nvPr>
        </p:nvSpPr>
        <p:spPr/>
        <p:txBody>
          <a:bodyPr>
            <a:normAutofit lnSpcReduction="10000"/>
          </a:bodyPr>
          <a:lstStyle/>
          <a:p>
            <a:r>
              <a:rPr lang="en-US" dirty="0" smtClean="0"/>
              <a:t>Includes the cost and duration uncertainty (distribution) </a:t>
            </a:r>
            <a:endParaRPr lang="en-US" dirty="0"/>
          </a:p>
          <a:p>
            <a:r>
              <a:rPr lang="en-US" dirty="0" smtClean="0"/>
              <a:t>Includes the probability of a risk event occurring for an individual task.</a:t>
            </a:r>
          </a:p>
          <a:p>
            <a:r>
              <a:rPr lang="en-US" dirty="0" smtClean="0"/>
              <a:t>Simulates the schedule/cost based on the uncertainty and the probability that the risk event will occur</a:t>
            </a:r>
          </a:p>
          <a:p>
            <a:r>
              <a:rPr lang="en-US" dirty="0" smtClean="0"/>
              <a:t>This information may cause the new derivation of a critical path.</a:t>
            </a:r>
          </a:p>
        </p:txBody>
      </p:sp>
    </p:spTree>
    <p:extLst>
      <p:ext uri="{BB962C8B-B14F-4D97-AF65-F5344CB8AC3E}">
        <p14:creationId xmlns:p14="http://schemas.microsoft.com/office/powerpoint/2010/main" val="20794769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3986211" y="2895999"/>
            <a:ext cx="2757487" cy="2014538"/>
          </a:xfrm>
          <a:prstGeom prst="triangle">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Risk Modeling</a:t>
            </a:r>
            <a:endParaRPr lang="en-US" dirty="0"/>
          </a:p>
        </p:txBody>
      </p:sp>
      <p:sp>
        <p:nvSpPr>
          <p:cNvPr id="3" name="Content Placeholder 2"/>
          <p:cNvSpPr>
            <a:spLocks noGrp="1"/>
          </p:cNvSpPr>
          <p:nvPr>
            <p:ph idx="1"/>
          </p:nvPr>
        </p:nvSpPr>
        <p:spPr/>
        <p:txBody>
          <a:bodyPr>
            <a:normAutofit/>
          </a:bodyPr>
          <a:lstStyle/>
          <a:p>
            <a:r>
              <a:rPr lang="en-US" dirty="0" smtClean="0"/>
              <a:t>Triangular Distribution</a:t>
            </a:r>
          </a:p>
          <a:p>
            <a:pPr lvl="1"/>
            <a:r>
              <a:rPr lang="en-US" dirty="0" smtClean="0"/>
              <a:t>3-point estimate of the schedule/cost</a:t>
            </a:r>
          </a:p>
          <a:p>
            <a:pPr lvl="1"/>
            <a:endParaRPr lang="en-US" dirty="0" smtClean="0"/>
          </a:p>
        </p:txBody>
      </p:sp>
      <p:sp>
        <p:nvSpPr>
          <p:cNvPr id="4" name="Isosceles Triangle 3"/>
          <p:cNvSpPr/>
          <p:nvPr/>
        </p:nvSpPr>
        <p:spPr>
          <a:xfrm>
            <a:off x="1271584" y="2895999"/>
            <a:ext cx="4257677" cy="2014538"/>
          </a:xfrm>
          <a:prstGeom prst="triangle">
            <a:avLst>
              <a:gd name="adj" fmla="val 64000"/>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142998" y="5019259"/>
            <a:ext cx="6186488" cy="338554"/>
          </a:xfrm>
          <a:prstGeom prst="rect">
            <a:avLst/>
          </a:prstGeom>
          <a:noFill/>
        </p:spPr>
        <p:txBody>
          <a:bodyPr wrap="square" rtlCol="0">
            <a:spAutoFit/>
          </a:bodyPr>
          <a:lstStyle/>
          <a:p>
            <a:r>
              <a:rPr lang="en-US" sz="1600" dirty="0" smtClean="0"/>
              <a:t>Optimistic				Most Likely	Pessimistic	   Risk Event</a:t>
            </a:r>
            <a:endParaRPr lang="en-US" sz="1600" dirty="0"/>
          </a:p>
        </p:txBody>
      </p:sp>
      <p:sp>
        <p:nvSpPr>
          <p:cNvPr id="7" name="5-Point Star 6"/>
          <p:cNvSpPr/>
          <p:nvPr/>
        </p:nvSpPr>
        <p:spPr>
          <a:xfrm>
            <a:off x="1142998" y="4791882"/>
            <a:ext cx="271465" cy="23731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5-Point Star 7"/>
          <p:cNvSpPr/>
          <p:nvPr/>
        </p:nvSpPr>
        <p:spPr>
          <a:xfrm>
            <a:off x="3650453" y="4791882"/>
            <a:ext cx="271465" cy="23731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5-Point Star 8"/>
          <p:cNvSpPr/>
          <p:nvPr/>
        </p:nvSpPr>
        <p:spPr>
          <a:xfrm>
            <a:off x="5357811" y="4791882"/>
            <a:ext cx="271465" cy="237310"/>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63629" y="5557322"/>
            <a:ext cx="6617261" cy="400110"/>
          </a:xfrm>
          <a:prstGeom prst="rect">
            <a:avLst/>
          </a:prstGeom>
          <a:noFill/>
        </p:spPr>
        <p:txBody>
          <a:bodyPr wrap="none" rtlCol="0">
            <a:spAutoFit/>
          </a:bodyPr>
          <a:lstStyle/>
          <a:p>
            <a:r>
              <a:rPr lang="en-US" sz="2000" b="1" dirty="0" smtClean="0"/>
              <a:t>Total Risk Exposure = Duration/Cost Uncertainty + Risk Event</a:t>
            </a:r>
            <a:endParaRPr lang="en-US" sz="2000" b="1" dirty="0"/>
          </a:p>
        </p:txBody>
      </p:sp>
    </p:spTree>
    <p:extLst>
      <p:ext uri="{BB962C8B-B14F-4D97-AF65-F5344CB8AC3E}">
        <p14:creationId xmlns:p14="http://schemas.microsoft.com/office/powerpoint/2010/main" val="39036970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Uncertainty</a:t>
            </a:r>
            <a:endParaRPr lang="en-US" dirty="0"/>
          </a:p>
        </p:txBody>
      </p:sp>
      <p:sp>
        <p:nvSpPr>
          <p:cNvPr id="3" name="Content Placeholder 2"/>
          <p:cNvSpPr>
            <a:spLocks noGrp="1"/>
          </p:cNvSpPr>
          <p:nvPr>
            <p:ph idx="1"/>
          </p:nvPr>
        </p:nvSpPr>
        <p:spPr/>
        <p:txBody>
          <a:bodyPr>
            <a:normAutofit/>
          </a:bodyPr>
          <a:lstStyle/>
          <a:p>
            <a:r>
              <a:rPr lang="en-US" dirty="0" smtClean="0"/>
              <a:t>Uncertainty Inputs</a:t>
            </a:r>
          </a:p>
          <a:p>
            <a:pPr lvl="1"/>
            <a:r>
              <a:rPr lang="en-US" dirty="0" smtClean="0"/>
              <a:t>Pessimistic – Worst Case</a:t>
            </a:r>
          </a:p>
          <a:p>
            <a:pPr lvl="1"/>
            <a:r>
              <a:rPr lang="en-US" dirty="0" smtClean="0"/>
              <a:t>Optimistic – Best Case</a:t>
            </a:r>
          </a:p>
          <a:p>
            <a:pPr lvl="1"/>
            <a:r>
              <a:rPr lang="en-US" dirty="0" smtClean="0"/>
              <a:t>Most Likely – The best estimate of the actual</a:t>
            </a:r>
          </a:p>
          <a:p>
            <a:r>
              <a:rPr lang="en-US" dirty="0" smtClean="0"/>
              <a:t>Requires three point estimates for each</a:t>
            </a:r>
          </a:p>
          <a:p>
            <a:r>
              <a:rPr lang="en-US" dirty="0" smtClean="0"/>
              <a:t>This information is used to calculate the uncertainty around the cost or task duration.</a:t>
            </a:r>
          </a:p>
          <a:p>
            <a:r>
              <a:rPr lang="en-US" dirty="0" smtClean="0"/>
              <a:t>This information will be required for each task.</a:t>
            </a:r>
            <a:endParaRPr lang="en-US" dirty="0"/>
          </a:p>
        </p:txBody>
      </p:sp>
    </p:spTree>
    <p:extLst>
      <p:ext uri="{BB962C8B-B14F-4D97-AF65-F5344CB8AC3E}">
        <p14:creationId xmlns:p14="http://schemas.microsoft.com/office/powerpoint/2010/main" val="17687747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Schedule with Risk</a:t>
            </a:r>
            <a:endParaRPr lang="en-US" dirty="0"/>
          </a:p>
        </p:txBody>
      </p:sp>
      <p:graphicFrame>
        <p:nvGraphicFramePr>
          <p:cNvPr id="4" name="Table 3"/>
          <p:cNvGraphicFramePr>
            <a:graphicFrameLocks noGrp="1"/>
          </p:cNvGraphicFramePr>
          <p:nvPr>
            <p:extLst/>
          </p:nvPr>
        </p:nvGraphicFramePr>
        <p:xfrm>
          <a:off x="614362" y="2811598"/>
          <a:ext cx="7643814" cy="2291838"/>
        </p:xfrm>
        <a:graphic>
          <a:graphicData uri="http://schemas.openxmlformats.org/drawingml/2006/table">
            <a:tbl>
              <a:tblPr/>
              <a:tblGrid>
                <a:gridCol w="928688">
                  <a:extLst>
                    <a:ext uri="{9D8B030D-6E8A-4147-A177-3AD203B41FA5}">
                      <a16:colId xmlns:a16="http://schemas.microsoft.com/office/drawing/2014/main" val="20000"/>
                    </a:ext>
                  </a:extLst>
                </a:gridCol>
                <a:gridCol w="1193109">
                  <a:extLst>
                    <a:ext uri="{9D8B030D-6E8A-4147-A177-3AD203B41FA5}">
                      <a16:colId xmlns:a16="http://schemas.microsoft.com/office/drawing/2014/main" val="20001"/>
                    </a:ext>
                  </a:extLst>
                </a:gridCol>
                <a:gridCol w="1041818">
                  <a:extLst>
                    <a:ext uri="{9D8B030D-6E8A-4147-A177-3AD203B41FA5}">
                      <a16:colId xmlns:a16="http://schemas.microsoft.com/office/drawing/2014/main" val="20002"/>
                    </a:ext>
                  </a:extLst>
                </a:gridCol>
                <a:gridCol w="1114325">
                  <a:extLst>
                    <a:ext uri="{9D8B030D-6E8A-4147-A177-3AD203B41FA5}">
                      <a16:colId xmlns:a16="http://schemas.microsoft.com/office/drawing/2014/main" val="20003"/>
                    </a:ext>
                  </a:extLst>
                </a:gridCol>
                <a:gridCol w="1224995">
                  <a:extLst>
                    <a:ext uri="{9D8B030D-6E8A-4147-A177-3AD203B41FA5}">
                      <a16:colId xmlns:a16="http://schemas.microsoft.com/office/drawing/2014/main" val="20004"/>
                    </a:ext>
                  </a:extLst>
                </a:gridCol>
                <a:gridCol w="1224995">
                  <a:extLst>
                    <a:ext uri="{9D8B030D-6E8A-4147-A177-3AD203B41FA5}">
                      <a16:colId xmlns:a16="http://schemas.microsoft.com/office/drawing/2014/main" val="20005"/>
                    </a:ext>
                  </a:extLst>
                </a:gridCol>
                <a:gridCol w="915884">
                  <a:extLst>
                    <a:ext uri="{9D8B030D-6E8A-4147-A177-3AD203B41FA5}">
                      <a16:colId xmlns:a16="http://schemas.microsoft.com/office/drawing/2014/main" val="20006"/>
                    </a:ext>
                  </a:extLst>
                </a:gridCol>
              </a:tblGrid>
              <a:tr h="324357">
                <a:tc>
                  <a:txBody>
                    <a:bodyPr/>
                    <a:lstStyle/>
                    <a:p>
                      <a:pPr algn="l" fontAlgn="b"/>
                      <a:r>
                        <a:rPr lang="en-US" sz="1600" b="1" i="0" u="none" strike="noStrike">
                          <a:solidFill>
                            <a:srgbClr val="000000"/>
                          </a:solidFill>
                          <a:effectLst/>
                          <a:latin typeface="Calibri" panose="020F0502020204030204" pitchFamily="34" charset="0"/>
                        </a:rPr>
                        <a:t>Task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panose="020F0502020204030204" pitchFamily="34" charset="0"/>
                        </a:rPr>
                        <a:t>Predecessor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panose="020F0502020204030204" pitchFamily="34" charset="0"/>
                        </a:rPr>
                        <a:t>Optimistic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panose="020F0502020204030204" pitchFamily="34" charset="0"/>
                        </a:rPr>
                        <a:t>Most Likely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panose="020F0502020204030204" pitchFamily="34" charset="0"/>
                        </a:rPr>
                        <a:t>Pessimistic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panose="020F0502020204030204" pitchFamily="34" charset="0"/>
                        </a:rPr>
                        <a:t>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600" b="1" i="0" u="none" strike="noStrike">
                          <a:solidFill>
                            <a:srgbClr val="000000"/>
                          </a:solidFill>
                          <a:effectLst/>
                          <a:latin typeface="Calibri" panose="020F0502020204030204" pitchFamily="34" charset="0"/>
                        </a:rPr>
                        <a:t>Risk Event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24357">
                <a:tc>
                  <a:txBody>
                    <a:bodyPr/>
                    <a:lstStyle/>
                    <a:p>
                      <a:pPr algn="l" fontAlgn="b"/>
                      <a:r>
                        <a:rPr lang="en-US" sz="1600" b="0" i="0" u="none" strike="noStrike">
                          <a:solidFill>
                            <a:srgbClr val="000000"/>
                          </a:solidFill>
                          <a:effectLst/>
                          <a:latin typeface="Calibri" panose="020F0502020204030204" pitchFamily="34" charset="0"/>
                        </a:rPr>
                        <a:t>Task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R1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4357">
                <a:tc>
                  <a:txBody>
                    <a:bodyPr/>
                    <a:lstStyle/>
                    <a:p>
                      <a:pPr algn="l" fontAlgn="b"/>
                      <a:r>
                        <a:rPr lang="en-US" sz="1600" b="0" i="0" u="none" strike="noStrike">
                          <a:solidFill>
                            <a:srgbClr val="000000"/>
                          </a:solidFill>
                          <a:effectLst/>
                          <a:latin typeface="Calibri" panose="020F0502020204030204" pitchFamily="34" charset="0"/>
                        </a:rPr>
                        <a:t>Task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R4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4357">
                <a:tc>
                  <a:txBody>
                    <a:bodyPr/>
                    <a:lstStyle/>
                    <a:p>
                      <a:pPr algn="l" fontAlgn="b"/>
                      <a:r>
                        <a:rPr lang="en-US" sz="1600" b="0" i="0" u="none" strike="noStrike">
                          <a:solidFill>
                            <a:srgbClr val="000000"/>
                          </a:solidFill>
                          <a:effectLst/>
                          <a:latin typeface="Calibri" panose="020F0502020204030204" pitchFamily="34" charset="0"/>
                        </a:rPr>
                        <a:t>Task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Task 1 and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R2, 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4357">
                <a:tc>
                  <a:txBody>
                    <a:bodyPr/>
                    <a:lstStyle/>
                    <a:p>
                      <a:pPr algn="l" fontAlgn="b"/>
                      <a:r>
                        <a:rPr lang="en-US" sz="1600" b="0" i="0" u="none" strike="noStrike">
                          <a:solidFill>
                            <a:srgbClr val="000000"/>
                          </a:solidFill>
                          <a:effectLst/>
                          <a:latin typeface="Calibri" panose="020F0502020204030204" pitchFamily="34" charset="0"/>
                        </a:rPr>
                        <a:t>Task 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Task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4357">
                <a:tc>
                  <a:txBody>
                    <a:bodyPr/>
                    <a:lstStyle/>
                    <a:p>
                      <a:pPr algn="l" fontAlgn="b"/>
                      <a:r>
                        <a:rPr lang="en-US" sz="1600" b="0" i="0" u="none" strike="noStrike">
                          <a:solidFill>
                            <a:srgbClr val="000000"/>
                          </a:solidFill>
                          <a:effectLst/>
                          <a:latin typeface="Calibri" panose="020F0502020204030204" pitchFamily="34" charset="0"/>
                        </a:rPr>
                        <a:t>Total 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6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b"/>
                      <a:r>
                        <a:rPr lang="en-US" sz="16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2567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Path Schedule with Risk</a:t>
            </a:r>
            <a:endParaRPr lang="en-US" dirty="0"/>
          </a:p>
        </p:txBody>
      </p:sp>
      <p:sp>
        <p:nvSpPr>
          <p:cNvPr id="4" name="Rectangle 3"/>
          <p:cNvSpPr/>
          <p:nvPr/>
        </p:nvSpPr>
        <p:spPr>
          <a:xfrm>
            <a:off x="378553" y="3069953"/>
            <a:ext cx="583646" cy="88336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Start</a:t>
            </a:r>
            <a:endParaRPr lang="en-US" sz="1200" dirty="0">
              <a:solidFill>
                <a:schemeClr val="tx1"/>
              </a:solidFill>
            </a:endParaRPr>
          </a:p>
        </p:txBody>
      </p:sp>
      <p:sp>
        <p:nvSpPr>
          <p:cNvPr id="10" name="Rectangle 9"/>
          <p:cNvSpPr/>
          <p:nvPr/>
        </p:nvSpPr>
        <p:spPr>
          <a:xfrm>
            <a:off x="1790704" y="3910535"/>
            <a:ext cx="1182543" cy="883368"/>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Task 2</a:t>
            </a:r>
          </a:p>
          <a:p>
            <a:pPr algn="ctr"/>
            <a:r>
              <a:rPr lang="en-US" sz="1200" dirty="0" smtClean="0">
                <a:solidFill>
                  <a:schemeClr val="tx1"/>
                </a:solidFill>
              </a:rPr>
              <a:t>Duration: 4 days</a:t>
            </a:r>
            <a:endParaRPr lang="en-US" sz="1200" dirty="0">
              <a:solidFill>
                <a:schemeClr val="tx1"/>
              </a:solidFill>
            </a:endParaRPr>
          </a:p>
        </p:txBody>
      </p:sp>
      <p:sp>
        <p:nvSpPr>
          <p:cNvPr id="11" name="Rectangle 10"/>
          <p:cNvSpPr/>
          <p:nvPr/>
        </p:nvSpPr>
        <p:spPr>
          <a:xfrm>
            <a:off x="1795467" y="2353605"/>
            <a:ext cx="1182543" cy="883368"/>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Task 1</a:t>
            </a:r>
          </a:p>
          <a:p>
            <a:pPr algn="ctr"/>
            <a:r>
              <a:rPr lang="en-US" sz="1200" dirty="0" smtClean="0">
                <a:solidFill>
                  <a:schemeClr val="tx1"/>
                </a:solidFill>
              </a:rPr>
              <a:t>Duration: 10 days</a:t>
            </a:r>
            <a:endParaRPr lang="en-US" sz="1200" dirty="0">
              <a:solidFill>
                <a:schemeClr val="tx1"/>
              </a:solidFill>
            </a:endParaRPr>
          </a:p>
        </p:txBody>
      </p:sp>
      <p:cxnSp>
        <p:nvCxnSpPr>
          <p:cNvPr id="14" name="Elbow Connector 13"/>
          <p:cNvCxnSpPr>
            <a:stCxn id="4" idx="3"/>
            <a:endCxn id="11" idx="1"/>
          </p:cNvCxnSpPr>
          <p:nvPr/>
        </p:nvCxnSpPr>
        <p:spPr>
          <a:xfrm flipV="1">
            <a:off x="962199" y="2795289"/>
            <a:ext cx="833268" cy="716348"/>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p:cNvCxnSpPr>
            <a:stCxn id="4" idx="3"/>
            <a:endCxn id="10" idx="1"/>
          </p:cNvCxnSpPr>
          <p:nvPr/>
        </p:nvCxnSpPr>
        <p:spPr>
          <a:xfrm>
            <a:off x="962199" y="3511637"/>
            <a:ext cx="828505" cy="84058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1" idx="3"/>
            <a:endCxn id="37" idx="1"/>
          </p:cNvCxnSpPr>
          <p:nvPr/>
        </p:nvCxnSpPr>
        <p:spPr>
          <a:xfrm>
            <a:off x="2978010" y="2795289"/>
            <a:ext cx="1114413" cy="694547"/>
          </a:xfrm>
          <a:prstGeom prst="bentConnector3">
            <a:avLst>
              <a:gd name="adj1" fmla="val 7051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10" idx="3"/>
            <a:endCxn id="37" idx="1"/>
          </p:cNvCxnSpPr>
          <p:nvPr/>
        </p:nvCxnSpPr>
        <p:spPr>
          <a:xfrm flipV="1">
            <a:off x="2973247" y="3489836"/>
            <a:ext cx="1119176" cy="862383"/>
          </a:xfrm>
          <a:prstGeom prst="bentConnector3">
            <a:avLst>
              <a:gd name="adj1" fmla="val 7042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4092423" y="3048152"/>
            <a:ext cx="1182543" cy="883368"/>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Task 3</a:t>
            </a:r>
          </a:p>
          <a:p>
            <a:pPr algn="ctr"/>
            <a:r>
              <a:rPr lang="en-US" sz="1200" dirty="0" smtClean="0">
                <a:solidFill>
                  <a:schemeClr val="tx1"/>
                </a:solidFill>
              </a:rPr>
              <a:t>Duration: 5 days</a:t>
            </a:r>
            <a:endParaRPr lang="en-US" sz="1200" dirty="0">
              <a:solidFill>
                <a:schemeClr val="tx1"/>
              </a:solidFill>
            </a:endParaRPr>
          </a:p>
        </p:txBody>
      </p:sp>
      <p:sp>
        <p:nvSpPr>
          <p:cNvPr id="51" name="Isosceles Triangle 50"/>
          <p:cNvSpPr/>
          <p:nvPr/>
        </p:nvSpPr>
        <p:spPr>
          <a:xfrm>
            <a:off x="1367371" y="5086858"/>
            <a:ext cx="917384" cy="609385"/>
          </a:xfrm>
          <a:prstGeom prst="triangle">
            <a:avLst>
              <a:gd name="adj" fmla="val 77848"/>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54" name="Rectangle 53"/>
          <p:cNvSpPr/>
          <p:nvPr/>
        </p:nvSpPr>
        <p:spPr>
          <a:xfrm>
            <a:off x="5270203" y="3043601"/>
            <a:ext cx="589336" cy="883368"/>
          </a:xfrm>
          <a:prstGeom prst="rect">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Risk</a:t>
            </a:r>
          </a:p>
          <a:p>
            <a:pPr algn="ctr"/>
            <a:r>
              <a:rPr lang="en-US" sz="1200" dirty="0" smtClean="0">
                <a:solidFill>
                  <a:schemeClr val="tx1"/>
                </a:solidFill>
              </a:rPr>
              <a:t>Event</a:t>
            </a:r>
            <a:endParaRPr lang="en-US" sz="1200" dirty="0">
              <a:solidFill>
                <a:schemeClr val="tx1"/>
              </a:solidFill>
            </a:endParaRPr>
          </a:p>
        </p:txBody>
      </p:sp>
      <p:sp>
        <p:nvSpPr>
          <p:cNvPr id="57" name="Rectangle 56"/>
          <p:cNvSpPr/>
          <p:nvPr/>
        </p:nvSpPr>
        <p:spPr>
          <a:xfrm>
            <a:off x="7936308" y="3034636"/>
            <a:ext cx="727476" cy="897292"/>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End</a:t>
            </a:r>
            <a:endParaRPr lang="en-US" sz="1400" dirty="0">
              <a:solidFill>
                <a:schemeClr val="tx1"/>
              </a:solidFill>
            </a:endParaRPr>
          </a:p>
        </p:txBody>
      </p:sp>
      <p:sp>
        <p:nvSpPr>
          <p:cNvPr id="58" name="TextBox 57"/>
          <p:cNvSpPr txBox="1"/>
          <p:nvPr/>
        </p:nvSpPr>
        <p:spPr>
          <a:xfrm>
            <a:off x="1310221" y="5750422"/>
            <a:ext cx="1264843" cy="261610"/>
          </a:xfrm>
          <a:prstGeom prst="rect">
            <a:avLst/>
          </a:prstGeom>
          <a:noFill/>
        </p:spPr>
        <p:txBody>
          <a:bodyPr wrap="square" rtlCol="0">
            <a:spAutoFit/>
          </a:bodyPr>
          <a:lstStyle/>
          <a:p>
            <a:r>
              <a:rPr lang="en-US" sz="1100" dirty="0" smtClean="0"/>
              <a:t>2d	4d	6d</a:t>
            </a:r>
            <a:endParaRPr lang="en-US" sz="1100" dirty="0"/>
          </a:p>
        </p:txBody>
      </p:sp>
      <p:sp>
        <p:nvSpPr>
          <p:cNvPr id="59" name="Isosceles Triangle 58"/>
          <p:cNvSpPr/>
          <p:nvPr/>
        </p:nvSpPr>
        <p:spPr>
          <a:xfrm>
            <a:off x="1622241" y="1306313"/>
            <a:ext cx="917384" cy="609385"/>
          </a:xfrm>
          <a:prstGeom prst="triangle">
            <a:avLst>
              <a:gd name="adj" fmla="val 77848"/>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0" name="TextBox 59"/>
          <p:cNvSpPr txBox="1"/>
          <p:nvPr/>
        </p:nvSpPr>
        <p:spPr>
          <a:xfrm>
            <a:off x="1469840" y="1984324"/>
            <a:ext cx="1395411" cy="261610"/>
          </a:xfrm>
          <a:prstGeom prst="rect">
            <a:avLst/>
          </a:prstGeom>
          <a:noFill/>
        </p:spPr>
        <p:txBody>
          <a:bodyPr wrap="square" rtlCol="0">
            <a:spAutoFit/>
          </a:bodyPr>
          <a:lstStyle/>
          <a:p>
            <a:r>
              <a:rPr lang="en-US" sz="1100" dirty="0" smtClean="0"/>
              <a:t>6d	9d	12d</a:t>
            </a:r>
            <a:endParaRPr lang="en-US" sz="1100" dirty="0"/>
          </a:p>
        </p:txBody>
      </p:sp>
      <p:sp>
        <p:nvSpPr>
          <p:cNvPr id="61" name="Isosceles Triangle 60"/>
          <p:cNvSpPr/>
          <p:nvPr/>
        </p:nvSpPr>
        <p:spPr>
          <a:xfrm>
            <a:off x="4001834" y="4176227"/>
            <a:ext cx="917384" cy="609385"/>
          </a:xfrm>
          <a:prstGeom prst="triangle">
            <a:avLst>
              <a:gd name="adj" fmla="val 77848"/>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62" name="TextBox 61"/>
          <p:cNvSpPr txBox="1"/>
          <p:nvPr/>
        </p:nvSpPr>
        <p:spPr>
          <a:xfrm>
            <a:off x="3919083" y="4836119"/>
            <a:ext cx="1318856" cy="261610"/>
          </a:xfrm>
          <a:prstGeom prst="rect">
            <a:avLst/>
          </a:prstGeom>
          <a:noFill/>
        </p:spPr>
        <p:txBody>
          <a:bodyPr wrap="square" rtlCol="0">
            <a:spAutoFit/>
          </a:bodyPr>
          <a:lstStyle/>
          <a:p>
            <a:r>
              <a:rPr lang="en-US" sz="1100" dirty="0" smtClean="0"/>
              <a:t>2d	5d	8d</a:t>
            </a:r>
            <a:endParaRPr lang="en-US" sz="1100" dirty="0"/>
          </a:p>
        </p:txBody>
      </p:sp>
      <p:sp>
        <p:nvSpPr>
          <p:cNvPr id="63" name="Rectangle 62"/>
          <p:cNvSpPr/>
          <p:nvPr/>
        </p:nvSpPr>
        <p:spPr>
          <a:xfrm>
            <a:off x="5326173" y="4196860"/>
            <a:ext cx="497864" cy="3526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65" name="Straight Connector 64"/>
          <p:cNvCxnSpPr/>
          <p:nvPr/>
        </p:nvCxnSpPr>
        <p:spPr>
          <a:xfrm flipV="1">
            <a:off x="5353513" y="4055341"/>
            <a:ext cx="0" cy="24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945767" y="4065674"/>
            <a:ext cx="0" cy="24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654103" y="4549548"/>
            <a:ext cx="41087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090860" y="4553558"/>
            <a:ext cx="1051898" cy="259490"/>
          </a:xfrm>
          <a:prstGeom prst="rect">
            <a:avLst/>
          </a:prstGeom>
          <a:noFill/>
        </p:spPr>
        <p:txBody>
          <a:bodyPr wrap="square" rtlCol="0">
            <a:spAutoFit/>
          </a:bodyPr>
          <a:lstStyle/>
          <a:p>
            <a:r>
              <a:rPr lang="en-US" sz="1100" dirty="0" smtClean="0"/>
              <a:t>0	   50%</a:t>
            </a:r>
            <a:endParaRPr lang="en-US" sz="1100" dirty="0"/>
          </a:p>
        </p:txBody>
      </p:sp>
      <p:sp>
        <p:nvSpPr>
          <p:cNvPr id="73" name="TextBox 72"/>
          <p:cNvSpPr txBox="1"/>
          <p:nvPr/>
        </p:nvSpPr>
        <p:spPr>
          <a:xfrm>
            <a:off x="5072769" y="4063123"/>
            <a:ext cx="275980" cy="259490"/>
          </a:xfrm>
          <a:prstGeom prst="rect">
            <a:avLst/>
          </a:prstGeom>
          <a:noFill/>
        </p:spPr>
        <p:txBody>
          <a:bodyPr wrap="square" rtlCol="0">
            <a:spAutoFit/>
          </a:bodyPr>
          <a:lstStyle/>
          <a:p>
            <a:r>
              <a:rPr lang="en-US" sz="1100" dirty="0" smtClean="0"/>
              <a:t>1</a:t>
            </a:r>
            <a:endParaRPr lang="en-US" sz="1100" dirty="0"/>
          </a:p>
        </p:txBody>
      </p:sp>
      <p:sp>
        <p:nvSpPr>
          <p:cNvPr id="76" name="object 58"/>
          <p:cNvSpPr/>
          <p:nvPr/>
        </p:nvSpPr>
        <p:spPr>
          <a:xfrm>
            <a:off x="7789651" y="4807084"/>
            <a:ext cx="1298763" cy="889159"/>
          </a:xfrm>
          <a:custGeom>
            <a:avLst/>
            <a:gdLst/>
            <a:ahLst/>
            <a:cxnLst/>
            <a:rect l="l" t="t" r="r" b="b"/>
            <a:pathLst>
              <a:path w="676275" h="292100">
                <a:moveTo>
                  <a:pt x="236696" y="0"/>
                </a:moveTo>
                <a:lnTo>
                  <a:pt x="197472" y="12139"/>
                </a:lnTo>
                <a:lnTo>
                  <a:pt x="166976" y="57299"/>
                </a:lnTo>
                <a:lnTo>
                  <a:pt x="147026" y="93966"/>
                </a:lnTo>
                <a:lnTo>
                  <a:pt x="127541" y="133999"/>
                </a:lnTo>
                <a:lnTo>
                  <a:pt x="117671" y="153779"/>
                </a:lnTo>
                <a:lnTo>
                  <a:pt x="97384" y="193709"/>
                </a:lnTo>
                <a:lnTo>
                  <a:pt x="77095" y="229656"/>
                </a:lnTo>
                <a:lnTo>
                  <a:pt x="47550" y="267417"/>
                </a:lnTo>
                <a:lnTo>
                  <a:pt x="9341" y="289746"/>
                </a:lnTo>
                <a:lnTo>
                  <a:pt x="0" y="291876"/>
                </a:lnTo>
                <a:lnTo>
                  <a:pt x="676275" y="291876"/>
                </a:lnTo>
                <a:lnTo>
                  <a:pt x="637051" y="289853"/>
                </a:lnTo>
                <a:lnTo>
                  <a:pt x="596474" y="282771"/>
                </a:lnTo>
                <a:lnTo>
                  <a:pt x="557250" y="271136"/>
                </a:lnTo>
                <a:lnTo>
                  <a:pt x="516674" y="245844"/>
                </a:lnTo>
                <a:lnTo>
                  <a:pt x="486146" y="222155"/>
                </a:lnTo>
                <a:lnTo>
                  <a:pt x="456486" y="195100"/>
                </a:lnTo>
                <a:lnTo>
                  <a:pt x="426793" y="163990"/>
                </a:lnTo>
                <a:lnTo>
                  <a:pt x="406378" y="140500"/>
                </a:lnTo>
                <a:lnTo>
                  <a:pt x="396297" y="128992"/>
                </a:lnTo>
                <a:lnTo>
                  <a:pt x="376685" y="107082"/>
                </a:lnTo>
                <a:lnTo>
                  <a:pt x="366942" y="96305"/>
                </a:lnTo>
                <a:lnTo>
                  <a:pt x="357073" y="85488"/>
                </a:lnTo>
                <a:lnTo>
                  <a:pt x="336785" y="62788"/>
                </a:lnTo>
                <a:lnTo>
                  <a:pt x="306627" y="33492"/>
                </a:lnTo>
                <a:lnTo>
                  <a:pt x="267192" y="8606"/>
                </a:lnTo>
                <a:lnTo>
                  <a:pt x="246777" y="1256"/>
                </a:lnTo>
                <a:lnTo>
                  <a:pt x="236696" y="0"/>
                </a:lnTo>
                <a:close/>
              </a:path>
            </a:pathLst>
          </a:custGeom>
          <a:solidFill>
            <a:srgbClr val="171517"/>
          </a:solidFill>
        </p:spPr>
        <p:txBody>
          <a:bodyPr wrap="square" lIns="0" tIns="0" rIns="0" bIns="0" rtlCol="0"/>
          <a:lstStyle/>
          <a:p>
            <a:endParaRPr/>
          </a:p>
        </p:txBody>
      </p:sp>
      <p:cxnSp>
        <p:nvCxnSpPr>
          <p:cNvPr id="78" name="Straight Arrow Connector 77"/>
          <p:cNvCxnSpPr>
            <a:stCxn id="57" idx="2"/>
          </p:cNvCxnSpPr>
          <p:nvPr/>
        </p:nvCxnSpPr>
        <p:spPr>
          <a:xfrm>
            <a:off x="8300046" y="3931928"/>
            <a:ext cx="0" cy="6510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7789650" y="5690524"/>
            <a:ext cx="1468232" cy="307777"/>
          </a:xfrm>
          <a:prstGeom prst="rect">
            <a:avLst/>
          </a:prstGeom>
          <a:noFill/>
        </p:spPr>
        <p:txBody>
          <a:bodyPr wrap="square" rtlCol="0">
            <a:spAutoFit/>
          </a:bodyPr>
          <a:lstStyle/>
          <a:p>
            <a:r>
              <a:rPr lang="en-US" sz="1400" dirty="0" smtClean="0"/>
              <a:t>Project Duration</a:t>
            </a:r>
            <a:endParaRPr lang="en-US" sz="1400" dirty="0"/>
          </a:p>
        </p:txBody>
      </p:sp>
      <p:sp>
        <p:nvSpPr>
          <p:cNvPr id="91" name="Rectangle 90"/>
          <p:cNvSpPr/>
          <p:nvPr/>
        </p:nvSpPr>
        <p:spPr>
          <a:xfrm>
            <a:off x="6249711" y="3048560"/>
            <a:ext cx="1182543" cy="883368"/>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Task 4</a:t>
            </a:r>
          </a:p>
          <a:p>
            <a:pPr algn="ctr"/>
            <a:r>
              <a:rPr lang="en-US" sz="1200" dirty="0" smtClean="0">
                <a:solidFill>
                  <a:schemeClr val="tx1"/>
                </a:solidFill>
              </a:rPr>
              <a:t>Duration: 8 days</a:t>
            </a:r>
            <a:endParaRPr lang="en-US" sz="1200" dirty="0">
              <a:solidFill>
                <a:schemeClr val="tx1"/>
              </a:solidFill>
            </a:endParaRPr>
          </a:p>
        </p:txBody>
      </p:sp>
      <p:cxnSp>
        <p:nvCxnSpPr>
          <p:cNvPr id="93" name="Elbow Connector 92"/>
          <p:cNvCxnSpPr>
            <a:stCxn id="54" idx="3"/>
            <a:endCxn id="91" idx="1"/>
          </p:cNvCxnSpPr>
          <p:nvPr/>
        </p:nvCxnSpPr>
        <p:spPr>
          <a:xfrm>
            <a:off x="5859539" y="3485285"/>
            <a:ext cx="390172" cy="4959"/>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5" name="Isosceles Triangle 94"/>
          <p:cNvSpPr/>
          <p:nvPr/>
        </p:nvSpPr>
        <p:spPr>
          <a:xfrm>
            <a:off x="6364685" y="1911979"/>
            <a:ext cx="917384" cy="609385"/>
          </a:xfrm>
          <a:prstGeom prst="triangle">
            <a:avLst>
              <a:gd name="adj" fmla="val 77848"/>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TextBox 95"/>
          <p:cNvSpPr txBox="1"/>
          <p:nvPr/>
        </p:nvSpPr>
        <p:spPr>
          <a:xfrm>
            <a:off x="6212284" y="2589990"/>
            <a:ext cx="1395411" cy="261610"/>
          </a:xfrm>
          <a:prstGeom prst="rect">
            <a:avLst/>
          </a:prstGeom>
          <a:noFill/>
        </p:spPr>
        <p:txBody>
          <a:bodyPr wrap="square" rtlCol="0">
            <a:spAutoFit/>
          </a:bodyPr>
          <a:lstStyle/>
          <a:p>
            <a:r>
              <a:rPr lang="en-US" sz="1100" dirty="0" smtClean="0"/>
              <a:t>4d	8d	9d</a:t>
            </a:r>
            <a:endParaRPr lang="en-US" sz="1100" dirty="0"/>
          </a:p>
        </p:txBody>
      </p:sp>
      <p:cxnSp>
        <p:nvCxnSpPr>
          <p:cNvPr id="98" name="Elbow Connector 97"/>
          <p:cNvCxnSpPr>
            <a:stCxn id="91" idx="3"/>
            <a:endCxn id="57" idx="1"/>
          </p:cNvCxnSpPr>
          <p:nvPr/>
        </p:nvCxnSpPr>
        <p:spPr>
          <a:xfrm flipV="1">
            <a:off x="7432254" y="3483282"/>
            <a:ext cx="504054" cy="6962"/>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2943499" y="2353605"/>
            <a:ext cx="538565" cy="883368"/>
          </a:xfrm>
          <a:prstGeom prst="rect">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Risk</a:t>
            </a:r>
          </a:p>
          <a:p>
            <a:pPr algn="ctr"/>
            <a:r>
              <a:rPr lang="en-US" sz="1200" dirty="0" smtClean="0">
                <a:solidFill>
                  <a:schemeClr val="tx1"/>
                </a:solidFill>
              </a:rPr>
              <a:t>Event</a:t>
            </a:r>
            <a:endParaRPr lang="en-US" sz="1200" dirty="0">
              <a:solidFill>
                <a:schemeClr val="tx1"/>
              </a:solidFill>
            </a:endParaRPr>
          </a:p>
        </p:txBody>
      </p:sp>
      <p:sp>
        <p:nvSpPr>
          <p:cNvPr id="43" name="Rectangle 42"/>
          <p:cNvSpPr/>
          <p:nvPr/>
        </p:nvSpPr>
        <p:spPr>
          <a:xfrm>
            <a:off x="2967041" y="3921027"/>
            <a:ext cx="538565" cy="883368"/>
          </a:xfrm>
          <a:prstGeom prst="rect">
            <a:avLst/>
          </a:prstGeom>
          <a:solidFill>
            <a:schemeClr val="accent2">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Risk</a:t>
            </a:r>
          </a:p>
          <a:p>
            <a:pPr algn="ctr"/>
            <a:r>
              <a:rPr lang="en-US" sz="1200" dirty="0" smtClean="0">
                <a:solidFill>
                  <a:schemeClr val="tx1"/>
                </a:solidFill>
              </a:rPr>
              <a:t>Event</a:t>
            </a:r>
            <a:endParaRPr lang="en-US" sz="1200" dirty="0">
              <a:solidFill>
                <a:schemeClr val="tx1"/>
              </a:solidFill>
            </a:endParaRPr>
          </a:p>
        </p:txBody>
      </p:sp>
      <p:sp>
        <p:nvSpPr>
          <p:cNvPr id="44" name="Rectangle 43"/>
          <p:cNvSpPr/>
          <p:nvPr/>
        </p:nvSpPr>
        <p:spPr>
          <a:xfrm>
            <a:off x="3082868" y="1591565"/>
            <a:ext cx="250147" cy="3526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45" name="Straight Connector 44"/>
          <p:cNvCxnSpPr/>
          <p:nvPr/>
        </p:nvCxnSpPr>
        <p:spPr>
          <a:xfrm flipV="1">
            <a:off x="3110208" y="1450046"/>
            <a:ext cx="0" cy="24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V="1">
            <a:off x="3702462" y="1460379"/>
            <a:ext cx="0" cy="24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335014" y="1944253"/>
            <a:ext cx="41087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847555" y="1948263"/>
            <a:ext cx="1051898" cy="259490"/>
          </a:xfrm>
          <a:prstGeom prst="rect">
            <a:avLst/>
          </a:prstGeom>
          <a:noFill/>
        </p:spPr>
        <p:txBody>
          <a:bodyPr wrap="square" rtlCol="0">
            <a:spAutoFit/>
          </a:bodyPr>
          <a:lstStyle/>
          <a:p>
            <a:r>
              <a:rPr lang="en-US" sz="1100" dirty="0" smtClean="0"/>
              <a:t>0</a:t>
            </a:r>
            <a:r>
              <a:rPr lang="en-US" sz="1100" dirty="0"/>
              <a:t> </a:t>
            </a:r>
            <a:r>
              <a:rPr lang="en-US" sz="1100" dirty="0" smtClean="0"/>
              <a:t>     10%</a:t>
            </a:r>
            <a:endParaRPr lang="en-US" sz="1100" dirty="0"/>
          </a:p>
        </p:txBody>
      </p:sp>
      <p:sp>
        <p:nvSpPr>
          <p:cNvPr id="49" name="TextBox 48"/>
          <p:cNvSpPr txBox="1"/>
          <p:nvPr/>
        </p:nvSpPr>
        <p:spPr>
          <a:xfrm>
            <a:off x="2829464" y="1457828"/>
            <a:ext cx="275980" cy="259490"/>
          </a:xfrm>
          <a:prstGeom prst="rect">
            <a:avLst/>
          </a:prstGeom>
          <a:noFill/>
        </p:spPr>
        <p:txBody>
          <a:bodyPr wrap="square" rtlCol="0">
            <a:spAutoFit/>
          </a:bodyPr>
          <a:lstStyle/>
          <a:p>
            <a:r>
              <a:rPr lang="en-US" sz="1100" dirty="0" smtClean="0"/>
              <a:t>1</a:t>
            </a:r>
            <a:endParaRPr lang="en-US" sz="1100" dirty="0"/>
          </a:p>
        </p:txBody>
      </p:sp>
      <p:sp>
        <p:nvSpPr>
          <p:cNvPr id="50" name="Rectangle 49"/>
          <p:cNvSpPr/>
          <p:nvPr/>
        </p:nvSpPr>
        <p:spPr>
          <a:xfrm>
            <a:off x="3005085" y="5263979"/>
            <a:ext cx="497864" cy="352688"/>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52" name="Straight Connector 51"/>
          <p:cNvCxnSpPr/>
          <p:nvPr/>
        </p:nvCxnSpPr>
        <p:spPr>
          <a:xfrm flipV="1">
            <a:off x="3032425" y="5122460"/>
            <a:ext cx="0" cy="24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3624679" y="5132793"/>
            <a:ext cx="0" cy="24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333015" y="5616667"/>
            <a:ext cx="41087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2769772" y="5620677"/>
            <a:ext cx="1051898" cy="259490"/>
          </a:xfrm>
          <a:prstGeom prst="rect">
            <a:avLst/>
          </a:prstGeom>
          <a:noFill/>
        </p:spPr>
        <p:txBody>
          <a:bodyPr wrap="square" rtlCol="0">
            <a:spAutoFit/>
          </a:bodyPr>
          <a:lstStyle/>
          <a:p>
            <a:r>
              <a:rPr lang="en-US" sz="1100" dirty="0" smtClean="0"/>
              <a:t>0	   50%</a:t>
            </a:r>
            <a:endParaRPr lang="en-US" sz="1100" dirty="0"/>
          </a:p>
        </p:txBody>
      </p:sp>
      <p:sp>
        <p:nvSpPr>
          <p:cNvPr id="64" name="TextBox 63"/>
          <p:cNvSpPr txBox="1"/>
          <p:nvPr/>
        </p:nvSpPr>
        <p:spPr>
          <a:xfrm>
            <a:off x="2751681" y="5130242"/>
            <a:ext cx="275980" cy="259490"/>
          </a:xfrm>
          <a:prstGeom prst="rect">
            <a:avLst/>
          </a:prstGeom>
          <a:noFill/>
        </p:spPr>
        <p:txBody>
          <a:bodyPr wrap="square" rtlCol="0">
            <a:spAutoFit/>
          </a:bodyPr>
          <a:lstStyle/>
          <a:p>
            <a:r>
              <a:rPr lang="en-US" sz="1100" dirty="0" smtClean="0"/>
              <a:t>1</a:t>
            </a:r>
            <a:endParaRPr lang="en-US" sz="1100" dirty="0"/>
          </a:p>
        </p:txBody>
      </p:sp>
      <p:sp>
        <p:nvSpPr>
          <p:cNvPr id="17" name="TextBox 16"/>
          <p:cNvSpPr txBox="1"/>
          <p:nvPr/>
        </p:nvSpPr>
        <p:spPr>
          <a:xfrm>
            <a:off x="4537604" y="5297511"/>
            <a:ext cx="2894650" cy="646331"/>
          </a:xfrm>
          <a:prstGeom prst="rect">
            <a:avLst/>
          </a:prstGeom>
          <a:noFill/>
        </p:spPr>
        <p:txBody>
          <a:bodyPr wrap="square" rtlCol="0">
            <a:spAutoFit/>
          </a:bodyPr>
          <a:lstStyle/>
          <a:p>
            <a:r>
              <a:rPr lang="en-US" b="1" dirty="0" smtClean="0"/>
              <a:t>Critical Path:  Tasks 1, 3, 4</a:t>
            </a:r>
          </a:p>
          <a:p>
            <a:r>
              <a:rPr lang="en-US" b="1" dirty="0" smtClean="0"/>
              <a:t>Duration:  23 days</a:t>
            </a:r>
            <a:endParaRPr lang="en-US" b="1" dirty="0"/>
          </a:p>
        </p:txBody>
      </p:sp>
    </p:spTree>
    <p:extLst>
      <p:ext uri="{BB962C8B-B14F-4D97-AF65-F5344CB8AC3E}">
        <p14:creationId xmlns:p14="http://schemas.microsoft.com/office/powerpoint/2010/main" val="9403264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Register</a:t>
            </a:r>
            <a:endParaRPr lang="en-US" dirty="0"/>
          </a:p>
        </p:txBody>
      </p:sp>
      <p:sp>
        <p:nvSpPr>
          <p:cNvPr id="3" name="Content Placeholder 2"/>
          <p:cNvSpPr>
            <a:spLocks noGrp="1"/>
          </p:cNvSpPr>
          <p:nvPr>
            <p:ph idx="1"/>
          </p:nvPr>
        </p:nvSpPr>
        <p:spPr/>
        <p:txBody>
          <a:bodyPr/>
          <a:lstStyle/>
          <a:p>
            <a:r>
              <a:rPr lang="en-US" dirty="0" smtClean="0"/>
              <a:t>For the entire project, identify key risks associated with the project</a:t>
            </a:r>
          </a:p>
          <a:p>
            <a:r>
              <a:rPr lang="en-US" dirty="0" smtClean="0"/>
              <a:t>Use expertise or brainstorm the list</a:t>
            </a:r>
          </a:p>
          <a:p>
            <a:r>
              <a:rPr lang="en-US" dirty="0" smtClean="0"/>
              <a:t>Document all of these risks in the risk register.</a:t>
            </a:r>
            <a:endParaRPr lang="en-US" dirty="0"/>
          </a:p>
        </p:txBody>
      </p:sp>
    </p:spTree>
    <p:extLst>
      <p:ext uri="{BB962C8B-B14F-4D97-AF65-F5344CB8AC3E}">
        <p14:creationId xmlns:p14="http://schemas.microsoft.com/office/powerpoint/2010/main" val="6492221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Matrix</a:t>
            </a:r>
            <a:endParaRPr lang="en-US" dirty="0"/>
          </a:p>
        </p:txBody>
      </p:sp>
      <p:sp>
        <p:nvSpPr>
          <p:cNvPr id="3" name="Content Placeholder 2"/>
          <p:cNvSpPr>
            <a:spLocks noGrp="1"/>
          </p:cNvSpPr>
          <p:nvPr>
            <p:ph idx="1"/>
          </p:nvPr>
        </p:nvSpPr>
        <p:spPr/>
        <p:txBody>
          <a:bodyPr/>
          <a:lstStyle/>
          <a:p>
            <a:r>
              <a:rPr lang="en-US" dirty="0" smtClean="0"/>
              <a:t>Develop a consistent risk matrix to use to identify the Probability of Occurrence and Impact or Consequence of each risk</a:t>
            </a:r>
          </a:p>
        </p:txBody>
      </p:sp>
      <p:graphicFrame>
        <p:nvGraphicFramePr>
          <p:cNvPr id="5" name="Table 4"/>
          <p:cNvGraphicFramePr>
            <a:graphicFrameLocks noGrp="1"/>
          </p:cNvGraphicFramePr>
          <p:nvPr/>
        </p:nvGraphicFramePr>
        <p:xfrm>
          <a:off x="1962150" y="3291681"/>
          <a:ext cx="5219700" cy="1143000"/>
        </p:xfrm>
        <a:graphic>
          <a:graphicData uri="http://schemas.openxmlformats.org/drawingml/2006/table">
            <a:tbl>
              <a:tblPr/>
              <a:tblGrid>
                <a:gridCol w="8509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Probability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Value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Very 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Medium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High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Very High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effectLst/>
                          <a:latin typeface="Calibri" panose="020F0502020204030204" pitchFamily="34" charset="0"/>
                        </a:rPr>
                        <a:t>Very High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r>
                        <a:rPr lang="en-US" sz="1100" b="0" i="0" u="none" strike="noStrike">
                          <a:solidFill>
                            <a:srgbClr val="000000"/>
                          </a:solidFill>
                          <a:effectLst/>
                          <a:latin typeface="Calibri" panose="020F0502020204030204" pitchFamily="34" charset="0"/>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effectLst/>
                          <a:latin typeface="Calibri" panose="020F0502020204030204" pitchFamily="34" charset="0"/>
                        </a:rPr>
                        <a:t>High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effectLst/>
                          <a:latin typeface="Calibri" panose="020F0502020204030204" pitchFamily="34" charset="0"/>
                        </a:rPr>
                        <a:t>Medium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effectLst/>
                          <a:latin typeface="Calibri" panose="020F0502020204030204" pitchFamily="34" charset="0"/>
                        </a:rPr>
                        <a:t>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&gt;10%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190500">
                <a:tc>
                  <a:txBody>
                    <a:bodyPr/>
                    <a:lstStyle/>
                    <a:p>
                      <a:pPr algn="l" fontAlgn="b"/>
                      <a:r>
                        <a:rPr lang="en-US" sz="1100" b="0" i="0" u="none" strike="noStrike">
                          <a:solidFill>
                            <a:srgbClr val="000000"/>
                          </a:solidFill>
                          <a:effectLst/>
                          <a:latin typeface="Calibri" panose="020F0502020204030204" pitchFamily="34" charset="0"/>
                        </a:rPr>
                        <a:t>Very 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r" fontAlgn="b"/>
                      <a:r>
                        <a:rPr lang="en-US" sz="1100" b="0" i="0" u="none" strike="noStrike" dirty="0">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nvPr>
        </p:nvGraphicFramePr>
        <p:xfrm>
          <a:off x="2387600" y="4994672"/>
          <a:ext cx="4368800" cy="571500"/>
        </p:xfrm>
        <a:graphic>
          <a:graphicData uri="http://schemas.openxmlformats.org/drawingml/2006/table">
            <a:tbl>
              <a:tblPr firstRow="1" bandRow="1"/>
              <a:tblGrid>
                <a:gridCol w="7493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Impact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Very 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Medium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High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r>
                        <a:rPr lang="en-US" sz="1100" b="1" i="0" u="none" strike="noStrike">
                          <a:solidFill>
                            <a:srgbClr val="000000"/>
                          </a:solidFill>
                          <a:effectLst/>
                          <a:latin typeface="Calibri" panose="020F0502020204030204" pitchFamily="34" charset="0"/>
                        </a:rPr>
                        <a:t>Very High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90500">
                <a:tc>
                  <a:txBody>
                    <a:bodyPr/>
                    <a:lstStyle/>
                    <a:p>
                      <a:pPr algn="l" fontAlgn="b"/>
                      <a:r>
                        <a:rPr lang="en-US" sz="1100" b="1" i="0" u="none" strike="noStrike">
                          <a:solidFill>
                            <a:srgbClr val="000000"/>
                          </a:solidFill>
                          <a:effectLst/>
                          <a:latin typeface="Calibri" panose="020F0502020204030204" pitchFamily="34" charset="0"/>
                        </a:rPr>
                        <a:t>Schedule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b="1" i="0" u="none" strike="noStrike">
                          <a:solidFill>
                            <a:srgbClr val="000000"/>
                          </a:solidFill>
                          <a:effectLst/>
                          <a:latin typeface="Calibri" panose="020F0502020204030204" pitchFamily="34" charset="0"/>
                        </a:rPr>
                        <a:t>Cost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&lt;$15,000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14877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Production Scheduling (Make):</a:t>
            </a:r>
          </a:p>
          <a:p>
            <a:pPr lvl="1"/>
            <a:r>
              <a:rPr lang="en-US" dirty="0" smtClean="0"/>
              <a:t>Decisions must be made around the time and quantity of items produced by a company</a:t>
            </a:r>
          </a:p>
          <a:p>
            <a:pPr lvl="1"/>
            <a:r>
              <a:rPr lang="en-US" dirty="0" smtClean="0"/>
              <a:t>Most facilities are multi-product facilities and the decision can be more complex</a:t>
            </a:r>
          </a:p>
          <a:p>
            <a:pPr lvl="1"/>
            <a:r>
              <a:rPr lang="en-US" dirty="0" smtClean="0"/>
              <a:t>We must determine an economical lot size for production which balances production setup costs with inventory carrying costs.</a:t>
            </a:r>
          </a:p>
          <a:p>
            <a:pPr lvl="1"/>
            <a:endParaRPr lang="en-US" dirty="0" smtClean="0"/>
          </a:p>
        </p:txBody>
      </p:sp>
    </p:spTree>
    <p:extLst>
      <p:ext uri="{BB962C8B-B14F-4D97-AF65-F5344CB8AC3E}">
        <p14:creationId xmlns:p14="http://schemas.microsoft.com/office/powerpoint/2010/main" val="4887979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Risk Score</a:t>
            </a:r>
            <a:endParaRPr lang="en-US" dirty="0"/>
          </a:p>
        </p:txBody>
      </p:sp>
      <p:sp>
        <p:nvSpPr>
          <p:cNvPr id="3" name="Content Placeholder 2"/>
          <p:cNvSpPr>
            <a:spLocks noGrp="1"/>
          </p:cNvSpPr>
          <p:nvPr>
            <p:ph idx="1"/>
          </p:nvPr>
        </p:nvSpPr>
        <p:spPr/>
        <p:txBody>
          <a:bodyPr/>
          <a:lstStyle/>
          <a:p>
            <a:r>
              <a:rPr lang="en-US" dirty="0" smtClean="0"/>
              <a:t>Generate the risk score for the schedule and cost</a:t>
            </a:r>
            <a:endParaRPr lang="en-US" dirty="0"/>
          </a:p>
        </p:txBody>
      </p:sp>
      <p:graphicFrame>
        <p:nvGraphicFramePr>
          <p:cNvPr id="5" name="Table 4"/>
          <p:cNvGraphicFramePr>
            <a:graphicFrameLocks noGrp="1"/>
          </p:cNvGraphicFramePr>
          <p:nvPr>
            <p:extLst/>
          </p:nvPr>
        </p:nvGraphicFramePr>
        <p:xfrm>
          <a:off x="622300" y="3320256"/>
          <a:ext cx="7899400" cy="1085850"/>
        </p:xfrm>
        <a:graphic>
          <a:graphicData uri="http://schemas.openxmlformats.org/drawingml/2006/table">
            <a:tbl>
              <a:tblPr/>
              <a:tblGrid>
                <a:gridCol w="609600">
                  <a:extLst>
                    <a:ext uri="{9D8B030D-6E8A-4147-A177-3AD203B41FA5}">
                      <a16:colId xmlns:a16="http://schemas.microsoft.com/office/drawing/2014/main" val="20000"/>
                    </a:ext>
                  </a:extLst>
                </a:gridCol>
                <a:gridCol w="25781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gridCol w="939800">
                  <a:extLst>
                    <a:ext uri="{9D8B030D-6E8A-4147-A177-3AD203B41FA5}">
                      <a16:colId xmlns:a16="http://schemas.microsoft.com/office/drawing/2014/main" val="20004"/>
                    </a:ext>
                  </a:extLst>
                </a:gridCol>
                <a:gridCol w="952500">
                  <a:extLst>
                    <a:ext uri="{9D8B030D-6E8A-4147-A177-3AD203B41FA5}">
                      <a16:colId xmlns:a16="http://schemas.microsoft.com/office/drawing/2014/main" val="20005"/>
                    </a:ext>
                  </a:extLst>
                </a:gridCol>
                <a:gridCol w="889000">
                  <a:extLst>
                    <a:ext uri="{9D8B030D-6E8A-4147-A177-3AD203B41FA5}">
                      <a16:colId xmlns:a16="http://schemas.microsoft.com/office/drawing/2014/main" val="20006"/>
                    </a:ext>
                  </a:extLst>
                </a:gridCol>
              </a:tblGrid>
              <a:tr h="323850">
                <a:tc>
                  <a:txBody>
                    <a:bodyPr/>
                    <a:lstStyle/>
                    <a:p>
                      <a:pPr algn="ctr" fontAlgn="ctr"/>
                      <a:r>
                        <a:rPr lang="en-US" sz="1000" b="0" i="0" u="none" strike="noStrike">
                          <a:solidFill>
                            <a:srgbClr val="000000"/>
                          </a:solidFill>
                          <a:effectLst/>
                          <a:latin typeface="Arial" panose="020B0604020202020204" pitchFamily="34" charset="0"/>
                        </a:rPr>
                        <a:t>Risk 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Arial" panose="020B0604020202020204" pitchFamily="34" charset="0"/>
                        </a:rPr>
                        <a:t>Risk 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Arial" panose="020B0604020202020204" pitchFamily="34" charset="0"/>
                        </a:rPr>
                        <a:t>Probability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Arial" panose="020B0604020202020204" pitchFamily="34" charset="0"/>
                        </a:rPr>
                        <a:t>Schedule Impact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Arial" panose="020B0604020202020204" pitchFamily="34" charset="0"/>
                        </a:rPr>
                        <a:t>Cost Impact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Arial" panose="020B0604020202020204" pitchFamily="34" charset="0"/>
                        </a:rPr>
                        <a:t>Schedule 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000" b="0" i="0" u="none" strike="noStrike">
                          <a:solidFill>
                            <a:srgbClr val="000000"/>
                          </a:solidFill>
                          <a:effectLst/>
                          <a:latin typeface="Arial" panose="020B0604020202020204" pitchFamily="34" charset="0"/>
                        </a:rPr>
                        <a:t>Cost 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90500">
                <a:tc>
                  <a:txBody>
                    <a:bodyPr/>
                    <a:lstStyle/>
                    <a:p>
                      <a:pPr algn="ctr" fontAlgn="t"/>
                      <a:r>
                        <a:rPr lang="en-US" sz="1000" b="0" i="0" u="none" strike="noStrike">
                          <a:solidFill>
                            <a:srgbClr val="000000"/>
                          </a:solidFill>
                          <a:effectLst/>
                          <a:latin typeface="Arial" panose="020B0604020202020204" pitchFamily="34" charset="0"/>
                        </a:rPr>
                        <a:t>R1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Risk of scope creep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Low</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Low</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Medium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10001"/>
                  </a:ext>
                </a:extLst>
              </a:tr>
              <a:tr h="190500">
                <a:tc>
                  <a:txBody>
                    <a:bodyPr/>
                    <a:lstStyle/>
                    <a:p>
                      <a:pPr algn="ctr" fontAlgn="t"/>
                      <a:r>
                        <a:rPr lang="en-US" sz="1000" b="0" i="0" u="none" strike="noStrike">
                          <a:solidFill>
                            <a:srgbClr val="000000"/>
                          </a:solidFill>
                          <a:effectLst/>
                          <a:latin typeface="Arial" panose="020B0604020202020204" pitchFamily="34" charset="0"/>
                        </a:rPr>
                        <a:t>R2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Risk of material availability and timing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High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High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Medium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190500">
                <a:tc>
                  <a:txBody>
                    <a:bodyPr/>
                    <a:lstStyle/>
                    <a:p>
                      <a:pPr algn="ctr" fontAlgn="t"/>
                      <a:r>
                        <a:rPr lang="en-US" sz="1000" b="0" i="0" u="none" strike="noStrike">
                          <a:solidFill>
                            <a:srgbClr val="000000"/>
                          </a:solidFill>
                          <a:effectLst/>
                          <a:latin typeface="Arial" panose="020B0604020202020204" pitchFamily="34" charset="0"/>
                        </a:rPr>
                        <a:t>R3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Risk that expert is not available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High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Very High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High</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90500">
                <a:tc>
                  <a:txBody>
                    <a:bodyPr/>
                    <a:lstStyle/>
                    <a:p>
                      <a:pPr algn="ctr" fontAlgn="t"/>
                      <a:r>
                        <a:rPr lang="en-US" sz="1000" b="0" i="0" u="none" strike="noStrike">
                          <a:solidFill>
                            <a:srgbClr val="000000"/>
                          </a:solidFill>
                          <a:effectLst/>
                          <a:latin typeface="Arial" panose="020B0604020202020204" pitchFamily="34" charset="0"/>
                        </a:rPr>
                        <a:t>R4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Risk of weather delays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a:solidFill>
                            <a:srgbClr val="000000"/>
                          </a:solidFill>
                          <a:effectLst/>
                          <a:latin typeface="Arial" panose="020B0604020202020204" pitchFamily="34" charset="0"/>
                        </a:rPr>
                        <a:t>Medium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Medium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000" b="0" i="0" u="none" strike="noStrike">
                          <a:solidFill>
                            <a:srgbClr val="000000"/>
                          </a:solidFill>
                          <a:effectLst/>
                          <a:latin typeface="Arial" panose="020B0604020202020204" pitchFamily="34" charset="0"/>
                        </a:rPr>
                        <a:t>Low</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13128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Event Matrix</a:t>
            </a:r>
            <a:endParaRPr lang="en-US" dirty="0"/>
          </a:p>
        </p:txBody>
      </p:sp>
      <p:sp>
        <p:nvSpPr>
          <p:cNvPr id="3" name="Content Placeholder 2"/>
          <p:cNvSpPr>
            <a:spLocks noGrp="1"/>
          </p:cNvSpPr>
          <p:nvPr>
            <p:ph idx="1"/>
          </p:nvPr>
        </p:nvSpPr>
        <p:spPr>
          <a:xfrm>
            <a:off x="457200" y="1600201"/>
            <a:ext cx="8229600" cy="2271712"/>
          </a:xfrm>
        </p:spPr>
        <p:txBody>
          <a:bodyPr>
            <a:normAutofit fontScale="70000" lnSpcReduction="20000"/>
          </a:bodyPr>
          <a:lstStyle/>
          <a:p>
            <a:r>
              <a:rPr lang="en-US" dirty="0" smtClean="0"/>
              <a:t>Compile the average and standard deviation for each task duration</a:t>
            </a:r>
          </a:p>
          <a:p>
            <a:pPr lvl="1"/>
            <a:r>
              <a:rPr lang="pt-BR" dirty="0"/>
              <a:t>Mean - (P + O + ML ) / 3</a:t>
            </a:r>
          </a:p>
          <a:p>
            <a:pPr lvl="1"/>
            <a:r>
              <a:rPr lang="en-US" dirty="0"/>
              <a:t>Variance = (P</a:t>
            </a:r>
            <a:r>
              <a:rPr lang="en-US" baseline="30000" dirty="0"/>
              <a:t>2</a:t>
            </a:r>
            <a:r>
              <a:rPr lang="en-US" dirty="0"/>
              <a:t> + O</a:t>
            </a:r>
            <a:r>
              <a:rPr lang="en-US" baseline="30000" dirty="0"/>
              <a:t>2</a:t>
            </a:r>
            <a:r>
              <a:rPr lang="en-US" dirty="0"/>
              <a:t> + ML</a:t>
            </a:r>
            <a:r>
              <a:rPr lang="en-US" baseline="30000" dirty="0"/>
              <a:t>2</a:t>
            </a:r>
            <a:r>
              <a:rPr lang="en-US" dirty="0"/>
              <a:t> – P*O – P*ML – O*ML)/18</a:t>
            </a:r>
          </a:p>
          <a:p>
            <a:pPr lvl="1"/>
            <a:r>
              <a:rPr lang="en-US" dirty="0"/>
              <a:t>Where P = Pessimistic, O = Optimistic, ML = Most </a:t>
            </a:r>
            <a:r>
              <a:rPr lang="en-US" dirty="0" smtClean="0"/>
              <a:t>Likely</a:t>
            </a:r>
          </a:p>
          <a:p>
            <a:r>
              <a:rPr lang="en-US" dirty="0" smtClean="0"/>
              <a:t>Associate each identified risk with each task along with the probability of occurrence</a:t>
            </a:r>
          </a:p>
          <a:p>
            <a:r>
              <a:rPr lang="en-US" dirty="0" smtClean="0"/>
              <a:t>Input the duration for the risk event </a:t>
            </a:r>
            <a:endParaRPr lang="en-US" dirty="0"/>
          </a:p>
        </p:txBody>
      </p:sp>
      <p:graphicFrame>
        <p:nvGraphicFramePr>
          <p:cNvPr id="4" name="Table 3"/>
          <p:cNvGraphicFramePr>
            <a:graphicFrameLocks noGrp="1"/>
          </p:cNvGraphicFramePr>
          <p:nvPr>
            <p:extLst/>
          </p:nvPr>
        </p:nvGraphicFramePr>
        <p:xfrm>
          <a:off x="565152" y="4167982"/>
          <a:ext cx="7764460" cy="1838305"/>
        </p:xfrm>
        <a:graphic>
          <a:graphicData uri="http://schemas.openxmlformats.org/drawingml/2006/table">
            <a:tbl>
              <a:tblPr/>
              <a:tblGrid>
                <a:gridCol w="700553">
                  <a:extLst>
                    <a:ext uri="{9D8B030D-6E8A-4147-A177-3AD203B41FA5}">
                      <a16:colId xmlns:a16="http://schemas.microsoft.com/office/drawing/2014/main" val="20000"/>
                    </a:ext>
                  </a:extLst>
                </a:gridCol>
                <a:gridCol w="861096">
                  <a:extLst>
                    <a:ext uri="{9D8B030D-6E8A-4147-A177-3AD203B41FA5}">
                      <a16:colId xmlns:a16="http://schemas.microsoft.com/office/drawing/2014/main" val="20001"/>
                    </a:ext>
                  </a:extLst>
                </a:gridCol>
                <a:gridCol w="861096">
                  <a:extLst>
                    <a:ext uri="{9D8B030D-6E8A-4147-A177-3AD203B41FA5}">
                      <a16:colId xmlns:a16="http://schemas.microsoft.com/office/drawing/2014/main" val="20002"/>
                    </a:ext>
                  </a:extLst>
                </a:gridCol>
                <a:gridCol w="861096">
                  <a:extLst>
                    <a:ext uri="{9D8B030D-6E8A-4147-A177-3AD203B41FA5}">
                      <a16:colId xmlns:a16="http://schemas.microsoft.com/office/drawing/2014/main" val="20003"/>
                    </a:ext>
                  </a:extLst>
                </a:gridCol>
                <a:gridCol w="861096">
                  <a:extLst>
                    <a:ext uri="{9D8B030D-6E8A-4147-A177-3AD203B41FA5}">
                      <a16:colId xmlns:a16="http://schemas.microsoft.com/office/drawing/2014/main" val="20004"/>
                    </a:ext>
                  </a:extLst>
                </a:gridCol>
                <a:gridCol w="861096">
                  <a:extLst>
                    <a:ext uri="{9D8B030D-6E8A-4147-A177-3AD203B41FA5}">
                      <a16:colId xmlns:a16="http://schemas.microsoft.com/office/drawing/2014/main" val="20005"/>
                    </a:ext>
                  </a:extLst>
                </a:gridCol>
                <a:gridCol w="861096">
                  <a:extLst>
                    <a:ext uri="{9D8B030D-6E8A-4147-A177-3AD203B41FA5}">
                      <a16:colId xmlns:a16="http://schemas.microsoft.com/office/drawing/2014/main" val="20006"/>
                    </a:ext>
                  </a:extLst>
                </a:gridCol>
                <a:gridCol w="861096">
                  <a:extLst>
                    <a:ext uri="{9D8B030D-6E8A-4147-A177-3AD203B41FA5}">
                      <a16:colId xmlns:a16="http://schemas.microsoft.com/office/drawing/2014/main" val="20007"/>
                    </a:ext>
                  </a:extLst>
                </a:gridCol>
                <a:gridCol w="1036235">
                  <a:extLst>
                    <a:ext uri="{9D8B030D-6E8A-4147-A177-3AD203B41FA5}">
                      <a16:colId xmlns:a16="http://schemas.microsoft.com/office/drawing/2014/main" val="20008"/>
                    </a:ext>
                  </a:extLst>
                </a:gridCol>
              </a:tblGrid>
              <a:tr h="525230">
                <a:tc>
                  <a:txBody>
                    <a:bodyPr/>
                    <a:lstStyle/>
                    <a:p>
                      <a:pPr algn="l" fontAlgn="b"/>
                      <a:r>
                        <a:rPr lang="en-US" sz="1400" b="1" i="0" u="none" strike="noStrike" dirty="0">
                          <a:solidFill>
                            <a:srgbClr val="000000"/>
                          </a:solidFill>
                          <a:effectLst/>
                          <a:latin typeface="Calibri" panose="020F0502020204030204" pitchFamily="34" charset="0"/>
                        </a:rPr>
                        <a:t>Task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Optimistic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Most Likely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Pessimistic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Standard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Risk Event Probability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Risk Event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Risk Event Impact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62615">
                <a:tc>
                  <a:txBody>
                    <a:bodyPr/>
                    <a:lstStyle/>
                    <a:p>
                      <a:pPr algn="l" fontAlgn="b"/>
                      <a:r>
                        <a:rPr lang="en-US" sz="1400" b="0" i="0" u="none" strike="noStrike">
                          <a:solidFill>
                            <a:srgbClr val="000000"/>
                          </a:solidFill>
                          <a:effectLst/>
                          <a:latin typeface="Calibri" panose="020F0502020204030204" pitchFamily="34" charset="0"/>
                        </a:rPr>
                        <a:t>Task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400" b="0" i="0" u="none" strike="noStrike">
                          <a:solidFill>
                            <a:srgbClr val="000000"/>
                          </a:solidFill>
                          <a:effectLst/>
                          <a:latin typeface="Calibri" panose="020F0502020204030204" pitchFamily="34" charset="0"/>
                        </a:rPr>
                        <a:t>R1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2615">
                <a:tc>
                  <a:txBody>
                    <a:bodyPr/>
                    <a:lstStyle/>
                    <a:p>
                      <a:pPr algn="l" fontAlgn="b"/>
                      <a:r>
                        <a:rPr lang="en-US" sz="1400" b="0" i="0" u="none" strike="noStrike">
                          <a:solidFill>
                            <a:srgbClr val="000000"/>
                          </a:solidFill>
                          <a:effectLst/>
                          <a:latin typeface="Calibri" panose="020F0502020204030204" pitchFamily="34" charset="0"/>
                        </a:rPr>
                        <a:t>Task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0.82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400" b="0" i="0" u="none" strike="noStrike">
                          <a:solidFill>
                            <a:srgbClr val="000000"/>
                          </a:solidFill>
                          <a:effectLst/>
                          <a:latin typeface="Calibri" panose="020F0502020204030204" pitchFamily="34" charset="0"/>
                        </a:rPr>
                        <a:t>R4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62615">
                <a:tc>
                  <a:txBody>
                    <a:bodyPr/>
                    <a:lstStyle/>
                    <a:p>
                      <a:pPr algn="l" fontAlgn="b"/>
                      <a:r>
                        <a:rPr lang="en-US" sz="1400" b="0" i="0" u="none" strike="noStrike">
                          <a:solidFill>
                            <a:srgbClr val="000000"/>
                          </a:solidFill>
                          <a:effectLst/>
                          <a:latin typeface="Calibri" panose="020F0502020204030204" pitchFamily="34" charset="0"/>
                        </a:rPr>
                        <a:t>Task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400" b="0" i="0" u="none" strike="noStrike">
                          <a:solidFill>
                            <a:srgbClr val="000000"/>
                          </a:solidFill>
                          <a:effectLst/>
                          <a:latin typeface="Calibri" panose="020F0502020204030204" pitchFamily="34" charset="0"/>
                        </a:rPr>
                        <a:t>R2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2615">
                <a:tc>
                  <a:txBody>
                    <a:bodyPr/>
                    <a:lstStyle/>
                    <a:p>
                      <a:pPr algn="l" fontAlgn="b"/>
                      <a:r>
                        <a:rPr lang="en-US" sz="1400" b="0" i="0" u="none" strike="noStrike">
                          <a:solidFill>
                            <a:srgbClr val="000000"/>
                          </a:solidFill>
                          <a:effectLst/>
                          <a:latin typeface="Calibri" panose="020F0502020204030204" pitchFamily="34" charset="0"/>
                        </a:rPr>
                        <a:t>Task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400" b="0" i="0" u="none" strike="noStrike">
                          <a:solidFill>
                            <a:srgbClr val="000000"/>
                          </a:solidFill>
                          <a:effectLst/>
                          <a:latin typeface="Calibri" panose="020F0502020204030204" pitchFamily="34" charset="0"/>
                        </a:rPr>
                        <a:t>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62615">
                <a:tc>
                  <a:txBody>
                    <a:bodyPr/>
                    <a:lstStyle/>
                    <a:p>
                      <a:pPr algn="l" fontAlgn="b"/>
                      <a:r>
                        <a:rPr lang="en-US" sz="1400" b="0" i="0" u="none" strike="noStrike">
                          <a:solidFill>
                            <a:srgbClr val="000000"/>
                          </a:solidFill>
                          <a:effectLst/>
                          <a:latin typeface="Calibri" panose="020F0502020204030204" pitchFamily="34" charset="0"/>
                        </a:rPr>
                        <a:t>Task 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sz="14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4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033438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Simulation</a:t>
            </a:r>
            <a:endParaRPr lang="en-US" dirty="0"/>
          </a:p>
        </p:txBody>
      </p:sp>
      <p:sp>
        <p:nvSpPr>
          <p:cNvPr id="3" name="Content Placeholder 2"/>
          <p:cNvSpPr>
            <a:spLocks noGrp="1"/>
          </p:cNvSpPr>
          <p:nvPr>
            <p:ph idx="1"/>
          </p:nvPr>
        </p:nvSpPr>
        <p:spPr>
          <a:xfrm>
            <a:off x="457200" y="1600200"/>
            <a:ext cx="8572500" cy="3171507"/>
          </a:xfrm>
        </p:spPr>
        <p:txBody>
          <a:bodyPr>
            <a:normAutofit fontScale="92500" lnSpcReduction="20000"/>
          </a:bodyPr>
          <a:lstStyle/>
          <a:p>
            <a:r>
              <a:rPr lang="en-US" dirty="0" smtClean="0"/>
              <a:t>Create Simulation Table</a:t>
            </a:r>
          </a:p>
          <a:p>
            <a:pPr lvl="1"/>
            <a:r>
              <a:rPr lang="en-US" dirty="0" smtClean="0"/>
              <a:t>Enter formulas for Task simulation</a:t>
            </a:r>
          </a:p>
          <a:p>
            <a:pPr lvl="2"/>
            <a:r>
              <a:rPr lang="en-US" dirty="0" smtClean="0"/>
              <a:t>=INT(NORMINV(RAND(), MEAN, STANDARD DEVIATION))</a:t>
            </a:r>
          </a:p>
          <a:p>
            <a:pPr lvl="1"/>
            <a:r>
              <a:rPr lang="en-US" dirty="0" smtClean="0"/>
              <a:t>Enter formulas for Risk Event simulation</a:t>
            </a:r>
          </a:p>
          <a:p>
            <a:pPr lvl="2"/>
            <a:r>
              <a:rPr lang="en-US" dirty="0" smtClean="0"/>
              <a:t>IF(RAND()&lt;10%,RISK EVENT TIME, 0)</a:t>
            </a:r>
          </a:p>
          <a:p>
            <a:pPr lvl="1"/>
            <a:r>
              <a:rPr lang="en-US" dirty="0" smtClean="0"/>
              <a:t>Sum the two for total task time</a:t>
            </a:r>
          </a:p>
          <a:p>
            <a:pPr lvl="1"/>
            <a:r>
              <a:rPr lang="en-US" dirty="0" smtClean="0"/>
              <a:t>Do for each task</a:t>
            </a:r>
          </a:p>
          <a:p>
            <a:pPr lvl="1"/>
            <a:r>
              <a:rPr lang="en-US" dirty="0" smtClean="0"/>
              <a:t>Copy for 1000 trials</a:t>
            </a:r>
            <a:endParaRPr lang="en-US" dirty="0"/>
          </a:p>
        </p:txBody>
      </p:sp>
      <p:graphicFrame>
        <p:nvGraphicFramePr>
          <p:cNvPr id="5" name="Table 4"/>
          <p:cNvGraphicFramePr>
            <a:graphicFrameLocks noGrp="1"/>
          </p:cNvGraphicFramePr>
          <p:nvPr>
            <p:extLst/>
          </p:nvPr>
        </p:nvGraphicFramePr>
        <p:xfrm>
          <a:off x="628650" y="4771707"/>
          <a:ext cx="8229600" cy="120777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62000">
                <a:tc>
                  <a:txBody>
                    <a:bodyPr/>
                    <a:lstStyle/>
                    <a:p>
                      <a:pPr algn="l" fontAlgn="b"/>
                      <a:r>
                        <a:rPr lang="en-US" sz="1400" b="0" i="0" u="none" strike="noStrike" dirty="0">
                          <a:solidFill>
                            <a:srgbClr val="000000"/>
                          </a:solidFill>
                          <a:effectLst/>
                          <a:latin typeface="Calibri" panose="020F0502020204030204" pitchFamily="34" charset="0"/>
                        </a:rPr>
                        <a:t>Task 1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Risk 1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Total Task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90500">
                <a:tc>
                  <a:txBody>
                    <a:bodyPr/>
                    <a:lstStyle/>
                    <a:p>
                      <a:pPr algn="l" fontAlgn="b"/>
                      <a:r>
                        <a:rPr lang="en-US" sz="1400" b="0" i="0" u="none" strike="noStrike">
                          <a:solidFill>
                            <a:srgbClr val="000000"/>
                          </a:solidFill>
                          <a:effectLst/>
                          <a:latin typeface="Calibri" panose="020F0502020204030204" pitchFamily="34" charset="0"/>
                        </a:rPr>
                        <a:t>=INT(NORMINV(RAND(),$F$3,$G$3))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=IF(RAND()&lt;0.10009,$J$3,0)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=SUM(L3:M3)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400" b="0" i="0" u="none" strike="noStrike" dirty="0">
                          <a:solidFill>
                            <a:srgbClr val="000000"/>
                          </a:solidFill>
                          <a:effectLst/>
                          <a:latin typeface="Calibri" panose="020F0502020204030204" pitchFamily="34" charset="0"/>
                        </a:rPr>
                        <a:t>=INT(NORMINV(RAND(),$F$3,$G$3))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=IF(RAND()&lt;0.10009,$J$3,0)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dirty="0">
                          <a:solidFill>
                            <a:srgbClr val="000000"/>
                          </a:solidFill>
                          <a:effectLst/>
                          <a:latin typeface="Calibri" panose="020F0502020204030204" pitchFamily="34" charset="0"/>
                        </a:rPr>
                        <a:t>=SUM(L4:M4)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908875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Simulation</a:t>
            </a:r>
            <a:endParaRPr lang="en-US" dirty="0"/>
          </a:p>
        </p:txBody>
      </p:sp>
      <p:sp>
        <p:nvSpPr>
          <p:cNvPr id="6" name="Content Placeholder 5"/>
          <p:cNvSpPr>
            <a:spLocks noGrp="1"/>
          </p:cNvSpPr>
          <p:nvPr>
            <p:ph idx="1"/>
          </p:nvPr>
        </p:nvSpPr>
        <p:spPr/>
        <p:txBody>
          <a:bodyPr/>
          <a:lstStyle/>
          <a:p>
            <a:r>
              <a:rPr lang="en-US" dirty="0" smtClean="0"/>
              <a:t>Sum for Tasks on the Critical Path</a:t>
            </a:r>
            <a:endParaRPr lang="en-US" dirty="0"/>
          </a:p>
        </p:txBody>
      </p:sp>
      <p:graphicFrame>
        <p:nvGraphicFramePr>
          <p:cNvPr id="8" name="Table 7"/>
          <p:cNvGraphicFramePr>
            <a:graphicFrameLocks noGrp="1"/>
          </p:cNvGraphicFramePr>
          <p:nvPr>
            <p:extLst/>
          </p:nvPr>
        </p:nvGraphicFramePr>
        <p:xfrm>
          <a:off x="342900" y="2624931"/>
          <a:ext cx="8343900" cy="2868930"/>
        </p:xfrm>
        <a:graphic>
          <a:graphicData uri="http://schemas.openxmlformats.org/drawingml/2006/table">
            <a:tbl>
              <a:tblPr/>
              <a:tblGrid>
                <a:gridCol w="695325">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95325">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95325">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gridCol w="695325">
                  <a:extLst>
                    <a:ext uri="{9D8B030D-6E8A-4147-A177-3AD203B41FA5}">
                      <a16:colId xmlns:a16="http://schemas.microsoft.com/office/drawing/2014/main" val="20006"/>
                    </a:ext>
                  </a:extLst>
                </a:gridCol>
                <a:gridCol w="695325">
                  <a:extLst>
                    <a:ext uri="{9D8B030D-6E8A-4147-A177-3AD203B41FA5}">
                      <a16:colId xmlns:a16="http://schemas.microsoft.com/office/drawing/2014/main" val="20007"/>
                    </a:ext>
                  </a:extLst>
                </a:gridCol>
                <a:gridCol w="695325">
                  <a:extLst>
                    <a:ext uri="{9D8B030D-6E8A-4147-A177-3AD203B41FA5}">
                      <a16:colId xmlns:a16="http://schemas.microsoft.com/office/drawing/2014/main" val="20008"/>
                    </a:ext>
                  </a:extLst>
                </a:gridCol>
                <a:gridCol w="695325">
                  <a:extLst>
                    <a:ext uri="{9D8B030D-6E8A-4147-A177-3AD203B41FA5}">
                      <a16:colId xmlns:a16="http://schemas.microsoft.com/office/drawing/2014/main" val="20009"/>
                    </a:ext>
                  </a:extLst>
                </a:gridCol>
                <a:gridCol w="695325">
                  <a:extLst>
                    <a:ext uri="{9D8B030D-6E8A-4147-A177-3AD203B41FA5}">
                      <a16:colId xmlns:a16="http://schemas.microsoft.com/office/drawing/2014/main" val="20010"/>
                    </a:ext>
                  </a:extLst>
                </a:gridCol>
                <a:gridCol w="695325">
                  <a:extLst>
                    <a:ext uri="{9D8B030D-6E8A-4147-A177-3AD203B41FA5}">
                      <a16:colId xmlns:a16="http://schemas.microsoft.com/office/drawing/2014/main" val="20011"/>
                    </a:ext>
                  </a:extLst>
                </a:gridCol>
              </a:tblGrid>
              <a:tr h="762000">
                <a:tc>
                  <a:txBody>
                    <a:bodyPr/>
                    <a:lstStyle/>
                    <a:p>
                      <a:pPr algn="l" fontAlgn="b"/>
                      <a:r>
                        <a:rPr lang="en-US" sz="1400" b="0" i="0" u="none" strike="noStrike" dirty="0">
                          <a:solidFill>
                            <a:srgbClr val="000000"/>
                          </a:solidFill>
                          <a:effectLst/>
                          <a:latin typeface="Calibri" panose="020F0502020204030204" pitchFamily="34" charset="0"/>
                        </a:rPr>
                        <a:t>Task 1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Risk 1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Total Task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0" i="0" u="none" strike="noStrike">
                          <a:solidFill>
                            <a:srgbClr val="000000"/>
                          </a:solidFill>
                          <a:effectLst/>
                          <a:latin typeface="Calibri" panose="020F0502020204030204" pitchFamily="34" charset="0"/>
                        </a:rPr>
                        <a:t>Task 2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Risk 2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Total Task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Task 3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Risk 3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0" i="0" u="none" strike="noStrike" dirty="0">
                          <a:solidFill>
                            <a:srgbClr val="000000"/>
                          </a:solidFill>
                          <a:effectLst/>
                          <a:latin typeface="Calibri" panose="020F0502020204030204" pitchFamily="34" charset="0"/>
                        </a:rPr>
                        <a:t>Risk 4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Total Task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Task 4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b"/>
                      <a:r>
                        <a:rPr lang="en-US" sz="1400" b="1" i="0" u="none" strike="noStrike" dirty="0">
                          <a:solidFill>
                            <a:srgbClr val="000000"/>
                          </a:solidFill>
                          <a:effectLst/>
                          <a:latin typeface="Calibri" panose="020F0502020204030204" pitchFamily="34" charset="0"/>
                        </a:rPr>
                        <a:t>Critical Path Total T1,T3,T4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90500">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r" fontAlgn="b"/>
                      <a:r>
                        <a:rPr lang="en-US" sz="14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r" fontAlgn="b"/>
                      <a:r>
                        <a:rPr lang="en-US" sz="14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r" fontAlgn="b"/>
                      <a:r>
                        <a:rPr lang="en-US" sz="14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dirty="0">
                          <a:solidFill>
                            <a:srgbClr val="000000"/>
                          </a:solidFill>
                          <a:effectLst/>
                          <a:latin typeface="Calibri" panose="020F0502020204030204" pitchFamily="34" charset="0"/>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404976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Simulation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Calculate the Mean and Standard Deviation for Each Task and the Critical Path</a:t>
            </a:r>
          </a:p>
          <a:p>
            <a:r>
              <a:rPr lang="en-US" dirty="0" smtClean="0"/>
              <a:t>Review each task for insights</a:t>
            </a:r>
          </a:p>
          <a:p>
            <a:r>
              <a:rPr lang="en-US" dirty="0" smtClean="0"/>
              <a:t>Develop the “Bins” for a Histogram</a:t>
            </a:r>
          </a:p>
          <a:p>
            <a:r>
              <a:rPr lang="en-US" dirty="0" smtClean="0"/>
              <a:t>Create a Histogram for the Critical Path total durations and cumulative percentage</a:t>
            </a:r>
          </a:p>
          <a:p>
            <a:r>
              <a:rPr lang="en-US" dirty="0" smtClean="0"/>
              <a:t>Create a graph of the histogram data including the cumulative percentages</a:t>
            </a:r>
          </a:p>
          <a:p>
            <a:r>
              <a:rPr lang="en-US" dirty="0" smtClean="0"/>
              <a:t>This is displayed on the spreadsheet</a:t>
            </a:r>
            <a:endParaRPr lang="en-US" dirty="0"/>
          </a:p>
        </p:txBody>
      </p:sp>
    </p:spTree>
    <p:extLst>
      <p:ext uri="{BB962C8B-B14F-4D97-AF65-F5344CB8AC3E}">
        <p14:creationId xmlns:p14="http://schemas.microsoft.com/office/powerpoint/2010/main" val="2844315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Simulation</a:t>
            </a:r>
            <a:endParaRPr lang="en-US" dirty="0"/>
          </a:p>
        </p:txBody>
      </p:sp>
      <p:sp>
        <p:nvSpPr>
          <p:cNvPr id="3" name="Content Placeholder 2"/>
          <p:cNvSpPr>
            <a:spLocks noGrp="1"/>
          </p:cNvSpPr>
          <p:nvPr>
            <p:ph idx="1"/>
          </p:nvPr>
        </p:nvSpPr>
        <p:spPr/>
        <p:txBody>
          <a:bodyPr>
            <a:normAutofit/>
          </a:bodyPr>
          <a:lstStyle/>
          <a:p>
            <a:r>
              <a:rPr lang="en-US" dirty="0" smtClean="0"/>
              <a:t>Review graph to determine 80% probability</a:t>
            </a:r>
            <a:endParaRPr lang="en-US" dirty="0"/>
          </a:p>
        </p:txBody>
      </p:sp>
      <p:graphicFrame>
        <p:nvGraphicFramePr>
          <p:cNvPr id="4" name="Chart 3"/>
          <p:cNvGraphicFramePr>
            <a:graphicFrameLocks/>
          </p:cNvGraphicFramePr>
          <p:nvPr>
            <p:extLst/>
          </p:nvPr>
        </p:nvGraphicFramePr>
        <p:xfrm>
          <a:off x="1028700" y="2314575"/>
          <a:ext cx="7029450" cy="381158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772150" y="3263016"/>
            <a:ext cx="1771650" cy="1200329"/>
          </a:xfrm>
          <a:prstGeom prst="rect">
            <a:avLst/>
          </a:prstGeom>
          <a:noFill/>
        </p:spPr>
        <p:txBody>
          <a:bodyPr wrap="square" rtlCol="0">
            <a:spAutoFit/>
          </a:bodyPr>
          <a:lstStyle/>
          <a:p>
            <a:r>
              <a:rPr lang="en-US" b="1" dirty="0" smtClean="0"/>
              <a:t>80% Probability is at approximately 54 days</a:t>
            </a:r>
            <a:endParaRPr lang="en-US" b="1" dirty="0"/>
          </a:p>
        </p:txBody>
      </p:sp>
      <p:cxnSp>
        <p:nvCxnSpPr>
          <p:cNvPr id="7" name="Straight Arrow Connector 6"/>
          <p:cNvCxnSpPr/>
          <p:nvPr/>
        </p:nvCxnSpPr>
        <p:spPr>
          <a:xfrm flipH="1">
            <a:off x="5414963" y="3561913"/>
            <a:ext cx="3571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873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Simulation</a:t>
            </a:r>
            <a:endParaRPr lang="en-US" dirty="0"/>
          </a:p>
        </p:txBody>
      </p:sp>
      <p:sp>
        <p:nvSpPr>
          <p:cNvPr id="3" name="Content Placeholder 2"/>
          <p:cNvSpPr>
            <a:spLocks noGrp="1"/>
          </p:cNvSpPr>
          <p:nvPr>
            <p:ph idx="1"/>
          </p:nvPr>
        </p:nvSpPr>
        <p:spPr>
          <a:xfrm>
            <a:off x="228600" y="1300163"/>
            <a:ext cx="8229600" cy="4525963"/>
          </a:xfrm>
        </p:spPr>
        <p:txBody>
          <a:bodyPr/>
          <a:lstStyle/>
          <a:p>
            <a:r>
              <a:rPr lang="en-US" dirty="0" smtClean="0"/>
              <a:t>The original critical path duration was at 21 days excluding any risk events!</a:t>
            </a:r>
          </a:p>
          <a:p>
            <a:endParaRPr lang="en-US" dirty="0"/>
          </a:p>
          <a:p>
            <a:endParaRPr lang="en-US" dirty="0" smtClean="0"/>
          </a:p>
          <a:p>
            <a:endParaRPr lang="en-US" dirty="0"/>
          </a:p>
          <a:p>
            <a:r>
              <a:rPr lang="en-US" dirty="0" smtClean="0"/>
              <a:t>Including the risk events, risk event probability and the risk event impact, the new duration with an 80% of achievement is 54 days!</a:t>
            </a:r>
          </a:p>
          <a:p>
            <a:endParaRPr lang="en-US" dirty="0"/>
          </a:p>
        </p:txBody>
      </p:sp>
      <p:graphicFrame>
        <p:nvGraphicFramePr>
          <p:cNvPr id="4" name="Table 3"/>
          <p:cNvGraphicFramePr>
            <a:graphicFrameLocks noGrp="1"/>
          </p:cNvGraphicFramePr>
          <p:nvPr>
            <p:extLst/>
          </p:nvPr>
        </p:nvGraphicFramePr>
        <p:xfrm>
          <a:off x="1193800" y="2443956"/>
          <a:ext cx="6756400" cy="1524000"/>
        </p:xfrm>
        <a:graphic>
          <a:graphicData uri="http://schemas.openxmlformats.org/drawingml/2006/table">
            <a:tbl>
              <a:tblPr/>
              <a:tblGrid>
                <a:gridCol w="609600">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gridCol w="74930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49300">
                  <a:extLst>
                    <a:ext uri="{9D8B030D-6E8A-4147-A177-3AD203B41FA5}">
                      <a16:colId xmlns:a16="http://schemas.microsoft.com/office/drawing/2014/main" val="20005"/>
                    </a:ext>
                  </a:extLst>
                </a:gridCol>
                <a:gridCol w="749300">
                  <a:extLst>
                    <a:ext uri="{9D8B030D-6E8A-4147-A177-3AD203B41FA5}">
                      <a16:colId xmlns:a16="http://schemas.microsoft.com/office/drawing/2014/main" val="20006"/>
                    </a:ext>
                  </a:extLst>
                </a:gridCol>
                <a:gridCol w="749300">
                  <a:extLst>
                    <a:ext uri="{9D8B030D-6E8A-4147-A177-3AD203B41FA5}">
                      <a16:colId xmlns:a16="http://schemas.microsoft.com/office/drawing/2014/main" val="20007"/>
                    </a:ext>
                  </a:extLst>
                </a:gridCol>
                <a:gridCol w="901700">
                  <a:extLst>
                    <a:ext uri="{9D8B030D-6E8A-4147-A177-3AD203B41FA5}">
                      <a16:colId xmlns:a16="http://schemas.microsoft.com/office/drawing/2014/main" val="20008"/>
                    </a:ext>
                  </a:extLst>
                </a:gridCol>
              </a:tblGrid>
              <a:tr h="381000">
                <a:tc>
                  <a:txBody>
                    <a:bodyPr/>
                    <a:lstStyle/>
                    <a:p>
                      <a:pPr algn="l" fontAlgn="b"/>
                      <a:r>
                        <a:rPr lang="en-US" sz="1100" b="1" i="0" u="none" strike="noStrike" dirty="0">
                          <a:solidFill>
                            <a:srgbClr val="000000"/>
                          </a:solidFill>
                          <a:effectLst/>
                          <a:latin typeface="Calibri" panose="020F0502020204030204" pitchFamily="34" charset="0"/>
                        </a:rPr>
                        <a:t>Task 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Optimistic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Most Likely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Pessimistic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Standard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Risk Event Probability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Risk Event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Risk Event Impact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90500">
                <a:tc>
                  <a:txBody>
                    <a:bodyPr/>
                    <a:lstStyle/>
                    <a:p>
                      <a:pPr algn="l" fontAlgn="b"/>
                      <a:r>
                        <a:rPr lang="en-US" sz="1100" b="0" i="0" u="none" strike="noStrike">
                          <a:solidFill>
                            <a:srgbClr val="000000"/>
                          </a:solidFill>
                          <a:effectLst/>
                          <a:latin typeface="Calibri" panose="020F0502020204030204" pitchFamily="34" charset="0"/>
                        </a:rPr>
                        <a:t>Task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R1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190500">
                <a:tc>
                  <a:txBody>
                    <a:bodyPr/>
                    <a:lstStyle/>
                    <a:p>
                      <a:pPr algn="l" fontAlgn="b"/>
                      <a:r>
                        <a:rPr lang="en-US" sz="1100" b="0" i="0" u="none" strike="noStrike">
                          <a:solidFill>
                            <a:srgbClr val="000000"/>
                          </a:solidFill>
                          <a:effectLst/>
                          <a:latin typeface="Calibri" panose="020F0502020204030204" pitchFamily="34" charset="0"/>
                        </a:rPr>
                        <a:t>Task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b="0" i="0" u="none" strike="noStrike">
                          <a:solidFill>
                            <a:srgbClr val="000000"/>
                          </a:solidFill>
                          <a:effectLst/>
                          <a:latin typeface="Calibri" panose="020F0502020204030204" pitchFamily="34" charset="0"/>
                        </a:rPr>
                        <a:t>Task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R2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190500">
                <a:tc>
                  <a:txBody>
                    <a:bodyPr/>
                    <a:lstStyle/>
                    <a:p>
                      <a:pPr algn="l" fontAlgn="b"/>
                      <a:r>
                        <a:rPr lang="en-US" sz="1100" b="0" i="0" u="none" strike="noStrike">
                          <a:solidFill>
                            <a:srgbClr val="000000"/>
                          </a:solidFill>
                          <a:effectLst/>
                          <a:latin typeface="Calibri" panose="020F0502020204030204" pitchFamily="34" charset="0"/>
                        </a:rPr>
                        <a:t>Task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R3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190500">
                <a:tc>
                  <a:txBody>
                    <a:bodyPr/>
                    <a:lstStyle/>
                    <a:p>
                      <a:pPr algn="l" fontAlgn="b"/>
                      <a:r>
                        <a:rPr lang="en-US" sz="1100" b="0" i="0" u="none" strike="noStrike">
                          <a:solidFill>
                            <a:srgbClr val="000000"/>
                          </a:solidFill>
                          <a:effectLst/>
                          <a:latin typeface="Calibri" panose="020F0502020204030204" pitchFamily="34" charset="0"/>
                        </a:rPr>
                        <a:t>Task 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sz="1100" b="0" i="0" u="none" strike="noStrike">
                          <a:solidFill>
                            <a:srgbClr val="000000"/>
                          </a:solidFill>
                          <a:effectLst/>
                          <a:latin typeface="Calibri" panose="020F0502020204030204" pitchFamily="34" charset="0"/>
                        </a:rPr>
                        <a:t>1.08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190500">
                <a:tc>
                  <a:txBody>
                    <a:bodyPr/>
                    <a:lstStyle/>
                    <a:p>
                      <a:pPr algn="l" fontAlgn="b"/>
                      <a:r>
                        <a:rPr lang="en-US" sz="1100" b="0" i="0" u="none" strike="noStrike">
                          <a:solidFill>
                            <a:srgbClr val="000000"/>
                          </a:solidFill>
                          <a:effectLst/>
                          <a:latin typeface="Calibri" panose="020F0502020204030204" pitchFamily="34" charset="0"/>
                        </a:rPr>
                        <a:t>Duration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61470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Mitigation</a:t>
            </a:r>
            <a:endParaRPr lang="en-US" dirty="0"/>
          </a:p>
        </p:txBody>
      </p:sp>
      <p:sp>
        <p:nvSpPr>
          <p:cNvPr id="3" name="Content Placeholder 2"/>
          <p:cNvSpPr>
            <a:spLocks noGrp="1"/>
          </p:cNvSpPr>
          <p:nvPr>
            <p:ph idx="1"/>
          </p:nvPr>
        </p:nvSpPr>
        <p:spPr/>
        <p:txBody>
          <a:bodyPr/>
          <a:lstStyle/>
          <a:p>
            <a:r>
              <a:rPr lang="en-US" dirty="0" smtClean="0"/>
              <a:t>Reducing the risk impact and probability of risk events should reduce the overall duration of the project!</a:t>
            </a:r>
          </a:p>
          <a:p>
            <a:r>
              <a:rPr lang="en-US" dirty="0" smtClean="0"/>
              <a:t>Once mitigation plans have been put into place, re-run the simulation with the revised values.</a:t>
            </a:r>
          </a:p>
          <a:p>
            <a:r>
              <a:rPr lang="en-US" dirty="0" smtClean="0"/>
              <a:t>Risk events are highly impactful to the </a:t>
            </a:r>
            <a:r>
              <a:rPr lang="en-US" smtClean="0"/>
              <a:t>overall schedule!</a:t>
            </a:r>
            <a:endParaRPr lang="en-US" dirty="0"/>
          </a:p>
        </p:txBody>
      </p:sp>
    </p:spTree>
    <p:extLst>
      <p:ext uri="{BB962C8B-B14F-4D97-AF65-F5344CB8AC3E}">
        <p14:creationId xmlns:p14="http://schemas.microsoft.com/office/powerpoint/2010/main" val="84635298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Lecture 4</a:t>
            </a:r>
          </a:p>
          <a:p>
            <a:r>
              <a:rPr lang="en-US" dirty="0" smtClean="0"/>
              <a:t>Chapter 3</a:t>
            </a:r>
          </a:p>
          <a:p>
            <a:r>
              <a:rPr lang="en-US" dirty="0" smtClean="0"/>
              <a:t>Making and Delivering</a:t>
            </a:r>
            <a:endParaRPr lang="en-US" dirty="0"/>
          </a:p>
        </p:txBody>
      </p:sp>
    </p:spTree>
    <p:extLst>
      <p:ext uri="{BB962C8B-B14F-4D97-AF65-F5344CB8AC3E}">
        <p14:creationId xmlns:p14="http://schemas.microsoft.com/office/powerpoint/2010/main" val="946790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and Delivering</a:t>
            </a:r>
            <a:endParaRPr lang="en-US" dirty="0"/>
          </a:p>
        </p:txBody>
      </p:sp>
      <p:sp>
        <p:nvSpPr>
          <p:cNvPr id="3" name="Content Placeholder 2"/>
          <p:cNvSpPr>
            <a:spLocks noGrp="1"/>
          </p:cNvSpPr>
          <p:nvPr>
            <p:ph idx="1"/>
          </p:nvPr>
        </p:nvSpPr>
        <p:spPr/>
        <p:txBody>
          <a:bodyPr>
            <a:normAutofit/>
          </a:bodyPr>
          <a:lstStyle/>
          <a:p>
            <a:r>
              <a:rPr lang="en-US" dirty="0" smtClean="0"/>
              <a:t>Production Scheduling (Make):</a:t>
            </a:r>
          </a:p>
          <a:p>
            <a:pPr lvl="1"/>
            <a:r>
              <a:rPr lang="en-US" dirty="0" smtClean="0"/>
              <a:t>Economic </a:t>
            </a:r>
            <a:r>
              <a:rPr lang="en-US" dirty="0"/>
              <a:t>Lot Size (ELS) is dead according to some advocates of Lean Manufacturing and Theory of Constraints. They contend that every operation should manufacture what the downstream customer needs immediately in "batches" of one unit. (One Piece Flow)</a:t>
            </a:r>
            <a:endParaRPr lang="en-US" dirty="0" smtClean="0"/>
          </a:p>
        </p:txBody>
      </p:sp>
      <p:sp>
        <p:nvSpPr>
          <p:cNvPr id="4" name="Rectangle 3"/>
          <p:cNvSpPr/>
          <p:nvPr/>
        </p:nvSpPr>
        <p:spPr>
          <a:xfrm>
            <a:off x="1267273" y="5818386"/>
            <a:ext cx="5493895" cy="307777"/>
          </a:xfrm>
          <a:prstGeom prst="rect">
            <a:avLst/>
          </a:prstGeom>
        </p:spPr>
        <p:txBody>
          <a:bodyPr wrap="square">
            <a:spAutoFit/>
          </a:bodyPr>
          <a:lstStyle/>
          <a:p>
            <a:r>
              <a:rPr lang="en-US" sz="1400" dirty="0"/>
              <a:t>http://www.strategosinc.com/economic_lot_sizing.htm</a:t>
            </a:r>
          </a:p>
        </p:txBody>
      </p:sp>
    </p:spTree>
    <p:extLst>
      <p:ext uri="{BB962C8B-B14F-4D97-AF65-F5344CB8AC3E}">
        <p14:creationId xmlns:p14="http://schemas.microsoft.com/office/powerpoint/2010/main" val="140037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1854</TotalTime>
  <Words>4457</Words>
  <Application>Microsoft Office PowerPoint</Application>
  <PresentationFormat>On-screen Show (4:3)</PresentationFormat>
  <Paragraphs>943</Paragraphs>
  <Slides>88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4" baseType="lpstr">
      <vt:lpstr>Arial</vt:lpstr>
      <vt:lpstr>Calibri</vt:lpstr>
      <vt:lpstr>Comic Sans MS</vt:lpstr>
      <vt:lpstr>Times New Roman</vt:lpstr>
      <vt:lpstr>Office Theme</vt:lpstr>
      <vt:lpstr>Equation</vt:lpstr>
      <vt:lpstr>IMSE 802 Supply Chain Operations  and Decision Making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Production Lot Size</vt:lpstr>
      <vt:lpstr>Production Lot Size</vt:lpstr>
      <vt:lpstr>Optimal Production Lot Size – Q*</vt:lpstr>
      <vt:lpstr>Example – Optimal Production Lot Size</vt:lpstr>
      <vt:lpstr>Example – Optimal Production Lot Size</vt:lpstr>
      <vt:lpstr>Example – Total Annual Cost</vt:lpstr>
      <vt:lpstr>Other Quantities</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Efficient Order Management</vt:lpstr>
      <vt:lpstr>Order Management - Example</vt:lpstr>
      <vt:lpstr>Order Management – Payment Process</vt:lpstr>
      <vt:lpstr>Order Management – Catalog Subsystem</vt:lpstr>
      <vt:lpstr>Order Management – Ordering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Making and Delivering</vt:lpstr>
      <vt:lpstr>PowerPoint Presentation</vt:lpstr>
      <vt:lpstr>Simulation</vt:lpstr>
      <vt:lpstr>Difference Between Optimization and Simulation</vt:lpstr>
      <vt:lpstr>Types of Simulation Models</vt:lpstr>
      <vt:lpstr>Simulation Methodology</vt:lpstr>
      <vt:lpstr>Data Collection and Random Number Example</vt:lpstr>
      <vt:lpstr>Event Probabilities and Random Numbers</vt:lpstr>
      <vt:lpstr>Probability Distributions</vt:lpstr>
      <vt:lpstr>Normal Distributions</vt:lpstr>
      <vt:lpstr>Uniform Distribution</vt:lpstr>
      <vt:lpstr>Three Point Estimates</vt:lpstr>
      <vt:lpstr>Triangular Distribution</vt:lpstr>
      <vt:lpstr>Beta Distribution</vt:lpstr>
      <vt:lpstr>Excel – Random numbers</vt:lpstr>
      <vt:lpstr>Example:  Random Service Times</vt:lpstr>
      <vt:lpstr>Example:  Arrival Times</vt:lpstr>
      <vt:lpstr>Random Number in Excel</vt:lpstr>
      <vt:lpstr>Advantages of Simulation</vt:lpstr>
      <vt:lpstr>Disadvantages of Simulation</vt:lpstr>
      <vt:lpstr>PowerPoint Presentation</vt:lpstr>
      <vt:lpstr>Quantitative Risk Analysis Terminology</vt:lpstr>
      <vt:lpstr>Quantitative Risk Analysis Terminology</vt:lpstr>
      <vt:lpstr>Traditional Project Risk Analysis</vt:lpstr>
      <vt:lpstr>Risk Modeling</vt:lpstr>
      <vt:lpstr>Risk Modeling</vt:lpstr>
      <vt:lpstr>Uncertainty</vt:lpstr>
      <vt:lpstr>Critical Path Schedule with Risk</vt:lpstr>
      <vt:lpstr>Critical Path Schedule with Risk</vt:lpstr>
      <vt:lpstr>Risk Register</vt:lpstr>
      <vt:lpstr>Risk Matrix</vt:lpstr>
      <vt:lpstr>Risk Score</vt:lpstr>
      <vt:lpstr>Risk Event Matrix</vt:lpstr>
      <vt:lpstr>Risk Simulation</vt:lpstr>
      <vt:lpstr>Risk Simulation</vt:lpstr>
      <vt:lpstr>Risk Simulation</vt:lpstr>
      <vt:lpstr>Risk Simulation</vt:lpstr>
      <vt:lpstr>Risk Simulation</vt:lpstr>
      <vt:lpstr>Risk Mitigation</vt:lpstr>
      <vt:lpstr>IMSE 802 Supply Chain Operations  and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150</cp:revision>
  <dcterms:created xsi:type="dcterms:W3CDTF">2011-05-09T20:00:01Z</dcterms:created>
  <dcterms:modified xsi:type="dcterms:W3CDTF">2018-06-13T17:12:28Z</dcterms:modified>
</cp:coreProperties>
</file>