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5"/>
  </p:sldMasterIdLst>
  <p:notesMasterIdLst>
    <p:notesMasterId r:id="rId25"/>
  </p:notesMasterIdLst>
  <p:handoutMasterIdLst>
    <p:handoutMasterId r:id="rId26"/>
  </p:handoutMasterIdLst>
  <p:sldIdLst>
    <p:sldId id="256" r:id="rId6"/>
    <p:sldId id="257" r:id="rId7"/>
    <p:sldId id="260" r:id="rId8"/>
    <p:sldId id="271" r:id="rId9"/>
    <p:sldId id="286" r:id="rId10"/>
    <p:sldId id="287" r:id="rId11"/>
    <p:sldId id="299" r:id="rId12"/>
    <p:sldId id="267" r:id="rId13"/>
    <p:sldId id="288" r:id="rId14"/>
    <p:sldId id="289" r:id="rId15"/>
    <p:sldId id="290" r:id="rId16"/>
    <p:sldId id="292" r:id="rId17"/>
    <p:sldId id="300" r:id="rId18"/>
    <p:sldId id="293" r:id="rId19"/>
    <p:sldId id="294" r:id="rId20"/>
    <p:sldId id="295" r:id="rId21"/>
    <p:sldId id="296" r:id="rId22"/>
    <p:sldId id="297" r:id="rId23"/>
    <p:sldId id="298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66"/>
    <a:srgbClr val="FF1515"/>
    <a:srgbClr val="660066"/>
    <a:srgbClr val="BEBA00"/>
    <a:srgbClr val="D9DD89"/>
    <a:srgbClr val="FFFFAF"/>
    <a:srgbClr val="4D4D4D"/>
    <a:srgbClr val="663300"/>
    <a:srgbClr val="63A0D7"/>
    <a:srgbClr val="230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9" autoAdjust="0"/>
    <p:restoredTop sz="94660"/>
  </p:normalViewPr>
  <p:slideViewPr>
    <p:cSldViewPr>
      <p:cViewPr varScale="1">
        <p:scale>
          <a:sx n="110" d="100"/>
          <a:sy n="110" d="100"/>
        </p:scale>
        <p:origin x="1452" y="1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1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8A1786FF-2CB2-4CD0-9ADB-E2188AE532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83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64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4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4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64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2616841E-DDD4-43AE-92BD-DCEBB51AE2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47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ADB339-64CE-4B15-B4BE-BB3417081A46}" type="slidenum">
              <a:rPr lang="en-US"/>
              <a:pPr/>
              <a:t>1</a:t>
            </a:fld>
            <a:endParaRPr lang="en-US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36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Show the dynamics in the next slide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6841E-DDD4-43AE-92BD-DCEBB51AE29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51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6841E-DDD4-43AE-92BD-DCEBB51AE29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96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This model (Q,R) is complex since it considers more issues – still one node and in a stationary mode (all periods are the same). 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6841E-DDD4-43AE-92BD-DCEBB51AE29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08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 whole different approach. 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6841E-DDD4-43AE-92BD-DCEBB51AE29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73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 whole different approach. 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6841E-DDD4-43AE-92BD-DCEBB51AE29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20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We can easily develop some boundaries of the system such as upper bound of Throughput (which is the Bottleneck rate) and Cycle Time. 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6841E-DDD4-43AE-92BD-DCEBB51AE29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9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Now we can connect independent nodes to an entire system of flow, queues, waiting times and inventory. 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6841E-DDD4-43AE-92BD-DCEBB51AE29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60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6841E-DDD4-43AE-92BD-DCEBB51AE29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59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Here we can see how to put it all together using the queuing approach which is much simpler than a simulation model. 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6841E-DDD4-43AE-92BD-DCEBB51AE29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47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6841E-DDD4-43AE-92BD-DCEBB51AE29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65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Very complex environment with very few analytical approaches to solutions.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6841E-DDD4-43AE-92BD-DCEBB51AE29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01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We will spend about 3 minutes looking at the demo and the complexity of the game.  Keep in mind that the strategies of other players are not known. 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6841E-DDD4-43AE-92BD-DCEBB51AE29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11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Simplest case – useful as a lower bound on cost, order size etc. 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6841E-DDD4-43AE-92BD-DCEBB51AE29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59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Relatively simple balancing act. 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6841E-DDD4-43AE-92BD-DCEBB51AE29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18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More intricate just by removing one constraint of the EOQ model. 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6841E-DDD4-43AE-92BD-DCEBB51AE29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5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6841E-DDD4-43AE-92BD-DCEBB51AE29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41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Now the change is that the demand is unknown (which is often the case)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Solution is based on expected minimum cost – so for repeated purchases it is OK.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6841E-DDD4-43AE-92BD-DCEBB51AE29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This demonstrates the issue on hand – how many to have in stock!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Useful for our Supply Chain node. 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6841E-DDD4-43AE-92BD-DCEBB51AE29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98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33" name="Rectangle 41"/>
          <p:cNvSpPr>
            <a:spLocks noGrp="1" noChangeArrowheads="1"/>
          </p:cNvSpPr>
          <p:nvPr>
            <p:ph type="ctrTitle"/>
          </p:nvPr>
        </p:nvSpPr>
        <p:spPr>
          <a:xfrm>
            <a:off x="755650" y="4652963"/>
            <a:ext cx="8154988" cy="100965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9834" name="Rectangle 42"/>
          <p:cNvSpPr>
            <a:spLocks noGrp="1" noChangeArrowheads="1"/>
          </p:cNvSpPr>
          <p:nvPr>
            <p:ph type="subTitle" idx="1"/>
          </p:nvPr>
        </p:nvSpPr>
        <p:spPr>
          <a:xfrm>
            <a:off x="827088" y="5662613"/>
            <a:ext cx="8058150" cy="936625"/>
          </a:xfrm>
        </p:spPr>
        <p:txBody>
          <a:bodyPr/>
          <a:lstStyle>
            <a:lvl1pPr marL="0" indent="0" algn="r">
              <a:buFontTx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89842" name="Rectangle 50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89843" name="Rectangle 5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89844" name="Rectangle 5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39AFD52-145A-4E23-9A15-8EF45CA6AA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F13710-D7EA-436F-8044-E65DBA4D1A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7" cy="6546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29363" cy="6546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C4B74-AC8A-4348-8619-F67BBD966D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2A8B1-4720-4253-8DAD-F11D02B05C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C4EE7-A340-42D8-8238-BA37AB1CB8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700213"/>
            <a:ext cx="4244975" cy="4962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244975" cy="4962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315530-58B9-4B9F-A53B-0425256447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08A47-2FBC-43A8-87DD-B0A68FA1F3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64C839-5C17-4798-AC38-226ECBC581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219636-B41D-4A8A-BFDF-DE75589742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600E8C-A0D9-4121-9976-5FEB6740A8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FDEE52-5051-4DD9-948C-D79C721036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809" name="Rectangle 41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15888"/>
            <a:ext cx="864235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88810" name="Rectangle 4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700213"/>
            <a:ext cx="8642350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8823" name="Rectangle 5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88824" name="Rectangle 5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88825" name="Rectangle 5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fld id="{B329C63E-4548-4300-A58D-A759C1CA54EA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2.emf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hyperlink" Target="VUT%20SCM%20Example.xls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upplychain-academy.net/beer-gam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image" Target="../media/image4.gif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gif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371600"/>
            <a:ext cx="8382000" cy="2590800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Effective Strategies for Improving </a:t>
            </a:r>
            <a:br>
              <a:rPr lang="en-US" sz="44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Supply Chain Operations</a:t>
            </a:r>
            <a:br>
              <a:rPr lang="en-US" sz="54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54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Inventory Management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648200"/>
            <a:ext cx="8058150" cy="914400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Dr. David Ben-</a:t>
            </a:r>
            <a:r>
              <a:rPr lang="en-US" sz="40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Arieh</a:t>
            </a:r>
            <a:endParaRPr lang="en-US" sz="4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alphaModFix amt="5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1421" y="307697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Advanced Stochastic Model – </a:t>
            </a:r>
            <a:r>
              <a:rPr lang="en-US" sz="2800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still Static</a:t>
            </a:r>
          </a:p>
        </p:txBody>
      </p:sp>
      <p:sp>
        <p:nvSpPr>
          <p:cNvPr id="2" name="Rectangle 1"/>
          <p:cNvSpPr/>
          <p:nvPr/>
        </p:nvSpPr>
        <p:spPr>
          <a:xfrm>
            <a:off x="234950" y="919283"/>
            <a:ext cx="8229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hangingPunct="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  <a:latin typeface="+mj-lt"/>
              </a:rPr>
              <a:t>Multi period</a:t>
            </a:r>
          </a:p>
          <a:p>
            <a:pPr marL="457200" indent="-457200" hangingPunct="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  <a:latin typeface="+mj-lt"/>
              </a:rPr>
              <a:t>Service level or cost</a:t>
            </a:r>
          </a:p>
          <a:p>
            <a:pPr marL="457200" indent="-457200" hangingPunct="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  <a:latin typeface="+mj-lt"/>
              </a:rPr>
              <a:t>Considers order quantity AND reorder point.</a:t>
            </a:r>
          </a:p>
          <a:p>
            <a:pPr marL="457200" indent="-457200" hangingPunct="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  <a:latin typeface="+mj-lt"/>
              </a:rPr>
              <a:t>Generates “Safety Stock”</a:t>
            </a:r>
            <a:endParaRPr lang="en-US" sz="2800" dirty="0">
              <a:solidFill>
                <a:srgbClr val="993366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19200" y="2765987"/>
            <a:ext cx="5885068" cy="3015481"/>
            <a:chOff x="-47066" y="1425714"/>
            <a:chExt cx="8995887" cy="4394268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9128" y="2121757"/>
              <a:ext cx="5578903" cy="3007376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4662680" y="1425714"/>
              <a:ext cx="4286141" cy="67275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Risk of Holding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-47066" y="5147227"/>
              <a:ext cx="4592433" cy="67275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Risk of shortage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18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alphaModFix amt="5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1421" y="307697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Advanced Stochastic Model – </a:t>
            </a:r>
            <a:r>
              <a:rPr lang="en-US" sz="2800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still Static</a:t>
            </a:r>
          </a:p>
        </p:txBody>
      </p:sp>
      <p:sp>
        <p:nvSpPr>
          <p:cNvPr id="2" name="Rectangle 1"/>
          <p:cNvSpPr/>
          <p:nvPr/>
        </p:nvSpPr>
        <p:spPr>
          <a:xfrm>
            <a:off x="234950" y="919283"/>
            <a:ext cx="8229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hangingPunct="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  <a:latin typeface="+mj-lt"/>
              </a:rPr>
              <a:t>Multi period</a:t>
            </a:r>
          </a:p>
          <a:p>
            <a:pPr marL="457200" indent="-457200" hangingPunct="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  <a:latin typeface="+mj-lt"/>
              </a:rPr>
              <a:t>Service level or cost</a:t>
            </a:r>
          </a:p>
          <a:p>
            <a:pPr marL="457200" indent="-457200" hangingPunct="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  <a:latin typeface="+mj-lt"/>
              </a:rPr>
              <a:t>Considers order quantity AND reorder point.</a:t>
            </a:r>
          </a:p>
          <a:p>
            <a:pPr marL="457200" indent="-457200" hangingPunct="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  <a:latin typeface="+mj-lt"/>
              </a:rPr>
              <a:t>Generates “Safety Stock”</a:t>
            </a:r>
            <a:endParaRPr lang="en-US" sz="2800" dirty="0">
              <a:solidFill>
                <a:srgbClr val="99336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5557837"/>
            <a:ext cx="784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60066"/>
                </a:solidFill>
              </a:rPr>
              <a:t>Solvable but hard.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60066"/>
                </a:solidFill>
              </a:rPr>
              <a:t>Produces a fixed strategy for many periods.</a:t>
            </a:r>
            <a:endParaRPr lang="en-US" sz="2800" dirty="0">
              <a:solidFill>
                <a:srgbClr val="993366"/>
              </a:solidFill>
            </a:endParaRPr>
          </a:p>
        </p:txBody>
      </p:sp>
      <p:grpSp>
        <p:nvGrpSpPr>
          <p:cNvPr id="7" name="Group 1059"/>
          <p:cNvGrpSpPr>
            <a:grpSpLocks/>
          </p:cNvGrpSpPr>
          <p:nvPr/>
        </p:nvGrpSpPr>
        <p:grpSpPr bwMode="auto">
          <a:xfrm>
            <a:off x="767148" y="2938534"/>
            <a:ext cx="5414002" cy="2415934"/>
            <a:chOff x="1019" y="1200"/>
            <a:chExt cx="3733" cy="1683"/>
          </a:xfrm>
        </p:grpSpPr>
        <p:sp>
          <p:nvSpPr>
            <p:cNvPr id="8" name="Line 1049"/>
            <p:cNvSpPr>
              <a:spLocks noChangeShapeType="1"/>
            </p:cNvSpPr>
            <p:nvPr/>
          </p:nvSpPr>
          <p:spPr bwMode="auto">
            <a:xfrm>
              <a:off x="1440" y="1200"/>
              <a:ext cx="0" cy="153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048"/>
            <p:cNvSpPr>
              <a:spLocks noChangeShapeType="1"/>
            </p:cNvSpPr>
            <p:nvPr/>
          </p:nvSpPr>
          <p:spPr bwMode="auto">
            <a:xfrm>
              <a:off x="1440" y="2736"/>
              <a:ext cx="331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47"/>
            <p:cNvSpPr>
              <a:spLocks noChangeShapeType="1"/>
            </p:cNvSpPr>
            <p:nvPr/>
          </p:nvSpPr>
          <p:spPr bwMode="auto">
            <a:xfrm>
              <a:off x="2112" y="1392"/>
              <a:ext cx="0" cy="11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46"/>
            <p:cNvSpPr>
              <a:spLocks noChangeShapeType="1"/>
            </p:cNvSpPr>
            <p:nvPr/>
          </p:nvSpPr>
          <p:spPr bwMode="auto">
            <a:xfrm>
              <a:off x="1440" y="2304"/>
              <a:ext cx="3264" cy="0"/>
            </a:xfrm>
            <a:prstGeom prst="line">
              <a:avLst/>
            </a:prstGeom>
            <a:noFill/>
            <a:ln w="22225">
              <a:solidFill>
                <a:srgbClr val="D60093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045"/>
            <p:cNvSpPr>
              <a:spLocks noChangeShapeType="1"/>
            </p:cNvSpPr>
            <p:nvPr/>
          </p:nvSpPr>
          <p:spPr bwMode="auto">
            <a:xfrm>
              <a:off x="3168" y="1392"/>
              <a:ext cx="0" cy="11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044"/>
            <p:cNvSpPr>
              <a:spLocks noChangeShapeType="1"/>
            </p:cNvSpPr>
            <p:nvPr/>
          </p:nvSpPr>
          <p:spPr bwMode="auto">
            <a:xfrm>
              <a:off x="4368" y="1776"/>
              <a:ext cx="0" cy="11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043"/>
            <p:cNvSpPr txBox="1">
              <a:spLocks noChangeArrowheads="1"/>
            </p:cNvSpPr>
            <p:nvPr/>
          </p:nvSpPr>
          <p:spPr bwMode="auto">
            <a:xfrm>
              <a:off x="1776" y="1872"/>
              <a:ext cx="242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i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Q</a:t>
              </a:r>
              <a:endParaRPr lang="en-US" altLang="en-US" sz="2400" b="0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1042"/>
            <p:cNvSpPr txBox="1">
              <a:spLocks noChangeArrowheads="1"/>
            </p:cNvSpPr>
            <p:nvPr/>
          </p:nvSpPr>
          <p:spPr bwMode="auto">
            <a:xfrm rot="10800000">
              <a:off x="1019" y="1421"/>
              <a:ext cx="361" cy="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2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Inventory</a:t>
              </a:r>
              <a:endParaRPr lang="en-US" altLang="en-US" sz="2400" b="0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Freeform 1040"/>
            <p:cNvSpPr>
              <a:spLocks/>
            </p:cNvSpPr>
            <p:nvPr/>
          </p:nvSpPr>
          <p:spPr bwMode="auto">
            <a:xfrm>
              <a:off x="1438" y="1801"/>
              <a:ext cx="674" cy="690"/>
            </a:xfrm>
            <a:custGeom>
              <a:avLst/>
              <a:gdLst>
                <a:gd name="T0" fmla="*/ 0 w 674"/>
                <a:gd name="T1" fmla="*/ 0 h 690"/>
                <a:gd name="T2" fmla="*/ 140 w 674"/>
                <a:gd name="T3" fmla="*/ 115 h 690"/>
                <a:gd name="T4" fmla="*/ 230 w 674"/>
                <a:gd name="T5" fmla="*/ 246 h 690"/>
                <a:gd name="T6" fmla="*/ 296 w 674"/>
                <a:gd name="T7" fmla="*/ 320 h 690"/>
                <a:gd name="T8" fmla="*/ 370 w 674"/>
                <a:gd name="T9" fmla="*/ 378 h 690"/>
                <a:gd name="T10" fmla="*/ 444 w 674"/>
                <a:gd name="T11" fmla="*/ 419 h 690"/>
                <a:gd name="T12" fmla="*/ 526 w 674"/>
                <a:gd name="T13" fmla="*/ 485 h 690"/>
                <a:gd name="T14" fmla="*/ 584 w 674"/>
                <a:gd name="T15" fmla="*/ 575 h 690"/>
                <a:gd name="T16" fmla="*/ 650 w 674"/>
                <a:gd name="T17" fmla="*/ 657 h 690"/>
                <a:gd name="T18" fmla="*/ 674 w 674"/>
                <a:gd name="T19" fmla="*/ 690 h 6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74"/>
                <a:gd name="T31" fmla="*/ 0 h 690"/>
                <a:gd name="T32" fmla="*/ 674 w 674"/>
                <a:gd name="T33" fmla="*/ 690 h 6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74" h="690">
                  <a:moveTo>
                    <a:pt x="0" y="0"/>
                  </a:moveTo>
                  <a:cubicBezTo>
                    <a:pt x="48" y="30"/>
                    <a:pt x="101" y="74"/>
                    <a:pt x="140" y="115"/>
                  </a:cubicBezTo>
                  <a:cubicBezTo>
                    <a:pt x="156" y="162"/>
                    <a:pt x="202" y="204"/>
                    <a:pt x="230" y="246"/>
                  </a:cubicBezTo>
                  <a:cubicBezTo>
                    <a:pt x="248" y="274"/>
                    <a:pt x="296" y="320"/>
                    <a:pt x="296" y="320"/>
                  </a:cubicBezTo>
                  <a:cubicBezTo>
                    <a:pt x="312" y="371"/>
                    <a:pt x="328" y="358"/>
                    <a:pt x="370" y="378"/>
                  </a:cubicBezTo>
                  <a:cubicBezTo>
                    <a:pt x="408" y="396"/>
                    <a:pt x="399" y="408"/>
                    <a:pt x="444" y="419"/>
                  </a:cubicBezTo>
                  <a:cubicBezTo>
                    <a:pt x="475" y="439"/>
                    <a:pt x="501" y="458"/>
                    <a:pt x="526" y="485"/>
                  </a:cubicBezTo>
                  <a:cubicBezTo>
                    <a:pt x="539" y="520"/>
                    <a:pt x="553" y="555"/>
                    <a:pt x="584" y="575"/>
                  </a:cubicBezTo>
                  <a:cubicBezTo>
                    <a:pt x="597" y="615"/>
                    <a:pt x="615" y="635"/>
                    <a:pt x="650" y="657"/>
                  </a:cubicBezTo>
                  <a:cubicBezTo>
                    <a:pt x="668" y="685"/>
                    <a:pt x="659" y="675"/>
                    <a:pt x="674" y="690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" name="Group 1036"/>
            <p:cNvGrpSpPr>
              <a:grpSpLocks/>
            </p:cNvGrpSpPr>
            <p:nvPr/>
          </p:nvGrpSpPr>
          <p:grpSpPr bwMode="auto">
            <a:xfrm>
              <a:off x="1968" y="2565"/>
              <a:ext cx="144" cy="96"/>
              <a:chOff x="2016" y="3312"/>
              <a:chExt cx="144" cy="96"/>
            </a:xfrm>
          </p:grpSpPr>
          <p:sp>
            <p:nvSpPr>
              <p:cNvPr id="30" name="Line 1039"/>
              <p:cNvSpPr>
                <a:spLocks noChangeShapeType="1"/>
              </p:cNvSpPr>
              <p:nvPr/>
            </p:nvSpPr>
            <p:spPr bwMode="auto">
              <a:xfrm>
                <a:off x="2016" y="3360"/>
                <a:ext cx="144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1038"/>
              <p:cNvSpPr>
                <a:spLocks noChangeShapeType="1"/>
              </p:cNvSpPr>
              <p:nvPr/>
            </p:nvSpPr>
            <p:spPr bwMode="auto">
              <a:xfrm>
                <a:off x="2016" y="3312"/>
                <a:ext cx="0" cy="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1037"/>
              <p:cNvSpPr>
                <a:spLocks noChangeShapeType="1"/>
              </p:cNvSpPr>
              <p:nvPr/>
            </p:nvSpPr>
            <p:spPr bwMode="auto">
              <a:xfrm>
                <a:off x="2160" y="3312"/>
                <a:ext cx="0" cy="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" name="Text Box 1035"/>
            <p:cNvSpPr txBox="1">
              <a:spLocks noChangeArrowheads="1"/>
            </p:cNvSpPr>
            <p:nvPr/>
          </p:nvSpPr>
          <p:spPr bwMode="auto">
            <a:xfrm>
              <a:off x="1968" y="2592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1" name="Freeform 1034"/>
            <p:cNvSpPr>
              <a:spLocks/>
            </p:cNvSpPr>
            <p:nvPr/>
          </p:nvSpPr>
          <p:spPr bwMode="auto">
            <a:xfrm>
              <a:off x="2120" y="1393"/>
              <a:ext cx="1044" cy="1109"/>
            </a:xfrm>
            <a:custGeom>
              <a:avLst/>
              <a:gdLst>
                <a:gd name="T0" fmla="*/ 0 w 1044"/>
                <a:gd name="T1" fmla="*/ 0 h 1109"/>
                <a:gd name="T2" fmla="*/ 91 w 1044"/>
                <a:gd name="T3" fmla="*/ 90 h 1109"/>
                <a:gd name="T4" fmla="*/ 140 w 1044"/>
                <a:gd name="T5" fmla="*/ 123 h 1109"/>
                <a:gd name="T6" fmla="*/ 181 w 1044"/>
                <a:gd name="T7" fmla="*/ 164 h 1109"/>
                <a:gd name="T8" fmla="*/ 198 w 1044"/>
                <a:gd name="T9" fmla="*/ 181 h 1109"/>
                <a:gd name="T10" fmla="*/ 214 w 1044"/>
                <a:gd name="T11" fmla="*/ 205 h 1109"/>
                <a:gd name="T12" fmla="*/ 329 w 1044"/>
                <a:gd name="T13" fmla="*/ 287 h 1109"/>
                <a:gd name="T14" fmla="*/ 403 w 1044"/>
                <a:gd name="T15" fmla="*/ 370 h 1109"/>
                <a:gd name="T16" fmla="*/ 428 w 1044"/>
                <a:gd name="T17" fmla="*/ 419 h 1109"/>
                <a:gd name="T18" fmla="*/ 469 w 1044"/>
                <a:gd name="T19" fmla="*/ 542 h 1109"/>
                <a:gd name="T20" fmla="*/ 494 w 1044"/>
                <a:gd name="T21" fmla="*/ 559 h 1109"/>
                <a:gd name="T22" fmla="*/ 568 w 1044"/>
                <a:gd name="T23" fmla="*/ 641 h 1109"/>
                <a:gd name="T24" fmla="*/ 617 w 1044"/>
                <a:gd name="T25" fmla="*/ 657 h 1109"/>
                <a:gd name="T26" fmla="*/ 765 w 1044"/>
                <a:gd name="T27" fmla="*/ 739 h 1109"/>
                <a:gd name="T28" fmla="*/ 831 w 1044"/>
                <a:gd name="T29" fmla="*/ 846 h 1109"/>
                <a:gd name="T30" fmla="*/ 896 w 1044"/>
                <a:gd name="T31" fmla="*/ 920 h 1109"/>
                <a:gd name="T32" fmla="*/ 954 w 1044"/>
                <a:gd name="T33" fmla="*/ 970 h 1109"/>
                <a:gd name="T34" fmla="*/ 1020 w 1044"/>
                <a:gd name="T35" fmla="*/ 1068 h 1109"/>
                <a:gd name="T36" fmla="*/ 1044 w 1044"/>
                <a:gd name="T37" fmla="*/ 1109 h 1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44"/>
                <a:gd name="T58" fmla="*/ 0 h 1109"/>
                <a:gd name="T59" fmla="*/ 1044 w 1044"/>
                <a:gd name="T60" fmla="*/ 1109 h 110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44" h="1109">
                  <a:moveTo>
                    <a:pt x="0" y="0"/>
                  </a:moveTo>
                  <a:cubicBezTo>
                    <a:pt x="39" y="25"/>
                    <a:pt x="55" y="63"/>
                    <a:pt x="91" y="90"/>
                  </a:cubicBezTo>
                  <a:cubicBezTo>
                    <a:pt x="107" y="102"/>
                    <a:pt x="140" y="123"/>
                    <a:pt x="140" y="123"/>
                  </a:cubicBezTo>
                  <a:cubicBezTo>
                    <a:pt x="169" y="166"/>
                    <a:pt x="142" y="133"/>
                    <a:pt x="181" y="164"/>
                  </a:cubicBezTo>
                  <a:cubicBezTo>
                    <a:pt x="187" y="169"/>
                    <a:pt x="193" y="175"/>
                    <a:pt x="198" y="181"/>
                  </a:cubicBezTo>
                  <a:cubicBezTo>
                    <a:pt x="204" y="188"/>
                    <a:pt x="207" y="199"/>
                    <a:pt x="214" y="205"/>
                  </a:cubicBezTo>
                  <a:cubicBezTo>
                    <a:pt x="244" y="231"/>
                    <a:pt x="297" y="266"/>
                    <a:pt x="329" y="287"/>
                  </a:cubicBezTo>
                  <a:cubicBezTo>
                    <a:pt x="360" y="307"/>
                    <a:pt x="378" y="344"/>
                    <a:pt x="403" y="370"/>
                  </a:cubicBezTo>
                  <a:cubicBezTo>
                    <a:pt x="433" y="459"/>
                    <a:pt x="384" y="321"/>
                    <a:pt x="428" y="419"/>
                  </a:cubicBezTo>
                  <a:cubicBezTo>
                    <a:pt x="444" y="456"/>
                    <a:pt x="456" y="504"/>
                    <a:pt x="469" y="542"/>
                  </a:cubicBezTo>
                  <a:cubicBezTo>
                    <a:pt x="472" y="552"/>
                    <a:pt x="486" y="552"/>
                    <a:pt x="494" y="559"/>
                  </a:cubicBezTo>
                  <a:cubicBezTo>
                    <a:pt x="497" y="561"/>
                    <a:pt x="562" y="638"/>
                    <a:pt x="568" y="641"/>
                  </a:cubicBezTo>
                  <a:cubicBezTo>
                    <a:pt x="583" y="649"/>
                    <a:pt x="617" y="657"/>
                    <a:pt x="617" y="657"/>
                  </a:cubicBezTo>
                  <a:cubicBezTo>
                    <a:pt x="647" y="689"/>
                    <a:pt x="723" y="719"/>
                    <a:pt x="765" y="739"/>
                  </a:cubicBezTo>
                  <a:cubicBezTo>
                    <a:pt x="802" y="778"/>
                    <a:pt x="783" y="815"/>
                    <a:pt x="831" y="846"/>
                  </a:cubicBezTo>
                  <a:cubicBezTo>
                    <a:pt x="843" y="884"/>
                    <a:pt x="857" y="907"/>
                    <a:pt x="896" y="920"/>
                  </a:cubicBezTo>
                  <a:cubicBezTo>
                    <a:pt x="915" y="939"/>
                    <a:pt x="935" y="951"/>
                    <a:pt x="954" y="970"/>
                  </a:cubicBezTo>
                  <a:cubicBezTo>
                    <a:pt x="973" y="1027"/>
                    <a:pt x="977" y="1028"/>
                    <a:pt x="1020" y="1068"/>
                  </a:cubicBezTo>
                  <a:cubicBezTo>
                    <a:pt x="1030" y="1100"/>
                    <a:pt x="1022" y="1087"/>
                    <a:pt x="1044" y="1109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033"/>
            <p:cNvSpPr>
              <a:spLocks/>
            </p:cNvSpPr>
            <p:nvPr/>
          </p:nvSpPr>
          <p:spPr bwMode="auto">
            <a:xfrm>
              <a:off x="3172" y="1395"/>
              <a:ext cx="1200" cy="1488"/>
            </a:xfrm>
            <a:custGeom>
              <a:avLst/>
              <a:gdLst>
                <a:gd name="T0" fmla="*/ 0 w 1200"/>
                <a:gd name="T1" fmla="*/ 0 h 1488"/>
                <a:gd name="T2" fmla="*/ 25 w 1200"/>
                <a:gd name="T3" fmla="*/ 17 h 1488"/>
                <a:gd name="T4" fmla="*/ 74 w 1200"/>
                <a:gd name="T5" fmla="*/ 33 h 1488"/>
                <a:gd name="T6" fmla="*/ 157 w 1200"/>
                <a:gd name="T7" fmla="*/ 99 h 1488"/>
                <a:gd name="T8" fmla="*/ 198 w 1200"/>
                <a:gd name="T9" fmla="*/ 165 h 1488"/>
                <a:gd name="T10" fmla="*/ 247 w 1200"/>
                <a:gd name="T11" fmla="*/ 231 h 1488"/>
                <a:gd name="T12" fmla="*/ 288 w 1200"/>
                <a:gd name="T13" fmla="*/ 304 h 1488"/>
                <a:gd name="T14" fmla="*/ 420 w 1200"/>
                <a:gd name="T15" fmla="*/ 420 h 1488"/>
                <a:gd name="T16" fmla="*/ 452 w 1200"/>
                <a:gd name="T17" fmla="*/ 428 h 1488"/>
                <a:gd name="T18" fmla="*/ 502 w 1200"/>
                <a:gd name="T19" fmla="*/ 444 h 1488"/>
                <a:gd name="T20" fmla="*/ 592 w 1200"/>
                <a:gd name="T21" fmla="*/ 493 h 1488"/>
                <a:gd name="T22" fmla="*/ 633 w 1200"/>
                <a:gd name="T23" fmla="*/ 526 h 1488"/>
                <a:gd name="T24" fmla="*/ 642 w 1200"/>
                <a:gd name="T25" fmla="*/ 551 h 1488"/>
                <a:gd name="T26" fmla="*/ 666 w 1200"/>
                <a:gd name="T27" fmla="*/ 567 h 1488"/>
                <a:gd name="T28" fmla="*/ 707 w 1200"/>
                <a:gd name="T29" fmla="*/ 609 h 1488"/>
                <a:gd name="T30" fmla="*/ 724 w 1200"/>
                <a:gd name="T31" fmla="*/ 625 h 1488"/>
                <a:gd name="T32" fmla="*/ 740 w 1200"/>
                <a:gd name="T33" fmla="*/ 674 h 1488"/>
                <a:gd name="T34" fmla="*/ 781 w 1200"/>
                <a:gd name="T35" fmla="*/ 707 h 1488"/>
                <a:gd name="T36" fmla="*/ 896 w 1200"/>
                <a:gd name="T37" fmla="*/ 765 h 1488"/>
                <a:gd name="T38" fmla="*/ 1011 w 1200"/>
                <a:gd name="T39" fmla="*/ 863 h 1488"/>
                <a:gd name="T40" fmla="*/ 1020 w 1200"/>
                <a:gd name="T41" fmla="*/ 888 h 1488"/>
                <a:gd name="T42" fmla="*/ 1052 w 1200"/>
                <a:gd name="T43" fmla="*/ 937 h 1488"/>
                <a:gd name="T44" fmla="*/ 1061 w 1200"/>
                <a:gd name="T45" fmla="*/ 970 h 1488"/>
                <a:gd name="T46" fmla="*/ 1077 w 1200"/>
                <a:gd name="T47" fmla="*/ 1019 h 1488"/>
                <a:gd name="T48" fmla="*/ 1135 w 1200"/>
                <a:gd name="T49" fmla="*/ 1266 h 1488"/>
                <a:gd name="T50" fmla="*/ 1168 w 1200"/>
                <a:gd name="T51" fmla="*/ 1414 h 1488"/>
                <a:gd name="T52" fmla="*/ 1200 w 1200"/>
                <a:gd name="T53" fmla="*/ 1488 h 148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200"/>
                <a:gd name="T82" fmla="*/ 0 h 1488"/>
                <a:gd name="T83" fmla="*/ 1200 w 1200"/>
                <a:gd name="T84" fmla="*/ 1488 h 148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200" h="1488">
                  <a:moveTo>
                    <a:pt x="0" y="0"/>
                  </a:moveTo>
                  <a:cubicBezTo>
                    <a:pt x="8" y="6"/>
                    <a:pt x="16" y="13"/>
                    <a:pt x="25" y="17"/>
                  </a:cubicBezTo>
                  <a:cubicBezTo>
                    <a:pt x="41" y="24"/>
                    <a:pt x="74" y="33"/>
                    <a:pt x="74" y="33"/>
                  </a:cubicBezTo>
                  <a:cubicBezTo>
                    <a:pt x="98" y="57"/>
                    <a:pt x="128" y="80"/>
                    <a:pt x="157" y="99"/>
                  </a:cubicBezTo>
                  <a:cubicBezTo>
                    <a:pt x="166" y="127"/>
                    <a:pt x="177" y="144"/>
                    <a:pt x="198" y="165"/>
                  </a:cubicBezTo>
                  <a:cubicBezTo>
                    <a:pt x="213" y="197"/>
                    <a:pt x="227" y="205"/>
                    <a:pt x="247" y="231"/>
                  </a:cubicBezTo>
                  <a:cubicBezTo>
                    <a:pt x="265" y="254"/>
                    <a:pt x="272" y="280"/>
                    <a:pt x="288" y="304"/>
                  </a:cubicBezTo>
                  <a:cubicBezTo>
                    <a:pt x="314" y="386"/>
                    <a:pt x="344" y="397"/>
                    <a:pt x="420" y="420"/>
                  </a:cubicBezTo>
                  <a:cubicBezTo>
                    <a:pt x="431" y="423"/>
                    <a:pt x="441" y="425"/>
                    <a:pt x="452" y="428"/>
                  </a:cubicBezTo>
                  <a:cubicBezTo>
                    <a:pt x="469" y="433"/>
                    <a:pt x="502" y="444"/>
                    <a:pt x="502" y="444"/>
                  </a:cubicBezTo>
                  <a:cubicBezTo>
                    <a:pt x="524" y="468"/>
                    <a:pt x="561" y="483"/>
                    <a:pt x="592" y="493"/>
                  </a:cubicBezTo>
                  <a:cubicBezTo>
                    <a:pt x="604" y="505"/>
                    <a:pt x="622" y="512"/>
                    <a:pt x="633" y="526"/>
                  </a:cubicBezTo>
                  <a:cubicBezTo>
                    <a:pt x="639" y="533"/>
                    <a:pt x="636" y="544"/>
                    <a:pt x="642" y="551"/>
                  </a:cubicBezTo>
                  <a:cubicBezTo>
                    <a:pt x="648" y="558"/>
                    <a:pt x="659" y="561"/>
                    <a:pt x="666" y="567"/>
                  </a:cubicBezTo>
                  <a:cubicBezTo>
                    <a:pt x="681" y="580"/>
                    <a:pt x="693" y="595"/>
                    <a:pt x="707" y="609"/>
                  </a:cubicBezTo>
                  <a:cubicBezTo>
                    <a:pt x="713" y="615"/>
                    <a:pt x="724" y="625"/>
                    <a:pt x="724" y="625"/>
                  </a:cubicBezTo>
                  <a:cubicBezTo>
                    <a:pt x="729" y="641"/>
                    <a:pt x="735" y="658"/>
                    <a:pt x="740" y="674"/>
                  </a:cubicBezTo>
                  <a:cubicBezTo>
                    <a:pt x="744" y="685"/>
                    <a:pt x="775" y="702"/>
                    <a:pt x="781" y="707"/>
                  </a:cubicBezTo>
                  <a:cubicBezTo>
                    <a:pt x="815" y="735"/>
                    <a:pt x="854" y="749"/>
                    <a:pt x="896" y="765"/>
                  </a:cubicBezTo>
                  <a:cubicBezTo>
                    <a:pt x="933" y="800"/>
                    <a:pt x="984" y="811"/>
                    <a:pt x="1011" y="863"/>
                  </a:cubicBezTo>
                  <a:cubicBezTo>
                    <a:pt x="1015" y="871"/>
                    <a:pt x="1016" y="880"/>
                    <a:pt x="1020" y="888"/>
                  </a:cubicBezTo>
                  <a:cubicBezTo>
                    <a:pt x="1029" y="905"/>
                    <a:pt x="1052" y="937"/>
                    <a:pt x="1052" y="937"/>
                  </a:cubicBezTo>
                  <a:cubicBezTo>
                    <a:pt x="1055" y="948"/>
                    <a:pt x="1058" y="959"/>
                    <a:pt x="1061" y="970"/>
                  </a:cubicBezTo>
                  <a:cubicBezTo>
                    <a:pt x="1066" y="986"/>
                    <a:pt x="1077" y="1019"/>
                    <a:pt x="1077" y="1019"/>
                  </a:cubicBezTo>
                  <a:cubicBezTo>
                    <a:pt x="1085" y="1086"/>
                    <a:pt x="1081" y="1215"/>
                    <a:pt x="1135" y="1266"/>
                  </a:cubicBezTo>
                  <a:cubicBezTo>
                    <a:pt x="1151" y="1316"/>
                    <a:pt x="1156" y="1362"/>
                    <a:pt x="1168" y="1414"/>
                  </a:cubicBezTo>
                  <a:cubicBezTo>
                    <a:pt x="1169" y="1420"/>
                    <a:pt x="1181" y="1488"/>
                    <a:pt x="1200" y="1488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032"/>
            <p:cNvSpPr>
              <a:spLocks/>
            </p:cNvSpPr>
            <p:nvPr/>
          </p:nvSpPr>
          <p:spPr bwMode="auto">
            <a:xfrm>
              <a:off x="4372" y="1765"/>
              <a:ext cx="321" cy="296"/>
            </a:xfrm>
            <a:custGeom>
              <a:avLst/>
              <a:gdLst>
                <a:gd name="T0" fmla="*/ 0 w 321"/>
                <a:gd name="T1" fmla="*/ 0 h 296"/>
                <a:gd name="T2" fmla="*/ 17 w 321"/>
                <a:gd name="T3" fmla="*/ 17 h 296"/>
                <a:gd name="T4" fmla="*/ 66 w 321"/>
                <a:gd name="T5" fmla="*/ 33 h 296"/>
                <a:gd name="T6" fmla="*/ 132 w 321"/>
                <a:gd name="T7" fmla="*/ 82 h 296"/>
                <a:gd name="T8" fmla="*/ 173 w 321"/>
                <a:gd name="T9" fmla="*/ 156 h 296"/>
                <a:gd name="T10" fmla="*/ 255 w 321"/>
                <a:gd name="T11" fmla="*/ 247 h 296"/>
                <a:gd name="T12" fmla="*/ 321 w 321"/>
                <a:gd name="T13" fmla="*/ 296 h 2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1"/>
                <a:gd name="T22" fmla="*/ 0 h 296"/>
                <a:gd name="T23" fmla="*/ 321 w 321"/>
                <a:gd name="T24" fmla="*/ 296 h 2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1" h="296">
                  <a:moveTo>
                    <a:pt x="0" y="0"/>
                  </a:moveTo>
                  <a:cubicBezTo>
                    <a:pt x="6" y="6"/>
                    <a:pt x="10" y="13"/>
                    <a:pt x="17" y="17"/>
                  </a:cubicBezTo>
                  <a:cubicBezTo>
                    <a:pt x="32" y="25"/>
                    <a:pt x="66" y="33"/>
                    <a:pt x="66" y="33"/>
                  </a:cubicBezTo>
                  <a:cubicBezTo>
                    <a:pt x="79" y="42"/>
                    <a:pt x="117" y="64"/>
                    <a:pt x="132" y="82"/>
                  </a:cubicBezTo>
                  <a:cubicBezTo>
                    <a:pt x="150" y="105"/>
                    <a:pt x="157" y="132"/>
                    <a:pt x="173" y="156"/>
                  </a:cubicBezTo>
                  <a:cubicBezTo>
                    <a:pt x="185" y="194"/>
                    <a:pt x="216" y="234"/>
                    <a:pt x="255" y="247"/>
                  </a:cubicBezTo>
                  <a:cubicBezTo>
                    <a:pt x="268" y="259"/>
                    <a:pt x="306" y="296"/>
                    <a:pt x="321" y="296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1028"/>
            <p:cNvGrpSpPr>
              <a:grpSpLocks/>
            </p:cNvGrpSpPr>
            <p:nvPr/>
          </p:nvGrpSpPr>
          <p:grpSpPr bwMode="auto">
            <a:xfrm>
              <a:off x="1920" y="1392"/>
              <a:ext cx="96" cy="1104"/>
              <a:chOff x="2880" y="1632"/>
              <a:chExt cx="96" cy="1104"/>
            </a:xfrm>
          </p:grpSpPr>
          <p:sp>
            <p:nvSpPr>
              <p:cNvPr id="27" name="Line 1031"/>
              <p:cNvSpPr>
                <a:spLocks noChangeShapeType="1"/>
              </p:cNvSpPr>
              <p:nvPr/>
            </p:nvSpPr>
            <p:spPr bwMode="auto">
              <a:xfrm>
                <a:off x="2928" y="1632"/>
                <a:ext cx="0" cy="110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1030"/>
              <p:cNvSpPr>
                <a:spLocks noChangeShapeType="1"/>
              </p:cNvSpPr>
              <p:nvPr/>
            </p:nvSpPr>
            <p:spPr bwMode="auto">
              <a:xfrm>
                <a:off x="2880" y="2736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1029"/>
              <p:cNvSpPr>
                <a:spLocks noChangeShapeType="1"/>
              </p:cNvSpPr>
              <p:nvPr/>
            </p:nvSpPr>
            <p:spPr bwMode="auto">
              <a:xfrm>
                <a:off x="2880" y="1632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" name="Text Box 1027"/>
            <p:cNvSpPr txBox="1">
              <a:spLocks noChangeArrowheads="1"/>
            </p:cNvSpPr>
            <p:nvPr/>
          </p:nvSpPr>
          <p:spPr bwMode="auto">
            <a:xfrm>
              <a:off x="1200" y="2208"/>
              <a:ext cx="189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i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en-US" sz="2400" b="0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1026"/>
            <p:cNvSpPr>
              <a:spLocks noChangeArrowheads="1"/>
            </p:cNvSpPr>
            <p:nvPr/>
          </p:nvSpPr>
          <p:spPr bwMode="auto">
            <a:xfrm>
              <a:off x="1968" y="2402"/>
              <a:ext cx="176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C00000"/>
                  </a:solidFill>
                  <a:latin typeface="Brush Script MT" panose="03060802040406070304" pitchFamily="66" charset="0"/>
                </a:rPr>
                <a:t>l</a:t>
              </a:r>
              <a:endParaRPr lang="en-US" altLang="en-US" sz="2400" b="0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387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alphaModFix amt="5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1421" y="307697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Advanced Stochastic Model – </a:t>
            </a:r>
            <a:r>
              <a:rPr lang="en-US" sz="2800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still Static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685800" y="1600200"/>
            <a:ext cx="8174639" cy="4344387"/>
            <a:chOff x="81950" y="1676400"/>
            <a:chExt cx="8174639" cy="4344387"/>
          </a:xfrm>
        </p:grpSpPr>
        <p:grpSp>
          <p:nvGrpSpPr>
            <p:cNvPr id="34" name="Group 33"/>
            <p:cNvGrpSpPr/>
            <p:nvPr/>
          </p:nvGrpSpPr>
          <p:grpSpPr>
            <a:xfrm>
              <a:off x="1905000" y="1676400"/>
              <a:ext cx="4344387" cy="4344387"/>
              <a:chOff x="4267200" y="-538917"/>
              <a:chExt cx="4344387" cy="4344387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7200" y="381000"/>
                <a:ext cx="4344387" cy="3013918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736590">
                <a:off x="4210886" y="126318"/>
                <a:ext cx="4344387" cy="3013918"/>
              </a:xfrm>
              <a:prstGeom prst="rect">
                <a:avLst/>
              </a:prstGeom>
            </p:spPr>
          </p:pic>
        </p:grpSp>
        <p:sp>
          <p:nvSpPr>
            <p:cNvPr id="35" name="Rectangle 34"/>
            <p:cNvSpPr/>
            <p:nvPr/>
          </p:nvSpPr>
          <p:spPr>
            <a:xfrm>
              <a:off x="5791200" y="2264073"/>
              <a:ext cx="2389189" cy="12003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Cost of </a:t>
              </a:r>
              <a:r>
                <a:rPr lang="en-US" sz="24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h</a:t>
              </a:r>
              <a:r>
                <a:rPr lang="en-US" sz="2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olding inventory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9971" y="4841024"/>
              <a:ext cx="2389189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Cost of </a:t>
              </a:r>
              <a:r>
                <a:rPr lang="en-US" sz="24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ordering</a:t>
              </a:r>
              <a:endParaRPr 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1950" y="1918177"/>
              <a:ext cx="2389189" cy="12003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Cost of </a:t>
              </a:r>
              <a:r>
                <a:rPr lang="en-US" sz="24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potential shortage</a:t>
              </a:r>
              <a:endParaRPr 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867400" y="4503759"/>
              <a:ext cx="2389189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Service level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566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alphaModFix amt="5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1421" y="307697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Dynamic Models –Multi Station Flow</a:t>
            </a:r>
            <a:endParaRPr lang="en-US" sz="2800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3321" y="1488916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hangingPunct="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  <a:latin typeface="+mj-lt"/>
              </a:rPr>
              <a:t>“horizontal” or one –way flow</a:t>
            </a:r>
          </a:p>
          <a:p>
            <a:pPr marL="457200" indent="-457200" hangingPunct="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rgbClr val="660066"/>
              </a:solidFill>
              <a:latin typeface="+mj-lt"/>
            </a:endParaRPr>
          </a:p>
          <a:p>
            <a:pPr marL="457200" indent="-457200" hangingPunct="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  <a:latin typeface="+mj-lt"/>
            </a:endParaRPr>
          </a:p>
          <a:p>
            <a:pPr marL="457200" indent="-457200" hangingPunct="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rgbClr val="660066"/>
              </a:solidFill>
              <a:latin typeface="+mj-lt"/>
            </a:endParaRPr>
          </a:p>
          <a:p>
            <a:pPr marL="457200" indent="-457200" hangingPunct="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  <a:latin typeface="+mj-lt"/>
            </a:endParaRPr>
          </a:p>
          <a:p>
            <a:pPr marL="457200" indent="-457200" hangingPunct="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rgbClr val="660066"/>
              </a:solidFill>
              <a:latin typeface="+mj-lt"/>
            </a:endParaRPr>
          </a:p>
          <a:p>
            <a:pPr marL="457200" indent="-457200" hangingPunct="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660066"/>
                </a:solidFill>
                <a:latin typeface="+mj-lt"/>
              </a:rPr>
              <a:t>Based </a:t>
            </a:r>
            <a:r>
              <a:rPr lang="en-US" sz="2800" b="1" dirty="0">
                <a:solidFill>
                  <a:srgbClr val="660066"/>
                </a:solidFill>
                <a:latin typeface="+mj-lt"/>
              </a:rPr>
              <a:t>on rates of service </a:t>
            </a:r>
          </a:p>
          <a:p>
            <a:pPr marL="457200" indent="-457200" hangingPunct="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660066"/>
                </a:solidFill>
                <a:latin typeface="+mj-lt"/>
              </a:rPr>
              <a:t>Consider Bottleneck Rate and “Raw processing time”</a:t>
            </a:r>
            <a:endParaRPr lang="en-US" sz="2800" dirty="0">
              <a:solidFill>
                <a:srgbClr val="993366"/>
              </a:solidFill>
            </a:endParaRPr>
          </a:p>
        </p:txBody>
      </p:sp>
      <p:grpSp>
        <p:nvGrpSpPr>
          <p:cNvPr id="91" name="Group 2"/>
          <p:cNvGrpSpPr>
            <a:grpSpLocks/>
          </p:cNvGrpSpPr>
          <p:nvPr/>
        </p:nvGrpSpPr>
        <p:grpSpPr bwMode="auto">
          <a:xfrm>
            <a:off x="1447800" y="2438400"/>
            <a:ext cx="4800600" cy="609600"/>
            <a:chOff x="2928" y="1080"/>
            <a:chExt cx="2394" cy="192"/>
          </a:xfrm>
        </p:grpSpPr>
        <p:sp>
          <p:nvSpPr>
            <p:cNvPr id="92" name="Rectangle 11"/>
            <p:cNvSpPr>
              <a:spLocks noChangeArrowheads="1"/>
            </p:cNvSpPr>
            <p:nvPr/>
          </p:nvSpPr>
          <p:spPr bwMode="auto">
            <a:xfrm>
              <a:off x="3204" y="1080"/>
              <a:ext cx="192" cy="19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Rectangle 10"/>
            <p:cNvSpPr>
              <a:spLocks noChangeArrowheads="1"/>
            </p:cNvSpPr>
            <p:nvPr/>
          </p:nvSpPr>
          <p:spPr bwMode="auto">
            <a:xfrm>
              <a:off x="3702" y="1080"/>
              <a:ext cx="192" cy="19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9"/>
            <p:cNvSpPr>
              <a:spLocks noChangeArrowheads="1"/>
            </p:cNvSpPr>
            <p:nvPr/>
          </p:nvSpPr>
          <p:spPr bwMode="auto">
            <a:xfrm>
              <a:off x="4254" y="1080"/>
              <a:ext cx="192" cy="19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Rectangle 8"/>
            <p:cNvSpPr>
              <a:spLocks noChangeArrowheads="1"/>
            </p:cNvSpPr>
            <p:nvPr/>
          </p:nvSpPr>
          <p:spPr bwMode="auto">
            <a:xfrm>
              <a:off x="4812" y="1080"/>
              <a:ext cx="192" cy="19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7"/>
            <p:cNvSpPr>
              <a:spLocks noChangeShapeType="1"/>
            </p:cNvSpPr>
            <p:nvPr/>
          </p:nvSpPr>
          <p:spPr bwMode="auto">
            <a:xfrm>
              <a:off x="2928" y="1176"/>
              <a:ext cx="282" cy="0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6"/>
            <p:cNvSpPr>
              <a:spLocks noChangeShapeType="1"/>
            </p:cNvSpPr>
            <p:nvPr/>
          </p:nvSpPr>
          <p:spPr bwMode="auto">
            <a:xfrm>
              <a:off x="3402" y="1176"/>
              <a:ext cx="294" cy="0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5"/>
            <p:cNvSpPr>
              <a:spLocks noChangeShapeType="1"/>
            </p:cNvSpPr>
            <p:nvPr/>
          </p:nvSpPr>
          <p:spPr bwMode="auto">
            <a:xfrm>
              <a:off x="3888" y="1176"/>
              <a:ext cx="372" cy="0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4"/>
            <p:cNvSpPr>
              <a:spLocks noChangeShapeType="1"/>
            </p:cNvSpPr>
            <p:nvPr/>
          </p:nvSpPr>
          <p:spPr bwMode="auto">
            <a:xfrm flipV="1">
              <a:off x="4458" y="1173"/>
              <a:ext cx="354" cy="6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Line 3"/>
            <p:cNvSpPr>
              <a:spLocks noChangeShapeType="1"/>
            </p:cNvSpPr>
            <p:nvPr/>
          </p:nvSpPr>
          <p:spPr bwMode="auto">
            <a:xfrm>
              <a:off x="5022" y="1176"/>
              <a:ext cx="300" cy="0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739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alphaModFix amt="5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1421" y="307697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Dynamic Models –Multi Station Flow</a:t>
            </a:r>
            <a:endParaRPr lang="en-US" sz="2800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8515" y="1610352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hangingPunct="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660066"/>
                </a:solidFill>
                <a:latin typeface="+mj-lt"/>
              </a:rPr>
              <a:t>Provide envelop of performance (one supplier at a time)</a:t>
            </a:r>
            <a:endParaRPr lang="en-US" sz="2800" dirty="0">
              <a:solidFill>
                <a:srgbClr val="993366"/>
              </a:solidFill>
            </a:endParaRPr>
          </a:p>
        </p:txBody>
      </p:sp>
      <p:grpSp>
        <p:nvGrpSpPr>
          <p:cNvPr id="55" name="Group 46"/>
          <p:cNvGrpSpPr>
            <a:grpSpLocks/>
          </p:cNvGrpSpPr>
          <p:nvPr/>
        </p:nvGrpSpPr>
        <p:grpSpPr bwMode="auto">
          <a:xfrm>
            <a:off x="325450" y="3415518"/>
            <a:ext cx="4528027" cy="3027091"/>
            <a:chOff x="590" y="912"/>
            <a:chExt cx="4310" cy="2823"/>
          </a:xfrm>
        </p:grpSpPr>
        <p:grpSp>
          <p:nvGrpSpPr>
            <p:cNvPr id="56" name="Group 42"/>
            <p:cNvGrpSpPr>
              <a:grpSpLocks/>
            </p:cNvGrpSpPr>
            <p:nvPr/>
          </p:nvGrpSpPr>
          <p:grpSpPr bwMode="auto">
            <a:xfrm>
              <a:off x="590" y="912"/>
              <a:ext cx="4310" cy="2823"/>
              <a:chOff x="590" y="912"/>
              <a:chExt cx="4310" cy="2823"/>
            </a:xfrm>
          </p:grpSpPr>
          <p:sp>
            <p:nvSpPr>
              <p:cNvPr id="59" name="Line 33"/>
              <p:cNvSpPr>
                <a:spLocks noChangeShapeType="1"/>
              </p:cNvSpPr>
              <p:nvPr/>
            </p:nvSpPr>
            <p:spPr bwMode="auto">
              <a:xfrm>
                <a:off x="1249" y="1008"/>
                <a:ext cx="35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60" name="Group 17"/>
              <p:cNvGrpSpPr>
                <a:grpSpLocks/>
              </p:cNvGrpSpPr>
              <p:nvPr/>
            </p:nvGrpSpPr>
            <p:grpSpPr bwMode="auto">
              <a:xfrm>
                <a:off x="1249" y="1008"/>
                <a:ext cx="3552" cy="2016"/>
                <a:chOff x="1056" y="1488"/>
                <a:chExt cx="3552" cy="1680"/>
              </a:xfrm>
            </p:grpSpPr>
            <p:sp>
              <p:nvSpPr>
                <p:cNvPr id="75" name="Line 32"/>
                <p:cNvSpPr>
                  <a:spLocks noChangeShapeType="1"/>
                </p:cNvSpPr>
                <p:nvPr/>
              </p:nvSpPr>
              <p:spPr bwMode="auto">
                <a:xfrm>
                  <a:off x="1563" y="1488"/>
                  <a:ext cx="0" cy="16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6" name="Line 31"/>
                <p:cNvSpPr>
                  <a:spLocks noChangeShapeType="1"/>
                </p:cNvSpPr>
                <p:nvPr/>
              </p:nvSpPr>
              <p:spPr bwMode="auto">
                <a:xfrm>
                  <a:off x="1817" y="1488"/>
                  <a:ext cx="0" cy="16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7" name="Line 30"/>
                <p:cNvSpPr>
                  <a:spLocks noChangeShapeType="1"/>
                </p:cNvSpPr>
                <p:nvPr/>
              </p:nvSpPr>
              <p:spPr bwMode="auto">
                <a:xfrm>
                  <a:off x="4608" y="1488"/>
                  <a:ext cx="0" cy="16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8" name="Line 29"/>
                <p:cNvSpPr>
                  <a:spLocks noChangeShapeType="1"/>
                </p:cNvSpPr>
                <p:nvPr/>
              </p:nvSpPr>
              <p:spPr bwMode="auto">
                <a:xfrm>
                  <a:off x="1056" y="1488"/>
                  <a:ext cx="0" cy="16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9" name="Line 28"/>
                <p:cNvSpPr>
                  <a:spLocks noChangeShapeType="1"/>
                </p:cNvSpPr>
                <p:nvPr/>
              </p:nvSpPr>
              <p:spPr bwMode="auto">
                <a:xfrm>
                  <a:off x="1309" y="1488"/>
                  <a:ext cx="0" cy="16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0" name="Line 27"/>
                <p:cNvSpPr>
                  <a:spLocks noChangeShapeType="1"/>
                </p:cNvSpPr>
                <p:nvPr/>
              </p:nvSpPr>
              <p:spPr bwMode="auto">
                <a:xfrm>
                  <a:off x="2070" y="1488"/>
                  <a:ext cx="0" cy="16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1" name="Line 26"/>
                <p:cNvSpPr>
                  <a:spLocks noChangeShapeType="1"/>
                </p:cNvSpPr>
                <p:nvPr/>
              </p:nvSpPr>
              <p:spPr bwMode="auto">
                <a:xfrm>
                  <a:off x="2324" y="1488"/>
                  <a:ext cx="0" cy="16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2" name="Line 25"/>
                <p:cNvSpPr>
                  <a:spLocks noChangeShapeType="1"/>
                </p:cNvSpPr>
                <p:nvPr/>
              </p:nvSpPr>
              <p:spPr bwMode="auto">
                <a:xfrm>
                  <a:off x="2578" y="1488"/>
                  <a:ext cx="0" cy="16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3" name="Line 24"/>
                <p:cNvSpPr>
                  <a:spLocks noChangeShapeType="1"/>
                </p:cNvSpPr>
                <p:nvPr/>
              </p:nvSpPr>
              <p:spPr bwMode="auto">
                <a:xfrm>
                  <a:off x="2832" y="1488"/>
                  <a:ext cx="0" cy="16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4" name="Line 23"/>
                <p:cNvSpPr>
                  <a:spLocks noChangeShapeType="1"/>
                </p:cNvSpPr>
                <p:nvPr/>
              </p:nvSpPr>
              <p:spPr bwMode="auto">
                <a:xfrm>
                  <a:off x="3085" y="1488"/>
                  <a:ext cx="0" cy="16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5" name="Line 22"/>
                <p:cNvSpPr>
                  <a:spLocks noChangeShapeType="1"/>
                </p:cNvSpPr>
                <p:nvPr/>
              </p:nvSpPr>
              <p:spPr bwMode="auto">
                <a:xfrm>
                  <a:off x="3339" y="1488"/>
                  <a:ext cx="0" cy="16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6" name="Line 21"/>
                <p:cNvSpPr>
                  <a:spLocks noChangeShapeType="1"/>
                </p:cNvSpPr>
                <p:nvPr/>
              </p:nvSpPr>
              <p:spPr bwMode="auto">
                <a:xfrm>
                  <a:off x="3593" y="1488"/>
                  <a:ext cx="0" cy="16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7" name="Line 20"/>
                <p:cNvSpPr>
                  <a:spLocks noChangeShapeType="1"/>
                </p:cNvSpPr>
                <p:nvPr/>
              </p:nvSpPr>
              <p:spPr bwMode="auto">
                <a:xfrm>
                  <a:off x="3846" y="1488"/>
                  <a:ext cx="0" cy="16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8" name="Line 19"/>
                <p:cNvSpPr>
                  <a:spLocks noChangeShapeType="1"/>
                </p:cNvSpPr>
                <p:nvPr/>
              </p:nvSpPr>
              <p:spPr bwMode="auto">
                <a:xfrm>
                  <a:off x="4100" y="1488"/>
                  <a:ext cx="0" cy="16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9" name="Line 18"/>
                <p:cNvSpPr>
                  <a:spLocks noChangeShapeType="1"/>
                </p:cNvSpPr>
                <p:nvPr/>
              </p:nvSpPr>
              <p:spPr bwMode="auto">
                <a:xfrm>
                  <a:off x="4354" y="1488"/>
                  <a:ext cx="0" cy="16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61" name="Text Box 16"/>
              <p:cNvSpPr txBox="1">
                <a:spLocks noChangeArrowheads="1"/>
              </p:cNvSpPr>
              <p:nvPr/>
            </p:nvSpPr>
            <p:spPr bwMode="auto">
              <a:xfrm rot="10800000">
                <a:off x="590" y="1050"/>
                <a:ext cx="525" cy="1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Throughput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(Jobs/</a:t>
                </a: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hr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" name="Text Box 15"/>
              <p:cNvSpPr txBox="1">
                <a:spLocks noChangeArrowheads="1"/>
              </p:cNvSpPr>
              <p:nvPr/>
            </p:nvSpPr>
            <p:spPr bwMode="auto">
              <a:xfrm>
                <a:off x="1153" y="3024"/>
                <a:ext cx="3747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95338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defTabSz="795338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defTabSz="795338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defTabSz="795338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defTabSz="795338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defTabSz="7953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defTabSz="7953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defTabSz="7953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defTabSz="7953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marL="0" marR="0" lvl="0" indent="0" defTabSz="795338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0	2	4	6	8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" name="Line 14"/>
              <p:cNvSpPr>
                <a:spLocks noChangeShapeType="1"/>
              </p:cNvSpPr>
              <p:nvPr/>
            </p:nvSpPr>
            <p:spPr bwMode="auto">
              <a:xfrm>
                <a:off x="1249" y="1411"/>
                <a:ext cx="35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4" name="Line 13"/>
              <p:cNvSpPr>
                <a:spLocks noChangeShapeType="1"/>
              </p:cNvSpPr>
              <p:nvPr/>
            </p:nvSpPr>
            <p:spPr bwMode="auto">
              <a:xfrm>
                <a:off x="1249" y="1814"/>
                <a:ext cx="35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" name="Line 12"/>
              <p:cNvSpPr>
                <a:spLocks noChangeShapeType="1"/>
              </p:cNvSpPr>
              <p:nvPr/>
            </p:nvSpPr>
            <p:spPr bwMode="auto">
              <a:xfrm>
                <a:off x="1249" y="2217"/>
                <a:ext cx="35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" name="Line 11"/>
              <p:cNvSpPr>
                <a:spLocks noChangeShapeType="1"/>
              </p:cNvSpPr>
              <p:nvPr/>
            </p:nvSpPr>
            <p:spPr bwMode="auto">
              <a:xfrm>
                <a:off x="1249" y="2620"/>
                <a:ext cx="35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7" name="Line 10"/>
              <p:cNvSpPr>
                <a:spLocks noChangeShapeType="1"/>
              </p:cNvSpPr>
              <p:nvPr/>
            </p:nvSpPr>
            <p:spPr bwMode="auto">
              <a:xfrm>
                <a:off x="1249" y="3024"/>
                <a:ext cx="35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" name="Text Box 9"/>
              <p:cNvSpPr txBox="1">
                <a:spLocks noChangeArrowheads="1"/>
              </p:cNvSpPr>
              <p:nvPr/>
            </p:nvSpPr>
            <p:spPr bwMode="auto">
              <a:xfrm>
                <a:off x="1009" y="288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9" name="Text Box 8"/>
              <p:cNvSpPr txBox="1">
                <a:spLocks noChangeArrowheads="1"/>
              </p:cNvSpPr>
              <p:nvPr/>
            </p:nvSpPr>
            <p:spPr bwMode="auto">
              <a:xfrm>
                <a:off x="973" y="2092"/>
                <a:ext cx="342" cy="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.2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0" name="Text Box 7"/>
              <p:cNvSpPr txBox="1">
                <a:spLocks noChangeArrowheads="1"/>
              </p:cNvSpPr>
              <p:nvPr/>
            </p:nvSpPr>
            <p:spPr bwMode="auto">
              <a:xfrm>
                <a:off x="973" y="1305"/>
                <a:ext cx="342" cy="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.4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" name="Text Box 6"/>
              <p:cNvSpPr txBox="1">
                <a:spLocks noChangeArrowheads="1"/>
              </p:cNvSpPr>
              <p:nvPr/>
            </p:nvSpPr>
            <p:spPr bwMode="auto">
              <a:xfrm>
                <a:off x="973" y="1699"/>
                <a:ext cx="342" cy="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.3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" name="Text Box 5"/>
              <p:cNvSpPr txBox="1">
                <a:spLocks noChangeArrowheads="1"/>
              </p:cNvSpPr>
              <p:nvPr/>
            </p:nvSpPr>
            <p:spPr bwMode="auto">
              <a:xfrm>
                <a:off x="973" y="912"/>
                <a:ext cx="349" cy="3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5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3" name="Text Box 4"/>
              <p:cNvSpPr txBox="1">
                <a:spLocks noChangeArrowheads="1"/>
              </p:cNvSpPr>
              <p:nvPr/>
            </p:nvSpPr>
            <p:spPr bwMode="auto">
              <a:xfrm>
                <a:off x="973" y="2486"/>
                <a:ext cx="342" cy="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.1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4" name="Text Box 3"/>
              <p:cNvSpPr txBox="1">
                <a:spLocks noChangeArrowheads="1"/>
              </p:cNvSpPr>
              <p:nvPr/>
            </p:nvSpPr>
            <p:spPr bwMode="auto">
              <a:xfrm>
                <a:off x="2401" y="3297"/>
                <a:ext cx="1447" cy="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WIP (Jobs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7" name="Line 43"/>
            <p:cNvSpPr>
              <a:spLocks noChangeShapeType="1"/>
            </p:cNvSpPr>
            <p:nvPr/>
          </p:nvSpPr>
          <p:spPr bwMode="auto">
            <a:xfrm flipV="1">
              <a:off x="1248" y="992"/>
              <a:ext cx="1561" cy="203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Line 44"/>
            <p:cNvSpPr>
              <a:spLocks noChangeShapeType="1"/>
            </p:cNvSpPr>
            <p:nvPr/>
          </p:nvSpPr>
          <p:spPr bwMode="auto">
            <a:xfrm flipV="1">
              <a:off x="2771" y="1007"/>
              <a:ext cx="2037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0" name="Group 46"/>
          <p:cNvGrpSpPr>
            <a:grpSpLocks/>
          </p:cNvGrpSpPr>
          <p:nvPr/>
        </p:nvGrpSpPr>
        <p:grpSpPr bwMode="auto">
          <a:xfrm>
            <a:off x="4738590" y="3514159"/>
            <a:ext cx="4150453" cy="2734605"/>
            <a:chOff x="659" y="1104"/>
            <a:chExt cx="4189" cy="2941"/>
          </a:xfrm>
        </p:grpSpPr>
        <p:sp>
          <p:nvSpPr>
            <p:cNvPr id="93" name="Line 33"/>
            <p:cNvSpPr>
              <a:spLocks noChangeShapeType="1"/>
            </p:cNvSpPr>
            <p:nvPr/>
          </p:nvSpPr>
          <p:spPr bwMode="auto">
            <a:xfrm>
              <a:off x="1296" y="1488"/>
              <a:ext cx="35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94" name="Group 17"/>
            <p:cNvGrpSpPr>
              <a:grpSpLocks/>
            </p:cNvGrpSpPr>
            <p:nvPr/>
          </p:nvGrpSpPr>
          <p:grpSpPr bwMode="auto">
            <a:xfrm>
              <a:off x="1296" y="1104"/>
              <a:ext cx="3552" cy="2304"/>
              <a:chOff x="1056" y="1488"/>
              <a:chExt cx="3552" cy="1680"/>
            </a:xfrm>
          </p:grpSpPr>
          <p:sp>
            <p:nvSpPr>
              <p:cNvPr id="112" name="Line 32"/>
              <p:cNvSpPr>
                <a:spLocks noChangeShapeType="1"/>
              </p:cNvSpPr>
              <p:nvPr/>
            </p:nvSpPr>
            <p:spPr bwMode="auto">
              <a:xfrm>
                <a:off x="1563" y="1488"/>
                <a:ext cx="0" cy="16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" name="Line 31"/>
              <p:cNvSpPr>
                <a:spLocks noChangeShapeType="1"/>
              </p:cNvSpPr>
              <p:nvPr/>
            </p:nvSpPr>
            <p:spPr bwMode="auto">
              <a:xfrm>
                <a:off x="1817" y="1488"/>
                <a:ext cx="0" cy="16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4" name="Line 30"/>
              <p:cNvSpPr>
                <a:spLocks noChangeShapeType="1"/>
              </p:cNvSpPr>
              <p:nvPr/>
            </p:nvSpPr>
            <p:spPr bwMode="auto">
              <a:xfrm>
                <a:off x="4608" y="1488"/>
                <a:ext cx="0" cy="16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" name="Line 29"/>
              <p:cNvSpPr>
                <a:spLocks noChangeShapeType="1"/>
              </p:cNvSpPr>
              <p:nvPr/>
            </p:nvSpPr>
            <p:spPr bwMode="auto">
              <a:xfrm>
                <a:off x="1056" y="1488"/>
                <a:ext cx="0" cy="16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6" name="Line 28"/>
              <p:cNvSpPr>
                <a:spLocks noChangeShapeType="1"/>
              </p:cNvSpPr>
              <p:nvPr/>
            </p:nvSpPr>
            <p:spPr bwMode="auto">
              <a:xfrm>
                <a:off x="1309" y="1488"/>
                <a:ext cx="0" cy="16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7" name="Line 27"/>
              <p:cNvSpPr>
                <a:spLocks noChangeShapeType="1"/>
              </p:cNvSpPr>
              <p:nvPr/>
            </p:nvSpPr>
            <p:spPr bwMode="auto">
              <a:xfrm>
                <a:off x="2070" y="1488"/>
                <a:ext cx="0" cy="16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8" name="Line 26"/>
              <p:cNvSpPr>
                <a:spLocks noChangeShapeType="1"/>
              </p:cNvSpPr>
              <p:nvPr/>
            </p:nvSpPr>
            <p:spPr bwMode="auto">
              <a:xfrm>
                <a:off x="2324" y="1488"/>
                <a:ext cx="0" cy="16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Line 25"/>
              <p:cNvSpPr>
                <a:spLocks noChangeShapeType="1"/>
              </p:cNvSpPr>
              <p:nvPr/>
            </p:nvSpPr>
            <p:spPr bwMode="auto">
              <a:xfrm>
                <a:off x="2578" y="1488"/>
                <a:ext cx="0" cy="16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0" name="Line 24"/>
              <p:cNvSpPr>
                <a:spLocks noChangeShapeType="1"/>
              </p:cNvSpPr>
              <p:nvPr/>
            </p:nvSpPr>
            <p:spPr bwMode="auto">
              <a:xfrm>
                <a:off x="2832" y="1488"/>
                <a:ext cx="0" cy="16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1" name="Line 23"/>
              <p:cNvSpPr>
                <a:spLocks noChangeShapeType="1"/>
              </p:cNvSpPr>
              <p:nvPr/>
            </p:nvSpPr>
            <p:spPr bwMode="auto">
              <a:xfrm>
                <a:off x="3085" y="1488"/>
                <a:ext cx="0" cy="16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2" name="Line 22"/>
              <p:cNvSpPr>
                <a:spLocks noChangeShapeType="1"/>
              </p:cNvSpPr>
              <p:nvPr/>
            </p:nvSpPr>
            <p:spPr bwMode="auto">
              <a:xfrm>
                <a:off x="3339" y="1488"/>
                <a:ext cx="0" cy="16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" name="Line 21"/>
              <p:cNvSpPr>
                <a:spLocks noChangeShapeType="1"/>
              </p:cNvSpPr>
              <p:nvPr/>
            </p:nvSpPr>
            <p:spPr bwMode="auto">
              <a:xfrm>
                <a:off x="3593" y="1488"/>
                <a:ext cx="0" cy="16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4" name="Line 20"/>
              <p:cNvSpPr>
                <a:spLocks noChangeShapeType="1"/>
              </p:cNvSpPr>
              <p:nvPr/>
            </p:nvSpPr>
            <p:spPr bwMode="auto">
              <a:xfrm>
                <a:off x="3846" y="1488"/>
                <a:ext cx="0" cy="16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5" name="Line 19"/>
              <p:cNvSpPr>
                <a:spLocks noChangeShapeType="1"/>
              </p:cNvSpPr>
              <p:nvPr/>
            </p:nvSpPr>
            <p:spPr bwMode="auto">
              <a:xfrm>
                <a:off x="4100" y="1488"/>
                <a:ext cx="0" cy="16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6" name="Line 18"/>
              <p:cNvSpPr>
                <a:spLocks noChangeShapeType="1"/>
              </p:cNvSpPr>
              <p:nvPr/>
            </p:nvSpPr>
            <p:spPr bwMode="auto">
              <a:xfrm>
                <a:off x="4354" y="1488"/>
                <a:ext cx="0" cy="16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95" name="Text Box 16"/>
            <p:cNvSpPr txBox="1">
              <a:spLocks noChangeArrowheads="1"/>
            </p:cNvSpPr>
            <p:nvPr/>
          </p:nvSpPr>
          <p:spPr bwMode="auto">
            <a:xfrm rot="10800000">
              <a:off x="659" y="1415"/>
              <a:ext cx="497" cy="1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Cycle time (Hours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)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Text Box 15"/>
            <p:cNvSpPr txBox="1">
              <a:spLocks noChangeArrowheads="1"/>
            </p:cNvSpPr>
            <p:nvPr/>
          </p:nvSpPr>
          <p:spPr bwMode="auto">
            <a:xfrm>
              <a:off x="1200" y="3408"/>
              <a:ext cx="3521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953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defTabSz="7953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defTabSz="7953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defTabSz="7953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defTabSz="7953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defTabSz="7953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defTabSz="7953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defTabSz="7953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defTabSz="7953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marL="0" marR="0" lvl="0" indent="0" defTabSz="795338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0	2	4	6	8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Line 14"/>
            <p:cNvSpPr>
              <a:spLocks noChangeShapeType="1"/>
            </p:cNvSpPr>
            <p:nvPr/>
          </p:nvSpPr>
          <p:spPr bwMode="auto">
            <a:xfrm>
              <a:off x="1296" y="1872"/>
              <a:ext cx="35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Line 13"/>
            <p:cNvSpPr>
              <a:spLocks noChangeShapeType="1"/>
            </p:cNvSpPr>
            <p:nvPr/>
          </p:nvSpPr>
          <p:spPr bwMode="auto">
            <a:xfrm>
              <a:off x="1296" y="2256"/>
              <a:ext cx="35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Line 12"/>
            <p:cNvSpPr>
              <a:spLocks noChangeShapeType="1"/>
            </p:cNvSpPr>
            <p:nvPr/>
          </p:nvSpPr>
          <p:spPr bwMode="auto">
            <a:xfrm>
              <a:off x="1296" y="2640"/>
              <a:ext cx="35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Line 11"/>
            <p:cNvSpPr>
              <a:spLocks noChangeShapeType="1"/>
            </p:cNvSpPr>
            <p:nvPr/>
          </p:nvSpPr>
          <p:spPr bwMode="auto">
            <a:xfrm>
              <a:off x="1296" y="3024"/>
              <a:ext cx="35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Line 10"/>
            <p:cNvSpPr>
              <a:spLocks noChangeShapeType="1"/>
            </p:cNvSpPr>
            <p:nvPr/>
          </p:nvSpPr>
          <p:spPr bwMode="auto">
            <a:xfrm>
              <a:off x="1296" y="3408"/>
              <a:ext cx="35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1056" y="326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0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Text Box 8"/>
            <p:cNvSpPr txBox="1">
              <a:spLocks noChangeArrowheads="1"/>
            </p:cNvSpPr>
            <p:nvPr/>
          </p:nvSpPr>
          <p:spPr bwMode="auto">
            <a:xfrm>
              <a:off x="1056" y="2496"/>
              <a:ext cx="290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8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Text Box 7"/>
            <p:cNvSpPr txBox="1">
              <a:spLocks noChangeArrowheads="1"/>
            </p:cNvSpPr>
            <p:nvPr/>
          </p:nvSpPr>
          <p:spPr bwMode="auto">
            <a:xfrm>
              <a:off x="984" y="1728"/>
              <a:ext cx="393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16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Text Box 6"/>
            <p:cNvSpPr txBox="1">
              <a:spLocks noChangeArrowheads="1"/>
            </p:cNvSpPr>
            <p:nvPr/>
          </p:nvSpPr>
          <p:spPr bwMode="auto">
            <a:xfrm>
              <a:off x="984" y="2112"/>
              <a:ext cx="393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12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Text Box 5"/>
            <p:cNvSpPr txBox="1">
              <a:spLocks noChangeArrowheads="1"/>
            </p:cNvSpPr>
            <p:nvPr/>
          </p:nvSpPr>
          <p:spPr bwMode="auto">
            <a:xfrm>
              <a:off x="960" y="1344"/>
              <a:ext cx="393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20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Text Box 4"/>
            <p:cNvSpPr txBox="1">
              <a:spLocks noChangeArrowheads="1"/>
            </p:cNvSpPr>
            <p:nvPr/>
          </p:nvSpPr>
          <p:spPr bwMode="auto">
            <a:xfrm>
              <a:off x="1056" y="2880"/>
              <a:ext cx="290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4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Text Box 3"/>
            <p:cNvSpPr txBox="1">
              <a:spLocks noChangeArrowheads="1"/>
            </p:cNvSpPr>
            <p:nvPr/>
          </p:nvSpPr>
          <p:spPr bwMode="auto">
            <a:xfrm>
              <a:off x="2688" y="3681"/>
              <a:ext cx="1126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WIP (Jobs)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Line 2"/>
            <p:cNvSpPr>
              <a:spLocks noChangeShapeType="1"/>
            </p:cNvSpPr>
            <p:nvPr/>
          </p:nvSpPr>
          <p:spPr bwMode="auto">
            <a:xfrm>
              <a:off x="1296" y="1104"/>
              <a:ext cx="35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Line 43"/>
            <p:cNvSpPr>
              <a:spLocks noChangeShapeType="1"/>
            </p:cNvSpPr>
            <p:nvPr/>
          </p:nvSpPr>
          <p:spPr bwMode="auto">
            <a:xfrm>
              <a:off x="1296" y="2640"/>
              <a:ext cx="1522" cy="2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Line 44"/>
            <p:cNvSpPr>
              <a:spLocks noChangeShapeType="1"/>
            </p:cNvSpPr>
            <p:nvPr/>
          </p:nvSpPr>
          <p:spPr bwMode="auto">
            <a:xfrm flipV="1">
              <a:off x="2811" y="1488"/>
              <a:ext cx="1536" cy="115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730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>
            <a:alphaModFix amt="5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1421" y="307697"/>
            <a:ext cx="815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Dynamic Models –Impeding Factors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Individual Node</a:t>
            </a:r>
            <a:endParaRPr lang="en-US" sz="2800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1524000"/>
            <a:ext cx="8763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hangingPunct="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  <a:latin typeface="+mj-lt"/>
              </a:rPr>
              <a:t>Natural variability</a:t>
            </a:r>
          </a:p>
          <a:p>
            <a:pPr marL="457200" indent="-457200" hangingPunct="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  <a:latin typeface="+mj-lt"/>
              </a:rPr>
              <a:t>Unexpected delays </a:t>
            </a:r>
            <a:r>
              <a:rPr lang="en-US" sz="2400" b="1" dirty="0">
                <a:solidFill>
                  <a:srgbClr val="660066"/>
                </a:solidFill>
                <a:latin typeface="+mj-lt"/>
              </a:rPr>
              <a:t>(issues of reliability/quality)</a:t>
            </a:r>
            <a:endParaRPr lang="en-US" sz="2800" b="1" dirty="0">
              <a:solidFill>
                <a:srgbClr val="660066"/>
              </a:solidFill>
              <a:latin typeface="+mj-lt"/>
            </a:endParaRPr>
          </a:p>
          <a:p>
            <a:pPr marL="457200" indent="-457200" hangingPunct="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  <a:latin typeface="+mj-lt"/>
              </a:rPr>
              <a:t>Planned delays </a:t>
            </a:r>
            <a:r>
              <a:rPr lang="en-US" sz="2400" b="1" dirty="0">
                <a:solidFill>
                  <a:srgbClr val="660066"/>
                </a:solidFill>
                <a:latin typeface="+mj-lt"/>
              </a:rPr>
              <a:t>(setups, batching etc. - management)</a:t>
            </a:r>
            <a:endParaRPr lang="en-US" sz="2800" b="1" dirty="0">
              <a:solidFill>
                <a:srgbClr val="660066"/>
              </a:solidFill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1B675C-40E0-4930-90AE-F302A05DB5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08" y="3429000"/>
            <a:ext cx="4460545" cy="3101407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24AB24A-6AC7-4F15-95E8-4CF3F16A54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942585"/>
              </p:ext>
            </p:extLst>
          </p:nvPr>
        </p:nvGraphicFramePr>
        <p:xfrm>
          <a:off x="4290685" y="3340378"/>
          <a:ext cx="4379035" cy="320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Chart" r:id="rId6" imgW="8134350" imgH="5962570" progId="MSGraph.Chart.8">
                  <p:embed/>
                </p:oleObj>
              </mc:Choice>
              <mc:Fallback>
                <p:oleObj name="Chart" r:id="rId6" imgW="8134350" imgH="5962570" progId="MSGraph.Char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90685" y="3340378"/>
                        <a:ext cx="4379035" cy="320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626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alphaModFix amt="5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0"/>
            <a:ext cx="8237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Dynamic Models – Flow between Nodes</a:t>
            </a:r>
            <a:endParaRPr lang="en-US" sz="2800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1524000"/>
            <a:ext cx="87630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3200" b="1" dirty="0">
                <a:solidFill>
                  <a:srgbClr val="660066"/>
                </a:solidFill>
                <a:latin typeface="+mj-lt"/>
              </a:rPr>
              <a:t>Flow Variability:</a:t>
            </a:r>
          </a:p>
          <a:p>
            <a:pPr marL="457200" indent="-457200" hangingPunct="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  <a:latin typeface="+mj-lt"/>
              </a:rPr>
              <a:t>Arrivals variability</a:t>
            </a:r>
          </a:p>
          <a:p>
            <a:pPr marL="457200" indent="-457200" hangingPunct="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  <a:latin typeface="+mj-lt"/>
              </a:rPr>
              <a:t>Departure variability</a:t>
            </a:r>
          </a:p>
          <a:p>
            <a:pPr marL="457200" indent="-457200" hangingPunct="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  <a:latin typeface="+mj-lt"/>
              </a:rPr>
              <a:t>Utilization</a:t>
            </a:r>
            <a:endParaRPr lang="en-US" sz="2400" b="1" dirty="0">
              <a:solidFill>
                <a:srgbClr val="660066"/>
              </a:solidFill>
              <a:latin typeface="+mj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291BAF-BF67-4FA8-86E2-475334A1CEC3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5580527"/>
            <a:ext cx="3870325" cy="838201"/>
            <a:chOff x="680" y="2832"/>
            <a:chExt cx="2438" cy="52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466048D-EBF7-4899-8547-9674DA21B7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" y="2832"/>
              <a:ext cx="2426" cy="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97CB85-7677-4315-9B41-4B396C86F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" y="2832"/>
              <a:ext cx="2438" cy="528"/>
            </a:xfrm>
            <a:prstGeom prst="rect">
              <a:avLst/>
            </a:prstGeom>
            <a:noFill/>
            <a:ln w="28575">
              <a:solidFill>
                <a:srgbClr val="D60093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8A00CA4-166C-4E07-B801-54CB6DD1CDD9}"/>
              </a:ext>
            </a:extLst>
          </p:cNvPr>
          <p:cNvGrpSpPr/>
          <p:nvPr/>
        </p:nvGrpSpPr>
        <p:grpSpPr>
          <a:xfrm>
            <a:off x="914400" y="3446106"/>
            <a:ext cx="6921500" cy="1736725"/>
            <a:chOff x="1111250" y="2560637"/>
            <a:chExt cx="6921500" cy="1736725"/>
          </a:xfrm>
        </p:grpSpPr>
        <p:sp>
          <p:nvSpPr>
            <p:cNvPr id="25" name="Line 1038">
              <a:extLst>
                <a:ext uri="{FF2B5EF4-FFF2-40B4-BE49-F238E27FC236}">
                  <a16:creationId xmlns:a16="http://schemas.microsoft.com/office/drawing/2014/main" id="{FBF8BC14-DE19-43DB-97B5-1171C1DD8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4850" y="3386137"/>
              <a:ext cx="990600" cy="0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 type="stealth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6" name="Line 1037">
              <a:extLst>
                <a:ext uri="{FF2B5EF4-FFF2-40B4-BE49-F238E27FC236}">
                  <a16:creationId xmlns:a16="http://schemas.microsoft.com/office/drawing/2014/main" id="{E9717E7B-037A-4EB1-B1EB-DBF1D8CF05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0250" y="3386137"/>
              <a:ext cx="914400" cy="0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 type="stealth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7" name="Text Box 1036">
              <a:extLst>
                <a:ext uri="{FF2B5EF4-FFF2-40B4-BE49-F238E27FC236}">
                  <a16:creationId xmlns:a16="http://schemas.microsoft.com/office/drawing/2014/main" id="{9D2705F0-43C2-4821-94CA-B005D6959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5488" y="2849562"/>
              <a:ext cx="28289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c</a:t>
              </a:r>
              <a:r>
                <a:rPr kumimoji="0" lang="en-US" sz="2400" b="0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d</a:t>
              </a: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(</a:t>
              </a: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i</a:t>
              </a: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)   =   </a:t>
              </a: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c</a:t>
              </a:r>
              <a:r>
                <a:rPr kumimoji="0" lang="en-US" sz="2400" b="0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a</a:t>
              </a: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(</a:t>
              </a: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i+</a:t>
              </a: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1)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E62AA3A-40BA-4344-8217-A0E4B9A8B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2825" y="3017837"/>
              <a:ext cx="723900" cy="714375"/>
            </a:xfrm>
            <a:prstGeom prst="rect">
              <a:avLst/>
            </a:prstGeom>
            <a:noFill/>
            <a:ln w="28575">
              <a:solidFill>
                <a:srgbClr val="3333CC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i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228EF9A-37D1-4831-9A1B-243B4FEBC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5300" y="3017837"/>
              <a:ext cx="723900" cy="714375"/>
            </a:xfrm>
            <a:prstGeom prst="rect">
              <a:avLst/>
            </a:prstGeom>
            <a:noFill/>
            <a:ln w="28575">
              <a:solidFill>
                <a:srgbClr val="3333CC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i+1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C1C283B-52FC-46C2-B4E3-1CC0B3D51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1825" y="3184525"/>
              <a:ext cx="371475" cy="38100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D60093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374B28C-C8B3-4809-8293-25495F460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4275" y="3184525"/>
              <a:ext cx="371475" cy="38100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D60093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2" name="Text Box 1028">
              <a:extLst>
                <a:ext uri="{FF2B5EF4-FFF2-40B4-BE49-F238E27FC236}">
                  <a16:creationId xmlns:a16="http://schemas.microsoft.com/office/drawing/2014/main" id="{DFA6D951-8F22-42E5-A17D-024C99C3E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2825" y="2560637"/>
              <a:ext cx="9826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c</a:t>
              </a:r>
              <a:r>
                <a:rPr kumimoji="0" lang="en-US" sz="2400" b="0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e</a:t>
              </a: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(</a:t>
              </a: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i</a:t>
              </a: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)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3" name="Text Box 1027">
              <a:extLst>
                <a:ext uri="{FF2B5EF4-FFF2-40B4-BE49-F238E27FC236}">
                  <a16:creationId xmlns:a16="http://schemas.microsoft.com/office/drawing/2014/main" id="{CD74F314-8D83-44D3-8888-26DED3F9E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250" y="2865437"/>
              <a:ext cx="10541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c</a:t>
              </a:r>
              <a:r>
                <a:rPr kumimoji="0" lang="en-US" sz="2400" b="0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a</a:t>
              </a: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(</a:t>
              </a: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i</a:t>
              </a: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)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4" name="Line 1026">
              <a:extLst>
                <a:ext uri="{FF2B5EF4-FFF2-40B4-BE49-F238E27FC236}">
                  <a16:creationId xmlns:a16="http://schemas.microsoft.com/office/drawing/2014/main" id="{5DCF63C0-F8EA-4FDA-A80C-A530464987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250" y="3387725"/>
              <a:ext cx="990600" cy="0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 type="stealth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5" name="Text Box 1051">
              <a:extLst>
                <a:ext uri="{FF2B5EF4-FFF2-40B4-BE49-F238E27FC236}">
                  <a16:creationId xmlns:a16="http://schemas.microsoft.com/office/drawing/2014/main" id="{B80D179D-08BB-4174-AF04-E51D46B33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250" y="3565525"/>
              <a:ext cx="10541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r</a:t>
              </a:r>
              <a:r>
                <a:rPr kumimoji="0" lang="en-US" sz="2400" b="0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a</a:t>
              </a: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(</a:t>
              </a: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i</a:t>
              </a: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)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" name="Text Box 1052">
              <a:extLst>
                <a:ext uri="{FF2B5EF4-FFF2-40B4-BE49-F238E27FC236}">
                  <a16:creationId xmlns:a16="http://schemas.microsoft.com/office/drawing/2014/main" id="{8EA0A0F9-65D1-4037-B5BF-511F80FBE3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0750" y="3732212"/>
              <a:ext cx="10541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r</a:t>
              </a:r>
              <a:r>
                <a:rPr kumimoji="0" lang="en-US" sz="2400" b="0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e</a:t>
              </a: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(</a:t>
              </a: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i</a:t>
              </a: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)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7" name="Text Box 1053">
              <a:extLst>
                <a:ext uri="{FF2B5EF4-FFF2-40B4-BE49-F238E27FC236}">
                  <a16:creationId xmlns:a16="http://schemas.microsoft.com/office/drawing/2014/main" id="{B1C1159A-18F0-4382-A6A9-1D9A1AF9BB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8550" y="3565525"/>
              <a:ext cx="26257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r</a:t>
              </a:r>
              <a:r>
                <a:rPr kumimoji="0" lang="en-US" sz="2400" b="0" i="1" u="none" strike="noStrike" kern="120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d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(</a:t>
              </a:r>
              <a:r>
                <a:rPr kumimoji="0" lang="en-US" sz="24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i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) = </a:t>
              </a:r>
              <a:r>
                <a:rPr kumimoji="0" lang="en-US" sz="24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r</a:t>
              </a:r>
              <a:r>
                <a:rPr kumimoji="0" lang="en-US" sz="2400" b="0" i="1" u="none" strike="noStrike" kern="120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a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(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i+1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) </a:t>
              </a:r>
            </a:p>
          </p:txBody>
        </p:sp>
        <p:sp>
          <p:nvSpPr>
            <p:cNvPr id="38" name="Text Box 1055">
              <a:extLst>
                <a:ext uri="{FF2B5EF4-FFF2-40B4-BE49-F238E27FC236}">
                  <a16:creationId xmlns:a16="http://schemas.microsoft.com/office/drawing/2014/main" id="{15881880-7B31-44B8-9856-CA21CBB3C2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2275" y="2620962"/>
              <a:ext cx="12604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c</a:t>
              </a:r>
              <a:r>
                <a:rPr kumimoji="0" lang="en-US" sz="2400" b="0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e</a:t>
              </a: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(</a:t>
              </a: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i+1</a:t>
              </a: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)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9" name="Text Box 1056">
              <a:extLst>
                <a:ext uri="{FF2B5EF4-FFF2-40B4-BE49-F238E27FC236}">
                  <a16:creationId xmlns:a16="http://schemas.microsoft.com/office/drawing/2014/main" id="{B15BA94E-9081-4E58-84A2-EB8C57718A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5750" y="3840162"/>
              <a:ext cx="12604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r</a:t>
              </a:r>
              <a:r>
                <a:rPr kumimoji="0" lang="en-US" sz="2400" b="0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e</a:t>
              </a: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(</a:t>
              </a: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i+1</a:t>
              </a: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)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233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alphaModFix amt="5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1080">
            <a:extLst>
              <a:ext uri="{FF2B5EF4-FFF2-40B4-BE49-F238E27FC236}">
                <a16:creationId xmlns:a16="http://schemas.microsoft.com/office/drawing/2014/main" id="{3836FDB9-4778-4561-B5B4-3884B6FB4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943" y="762000"/>
            <a:ext cx="67056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65" name="Text Box 1085">
            <a:extLst>
              <a:ext uri="{FF2B5EF4-FFF2-40B4-BE49-F238E27FC236}">
                <a16:creationId xmlns:a16="http://schemas.microsoft.com/office/drawing/2014/main" id="{07420DB0-199E-4E1E-A641-4914A5449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343" y="152400"/>
            <a:ext cx="69929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600" b="1">
                <a:solidFill>
                  <a:srgbClr val="660066"/>
                </a:solidFill>
                <a:latin typeface="Tahoma" pitchFamily="34" charset="0"/>
              </a:rPr>
              <a:t>Illustrating Flow Variability</a:t>
            </a:r>
          </a:p>
        </p:txBody>
      </p:sp>
      <p:sp>
        <p:nvSpPr>
          <p:cNvPr id="68" name="Line 1075">
            <a:extLst>
              <a:ext uri="{FF2B5EF4-FFF2-40B4-BE49-F238E27FC236}">
                <a16:creationId xmlns:a16="http://schemas.microsoft.com/office/drawing/2014/main" id="{69AB7ED7-86F6-4F11-BA5A-82E67EA462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9900" y="2449513"/>
            <a:ext cx="5638800" cy="0"/>
          </a:xfrm>
          <a:prstGeom prst="line">
            <a:avLst/>
          </a:prstGeom>
          <a:noFill/>
          <a:ln w="19050">
            <a:solidFill>
              <a:srgbClr val="D60093"/>
            </a:solidFill>
            <a:round/>
            <a:headEnd/>
            <a:tailEnd type="stealth" w="med" len="med"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2DDD2B6-241B-44A0-9247-DAE62C4F0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413000"/>
            <a:ext cx="76200" cy="76200"/>
          </a:xfrm>
          <a:prstGeom prst="ellipse">
            <a:avLst/>
          </a:prstGeom>
          <a:solidFill>
            <a:srgbClr val="D60093"/>
          </a:solidFill>
          <a:ln w="9525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FFC0B12-D423-430A-9611-E31EA080D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413000"/>
            <a:ext cx="76200" cy="76200"/>
          </a:xfrm>
          <a:prstGeom prst="ellipse">
            <a:avLst/>
          </a:prstGeom>
          <a:solidFill>
            <a:srgbClr val="D60093"/>
          </a:solidFill>
          <a:ln w="9525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05969D3-369C-4DDD-A257-006026687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413000"/>
            <a:ext cx="76200" cy="76200"/>
          </a:xfrm>
          <a:prstGeom prst="ellipse">
            <a:avLst/>
          </a:prstGeom>
          <a:solidFill>
            <a:srgbClr val="D60093"/>
          </a:solidFill>
          <a:ln w="9525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ECB107D-F05C-4CBA-A482-008470A4F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413000"/>
            <a:ext cx="76200" cy="76200"/>
          </a:xfrm>
          <a:prstGeom prst="ellipse">
            <a:avLst/>
          </a:prstGeom>
          <a:solidFill>
            <a:srgbClr val="D60093"/>
          </a:solidFill>
          <a:ln w="9525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62A9C6A-0BE5-4C73-A79C-B84A0FC15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413000"/>
            <a:ext cx="76200" cy="76200"/>
          </a:xfrm>
          <a:prstGeom prst="ellipse">
            <a:avLst/>
          </a:prstGeom>
          <a:solidFill>
            <a:srgbClr val="D60093"/>
          </a:solidFill>
          <a:ln w="9525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31F0768-6569-4FCD-9002-051A3A8D1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413000"/>
            <a:ext cx="76200" cy="76200"/>
          </a:xfrm>
          <a:prstGeom prst="ellipse">
            <a:avLst/>
          </a:prstGeom>
          <a:solidFill>
            <a:srgbClr val="D60093"/>
          </a:solidFill>
          <a:ln w="9525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5DD7C6F-3C7E-4FFF-83BF-F45965B5F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413000"/>
            <a:ext cx="76200" cy="76200"/>
          </a:xfrm>
          <a:prstGeom prst="ellipse">
            <a:avLst/>
          </a:prstGeom>
          <a:solidFill>
            <a:srgbClr val="D60093"/>
          </a:solidFill>
          <a:ln w="9525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C308669-A604-4A76-ADEA-7D1C946DF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413000"/>
            <a:ext cx="76200" cy="76200"/>
          </a:xfrm>
          <a:prstGeom prst="ellipse">
            <a:avLst/>
          </a:prstGeom>
          <a:solidFill>
            <a:srgbClr val="D60093"/>
          </a:solidFill>
          <a:ln w="9525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0FC538B-995E-458F-BEF8-B239229D7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413000"/>
            <a:ext cx="76200" cy="76200"/>
          </a:xfrm>
          <a:prstGeom prst="ellipse">
            <a:avLst/>
          </a:prstGeom>
          <a:solidFill>
            <a:srgbClr val="D60093"/>
          </a:solidFill>
          <a:ln w="9525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EA372C0-DAEA-43AF-81C1-BC65BF30B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413000"/>
            <a:ext cx="76200" cy="76200"/>
          </a:xfrm>
          <a:prstGeom prst="ellipse">
            <a:avLst/>
          </a:prstGeom>
          <a:solidFill>
            <a:srgbClr val="D60093"/>
          </a:solidFill>
          <a:ln w="9525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79" name="Text Box 1064">
            <a:extLst>
              <a:ext uri="{FF2B5EF4-FFF2-40B4-BE49-F238E27FC236}">
                <a16:creationId xmlns:a16="http://schemas.microsoft.com/office/drawing/2014/main" id="{6A593AA6-41AB-43A9-9CF8-1591AD21D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2274888"/>
            <a:ext cx="268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pPr eaLnBrk="0" hangingPunct="0"/>
            <a:r>
              <a:rPr lang="en-US" sz="2000" b="1"/>
              <a:t>t</a:t>
            </a:r>
            <a:endParaRPr lang="en-US"/>
          </a:p>
        </p:txBody>
      </p:sp>
      <p:sp>
        <p:nvSpPr>
          <p:cNvPr id="80" name="Text Box 1063">
            <a:extLst>
              <a:ext uri="{FF2B5EF4-FFF2-40B4-BE49-F238E27FC236}">
                <a16:creationId xmlns:a16="http://schemas.microsoft.com/office/drawing/2014/main" id="{8D238370-E8C6-4622-9D30-159F69BD1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752600"/>
            <a:ext cx="3468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pPr eaLnBrk="0" hangingPunct="0"/>
            <a:r>
              <a:rPr lang="en-US" b="1">
                <a:latin typeface="Arial" charset="0"/>
              </a:rPr>
              <a:t>Low variability arrivals</a:t>
            </a:r>
            <a:endParaRPr lang="en-US" sz="2800">
              <a:latin typeface="Arial" charset="0"/>
            </a:endParaRPr>
          </a:p>
        </p:txBody>
      </p:sp>
      <p:sp>
        <p:nvSpPr>
          <p:cNvPr id="81" name="Line 1062">
            <a:extLst>
              <a:ext uri="{FF2B5EF4-FFF2-40B4-BE49-F238E27FC236}">
                <a16:creationId xmlns:a16="http://schemas.microsoft.com/office/drawing/2014/main" id="{285DC99D-5AFA-47C4-A4BF-B75D3CAAA4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5925" y="4276725"/>
            <a:ext cx="5638800" cy="0"/>
          </a:xfrm>
          <a:prstGeom prst="line">
            <a:avLst/>
          </a:prstGeom>
          <a:noFill/>
          <a:ln w="19050">
            <a:solidFill>
              <a:srgbClr val="D60093"/>
            </a:solidFill>
            <a:round/>
            <a:headEnd/>
            <a:tailEnd type="stealth" w="med" len="med"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0A600D5-36CC-4C6D-9385-E4F9FF853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25" y="4240213"/>
            <a:ext cx="76200" cy="76200"/>
          </a:xfrm>
          <a:prstGeom prst="ellipse">
            <a:avLst/>
          </a:prstGeom>
          <a:solidFill>
            <a:srgbClr val="D60093"/>
          </a:solidFill>
          <a:ln w="9525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4B68DB3-3B91-4C65-9A81-299518E25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525" y="4240213"/>
            <a:ext cx="76200" cy="76200"/>
          </a:xfrm>
          <a:prstGeom prst="ellipse">
            <a:avLst/>
          </a:prstGeom>
          <a:solidFill>
            <a:srgbClr val="D60093"/>
          </a:solidFill>
          <a:ln w="9525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A9345DD-116F-4A51-AA2E-D0D55CB6F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4240213"/>
            <a:ext cx="76200" cy="76200"/>
          </a:xfrm>
          <a:prstGeom prst="ellipse">
            <a:avLst/>
          </a:prstGeom>
          <a:solidFill>
            <a:srgbClr val="D60093"/>
          </a:solidFill>
          <a:ln w="9525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3D57FBC-2FFC-455E-9D7C-723632340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4240213"/>
            <a:ext cx="76200" cy="76200"/>
          </a:xfrm>
          <a:prstGeom prst="ellipse">
            <a:avLst/>
          </a:prstGeom>
          <a:solidFill>
            <a:srgbClr val="D60093"/>
          </a:solidFill>
          <a:ln w="9525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740ABDC-EC6D-4AB1-855B-F7882EF57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5" y="4240213"/>
            <a:ext cx="76200" cy="76200"/>
          </a:xfrm>
          <a:prstGeom prst="ellipse">
            <a:avLst/>
          </a:prstGeom>
          <a:solidFill>
            <a:srgbClr val="D60093"/>
          </a:solidFill>
          <a:ln w="9525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A455273-1EC9-46A9-ACF8-42CEA648B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4240213"/>
            <a:ext cx="76200" cy="76200"/>
          </a:xfrm>
          <a:prstGeom prst="ellipse">
            <a:avLst/>
          </a:prstGeom>
          <a:solidFill>
            <a:srgbClr val="D60093"/>
          </a:solidFill>
          <a:ln w="9525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ECA6E66-0317-4356-AE7C-73DE28224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925" y="4240213"/>
            <a:ext cx="76200" cy="76200"/>
          </a:xfrm>
          <a:prstGeom prst="ellipse">
            <a:avLst/>
          </a:prstGeom>
          <a:solidFill>
            <a:srgbClr val="D60093"/>
          </a:solidFill>
          <a:ln w="9525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B0F6D0B-E0D1-422D-B741-37D61C28E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525" y="4240213"/>
            <a:ext cx="76200" cy="76200"/>
          </a:xfrm>
          <a:prstGeom prst="ellipse">
            <a:avLst/>
          </a:prstGeom>
          <a:solidFill>
            <a:srgbClr val="D60093"/>
          </a:solidFill>
          <a:ln w="9525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2A822AF-A789-4912-95ED-4B026CA53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25" y="4240213"/>
            <a:ext cx="76200" cy="76200"/>
          </a:xfrm>
          <a:prstGeom prst="ellipse">
            <a:avLst/>
          </a:prstGeom>
          <a:solidFill>
            <a:srgbClr val="D60093"/>
          </a:solidFill>
          <a:ln w="9525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9255623-E80B-42F2-B6E7-55ED7E782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325" y="4240213"/>
            <a:ext cx="76200" cy="76200"/>
          </a:xfrm>
          <a:prstGeom prst="ellipse">
            <a:avLst/>
          </a:prstGeom>
          <a:solidFill>
            <a:srgbClr val="D60093"/>
          </a:solidFill>
          <a:ln w="9525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92" name="Text Box 1051">
            <a:extLst>
              <a:ext uri="{FF2B5EF4-FFF2-40B4-BE49-F238E27FC236}">
                <a16:creationId xmlns:a16="http://schemas.microsoft.com/office/drawing/2014/main" id="{56CDC903-2811-4EE4-8CE0-21FEC036A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0" y="4065588"/>
            <a:ext cx="268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pPr eaLnBrk="0" hangingPunct="0"/>
            <a:r>
              <a:rPr lang="en-US" sz="2000" b="1"/>
              <a:t>t</a:t>
            </a:r>
            <a:endParaRPr lang="en-US"/>
          </a:p>
        </p:txBody>
      </p:sp>
      <p:sp>
        <p:nvSpPr>
          <p:cNvPr id="93" name="Text Box 1050">
            <a:extLst>
              <a:ext uri="{FF2B5EF4-FFF2-40B4-BE49-F238E27FC236}">
                <a16:creationId xmlns:a16="http://schemas.microsoft.com/office/drawing/2014/main" id="{72DA4A98-14A4-4323-BA5B-C022058AF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425" y="3543300"/>
            <a:ext cx="353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pPr eaLnBrk="0" hangingPunct="0"/>
            <a:r>
              <a:rPr lang="en-US" b="1">
                <a:latin typeface="Arial" charset="0"/>
              </a:rPr>
              <a:t>High variability arrivals</a:t>
            </a:r>
            <a:endParaRPr lang="en-US" sz="2800">
              <a:latin typeface="Arial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5E7E1D4-829D-4270-88B9-AE03C2C61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794000"/>
            <a:ext cx="723900" cy="7143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FCDE5CD-CE0C-4832-B9E7-724E469EF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960688"/>
            <a:ext cx="371475" cy="3810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7418DC3-7E4D-4EC7-B0A7-742DD9052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960688"/>
            <a:ext cx="371475" cy="3810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D781462-DB1A-4030-8AEC-78ABECC3F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960688"/>
            <a:ext cx="371475" cy="3810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BBDBF60-6347-487A-B62B-BBDDB3B3C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960688"/>
            <a:ext cx="371475" cy="3810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BDB35E7-225E-4785-BB37-2AB82C311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960688"/>
            <a:ext cx="371475" cy="3810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B024E73-60FB-4506-9676-DD090A5D6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960688"/>
            <a:ext cx="371475" cy="3810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5BF970B-87C3-4D59-B42C-88B468501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960688"/>
            <a:ext cx="371475" cy="3810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102" name="Text Box 1041">
            <a:extLst>
              <a:ext uri="{FF2B5EF4-FFF2-40B4-BE49-F238E27FC236}">
                <a16:creationId xmlns:a16="http://schemas.microsoft.com/office/drawing/2014/main" id="{03569CEE-8F97-47E9-AD4E-6CF454F85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68613"/>
            <a:ext cx="1385887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pPr eaLnBrk="0" hangingPunct="0"/>
            <a:r>
              <a:rPr lang="en-US" b="1" i="1" dirty="0">
                <a:solidFill>
                  <a:schemeClr val="accent2"/>
                </a:solidFill>
                <a:latin typeface="Arial" charset="0"/>
              </a:rPr>
              <a:t>smooth!</a:t>
            </a:r>
            <a:endParaRPr lang="en-US" dirty="0">
              <a:latin typeface="Arial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365697C-EE45-49D3-8BEB-AE00C5A80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525" y="4581525"/>
            <a:ext cx="723900" cy="7143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67A9CC3-6565-4DD7-929E-715F6F869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946400"/>
            <a:ext cx="371475" cy="3810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50EAD7F-1D8D-45B6-83FC-5EFE6DB00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946400"/>
            <a:ext cx="371475" cy="3810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080C8241-85A2-4287-B2A8-7B4DB89B0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946400"/>
            <a:ext cx="371475" cy="3810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490018D-A16C-4CF6-932E-AE6D441DD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325" y="4733925"/>
            <a:ext cx="371475" cy="3810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C67B764-688B-4DC0-9A3E-ED49A2618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25" y="4733925"/>
            <a:ext cx="371475" cy="3810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559ED4F-851E-4730-8743-E8D9924BB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925" y="4733925"/>
            <a:ext cx="371475" cy="3810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04A18B2E-93C1-407B-AC27-D021D3768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4733925"/>
            <a:ext cx="371475" cy="3810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111" name="Text Box 1032">
            <a:extLst>
              <a:ext uri="{FF2B5EF4-FFF2-40B4-BE49-F238E27FC236}">
                <a16:creationId xmlns:a16="http://schemas.microsoft.com/office/drawing/2014/main" id="{31DE5C96-6823-47E8-A7BB-4C2D5B4ED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4579938"/>
            <a:ext cx="1217612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pPr eaLnBrk="0" hangingPunct="0"/>
            <a:r>
              <a:rPr lang="en-US" b="1" i="1" dirty="0" err="1">
                <a:solidFill>
                  <a:schemeClr val="accent2"/>
                </a:solidFill>
                <a:latin typeface="Arial" charset="0"/>
              </a:rPr>
              <a:t>bursty</a:t>
            </a:r>
            <a:r>
              <a:rPr lang="en-US" b="1" i="1" dirty="0">
                <a:solidFill>
                  <a:schemeClr val="accent2"/>
                </a:solidFill>
                <a:latin typeface="Arial" charset="0"/>
              </a:rPr>
              <a:t>!</a:t>
            </a:r>
            <a:endParaRPr lang="en-US" dirty="0">
              <a:latin typeface="Arial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E00CE76-D9F2-4081-9B24-34651E0BB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4733925"/>
            <a:ext cx="371475" cy="3810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22F35CC-910D-4D80-BAE1-783E0C683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4325" y="4733925"/>
            <a:ext cx="371475" cy="3810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9E48F54-E02E-492B-B3E2-EA247A9AC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25" y="4733925"/>
            <a:ext cx="371475" cy="3810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0FCFAAF9-C331-4636-801B-A29004C6B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925" y="4733925"/>
            <a:ext cx="371475" cy="3810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F25F4CC6-DCE0-4FD4-88A4-D03E4BAC8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725" y="4733925"/>
            <a:ext cx="371475" cy="3810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9C77302-5B31-446B-8C82-FB9B60E1C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525" y="4733925"/>
            <a:ext cx="371475" cy="3810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118" name="Line 1086">
            <a:extLst>
              <a:ext uri="{FF2B5EF4-FFF2-40B4-BE49-F238E27FC236}">
                <a16:creationId xmlns:a16="http://schemas.microsoft.com/office/drawing/2014/main" id="{54409555-070C-411C-B67F-A4C5D117C5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0012" y="3190875"/>
            <a:ext cx="10318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119" name="Line 1087">
            <a:extLst>
              <a:ext uri="{FF2B5EF4-FFF2-40B4-BE49-F238E27FC236}">
                <a16:creationId xmlns:a16="http://schemas.microsoft.com/office/drawing/2014/main" id="{B1AFACB8-BA83-4DF2-B415-11543A0D5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1425" y="4938713"/>
            <a:ext cx="1389062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med" len="med"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9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7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25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2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6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8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8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3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33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38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alphaModFix amt="5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1421" y="307697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Putting it all together</a:t>
            </a:r>
            <a:endParaRPr lang="en-US" sz="2800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1524000"/>
            <a:ext cx="8763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hangingPunct="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  <a:latin typeface="+mj-lt"/>
              </a:rPr>
              <a:t>Considers individual variability of all types</a:t>
            </a:r>
          </a:p>
          <a:p>
            <a:pPr marL="457200" indent="-457200" hangingPunct="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  <a:latin typeface="+mj-lt"/>
              </a:rPr>
              <a:t>Considers operational variability (Flow)</a:t>
            </a:r>
          </a:p>
          <a:p>
            <a:pPr marL="457200" indent="-457200" hangingPunct="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  <a:latin typeface="+mj-lt"/>
              </a:rPr>
              <a:t>Combining each node to the next one</a:t>
            </a:r>
          </a:p>
          <a:p>
            <a:pPr marL="457200" indent="-457200" hangingPunct="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  <a:latin typeface="+mj-lt"/>
              </a:rPr>
              <a:t>Allows quantitative modeling (no need for simulation)</a:t>
            </a:r>
          </a:p>
        </p:txBody>
      </p:sp>
    </p:spTree>
    <p:extLst>
      <p:ext uri="{BB962C8B-B14F-4D97-AF65-F5344CB8AC3E}">
        <p14:creationId xmlns:p14="http://schemas.microsoft.com/office/powerpoint/2010/main" val="413341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alphaModFix amt="5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1421" y="307697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Putting it all together - Example</a:t>
            </a:r>
            <a:endParaRPr lang="en-US" sz="2800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" name="Graphic 2" descr="Bar chart">
            <a:hlinkClick r:id="rId4" action="ppaction://hlinkfile"/>
            <a:extLst>
              <a:ext uri="{FF2B5EF4-FFF2-40B4-BE49-F238E27FC236}">
                <a16:creationId xmlns:a16="http://schemas.microsoft.com/office/drawing/2014/main" id="{B49790E6-391A-4837-8F65-2DD5CA1AF3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352800" y="2209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3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alphaModFix amt="5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952" y="1371600"/>
            <a:ext cx="8991600" cy="3886200"/>
          </a:xfrm>
        </p:spPr>
        <p:txBody>
          <a:bodyPr/>
          <a:lstStyle/>
          <a:p>
            <a:pPr hangingPunct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0066"/>
                </a:solidFill>
                <a:latin typeface="+mj-lt"/>
              </a:rPr>
              <a:t>Static solutions verses dynamic</a:t>
            </a:r>
          </a:p>
          <a:p>
            <a:pPr hangingPunct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0066"/>
                </a:solidFill>
                <a:latin typeface="+mj-lt"/>
              </a:rPr>
              <a:t>Deterministic approach verses Stochastic</a:t>
            </a:r>
          </a:p>
          <a:p>
            <a:pPr hangingPunct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0066"/>
                </a:solidFill>
                <a:latin typeface="+mj-lt"/>
              </a:rPr>
              <a:t>Single level vs. multi level (multi echelon inventory systems)</a:t>
            </a:r>
          </a:p>
          <a:p>
            <a:pPr hangingPunct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0066"/>
                </a:solidFill>
                <a:latin typeface="+mj-lt"/>
              </a:rPr>
              <a:t>Single product or multiple products</a:t>
            </a:r>
          </a:p>
          <a:p>
            <a:pPr hangingPunct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0066"/>
                </a:solidFill>
                <a:latin typeface="+mj-lt"/>
              </a:rPr>
              <a:t>…</a:t>
            </a:r>
          </a:p>
          <a:p>
            <a:pPr marL="91440" hangingPunct="0">
              <a:spcBef>
                <a:spcPts val="0"/>
              </a:spcBef>
              <a:buNone/>
            </a:pPr>
            <a:endParaRPr lang="en-US" dirty="0">
              <a:solidFill>
                <a:srgbClr val="993366"/>
              </a:solidFill>
              <a:latin typeface="+mj-lt"/>
            </a:endParaRPr>
          </a:p>
          <a:p>
            <a:pPr marL="514350" indent="-514350">
              <a:buNone/>
            </a:pPr>
            <a:endParaRPr lang="en-US" dirty="0">
              <a:solidFill>
                <a:srgbClr val="993366"/>
              </a:solidFill>
              <a:latin typeface="+mj-lt"/>
            </a:endParaRPr>
          </a:p>
          <a:p>
            <a:pPr marL="514350" indent="-514350">
              <a:buNone/>
            </a:pPr>
            <a:endParaRPr lang="en-US" sz="2400" dirty="0">
              <a:solidFill>
                <a:srgbClr val="993366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3052" y="381000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Why is it so hard to “optimize”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alphaModFix amt="5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524000"/>
            <a:ext cx="8435975" cy="44529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660066"/>
                </a:solidFill>
                <a:latin typeface="+mj-lt"/>
              </a:rPr>
              <a:t>Try to follow this “simple” example:</a:t>
            </a:r>
          </a:p>
          <a:p>
            <a:pPr marL="0" indent="0">
              <a:buNone/>
            </a:pPr>
            <a:endParaRPr lang="en-US" b="1" dirty="0">
              <a:solidFill>
                <a:srgbClr val="660066"/>
              </a:solidFill>
              <a:latin typeface="+mj-lt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b="1" dirty="0">
              <a:solidFill>
                <a:srgbClr val="660066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304800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Demonstration: The Beer Game</a:t>
            </a:r>
            <a:endParaRPr lang="en-US" sz="2800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Action Button: Information 1">
            <a:hlinkClick r:id="rId4" highlightClick="1"/>
          </p:cNvPr>
          <p:cNvSpPr/>
          <p:nvPr/>
        </p:nvSpPr>
        <p:spPr bwMode="auto">
          <a:xfrm>
            <a:off x="2514600" y="2362200"/>
            <a:ext cx="838200" cy="609600"/>
          </a:xfrm>
          <a:prstGeom prst="actionButtonInformation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alphaModFix amt="5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717" y="297014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Very Basic Inventory Management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537010" y="1752600"/>
            <a:ext cx="8350317" cy="4419600"/>
          </a:xfrm>
        </p:spPr>
        <p:txBody>
          <a:bodyPr/>
          <a:lstStyle/>
          <a:p>
            <a:pPr marL="0" indent="0" hangingPunct="0">
              <a:buNone/>
            </a:pPr>
            <a:r>
              <a:rPr lang="en-US" b="1" dirty="0">
                <a:solidFill>
                  <a:srgbClr val="660066"/>
                </a:solidFill>
                <a:latin typeface="+mj-lt"/>
              </a:rPr>
              <a:t>Static, deterministic, single level, single product.</a:t>
            </a:r>
          </a:p>
          <a:p>
            <a:pPr marL="0" indent="0" hangingPunct="0">
              <a:buNone/>
            </a:pPr>
            <a:endParaRPr lang="en-US" b="1" dirty="0">
              <a:solidFill>
                <a:srgbClr val="660066"/>
              </a:solidFill>
              <a:latin typeface="+mj-lt"/>
            </a:endParaRPr>
          </a:p>
          <a:p>
            <a:pPr marL="0" indent="0" hangingPunct="0">
              <a:buNone/>
            </a:pPr>
            <a:r>
              <a:rPr lang="en-US" b="1" dirty="0">
                <a:solidFill>
                  <a:srgbClr val="660066"/>
                </a:solidFill>
                <a:latin typeface="+mj-lt"/>
              </a:rPr>
              <a:t>EOQ or POQ models:</a:t>
            </a:r>
          </a:p>
          <a:p>
            <a:pPr marL="91440" hangingPunct="0">
              <a:spcBef>
                <a:spcPts val="0"/>
              </a:spcBef>
              <a:buNone/>
            </a:pPr>
            <a:endParaRPr lang="en-US" dirty="0">
              <a:solidFill>
                <a:srgbClr val="993366"/>
              </a:solidFill>
              <a:latin typeface="+mj-lt"/>
            </a:endParaRPr>
          </a:p>
          <a:p>
            <a:pPr marL="514350" indent="-514350">
              <a:buNone/>
            </a:pPr>
            <a:endParaRPr lang="en-US" dirty="0">
              <a:solidFill>
                <a:srgbClr val="993366"/>
              </a:solidFill>
              <a:latin typeface="+mj-lt"/>
            </a:endParaRPr>
          </a:p>
          <a:p>
            <a:pPr marL="514350" indent="-514350">
              <a:buNone/>
            </a:pPr>
            <a:endParaRPr lang="en-US" sz="2400" dirty="0">
              <a:solidFill>
                <a:srgbClr val="993366"/>
              </a:solidFill>
              <a:latin typeface="+mj-lt"/>
            </a:endParaRPr>
          </a:p>
        </p:txBody>
      </p:sp>
      <p:sp>
        <p:nvSpPr>
          <p:cNvPr id="8" name="5-Point Star 7"/>
          <p:cNvSpPr/>
          <p:nvPr/>
        </p:nvSpPr>
        <p:spPr bwMode="auto">
          <a:xfrm>
            <a:off x="156010" y="1905000"/>
            <a:ext cx="381000" cy="304800"/>
          </a:xfrm>
          <a:prstGeom prst="star5">
            <a:avLst/>
          </a:prstGeom>
          <a:solidFill>
            <a:srgbClr val="FF1515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501" y="4267200"/>
            <a:ext cx="4618417" cy="2169359"/>
            <a:chOff x="1199287" y="1905000"/>
            <a:chExt cx="6877913" cy="3879193"/>
          </a:xfrm>
        </p:grpSpPr>
        <p:sp>
          <p:nvSpPr>
            <p:cNvPr id="10" name="Line 42"/>
            <p:cNvSpPr>
              <a:spLocks noChangeShapeType="1"/>
            </p:cNvSpPr>
            <p:nvPr/>
          </p:nvSpPr>
          <p:spPr bwMode="auto">
            <a:xfrm>
              <a:off x="2362200" y="1905000"/>
              <a:ext cx="0" cy="2438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41"/>
            <p:cNvSpPr>
              <a:spLocks noChangeShapeType="1"/>
            </p:cNvSpPr>
            <p:nvPr/>
          </p:nvSpPr>
          <p:spPr bwMode="auto">
            <a:xfrm>
              <a:off x="2362200" y="4343400"/>
              <a:ext cx="5257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40"/>
            <p:cNvSpPr>
              <a:spLocks noChangeShapeType="1"/>
            </p:cNvSpPr>
            <p:nvPr/>
          </p:nvSpPr>
          <p:spPr bwMode="auto">
            <a:xfrm>
              <a:off x="2362200" y="2590800"/>
              <a:ext cx="1219200" cy="17526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39"/>
            <p:cNvSpPr>
              <a:spLocks noChangeShapeType="1"/>
            </p:cNvSpPr>
            <p:nvPr/>
          </p:nvSpPr>
          <p:spPr bwMode="auto">
            <a:xfrm>
              <a:off x="3581400" y="2590800"/>
              <a:ext cx="0" cy="17526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38"/>
            <p:cNvSpPr>
              <a:spLocks noChangeShapeType="1"/>
            </p:cNvSpPr>
            <p:nvPr/>
          </p:nvSpPr>
          <p:spPr bwMode="auto">
            <a:xfrm>
              <a:off x="2362200" y="2590800"/>
              <a:ext cx="518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37"/>
            <p:cNvSpPr>
              <a:spLocks noChangeShapeType="1"/>
            </p:cNvSpPr>
            <p:nvPr/>
          </p:nvSpPr>
          <p:spPr bwMode="auto">
            <a:xfrm>
              <a:off x="3581400" y="2590800"/>
              <a:ext cx="1219200" cy="17526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36"/>
            <p:cNvSpPr>
              <a:spLocks noChangeShapeType="1"/>
            </p:cNvSpPr>
            <p:nvPr/>
          </p:nvSpPr>
          <p:spPr bwMode="auto">
            <a:xfrm>
              <a:off x="4800600" y="2590800"/>
              <a:ext cx="0" cy="17526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35"/>
            <p:cNvSpPr>
              <a:spLocks noChangeShapeType="1"/>
            </p:cNvSpPr>
            <p:nvPr/>
          </p:nvSpPr>
          <p:spPr bwMode="auto">
            <a:xfrm>
              <a:off x="4800600" y="2590800"/>
              <a:ext cx="1219200" cy="17526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4"/>
            <p:cNvSpPr>
              <a:spLocks noChangeShapeType="1"/>
            </p:cNvSpPr>
            <p:nvPr/>
          </p:nvSpPr>
          <p:spPr bwMode="auto">
            <a:xfrm>
              <a:off x="6019800" y="2590800"/>
              <a:ext cx="0" cy="17526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3"/>
            <p:cNvSpPr>
              <a:spLocks noChangeShapeType="1"/>
            </p:cNvSpPr>
            <p:nvPr/>
          </p:nvSpPr>
          <p:spPr bwMode="auto">
            <a:xfrm>
              <a:off x="6019800" y="2590800"/>
              <a:ext cx="1219200" cy="17526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32"/>
            <p:cNvSpPr txBox="1">
              <a:spLocks noChangeArrowheads="1"/>
            </p:cNvSpPr>
            <p:nvPr/>
          </p:nvSpPr>
          <p:spPr bwMode="auto">
            <a:xfrm>
              <a:off x="3200400" y="4418013"/>
              <a:ext cx="886148" cy="704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 i="1" dirty="0">
                  <a:cs typeface="Times New Roman" panose="02020603050405020304" pitchFamily="18" charset="0"/>
                </a:rPr>
                <a:t>Q/D</a:t>
              </a:r>
              <a:endParaRPr lang="en-US" altLang="en-US" sz="1800" dirty="0"/>
            </a:p>
          </p:txBody>
        </p:sp>
        <p:sp>
          <p:nvSpPr>
            <p:cNvPr id="21" name="Text Box 31"/>
            <p:cNvSpPr txBox="1">
              <a:spLocks noChangeArrowheads="1"/>
            </p:cNvSpPr>
            <p:nvPr/>
          </p:nvSpPr>
          <p:spPr bwMode="auto">
            <a:xfrm>
              <a:off x="4343399" y="4418013"/>
              <a:ext cx="1077127" cy="704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 dirty="0">
                  <a:cs typeface="Times New Roman" panose="02020603050405020304" pitchFamily="18" charset="0"/>
                </a:rPr>
                <a:t>2</a:t>
              </a:r>
              <a:r>
                <a:rPr lang="en-US" altLang="en-US" sz="1800" b="1" i="1" dirty="0">
                  <a:cs typeface="Times New Roman" panose="02020603050405020304" pitchFamily="18" charset="0"/>
                </a:rPr>
                <a:t>Q/D</a:t>
              </a:r>
              <a:endParaRPr lang="en-US" altLang="en-US" sz="1800" dirty="0"/>
            </a:p>
          </p:txBody>
        </p:sp>
        <p:sp>
          <p:nvSpPr>
            <p:cNvPr id="22" name="Text Box 30"/>
            <p:cNvSpPr txBox="1">
              <a:spLocks noChangeArrowheads="1"/>
            </p:cNvSpPr>
            <p:nvPr/>
          </p:nvSpPr>
          <p:spPr bwMode="auto">
            <a:xfrm>
              <a:off x="5562600" y="4418013"/>
              <a:ext cx="1077127" cy="704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 dirty="0">
                  <a:cs typeface="Times New Roman" panose="02020603050405020304" pitchFamily="18" charset="0"/>
                </a:rPr>
                <a:t>3</a:t>
              </a:r>
              <a:r>
                <a:rPr lang="en-US" altLang="en-US" sz="1800" b="1" i="1" dirty="0">
                  <a:cs typeface="Times New Roman" panose="02020603050405020304" pitchFamily="18" charset="0"/>
                </a:rPr>
                <a:t>Q/D</a:t>
              </a:r>
              <a:endParaRPr lang="en-US" altLang="en-US" sz="1800" dirty="0"/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6781800" y="4418013"/>
              <a:ext cx="1077127" cy="704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 dirty="0">
                  <a:cs typeface="Times New Roman" panose="02020603050405020304" pitchFamily="18" charset="0"/>
                </a:rPr>
                <a:t>4</a:t>
              </a:r>
              <a:r>
                <a:rPr lang="en-US" altLang="en-US" sz="1800" b="1" i="1" dirty="0">
                  <a:cs typeface="Times New Roman" panose="02020603050405020304" pitchFamily="18" charset="0"/>
                </a:rPr>
                <a:t>Q/D</a:t>
              </a:r>
              <a:endParaRPr lang="en-US" altLang="en-US" sz="1800" dirty="0"/>
            </a:p>
          </p:txBody>
        </p:sp>
        <p:sp>
          <p:nvSpPr>
            <p:cNvPr id="24" name="Text Box 28"/>
            <p:cNvSpPr txBox="1">
              <a:spLocks noChangeArrowheads="1"/>
            </p:cNvSpPr>
            <p:nvPr/>
          </p:nvSpPr>
          <p:spPr bwMode="auto">
            <a:xfrm>
              <a:off x="1905000" y="2436813"/>
              <a:ext cx="542383" cy="704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 i="1" dirty="0">
                  <a:cs typeface="Times New Roman" panose="02020603050405020304" pitchFamily="18" charset="0"/>
                </a:rPr>
                <a:t>Q</a:t>
              </a:r>
              <a:endParaRPr lang="en-US" altLang="en-US" sz="1800" b="1" dirty="0"/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 rot="10800000">
              <a:off x="1199287" y="2280855"/>
              <a:ext cx="687528" cy="2156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Times New Roman" panose="02020603050405020304" pitchFamily="18" charset="0"/>
                </a:rPr>
                <a:t>Inventory</a:t>
              </a:r>
              <a:endParaRPr lang="en-US" alt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4419601" y="5080000"/>
              <a:ext cx="1070922" cy="704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Times New Roman" panose="02020603050405020304" pitchFamily="18" charset="0"/>
                </a:rPr>
                <a:t>Time</a:t>
              </a:r>
              <a:endParaRPr lang="en-US" alt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7" name="Line 51"/>
            <p:cNvSpPr>
              <a:spLocks noChangeShapeType="1"/>
            </p:cNvSpPr>
            <p:nvPr/>
          </p:nvSpPr>
          <p:spPr bwMode="auto">
            <a:xfrm>
              <a:off x="2362200" y="3581400"/>
              <a:ext cx="5715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52"/>
            <p:cNvSpPr txBox="1">
              <a:spLocks noChangeArrowheads="1"/>
            </p:cNvSpPr>
            <p:nvPr/>
          </p:nvSpPr>
          <p:spPr bwMode="auto">
            <a:xfrm>
              <a:off x="1828800" y="3349624"/>
              <a:ext cx="828854" cy="704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 i="1" dirty="0">
                  <a:cs typeface="Times New Roman" panose="02020603050405020304" pitchFamily="18" charset="0"/>
                </a:rPr>
                <a:t>Q/2</a:t>
              </a:r>
              <a:endParaRPr lang="en-US" altLang="en-US" sz="1800" dirty="0"/>
            </a:p>
          </p:txBody>
        </p:sp>
      </p:grpSp>
      <p:grpSp>
        <p:nvGrpSpPr>
          <p:cNvPr id="29" name="Group 4"/>
          <p:cNvGrpSpPr>
            <a:grpSpLocks/>
          </p:cNvGrpSpPr>
          <p:nvPr/>
        </p:nvGrpSpPr>
        <p:grpSpPr bwMode="auto">
          <a:xfrm>
            <a:off x="4478499" y="3657600"/>
            <a:ext cx="4609942" cy="2407489"/>
            <a:chOff x="749" y="2035"/>
            <a:chExt cx="3933" cy="2002"/>
          </a:xfrm>
        </p:grpSpPr>
        <p:sp>
          <p:nvSpPr>
            <p:cNvPr id="30" name="Line 5"/>
            <p:cNvSpPr>
              <a:spLocks noChangeShapeType="1"/>
            </p:cNvSpPr>
            <p:nvPr/>
          </p:nvSpPr>
          <p:spPr bwMode="auto">
            <a:xfrm>
              <a:off x="1208" y="2319"/>
              <a:ext cx="20" cy="13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6"/>
            <p:cNvSpPr>
              <a:spLocks noChangeShapeType="1"/>
            </p:cNvSpPr>
            <p:nvPr/>
          </p:nvSpPr>
          <p:spPr bwMode="auto">
            <a:xfrm>
              <a:off x="1228" y="3694"/>
              <a:ext cx="3454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7"/>
            <p:cNvSpPr>
              <a:spLocks noChangeArrowheads="1"/>
            </p:cNvSpPr>
            <p:nvPr/>
          </p:nvSpPr>
          <p:spPr bwMode="auto">
            <a:xfrm>
              <a:off x="3901" y="3729"/>
              <a:ext cx="567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</a:rPr>
                <a:t>Time</a:t>
              </a:r>
            </a:p>
          </p:txBody>
        </p:sp>
        <p:sp>
          <p:nvSpPr>
            <p:cNvPr id="33" name="Rectangle 8"/>
            <p:cNvSpPr>
              <a:spLocks noChangeArrowheads="1"/>
            </p:cNvSpPr>
            <p:nvPr/>
          </p:nvSpPr>
          <p:spPr bwMode="auto">
            <a:xfrm>
              <a:off x="749" y="2035"/>
              <a:ext cx="1365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</a:rPr>
                <a:t>Inventory level</a:t>
              </a:r>
            </a:p>
          </p:txBody>
        </p:sp>
        <p:sp>
          <p:nvSpPr>
            <p:cNvPr id="34" name="Line 9"/>
            <p:cNvSpPr>
              <a:spLocks noChangeShapeType="1"/>
            </p:cNvSpPr>
            <p:nvPr/>
          </p:nvSpPr>
          <p:spPr bwMode="auto">
            <a:xfrm>
              <a:off x="1723" y="2876"/>
              <a:ext cx="0" cy="8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10"/>
            <p:cNvSpPr>
              <a:spLocks noChangeArrowheads="1"/>
            </p:cNvSpPr>
            <p:nvPr/>
          </p:nvSpPr>
          <p:spPr bwMode="auto">
            <a:xfrm>
              <a:off x="1347" y="3710"/>
              <a:ext cx="267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en-US" sz="1600" baseline="-25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" name="Rectangle 11"/>
            <p:cNvSpPr>
              <a:spLocks noChangeArrowheads="1"/>
            </p:cNvSpPr>
            <p:nvPr/>
          </p:nvSpPr>
          <p:spPr bwMode="auto">
            <a:xfrm>
              <a:off x="2024" y="3725"/>
              <a:ext cx="267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en-US" sz="1600" baseline="-25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7" name="Rectangle 12"/>
            <p:cNvSpPr>
              <a:spLocks noChangeArrowheads="1"/>
            </p:cNvSpPr>
            <p:nvPr/>
          </p:nvSpPr>
          <p:spPr bwMode="auto">
            <a:xfrm>
              <a:off x="2090" y="3002"/>
              <a:ext cx="323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i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</a:rPr>
                <a:t>-d</a:t>
              </a:r>
            </a:p>
          </p:txBody>
        </p:sp>
        <p:sp>
          <p:nvSpPr>
            <p:cNvPr id="38" name="Rectangle 13"/>
            <p:cNvSpPr>
              <a:spLocks noChangeArrowheads="1"/>
            </p:cNvSpPr>
            <p:nvPr/>
          </p:nvSpPr>
          <p:spPr bwMode="auto">
            <a:xfrm>
              <a:off x="1216" y="2919"/>
              <a:ext cx="46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i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</a:rPr>
                <a:t>p-d</a:t>
              </a:r>
            </a:p>
          </p:txBody>
        </p:sp>
        <p:sp>
          <p:nvSpPr>
            <p:cNvPr id="39" name="Line 14"/>
            <p:cNvSpPr>
              <a:spLocks noChangeShapeType="1"/>
            </p:cNvSpPr>
            <p:nvPr/>
          </p:nvSpPr>
          <p:spPr bwMode="auto">
            <a:xfrm>
              <a:off x="1236" y="2868"/>
              <a:ext cx="23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5"/>
            <p:cNvSpPr>
              <a:spLocks noChangeShapeType="1"/>
            </p:cNvSpPr>
            <p:nvPr/>
          </p:nvSpPr>
          <p:spPr bwMode="auto">
            <a:xfrm flipV="1">
              <a:off x="1236" y="2868"/>
              <a:ext cx="487" cy="818"/>
            </a:xfrm>
            <a:prstGeom prst="line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6"/>
            <p:cNvSpPr>
              <a:spLocks noChangeShapeType="1"/>
            </p:cNvSpPr>
            <p:nvPr/>
          </p:nvSpPr>
          <p:spPr bwMode="auto">
            <a:xfrm>
              <a:off x="1723" y="2876"/>
              <a:ext cx="1173" cy="818"/>
            </a:xfrm>
            <a:prstGeom prst="line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7"/>
            <p:cNvSpPr>
              <a:spLocks noChangeShapeType="1"/>
            </p:cNvSpPr>
            <p:nvPr/>
          </p:nvSpPr>
          <p:spPr bwMode="auto">
            <a:xfrm flipV="1">
              <a:off x="2882" y="2869"/>
              <a:ext cx="487" cy="818"/>
            </a:xfrm>
            <a:prstGeom prst="line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8"/>
            <p:cNvSpPr>
              <a:spLocks noChangeShapeType="1"/>
            </p:cNvSpPr>
            <p:nvPr/>
          </p:nvSpPr>
          <p:spPr bwMode="auto">
            <a:xfrm>
              <a:off x="3376" y="2886"/>
              <a:ext cx="1173" cy="818"/>
            </a:xfrm>
            <a:prstGeom prst="line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19"/>
            <p:cNvSpPr>
              <a:spLocks noChangeArrowheads="1"/>
            </p:cNvSpPr>
            <p:nvPr/>
          </p:nvSpPr>
          <p:spPr bwMode="auto">
            <a:xfrm>
              <a:off x="751" y="2687"/>
              <a:ext cx="45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en-US" sz="1800" baseline="-25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</a:rPr>
                <a:t>max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632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>
            <a:alphaModFix amt="5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717" y="297014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Very Basic Inventory Management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89563" y="1447800"/>
            <a:ext cx="8350317" cy="4419600"/>
          </a:xfrm>
        </p:spPr>
        <p:txBody>
          <a:bodyPr/>
          <a:lstStyle/>
          <a:p>
            <a:pPr marL="0" indent="0" hangingPunct="0">
              <a:buNone/>
            </a:pPr>
            <a:r>
              <a:rPr lang="en-US" sz="2400" b="1" dirty="0">
                <a:solidFill>
                  <a:srgbClr val="660066"/>
                </a:solidFill>
                <a:latin typeface="+mj-lt"/>
              </a:rPr>
              <a:t>Static, deterministic, single level, single product.</a:t>
            </a:r>
          </a:p>
          <a:p>
            <a:pPr marL="91440" hangingPunct="0">
              <a:spcBef>
                <a:spcPts val="0"/>
              </a:spcBef>
              <a:buNone/>
            </a:pPr>
            <a:endParaRPr lang="en-US" dirty="0">
              <a:solidFill>
                <a:srgbClr val="993366"/>
              </a:solidFill>
              <a:latin typeface="+mj-lt"/>
            </a:endParaRPr>
          </a:p>
          <a:p>
            <a:pPr marL="514350" indent="-514350">
              <a:buNone/>
            </a:pPr>
            <a:endParaRPr lang="en-US" dirty="0">
              <a:solidFill>
                <a:srgbClr val="993366"/>
              </a:solidFill>
              <a:latin typeface="+mj-lt"/>
            </a:endParaRPr>
          </a:p>
          <a:p>
            <a:pPr marL="514350" indent="-514350">
              <a:buNone/>
            </a:pPr>
            <a:endParaRPr lang="en-US" sz="2400" dirty="0">
              <a:solidFill>
                <a:srgbClr val="993366"/>
              </a:solidFill>
              <a:latin typeface="+mj-lt"/>
            </a:endParaRPr>
          </a:p>
        </p:txBody>
      </p:sp>
      <p:sp>
        <p:nvSpPr>
          <p:cNvPr id="8" name="5-Point Star 7"/>
          <p:cNvSpPr/>
          <p:nvPr/>
        </p:nvSpPr>
        <p:spPr bwMode="auto">
          <a:xfrm>
            <a:off x="60760" y="1447800"/>
            <a:ext cx="381000" cy="304800"/>
          </a:xfrm>
          <a:prstGeom prst="star5">
            <a:avLst/>
          </a:prstGeom>
          <a:solidFill>
            <a:srgbClr val="FF1515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46510" y="2065760"/>
            <a:ext cx="5414586" cy="3015481"/>
            <a:chOff x="314356" y="1425714"/>
            <a:chExt cx="8276709" cy="4394268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9128" y="2121757"/>
              <a:ext cx="5578903" cy="3007376"/>
            </a:xfrm>
            <a:prstGeom prst="rect">
              <a:avLst/>
            </a:prstGeom>
          </p:spPr>
        </p:pic>
        <p:sp>
          <p:nvSpPr>
            <p:cNvPr id="47" name="Rectangle 46"/>
            <p:cNvSpPr/>
            <p:nvPr/>
          </p:nvSpPr>
          <p:spPr>
            <a:xfrm>
              <a:off x="5020426" y="1425714"/>
              <a:ext cx="3570639" cy="67275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Holding cost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14356" y="5147227"/>
              <a:ext cx="3869580" cy="67275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Ordering cost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743718" y="2844112"/>
            <a:ext cx="4400282" cy="3810000"/>
            <a:chOff x="4743718" y="2844112"/>
            <a:chExt cx="4400282" cy="3810000"/>
          </a:xfrm>
        </p:grpSpPr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3718" y="2844112"/>
              <a:ext cx="4400282" cy="381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 bwMode="auto">
            <a:xfrm>
              <a:off x="6705600" y="4648200"/>
              <a:ext cx="457200" cy="152400"/>
            </a:xfrm>
            <a:prstGeom prst="rect">
              <a:avLst/>
            </a:prstGeom>
            <a:solidFill>
              <a:schemeClr val="tx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219200" y="5410200"/>
            <a:ext cx="2057400" cy="1066800"/>
            <a:chOff x="1219200" y="5410200"/>
            <a:chExt cx="2057400" cy="1066800"/>
          </a:xfrm>
        </p:grpSpPr>
        <p:sp>
          <p:nvSpPr>
            <p:cNvPr id="50" name="Rectangle 3"/>
            <p:cNvSpPr>
              <a:spLocks noChangeArrowheads="1"/>
            </p:cNvSpPr>
            <p:nvPr/>
          </p:nvSpPr>
          <p:spPr bwMode="auto">
            <a:xfrm>
              <a:off x="1219200" y="5410200"/>
              <a:ext cx="2057400" cy="1066800"/>
            </a:xfrm>
            <a:prstGeom prst="rect">
              <a:avLst/>
            </a:prstGeom>
            <a:noFill/>
            <a:ln w="28575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4810042"/>
                </p:ext>
              </p:extLst>
            </p:nvPr>
          </p:nvGraphicFramePr>
          <p:xfrm>
            <a:off x="1559983" y="5532997"/>
            <a:ext cx="1317989" cy="732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" name="Equation" r:id="rId7" imgW="799920" imgH="444240" progId="Equation.DSMT4">
                    <p:embed/>
                  </p:oleObj>
                </mc:Choice>
                <mc:Fallback>
                  <p:oleObj name="Equation" r:id="rId7" imgW="799920" imgH="4442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559983" y="5532997"/>
                          <a:ext cx="1317989" cy="7322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0985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>
            <a:alphaModFix amt="5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063" y="76200"/>
            <a:ext cx="8499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Somewhat Basic Inventory Management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89563" y="1447800"/>
            <a:ext cx="8350317" cy="4419600"/>
          </a:xfrm>
        </p:spPr>
        <p:txBody>
          <a:bodyPr/>
          <a:lstStyle/>
          <a:p>
            <a:pPr marL="0" indent="0" hangingPunct="0">
              <a:buNone/>
            </a:pPr>
            <a:r>
              <a:rPr lang="en-US" sz="2400" b="1" dirty="0">
                <a:solidFill>
                  <a:srgbClr val="660066"/>
                </a:solidFill>
                <a:latin typeface="+mj-lt"/>
              </a:rPr>
              <a:t>Static, deterministic, </a:t>
            </a:r>
            <a:r>
              <a:rPr lang="en-US" sz="2400" b="1" dirty="0">
                <a:solidFill>
                  <a:srgbClr val="C00000"/>
                </a:solidFill>
                <a:latin typeface="+mj-lt"/>
              </a:rPr>
              <a:t>variable demand</a:t>
            </a:r>
            <a:r>
              <a:rPr lang="en-US" sz="2400" b="1" dirty="0">
                <a:solidFill>
                  <a:srgbClr val="660066"/>
                </a:solidFill>
                <a:latin typeface="+mj-lt"/>
              </a:rPr>
              <a:t>, single level, single product.</a:t>
            </a:r>
          </a:p>
          <a:p>
            <a:pPr marL="0" indent="0" hangingPunct="0">
              <a:buNone/>
            </a:pPr>
            <a:r>
              <a:rPr lang="en-US" sz="2400" b="1" dirty="0">
                <a:solidFill>
                  <a:srgbClr val="660066"/>
                </a:solidFill>
                <a:latin typeface="+mj-lt"/>
              </a:rPr>
              <a:t>Example:</a:t>
            </a:r>
          </a:p>
          <a:p>
            <a:pPr marL="0" indent="0" hangingPunct="0">
              <a:buNone/>
            </a:pPr>
            <a:endParaRPr lang="en-US" sz="2400" b="1" dirty="0">
              <a:solidFill>
                <a:srgbClr val="660066"/>
              </a:solidFill>
              <a:latin typeface="+mj-lt"/>
            </a:endParaRPr>
          </a:p>
          <a:p>
            <a:pPr marL="0" indent="0" hangingPunct="0">
              <a:buNone/>
            </a:pPr>
            <a:endParaRPr lang="en-US" sz="2400" b="1" dirty="0">
              <a:solidFill>
                <a:srgbClr val="660066"/>
              </a:solidFill>
              <a:latin typeface="+mj-lt"/>
            </a:endParaRPr>
          </a:p>
          <a:p>
            <a:pPr marL="0" indent="0" hangingPunct="0">
              <a:buNone/>
            </a:pPr>
            <a:endParaRPr lang="en-US" sz="2400" b="1" dirty="0">
              <a:solidFill>
                <a:srgbClr val="660066"/>
              </a:solidFill>
              <a:latin typeface="+mj-lt"/>
            </a:endParaRPr>
          </a:p>
          <a:p>
            <a:pPr marL="0" indent="0" hangingPunct="0">
              <a:buNone/>
            </a:pPr>
            <a:endParaRPr lang="en-US" sz="2400" b="1" dirty="0">
              <a:solidFill>
                <a:srgbClr val="660066"/>
              </a:solidFill>
              <a:latin typeface="+mj-lt"/>
            </a:endParaRPr>
          </a:p>
          <a:p>
            <a:pPr marL="0" indent="0" hangingPunct="0">
              <a:buNone/>
            </a:pPr>
            <a:endParaRPr lang="en-US" sz="2400" b="1" dirty="0">
              <a:solidFill>
                <a:srgbClr val="660066"/>
              </a:solidFill>
              <a:latin typeface="+mj-lt"/>
            </a:endParaRPr>
          </a:p>
          <a:p>
            <a:pPr marL="0" indent="0" hangingPunct="0">
              <a:buNone/>
            </a:pPr>
            <a:r>
              <a:rPr lang="en-US" sz="2400" b="1" dirty="0">
                <a:solidFill>
                  <a:srgbClr val="660066"/>
                </a:solidFill>
                <a:latin typeface="+mj-lt"/>
              </a:rPr>
              <a:t>Solution: Not hard – Dynamic Programming.</a:t>
            </a:r>
          </a:p>
          <a:p>
            <a:pPr marL="91440" hangingPunct="0">
              <a:spcBef>
                <a:spcPts val="0"/>
              </a:spcBef>
              <a:buNone/>
            </a:pPr>
            <a:endParaRPr lang="en-US" dirty="0">
              <a:solidFill>
                <a:srgbClr val="993366"/>
              </a:solidFill>
              <a:latin typeface="+mj-lt"/>
            </a:endParaRPr>
          </a:p>
          <a:p>
            <a:pPr marL="514350" indent="-514350">
              <a:buNone/>
            </a:pPr>
            <a:endParaRPr lang="en-US" dirty="0">
              <a:solidFill>
                <a:srgbClr val="993366"/>
              </a:solidFill>
              <a:latin typeface="+mj-lt"/>
            </a:endParaRPr>
          </a:p>
          <a:p>
            <a:pPr marL="514350" indent="-514350">
              <a:buNone/>
            </a:pPr>
            <a:endParaRPr lang="en-US" sz="2400" dirty="0">
              <a:solidFill>
                <a:srgbClr val="993366"/>
              </a:solidFill>
              <a:latin typeface="+mj-lt"/>
            </a:endParaRPr>
          </a:p>
        </p:txBody>
      </p:sp>
      <p:sp>
        <p:nvSpPr>
          <p:cNvPr id="8" name="5-Point Star 7"/>
          <p:cNvSpPr/>
          <p:nvPr/>
        </p:nvSpPr>
        <p:spPr bwMode="auto">
          <a:xfrm>
            <a:off x="108563" y="1524000"/>
            <a:ext cx="381000" cy="304800"/>
          </a:xfrm>
          <a:prstGeom prst="star5">
            <a:avLst/>
          </a:prstGeom>
          <a:solidFill>
            <a:srgbClr val="FF1515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15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615756"/>
              </p:ext>
            </p:extLst>
          </p:nvPr>
        </p:nvGraphicFramePr>
        <p:xfrm>
          <a:off x="609600" y="2895600"/>
          <a:ext cx="6286500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Document" r:id="rId5" imgW="6042660" imgH="1656588" progId="Word.Document.8">
                  <p:embed/>
                </p:oleObj>
              </mc:Choice>
              <mc:Fallback>
                <p:oleObj name="Document" r:id="rId5" imgW="6042660" imgH="16565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95600"/>
                        <a:ext cx="6286500" cy="170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000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alphaModFix amt="5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063" y="76200"/>
            <a:ext cx="84999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Somewhat Basic Inventory </a:t>
            </a:r>
            <a:r>
              <a:rPr lang="en-US" sz="32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Management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Additional Issues</a:t>
            </a:r>
            <a:endParaRPr lang="en-US" sz="3200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89563" y="1447800"/>
            <a:ext cx="8350317" cy="4419600"/>
          </a:xfrm>
        </p:spPr>
        <p:txBody>
          <a:bodyPr/>
          <a:lstStyle/>
          <a:p>
            <a:pPr hangingPunct="0"/>
            <a:r>
              <a:rPr lang="en-US" b="1" dirty="0" smtClean="0">
                <a:solidFill>
                  <a:srgbClr val="660066"/>
                </a:solidFill>
                <a:latin typeface="+mj-lt"/>
              </a:rPr>
              <a:t>Quantity discount</a:t>
            </a:r>
          </a:p>
          <a:p>
            <a:pPr hangingPunct="0"/>
            <a:r>
              <a:rPr lang="en-US" b="1" dirty="0" smtClean="0">
                <a:solidFill>
                  <a:srgbClr val="660066"/>
                </a:solidFill>
                <a:latin typeface="+mj-lt"/>
              </a:rPr>
              <a:t>Variable (uncertain) lead time</a:t>
            </a:r>
          </a:p>
          <a:p>
            <a:pPr hangingPunct="0"/>
            <a:r>
              <a:rPr lang="en-US" b="1" dirty="0" smtClean="0">
                <a:solidFill>
                  <a:srgbClr val="660066"/>
                </a:solidFill>
                <a:latin typeface="+mj-lt"/>
              </a:rPr>
              <a:t>Cost of lead-time commitment</a:t>
            </a:r>
          </a:p>
          <a:p>
            <a:pPr hangingPunct="0"/>
            <a:r>
              <a:rPr lang="en-US" b="1" dirty="0" smtClean="0">
                <a:solidFill>
                  <a:srgbClr val="660066"/>
                </a:solidFill>
                <a:latin typeface="+mj-lt"/>
              </a:rPr>
              <a:t>Cost of contract flexibility (order quantities).</a:t>
            </a:r>
          </a:p>
          <a:p>
            <a:pPr hangingPunct="0"/>
            <a:r>
              <a:rPr lang="en-US" b="1" dirty="0" smtClean="0">
                <a:solidFill>
                  <a:srgbClr val="660066"/>
                </a:solidFill>
                <a:latin typeface="+mj-lt"/>
              </a:rPr>
              <a:t>Many more…</a:t>
            </a:r>
          </a:p>
          <a:p>
            <a:pPr hangingPunct="0"/>
            <a:endParaRPr lang="en-US" b="1" dirty="0" smtClean="0">
              <a:solidFill>
                <a:srgbClr val="660066"/>
              </a:solidFill>
              <a:latin typeface="+mj-lt"/>
            </a:endParaRPr>
          </a:p>
          <a:p>
            <a:pPr hangingPunct="0"/>
            <a:endParaRPr lang="en-US" sz="3200" dirty="0">
              <a:solidFill>
                <a:srgbClr val="993366"/>
              </a:solidFill>
              <a:latin typeface="+mj-lt"/>
            </a:endParaRPr>
          </a:p>
          <a:p>
            <a:pPr marL="514350" indent="-514350">
              <a:buNone/>
            </a:pPr>
            <a:endParaRPr lang="en-US" dirty="0">
              <a:solidFill>
                <a:srgbClr val="993366"/>
              </a:solidFill>
              <a:latin typeface="+mj-lt"/>
            </a:endParaRPr>
          </a:p>
          <a:p>
            <a:pPr marL="514350" indent="-514350">
              <a:buNone/>
            </a:pPr>
            <a:endParaRPr lang="en-US" sz="2400" dirty="0">
              <a:solidFill>
                <a:srgbClr val="99336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724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>
            <a:alphaModFix amt="5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81000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Basic Stochastic Model – still Static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1524000"/>
            <a:ext cx="82296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hangingPunct="0">
              <a:buNone/>
            </a:pPr>
            <a:r>
              <a:rPr lang="en-US" sz="2400" b="1" dirty="0">
                <a:solidFill>
                  <a:srgbClr val="660066"/>
                </a:solidFill>
                <a:latin typeface="+mj-lt"/>
              </a:rPr>
              <a:t>Static, Single period but </a:t>
            </a:r>
            <a:r>
              <a:rPr lang="en-US" sz="2400" b="1" dirty="0">
                <a:solidFill>
                  <a:srgbClr val="C00000"/>
                </a:solidFill>
                <a:latin typeface="+mj-lt"/>
              </a:rPr>
              <a:t>stochastic</a:t>
            </a:r>
            <a:r>
              <a:rPr lang="en-US" sz="2400" b="1" dirty="0">
                <a:solidFill>
                  <a:srgbClr val="660066"/>
                </a:solidFill>
                <a:latin typeface="+mj-lt"/>
              </a:rPr>
              <a:t>!</a:t>
            </a:r>
          </a:p>
          <a:p>
            <a:pPr marL="0" indent="0" hangingPunct="0">
              <a:buNone/>
            </a:pPr>
            <a:r>
              <a:rPr lang="en-US" sz="2400" b="1" dirty="0">
                <a:solidFill>
                  <a:srgbClr val="660066"/>
                </a:solidFill>
                <a:latin typeface="+mj-lt"/>
              </a:rPr>
              <a:t>(Newspaper boy model)</a:t>
            </a:r>
          </a:p>
          <a:p>
            <a:pPr marL="91440" hangingPunct="0">
              <a:spcBef>
                <a:spcPts val="0"/>
              </a:spcBef>
              <a:buNone/>
            </a:pPr>
            <a:endParaRPr lang="en-US" sz="2800" dirty="0">
              <a:solidFill>
                <a:srgbClr val="993366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93868" y="2467626"/>
            <a:ext cx="5885068" cy="3015481"/>
            <a:chOff x="-47066" y="1425714"/>
            <a:chExt cx="8995887" cy="439426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9128" y="2121757"/>
              <a:ext cx="5578903" cy="3007376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662680" y="1425714"/>
              <a:ext cx="4286141" cy="67275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Risk of Holding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47066" y="5147227"/>
              <a:ext cx="4592433" cy="67275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Risk of shortage</a:t>
              </a:r>
            </a:p>
          </p:txBody>
        </p:sp>
      </p:grpSp>
      <p:graphicFrame>
        <p:nvGraphicFramePr>
          <p:cNvPr id="10" name="Object 10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935613"/>
              </p:ext>
            </p:extLst>
          </p:nvPr>
        </p:nvGraphicFramePr>
        <p:xfrm>
          <a:off x="4808537" y="3156283"/>
          <a:ext cx="40989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6" imgW="1587500" imgH="381000" progId="Equation.3">
                  <p:embed/>
                </p:oleObj>
              </mc:Choice>
              <mc:Fallback>
                <p:oleObj name="Equation" r:id="rId6" imgW="15875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8537" y="3156283"/>
                        <a:ext cx="409892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45"/>
          <p:cNvGrpSpPr>
            <a:grpSpLocks/>
          </p:cNvGrpSpPr>
          <p:nvPr/>
        </p:nvGrpSpPr>
        <p:grpSpPr bwMode="auto">
          <a:xfrm>
            <a:off x="4038600" y="4105305"/>
            <a:ext cx="5181600" cy="2752695"/>
            <a:chOff x="3360" y="1584"/>
            <a:chExt cx="2112" cy="1445"/>
          </a:xfrm>
        </p:grpSpPr>
        <p:sp>
          <p:nvSpPr>
            <p:cNvPr id="12" name="Text Box 1030"/>
            <p:cNvSpPr txBox="1">
              <a:spLocks noChangeArrowheads="1"/>
            </p:cNvSpPr>
            <p:nvPr/>
          </p:nvSpPr>
          <p:spPr bwMode="auto">
            <a:xfrm>
              <a:off x="4646" y="2605"/>
              <a:ext cx="1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Script12 BT"/>
                  <a:cs typeface="Times New Roman" panose="02020603050405020304" pitchFamily="18" charset="0"/>
                </a:rPr>
                <a:t>z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Text Box 1029"/>
            <p:cNvSpPr txBox="1">
              <a:spLocks noChangeArrowheads="1"/>
            </p:cNvSpPr>
            <p:nvPr/>
          </p:nvSpPr>
          <p:spPr bwMode="auto">
            <a:xfrm>
              <a:off x="4466" y="2605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Script12 BT"/>
                  <a:cs typeface="Times New Roman" panose="02020603050405020304" pitchFamily="18" charset="0"/>
                </a:rPr>
                <a:t>0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pic>
          <p:nvPicPr>
            <p:cNvPr id="14" name="Picture 1028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1584"/>
              <a:ext cx="2112" cy="1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1043"/>
            <p:cNvSpPr txBox="1">
              <a:spLocks noChangeArrowheads="1"/>
            </p:cNvSpPr>
            <p:nvPr/>
          </p:nvSpPr>
          <p:spPr bwMode="auto">
            <a:xfrm>
              <a:off x="3888" y="1872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Symbol" panose="05050102010706020507" pitchFamily="18" charset="2"/>
                </a:rPr>
                <a:t>F</a:t>
              </a:r>
              <a:r>
                <a:rPr lang="en-US" altLang="en-US" sz="2000">
                  <a:latin typeface="Times New Roman" panose="02020603050405020304" pitchFamily="18" charset="0"/>
                </a:rPr>
                <a:t>(Z)</a:t>
              </a:r>
            </a:p>
          </p:txBody>
        </p:sp>
        <p:sp>
          <p:nvSpPr>
            <p:cNvPr id="16" name="Line 1044"/>
            <p:cNvSpPr>
              <a:spLocks noChangeShapeType="1"/>
            </p:cNvSpPr>
            <p:nvPr/>
          </p:nvSpPr>
          <p:spPr bwMode="auto">
            <a:xfrm>
              <a:off x="4080" y="2112"/>
              <a:ext cx="38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5-Point Star 16"/>
          <p:cNvSpPr/>
          <p:nvPr/>
        </p:nvSpPr>
        <p:spPr bwMode="auto">
          <a:xfrm>
            <a:off x="152400" y="1600200"/>
            <a:ext cx="381000" cy="304800"/>
          </a:xfrm>
          <a:prstGeom prst="star5">
            <a:avLst/>
          </a:prstGeom>
          <a:solidFill>
            <a:srgbClr val="FF1515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alphaModFix amt="5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1421" y="307697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Less basic Stochastic Model – </a:t>
            </a:r>
            <a:r>
              <a:rPr lang="en-US" sz="2800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still Static</a:t>
            </a:r>
          </a:p>
        </p:txBody>
      </p:sp>
      <p:sp>
        <p:nvSpPr>
          <p:cNvPr id="2" name="Rectangle 1"/>
          <p:cNvSpPr/>
          <p:nvPr/>
        </p:nvSpPr>
        <p:spPr>
          <a:xfrm>
            <a:off x="572703" y="1447800"/>
            <a:ext cx="8229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hangingPunct="0">
              <a:buNone/>
            </a:pPr>
            <a:r>
              <a:rPr lang="en-US" sz="2800" b="1" dirty="0">
                <a:solidFill>
                  <a:srgbClr val="660066"/>
                </a:solidFill>
                <a:latin typeface="+mj-lt"/>
              </a:rPr>
              <a:t>Base Stock Model: No ordering costs</a:t>
            </a:r>
          </a:p>
          <a:p>
            <a:pPr marL="457200" indent="-457200" hangingPunct="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+mj-lt"/>
              </a:rPr>
              <a:t>Multi period !</a:t>
            </a:r>
          </a:p>
          <a:p>
            <a:pPr marL="457200" indent="-457200" hangingPunct="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660066"/>
                </a:solidFill>
                <a:latin typeface="+mj-lt"/>
              </a:rPr>
              <a:t>Order one item at a time</a:t>
            </a:r>
          </a:p>
          <a:p>
            <a:pPr marL="457200" indent="-457200" hangingPunct="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660066"/>
                </a:solidFill>
                <a:latin typeface="+mj-lt"/>
              </a:rPr>
              <a:t>Demand is approximated by a distribution </a:t>
            </a:r>
          </a:p>
          <a:p>
            <a:pPr marL="91440" hangingPunct="0">
              <a:spcBef>
                <a:spcPts val="0"/>
              </a:spcBef>
              <a:buNone/>
            </a:pPr>
            <a:endParaRPr lang="en-US" sz="2800" dirty="0">
              <a:solidFill>
                <a:srgbClr val="993366"/>
              </a:solidFill>
            </a:endParaRPr>
          </a:p>
        </p:txBody>
      </p:sp>
      <p:sp>
        <p:nvSpPr>
          <p:cNvPr id="17" name="5-Point Star 16"/>
          <p:cNvSpPr/>
          <p:nvPr/>
        </p:nvSpPr>
        <p:spPr bwMode="auto">
          <a:xfrm>
            <a:off x="76200" y="1553678"/>
            <a:ext cx="381000" cy="304800"/>
          </a:xfrm>
          <a:prstGeom prst="star5">
            <a:avLst/>
          </a:prstGeom>
          <a:solidFill>
            <a:srgbClr val="FF1515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19" y="2797878"/>
            <a:ext cx="5939364" cy="4060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102592" y="3099376"/>
            <a:ext cx="40386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0066"/>
                </a:solidFill>
              </a:rPr>
              <a:t>Manageable but hard:</a:t>
            </a:r>
          </a:p>
          <a:p>
            <a:pPr marL="742950" lvl="1" indent="-285750" hangingPunct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0066"/>
                </a:solidFill>
              </a:rPr>
              <a:t>Concerns about cost and Service Level!</a:t>
            </a:r>
          </a:p>
          <a:p>
            <a:pPr marL="91440" hangingPunct="0">
              <a:spcBef>
                <a:spcPts val="0"/>
              </a:spcBef>
              <a:buNone/>
            </a:pPr>
            <a:endParaRPr lang="en-US" sz="2000" dirty="0">
              <a:solidFill>
                <a:srgbClr val="99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29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TS001140803">
  <a:themeElements>
    <a:clrScheme name="Competition 1">
      <a:dk1>
        <a:srgbClr val="000000"/>
      </a:dk1>
      <a:lt1>
        <a:srgbClr val="FFFFFF"/>
      </a:lt1>
      <a:dk2>
        <a:srgbClr val="0099FF"/>
      </a:dk2>
      <a:lt2>
        <a:srgbClr val="FFFFFF"/>
      </a:lt2>
      <a:accent1>
        <a:srgbClr val="000066"/>
      </a:accent1>
      <a:accent2>
        <a:srgbClr val="3333CC"/>
      </a:accent2>
      <a:accent3>
        <a:srgbClr val="AACAFF"/>
      </a:accent3>
      <a:accent4>
        <a:srgbClr val="DADADA"/>
      </a:accent4>
      <a:accent5>
        <a:srgbClr val="AAAAB8"/>
      </a:accent5>
      <a:accent6>
        <a:srgbClr val="2D2DB9"/>
      </a:accent6>
      <a:hlink>
        <a:srgbClr val="FF6600"/>
      </a:hlink>
      <a:folHlink>
        <a:srgbClr val="00CC99"/>
      </a:folHlink>
    </a:clrScheme>
    <a:fontScheme name="Competition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mpetition 1">
        <a:dk1>
          <a:srgbClr val="000000"/>
        </a:dk1>
        <a:lt1>
          <a:srgbClr val="FFFFFF"/>
        </a:lt1>
        <a:dk2>
          <a:srgbClr val="0099FF"/>
        </a:dk2>
        <a:lt2>
          <a:srgbClr val="FFFFFF"/>
        </a:lt2>
        <a:accent1>
          <a:srgbClr val="000066"/>
        </a:accent1>
        <a:accent2>
          <a:srgbClr val="3333CC"/>
        </a:accent2>
        <a:accent3>
          <a:srgbClr val="AACAFF"/>
        </a:accent3>
        <a:accent4>
          <a:srgbClr val="DADADA"/>
        </a:accent4>
        <a:accent5>
          <a:srgbClr val="AAAAB8"/>
        </a:accent5>
        <a:accent6>
          <a:srgbClr val="2D2DB9"/>
        </a:accent6>
        <a:hlink>
          <a:srgbClr val="FF6600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NumericAssetId xmlns="145c5697-5eb5-440b-b2f1-a8273fb59250" xsi:nil="true"/>
    <AssetType xmlns="145c5697-5eb5-440b-b2f1-a8273fb59250">TP</AssetType>
    <Markets xmlns="145c5697-5eb5-440b-b2f1-a8273fb59250" xsi:nil="true"/>
    <AppVer xmlns="145c5697-5eb5-440b-b2f1-a8273fb59250" xsi:nil="true"/>
    <AuthoringAssetId xmlns="145c5697-5eb5-440b-b2f1-a8273fb59250">TP001140803</AuthoringAssetId>
    <AssetId xmlns="145c5697-5eb5-440b-b2f1-a8273fb59250">TS001140803</AssetI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OOFile" ma:contentTypeID="0x0101006025706CF4CD034688BEBAE97A2E701D020200C3831ACA17D8814887A164412888521E" ma:contentTypeVersion="7" ma:contentTypeDescription="Create a new document." ma:contentTypeScope="" ma:versionID="ed1fea5d08807278759d338940aa9e8f">
  <xsd:schema xmlns:xsd="http://www.w3.org/2001/XMLSchema" xmlns:xs="http://www.w3.org/2001/XMLSchema" xmlns:p="http://schemas.microsoft.com/office/2006/metadata/properties" xmlns:ns2="145c5697-5eb5-440b-b2f1-a8273fb59250" targetNamespace="http://schemas.microsoft.com/office/2006/metadata/properties" ma:root="true" ma:fieldsID="174e4b03d57b3d621fa064bbab783e99" ns2:_="">
    <xsd:import namespace="145c5697-5eb5-440b-b2f1-a8273fb59250"/>
    <xsd:element name="properties">
      <xsd:complexType>
        <xsd:sequence>
          <xsd:element name="documentManagement">
            <xsd:complexType>
              <xsd:all>
                <xsd:element ref="ns2:AssetId" minOccurs="0"/>
                <xsd:element ref="ns2:AuthoringAssetId" minOccurs="0"/>
                <xsd:element ref="ns2:AssetType" minOccurs="0"/>
                <xsd:element ref="ns2:Markets" minOccurs="0"/>
                <xsd:element ref="ns2:NumericAssetId" minOccurs="0"/>
                <xsd:element ref="ns2:AppV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c5697-5eb5-440b-b2f1-a8273fb59250" elementFormDefault="qualified">
    <xsd:import namespace="http://schemas.microsoft.com/office/2006/documentManagement/types"/>
    <xsd:import namespace="http://schemas.microsoft.com/office/infopath/2007/PartnerControls"/>
    <xsd:element name="AssetId" ma:index="8" nillable="true" ma:displayName="AssetId" ma:indexed="true" ma:internalName="AssetId" ma:readOnly="false">
      <xsd:simpleType>
        <xsd:restriction base="dms:Text"/>
      </xsd:simpleType>
    </xsd:element>
    <xsd:element name="AuthoringAssetId" ma:index="9" nillable="true" ma:displayName="AuthoringAssetId" ma:indexed="true" ma:internalName="AuthoringAssetId" ma:readOnly="false">
      <xsd:simpleType>
        <xsd:restriction base="dms:Text"/>
      </xsd:simpleType>
    </xsd:element>
    <xsd:element name="AssetType" ma:index="10" nillable="true" ma:displayName="AssetType" ma:internalName="AssetType" ma:readOnly="false">
      <xsd:simpleType>
        <xsd:restriction base="dms:Text"/>
      </xsd:simpleType>
    </xsd:element>
    <xsd:element name="Markets" ma:index="11" nillable="true" ma:displayName="Markets" ma:internalName="Markets" ma:readOnly="false">
      <xsd:simpleType>
        <xsd:restriction base="dms:Text"/>
      </xsd:simpleType>
    </xsd:element>
    <xsd:element name="NumericAssetId" ma:index="12" nillable="true" ma:displayName="NumericAssetId" ma:indexed="true" ma:internalName="NumericAssetId" ma:readOnly="false">
      <xsd:simpleType>
        <xsd:restriction base="dms:Unknown"/>
      </xsd:simpleType>
    </xsd:element>
    <xsd:element name="AppVer" ma:index="13" nillable="true" ma:displayName="AppVer" ma:internalName="AppVer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DA978CF3-9E60-4934-BB51-608B2E6796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34339B-2577-4F1C-8CDE-66B3F984273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145c5697-5eb5-440b-b2f1-a8273fb59250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C9CDA6C-53DB-470A-BE88-492B1AF158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c5697-5eb5-440b-b2f1-a8273fb59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7F0FDAAB-148F-4253-A6F9-3A64802F6794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TS001140803</Template>
  <TotalTime>541</TotalTime>
  <Words>783</Words>
  <Application>Microsoft Office PowerPoint</Application>
  <PresentationFormat>On-screen Show (4:3)</PresentationFormat>
  <Paragraphs>191</Paragraphs>
  <Slides>19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Brush Script MT</vt:lpstr>
      <vt:lpstr>Script12 BT</vt:lpstr>
      <vt:lpstr>Symbol</vt:lpstr>
      <vt:lpstr>Tahoma</vt:lpstr>
      <vt:lpstr>Times New Roman</vt:lpstr>
      <vt:lpstr>Verdana</vt:lpstr>
      <vt:lpstr>TS001140803</vt:lpstr>
      <vt:lpstr>Equation</vt:lpstr>
      <vt:lpstr>Document</vt:lpstr>
      <vt:lpstr>Chart</vt:lpstr>
      <vt:lpstr>Effective Strategies for Improving  Supply Chain Operations  Inventory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Kerzner’s 16 Points to Project Maturity</dc:title>
  <dc:creator>Ben-Arieh</dc:creator>
  <cp:lastModifiedBy>Deandra Cassone</cp:lastModifiedBy>
  <cp:revision>43</cp:revision>
  <dcterms:created xsi:type="dcterms:W3CDTF">2011-01-20T01:55:47Z</dcterms:created>
  <dcterms:modified xsi:type="dcterms:W3CDTF">2018-05-15T16:40:45Z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kets">
    <vt:lpwstr/>
  </property>
  <property fmtid="{D5CDD505-2E9C-101B-9397-08002B2CF9AE}" pid="3" name="AssetType">
    <vt:lpwstr>TP</vt:lpwstr>
  </property>
  <property fmtid="{D5CDD505-2E9C-101B-9397-08002B2CF9AE}" pid="4" name="BugNumber">
    <vt:lpwstr>492018L</vt:lpwstr>
  </property>
  <property fmtid="{D5CDD505-2E9C-101B-9397-08002B2CF9AE}" pid="5" name="TPInstallLocation">
    <vt:lpwstr>{Document Themes}</vt:lpwstr>
  </property>
  <property fmtid="{D5CDD505-2E9C-101B-9397-08002B2CF9AE}" pid="6" name="PrimaryImageGen">
    <vt:lpwstr>1</vt:lpwstr>
  </property>
  <property fmtid="{D5CDD505-2E9C-101B-9397-08002B2CF9AE}" pid="7" name="display_urn:schemas-microsoft-com:office:office#APAuthor">
    <vt:lpwstr>REDMOND\cynvey</vt:lpwstr>
  </property>
  <property fmtid="{D5CDD505-2E9C-101B-9397-08002B2CF9AE}" pid="8" name="APAuthor">
    <vt:lpwstr>191</vt:lpwstr>
  </property>
  <property fmtid="{D5CDD505-2E9C-101B-9397-08002B2CF9AE}" pid="9" name="Milestone">
    <vt:lpwstr>Continuous</vt:lpwstr>
  </property>
  <property fmtid="{D5CDD505-2E9C-101B-9397-08002B2CF9AE}" pid="10" name="TPAppVersion">
    <vt:lpwstr>11</vt:lpwstr>
  </property>
  <property fmtid="{D5CDD505-2E9C-101B-9397-08002B2CF9AE}" pid="11" name="TPCommandLine">
    <vt:lpwstr>{PP} {FilePath}</vt:lpwstr>
  </property>
  <property fmtid="{D5CDD505-2E9C-101B-9397-08002B2CF9AE}" pid="12" name="AssetId">
    <vt:lpwstr>TS001140803</vt:lpwstr>
  </property>
  <property fmtid="{D5CDD505-2E9C-101B-9397-08002B2CF9AE}" pid="13" name="IsSearchable">
    <vt:lpwstr>0</vt:lpwstr>
  </property>
  <property fmtid="{D5CDD505-2E9C-101B-9397-08002B2CF9AE}" pid="14" name="NumericId">
    <vt:lpwstr>-1.00000000000000</vt:lpwstr>
  </property>
  <property fmtid="{D5CDD505-2E9C-101B-9397-08002B2CF9AE}" pid="15" name="PublishTargets">
    <vt:lpwstr>OfficeOnline</vt:lpwstr>
  </property>
  <property fmtid="{D5CDD505-2E9C-101B-9397-08002B2CF9AE}" pid="16" name="TPLaunchHelpLinkType">
    <vt:lpwstr>Template</vt:lpwstr>
  </property>
  <property fmtid="{D5CDD505-2E9C-101B-9397-08002B2CF9AE}" pid="17" name="TPFriendlyName">
    <vt:lpwstr>Airplane close-up design template</vt:lpwstr>
  </property>
  <property fmtid="{D5CDD505-2E9C-101B-9397-08002B2CF9AE}" pid="18" name="display_urn:schemas-microsoft-com:office:office#APEditor">
    <vt:lpwstr>REDMOND\v-luannv</vt:lpwstr>
  </property>
  <property fmtid="{D5CDD505-2E9C-101B-9397-08002B2CF9AE}" pid="19" name="APEditor">
    <vt:lpwstr>92</vt:lpwstr>
  </property>
  <property fmtid="{D5CDD505-2E9C-101B-9397-08002B2CF9AE}" pid="20" name="Provider">
    <vt:lpwstr>EY001142237</vt:lpwstr>
  </property>
  <property fmtid="{D5CDD505-2E9C-101B-9397-08002B2CF9AE}" pid="21" name="SourceTitle">
    <vt:lpwstr>Airplane close-up design template</vt:lpwstr>
  </property>
  <property fmtid="{D5CDD505-2E9C-101B-9397-08002B2CF9AE}" pid="22" name="TPApplication">
    <vt:lpwstr>PowerPoint</vt:lpwstr>
  </property>
  <property fmtid="{D5CDD505-2E9C-101B-9397-08002B2CF9AE}" pid="23" name="TPLaunchHelpLink">
    <vt:lpwstr/>
  </property>
  <property fmtid="{D5CDD505-2E9C-101B-9397-08002B2CF9AE}" pid="24" name="OpenTemplate">
    <vt:lpwstr>1</vt:lpwstr>
  </property>
  <property fmtid="{D5CDD505-2E9C-101B-9397-08002B2CF9AE}" pid="25" name="UACurrentWords">
    <vt:lpwstr>0</vt:lpwstr>
  </property>
  <property fmtid="{D5CDD505-2E9C-101B-9397-08002B2CF9AE}" pid="26" name="UALocRecommendation">
    <vt:lpwstr>Localize</vt:lpwstr>
  </property>
  <property fmtid="{D5CDD505-2E9C-101B-9397-08002B2CF9AE}" pid="27" name="Applications">
    <vt:lpwstr>64;#PowerPoint 2003;#67;#PowerPoint - Design Templt 12;#65;#Microsoft Office PowerPoint 2007;#79;#Template 12;#66;#PowerPoint - Design Templt 2003</vt:lpwstr>
  </property>
  <property fmtid="{D5CDD505-2E9C-101B-9397-08002B2CF9AE}" pid="28" name="TemplateStatus">
    <vt:lpwstr>Complete</vt:lpwstr>
  </property>
  <property fmtid="{D5CDD505-2E9C-101B-9397-08002B2CF9AE}" pid="29" name="ContentTypeId">
    <vt:lpwstr>0x0101006025706CF4CD034688BEBAE97A2E701D020200C3831ACA17D8814887A164412888521E</vt:lpwstr>
  </property>
  <property fmtid="{D5CDD505-2E9C-101B-9397-08002B2CF9AE}" pid="30" name="IsDeleted">
    <vt:lpwstr>0</vt:lpwstr>
  </property>
  <property fmtid="{D5CDD505-2E9C-101B-9397-08002B2CF9AE}" pid="31" name="ShowIn">
    <vt:lpwstr>Show everywhere</vt:lpwstr>
  </property>
  <property fmtid="{D5CDD505-2E9C-101B-9397-08002B2CF9AE}" pid="32" name="UANotes">
    <vt:lpwstr>Text is visible in high contrast mode, but graphics are not. </vt:lpwstr>
  </property>
  <property fmtid="{D5CDD505-2E9C-101B-9397-08002B2CF9AE}" pid="33" name="PublishStatusLookup">
    <vt:lpwstr>259636</vt:lpwstr>
  </property>
  <property fmtid="{D5CDD505-2E9C-101B-9397-08002B2CF9AE}" pid="34" name="TPClientViewer">
    <vt:lpwstr>Microsoft Office PowerPoint</vt:lpwstr>
  </property>
  <property fmtid="{D5CDD505-2E9C-101B-9397-08002B2CF9AE}" pid="35" name="TPComponent">
    <vt:lpwstr>PPTFiles</vt:lpwstr>
  </property>
  <property fmtid="{D5CDD505-2E9C-101B-9397-08002B2CF9AE}" pid="36" name="TPNamespace">
    <vt:lpwstr>POWERPNT</vt:lpwstr>
  </property>
  <property fmtid="{D5CDD505-2E9C-101B-9397-08002B2CF9AE}" pid="37" name="APTrustLevel">
    <vt:lpwstr>1.00000000000000</vt:lpwstr>
  </property>
  <property fmtid="{D5CDD505-2E9C-101B-9397-08002B2CF9AE}" pid="38" name="TrustLevel">
    <vt:lpwstr>Microsoft Managed Content</vt:lpwstr>
  </property>
  <property fmtid="{D5CDD505-2E9C-101B-9397-08002B2CF9AE}" pid="39" name="Content Type">
    <vt:lpwstr>OOFile</vt:lpwstr>
  </property>
  <property fmtid="{D5CDD505-2E9C-101B-9397-08002B2CF9AE}" pid="40" name="AuthoringAssetId">
    <vt:lpwstr>TP001140803</vt:lpwstr>
  </property>
  <property fmtid="{D5CDD505-2E9C-101B-9397-08002B2CF9AE}" pid="41" name="NumericAssetId">
    <vt:lpwstr/>
  </property>
  <property fmtid="{D5CDD505-2E9C-101B-9397-08002B2CF9AE}" pid="42" name="AppVer">
    <vt:lpwstr/>
  </property>
</Properties>
</file>