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89"/>
  </p:handoutMasterIdLst>
  <p:sldIdLst>
    <p:sldId id="256" r:id="rId2"/>
    <p:sldId id="354" r:id="rId3"/>
    <p:sldId id="355" r:id="rId4"/>
    <p:sldId id="356" r:id="rId5"/>
    <p:sldId id="357" r:id="rId6"/>
    <p:sldId id="358" r:id="rId7"/>
    <p:sldId id="437" r:id="rId8"/>
    <p:sldId id="359" r:id="rId9"/>
    <p:sldId id="360" r:id="rId10"/>
    <p:sldId id="361" r:id="rId11"/>
    <p:sldId id="362" r:id="rId12"/>
    <p:sldId id="363" r:id="rId13"/>
    <p:sldId id="364" r:id="rId14"/>
    <p:sldId id="347" r:id="rId15"/>
    <p:sldId id="352" r:id="rId16"/>
    <p:sldId id="353" r:id="rId17"/>
    <p:sldId id="438" r:id="rId18"/>
    <p:sldId id="345" r:id="rId19"/>
    <p:sldId id="365" r:id="rId20"/>
    <p:sldId id="366" r:id="rId21"/>
    <p:sldId id="367" r:id="rId22"/>
    <p:sldId id="369" r:id="rId23"/>
    <p:sldId id="371" r:id="rId24"/>
    <p:sldId id="372" r:id="rId25"/>
    <p:sldId id="373" r:id="rId26"/>
    <p:sldId id="374" r:id="rId27"/>
    <p:sldId id="378" r:id="rId28"/>
    <p:sldId id="377" r:id="rId29"/>
    <p:sldId id="376" r:id="rId30"/>
    <p:sldId id="375" r:id="rId31"/>
    <p:sldId id="379" r:id="rId32"/>
    <p:sldId id="380" r:id="rId33"/>
    <p:sldId id="381" r:id="rId34"/>
    <p:sldId id="382" r:id="rId35"/>
    <p:sldId id="383" r:id="rId36"/>
    <p:sldId id="384" r:id="rId37"/>
    <p:sldId id="385" r:id="rId38"/>
    <p:sldId id="386" r:id="rId39"/>
    <p:sldId id="387" r:id="rId40"/>
    <p:sldId id="388" r:id="rId41"/>
    <p:sldId id="389" r:id="rId42"/>
    <p:sldId id="399" r:id="rId43"/>
    <p:sldId id="391" r:id="rId44"/>
    <p:sldId id="392" r:id="rId45"/>
    <p:sldId id="393" r:id="rId46"/>
    <p:sldId id="394" r:id="rId47"/>
    <p:sldId id="395" r:id="rId48"/>
    <p:sldId id="400" r:id="rId49"/>
    <p:sldId id="439" r:id="rId50"/>
    <p:sldId id="397" r:id="rId51"/>
    <p:sldId id="398" r:id="rId52"/>
    <p:sldId id="401" r:id="rId53"/>
    <p:sldId id="435" r:id="rId54"/>
    <p:sldId id="403" r:id="rId55"/>
    <p:sldId id="404" r:id="rId56"/>
    <p:sldId id="405" r:id="rId57"/>
    <p:sldId id="406" r:id="rId58"/>
    <p:sldId id="407" r:id="rId59"/>
    <p:sldId id="408" r:id="rId60"/>
    <p:sldId id="409" r:id="rId61"/>
    <p:sldId id="410" r:id="rId62"/>
    <p:sldId id="411" r:id="rId63"/>
    <p:sldId id="412" r:id="rId64"/>
    <p:sldId id="413" r:id="rId65"/>
    <p:sldId id="414" r:id="rId66"/>
    <p:sldId id="415" r:id="rId67"/>
    <p:sldId id="416" r:id="rId68"/>
    <p:sldId id="417" r:id="rId69"/>
    <p:sldId id="418" r:id="rId70"/>
    <p:sldId id="419" r:id="rId71"/>
    <p:sldId id="420" r:id="rId72"/>
    <p:sldId id="421" r:id="rId73"/>
    <p:sldId id="422" r:id="rId74"/>
    <p:sldId id="423" r:id="rId75"/>
    <p:sldId id="424" r:id="rId76"/>
    <p:sldId id="425" r:id="rId77"/>
    <p:sldId id="426" r:id="rId78"/>
    <p:sldId id="427" r:id="rId79"/>
    <p:sldId id="428" r:id="rId80"/>
    <p:sldId id="429" r:id="rId81"/>
    <p:sldId id="430" r:id="rId82"/>
    <p:sldId id="431" r:id="rId83"/>
    <p:sldId id="432" r:id="rId84"/>
    <p:sldId id="433" r:id="rId85"/>
    <p:sldId id="368" r:id="rId86"/>
    <p:sldId id="351" r:id="rId87"/>
    <p:sldId id="436" r:id="rId8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1824" y="114"/>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53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8B19F6A3-4EDC-4A42-A26C-6C3DE3F395C3}" type="datetimeFigureOut">
              <a:rPr lang="en-US" smtClean="0"/>
              <a:t>6/7/2018</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8C1B35D3-FE25-4FAB-92F1-3522F7FA1DDD}" type="slidenum">
              <a:rPr lang="en-US" smtClean="0"/>
              <a:t>‹#›</a:t>
            </a:fld>
            <a:endParaRPr lang="en-US"/>
          </a:p>
        </p:txBody>
      </p:sp>
    </p:spTree>
    <p:extLst>
      <p:ext uri="{BB962C8B-B14F-4D97-AF65-F5344CB8AC3E}">
        <p14:creationId xmlns:p14="http://schemas.microsoft.com/office/powerpoint/2010/main" val="27979014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48478"/>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C792F-31EE-C344-A2D6-ED544E6AF3F4}" type="datetimeFigureOut">
              <a:rPr lang="en-US" smtClean="0"/>
              <a:pPr/>
              <a:t>6/7/2018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7C792F-31EE-C344-A2D6-ED544E6AF3F4}" type="datetimeFigureOut">
              <a:rPr lang="en-US" smtClean="0"/>
              <a:pPr/>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7C792F-31EE-C344-A2D6-ED544E6AF3F4}" type="datetimeFigureOut">
              <a:rPr lang="en-US" smtClean="0"/>
              <a:pPr/>
              <a:t>6/7/2018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07550"/>
            <a:ext cx="82296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7C792F-31EE-C344-A2D6-ED544E6AF3F4}" type="datetimeFigureOut">
              <a:rPr lang="en-US" smtClean="0"/>
              <a:pPr/>
              <a:t>6/7/2018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C792F-31EE-C344-A2D6-ED544E6AF3F4}" type="datetimeFigureOut">
              <a:rPr lang="en-US" smtClean="0"/>
              <a:pPr/>
              <a:t>6/7/2018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6/7/2018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C792F-31EE-C344-A2D6-ED544E6AF3F4}" type="datetimeFigureOut">
              <a:rPr lang="en-US" smtClean="0"/>
              <a:pPr/>
              <a:t>6/7/2018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DBE74-70D2-8C43-ADAD-6EB1AA575FDB}" type="slidenum">
              <a:rPr lang="en-US" smtClean="0"/>
              <a:pPr/>
              <a:t>‹#›</a:t>
            </a:fld>
            <a:endParaRPr lang="en-US"/>
          </a:p>
        </p:txBody>
      </p:sp>
      <p:pic>
        <p:nvPicPr>
          <p:cNvPr id="7" name="Picture 6" descr="new template.jpg"/>
          <p:cNvPicPr>
            <a:picLocks noChangeAspect="1"/>
          </p:cNvPicPr>
          <p:nvPr userDrawn="1"/>
        </p:nvPicPr>
        <p:blipFill>
          <a:blip r:embed="rId1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hyperlink" Target="https://www.youtube.com/watch?v=YQgKh1qdFEU" TargetMode="External"/><Relationship Id="rId2" Type="http://schemas.openxmlformats.org/officeDocument/2006/relationships/hyperlink" Target="https://www.linearprogramming.info/example-of-a-product-mix-problem-in-linear-programming/" TargetMode="External"/><Relationship Id="rId1" Type="http://schemas.openxmlformats.org/officeDocument/2006/relationships/slideLayout" Target="../slideLayouts/slideLayout2.xml"/><Relationship Id="rId4" Type="http://schemas.openxmlformats.org/officeDocument/2006/relationships/hyperlink" Target="https://www.solver.com/solver-tutorial-solver-model-using-product-mix-example" TargetMode="External"/></Relationships>
</file>

<file path=ppt/slides/_rels/slide86.xml.rels><?xml version="1.0" encoding="UTF-8" standalone="yes"?>
<Relationships xmlns="http://schemas.openxmlformats.org/package/2006/relationships"><Relationship Id="rId3" Type="http://schemas.openxmlformats.org/officeDocument/2006/relationships/hyperlink" Target="http://www.orms-today.org/orms-4-02/frvaluechain.html" TargetMode="External"/><Relationship Id="rId2" Type="http://schemas.openxmlformats.org/officeDocument/2006/relationships/hyperlink" Target="https://conspecte.com/Supply-Chain-Management/supply-chain-design-and-analysis-models-and-methods.html"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pii/S037722171300787X"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5" y="2130425"/>
            <a:ext cx="8786813" cy="1470025"/>
          </a:xfrm>
        </p:spPr>
        <p:txBody>
          <a:bodyPr>
            <a:normAutofit fontScale="90000"/>
          </a:bodyPr>
          <a:lstStyle/>
          <a:p>
            <a:r>
              <a:rPr lang="en-US" dirty="0"/>
              <a:t>IMSE </a:t>
            </a:r>
            <a:r>
              <a:rPr lang="en-US" dirty="0" smtClean="0"/>
              <a:t>802</a:t>
            </a:r>
            <a:r>
              <a:rPr lang="en-US" dirty="0"/>
              <a:t/>
            </a:r>
            <a:br>
              <a:rPr lang="en-US" dirty="0"/>
            </a:br>
            <a:r>
              <a:rPr lang="en-US" dirty="0" smtClean="0"/>
              <a:t>Supply Chain Operations </a:t>
            </a:r>
            <a:br>
              <a:rPr lang="en-US" dirty="0" smtClean="0"/>
            </a:br>
            <a:r>
              <a:rPr lang="en-US" dirty="0" smtClean="0"/>
              <a:t>and Decision Making</a:t>
            </a:r>
            <a:endParaRPr lang="en-US" dirty="0"/>
          </a:p>
        </p:txBody>
      </p:sp>
      <p:sp>
        <p:nvSpPr>
          <p:cNvPr id="3" name="Subtitle 2"/>
          <p:cNvSpPr>
            <a:spLocks noGrp="1"/>
          </p:cNvSpPr>
          <p:nvPr>
            <p:ph type="subTitle" idx="1"/>
          </p:nvPr>
        </p:nvSpPr>
        <p:spPr/>
        <p:txBody>
          <a:bodyPr>
            <a:normAutofit/>
          </a:bodyPr>
          <a:lstStyle/>
          <a:p>
            <a:r>
              <a:rPr lang="en-US" dirty="0" smtClean="0"/>
              <a:t>Lecture 3</a:t>
            </a:r>
          </a:p>
          <a:p>
            <a:r>
              <a:rPr lang="en-US" dirty="0" smtClean="0"/>
              <a:t>Supply Chain Models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7" name="TextBox 6"/>
          <p:cNvSpPr txBox="1"/>
          <p:nvPr/>
        </p:nvSpPr>
        <p:spPr>
          <a:xfrm>
            <a:off x="457200" y="5587185"/>
            <a:ext cx="8476938" cy="600164"/>
          </a:xfrm>
          <a:prstGeom prst="rect">
            <a:avLst/>
          </a:prstGeom>
          <a:noFill/>
        </p:spPr>
        <p:txBody>
          <a:bodyPr wrap="square" rtlCol="0">
            <a:spAutoFit/>
          </a:bodyPr>
          <a:lstStyle/>
          <a:p>
            <a:r>
              <a:rPr lang="en-US" sz="1100"/>
              <a:t>Optimization Methods in Supply Chain Applications:  a Review, Conference Paper, Dublin Institute of Technology, Amr Arisha and Waleed Abo-Hamad, 12th Annual Conference of the  Irish Academy of Management, Galway Mayo Institute of Technology, Galway, 2-4 September 2009.</a:t>
            </a:r>
          </a:p>
          <a:p>
            <a:endParaRPr lang="en-US" sz="1100" dirty="0"/>
          </a:p>
        </p:txBody>
      </p:sp>
      <p:pic>
        <p:nvPicPr>
          <p:cNvPr id="4" name="Picture 3"/>
          <p:cNvPicPr>
            <a:picLocks noChangeAspect="1"/>
          </p:cNvPicPr>
          <p:nvPr/>
        </p:nvPicPr>
        <p:blipFill>
          <a:blip r:embed="rId2"/>
          <a:stretch>
            <a:fillRect/>
          </a:stretch>
        </p:blipFill>
        <p:spPr>
          <a:xfrm>
            <a:off x="457200" y="1727087"/>
            <a:ext cx="7916541" cy="3519470"/>
          </a:xfrm>
          <a:prstGeom prst="rect">
            <a:avLst/>
          </a:prstGeom>
        </p:spPr>
      </p:pic>
    </p:spTree>
    <p:extLst>
      <p:ext uri="{BB962C8B-B14F-4D97-AF65-F5344CB8AC3E}">
        <p14:creationId xmlns:p14="http://schemas.microsoft.com/office/powerpoint/2010/main" val="1804062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3" name="Content Placeholder 2"/>
          <p:cNvSpPr>
            <a:spLocks noGrp="1"/>
          </p:cNvSpPr>
          <p:nvPr>
            <p:ph idx="1"/>
          </p:nvPr>
        </p:nvSpPr>
        <p:spPr/>
        <p:txBody>
          <a:bodyPr>
            <a:normAutofit/>
          </a:bodyPr>
          <a:lstStyle/>
          <a:p>
            <a:r>
              <a:rPr lang="en-US" dirty="0" smtClean="0"/>
              <a:t>General Problem Formation</a:t>
            </a:r>
          </a:p>
          <a:p>
            <a:endParaRPr lang="en-US" dirty="0"/>
          </a:p>
          <a:p>
            <a:pPr lvl="1"/>
            <a:r>
              <a:rPr lang="en-US" dirty="0" smtClean="0"/>
              <a:t>Optimize 		f</a:t>
            </a:r>
            <a:r>
              <a:rPr lang="en-US" baseline="-25000" dirty="0" smtClean="0"/>
              <a:t>i</a:t>
            </a:r>
            <a:r>
              <a:rPr lang="en-US" dirty="0" smtClean="0"/>
              <a:t>(x)			</a:t>
            </a:r>
            <a:r>
              <a:rPr lang="en-US" dirty="0" err="1" smtClean="0"/>
              <a:t>i</a:t>
            </a:r>
            <a:r>
              <a:rPr lang="en-US" dirty="0" smtClean="0"/>
              <a:t> = 1,…,I</a:t>
            </a:r>
          </a:p>
          <a:p>
            <a:pPr lvl="1"/>
            <a:r>
              <a:rPr lang="en-US" dirty="0" smtClean="0"/>
              <a:t>Subject to 		</a:t>
            </a:r>
            <a:r>
              <a:rPr lang="en-US" dirty="0" err="1" smtClean="0"/>
              <a:t>g</a:t>
            </a:r>
            <a:r>
              <a:rPr lang="en-US" baseline="-25000" dirty="0" err="1" smtClean="0"/>
              <a:t>j</a:t>
            </a:r>
            <a:r>
              <a:rPr lang="en-US" dirty="0" smtClean="0"/>
              <a:t>(x) &lt;=0		j = 1,…,J</a:t>
            </a:r>
          </a:p>
          <a:p>
            <a:pPr marL="457200" lvl="1" indent="0">
              <a:buNone/>
            </a:pPr>
            <a:r>
              <a:rPr lang="en-US" dirty="0" smtClean="0"/>
              <a:t>					</a:t>
            </a:r>
            <a:r>
              <a:rPr lang="en-US" dirty="0" err="1" smtClean="0"/>
              <a:t>h</a:t>
            </a:r>
            <a:r>
              <a:rPr lang="en-US" baseline="-25000" dirty="0" err="1" smtClean="0"/>
              <a:t>k</a:t>
            </a:r>
            <a:r>
              <a:rPr lang="en-US" dirty="0" smtClean="0"/>
              <a:t>(x</a:t>
            </a:r>
            <a:r>
              <a:rPr lang="en-US" dirty="0"/>
              <a:t>) = 0		k</a:t>
            </a:r>
            <a:r>
              <a:rPr lang="en-US" dirty="0" smtClean="0"/>
              <a:t> </a:t>
            </a:r>
            <a:r>
              <a:rPr lang="en-US" dirty="0"/>
              <a:t>= 1</a:t>
            </a:r>
            <a:r>
              <a:rPr lang="en-US" dirty="0" smtClean="0"/>
              <a:t>,…,K</a:t>
            </a:r>
            <a:endParaRPr lang="en-US" dirty="0"/>
          </a:p>
          <a:p>
            <a:pPr lvl="1"/>
            <a:r>
              <a:rPr lang="en-US" dirty="0" smtClean="0"/>
              <a:t> Where</a:t>
            </a:r>
            <a:r>
              <a:rPr lang="en-US" dirty="0"/>
              <a:t> f</a:t>
            </a:r>
            <a:r>
              <a:rPr lang="en-US" baseline="-25000" dirty="0"/>
              <a:t>i</a:t>
            </a:r>
            <a:r>
              <a:rPr lang="en-US" dirty="0"/>
              <a:t>(x</a:t>
            </a:r>
            <a:r>
              <a:rPr lang="en-US" dirty="0" smtClean="0"/>
              <a:t>) is the objective </a:t>
            </a:r>
            <a:r>
              <a:rPr lang="en-US" dirty="0" smtClean="0"/>
              <a:t>function </a:t>
            </a:r>
            <a:r>
              <a:rPr lang="en-US" dirty="0" err="1" smtClean="0"/>
              <a:t>i</a:t>
            </a:r>
            <a:r>
              <a:rPr lang="en-US" dirty="0" smtClean="0"/>
              <a:t>, </a:t>
            </a:r>
            <a:r>
              <a:rPr lang="en-US" dirty="0" smtClean="0"/>
              <a:t>x represents the decision variable vector and </a:t>
            </a:r>
            <a:r>
              <a:rPr lang="en-US" dirty="0" err="1" smtClean="0"/>
              <a:t>g</a:t>
            </a:r>
            <a:r>
              <a:rPr lang="en-US" baseline="-25000" dirty="0" err="1" smtClean="0"/>
              <a:t>i</a:t>
            </a:r>
            <a:r>
              <a:rPr lang="en-US" dirty="0" smtClean="0"/>
              <a:t>(x), h</a:t>
            </a:r>
            <a:r>
              <a:rPr lang="en-US" baseline="-25000" dirty="0" smtClean="0"/>
              <a:t>i</a:t>
            </a:r>
            <a:r>
              <a:rPr lang="en-US" dirty="0" smtClean="0"/>
              <a:t>(x) are the set of inequality and equality constraints</a:t>
            </a:r>
          </a:p>
        </p:txBody>
      </p:sp>
    </p:spTree>
    <p:extLst>
      <p:ext uri="{BB962C8B-B14F-4D97-AF65-F5344CB8AC3E}">
        <p14:creationId xmlns:p14="http://schemas.microsoft.com/office/powerpoint/2010/main" val="126070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3" name="Content Placeholder 2"/>
          <p:cNvSpPr>
            <a:spLocks noGrp="1"/>
          </p:cNvSpPr>
          <p:nvPr>
            <p:ph idx="1"/>
          </p:nvPr>
        </p:nvSpPr>
        <p:spPr/>
        <p:txBody>
          <a:bodyPr>
            <a:normAutofit/>
          </a:bodyPr>
          <a:lstStyle/>
          <a:p>
            <a:r>
              <a:rPr lang="en-US" dirty="0" smtClean="0"/>
              <a:t>Challenges</a:t>
            </a:r>
          </a:p>
          <a:p>
            <a:pPr lvl="1"/>
            <a:r>
              <a:rPr lang="en-US" dirty="0" smtClean="0"/>
              <a:t>Obtaining a true mathematical description of f</a:t>
            </a:r>
            <a:r>
              <a:rPr lang="en-US" baseline="-25000" dirty="0" smtClean="0"/>
              <a:t>i</a:t>
            </a:r>
            <a:r>
              <a:rPr lang="en-US" dirty="0" smtClean="0"/>
              <a:t>(x) is not attainable</a:t>
            </a:r>
          </a:p>
          <a:p>
            <a:pPr lvl="1"/>
            <a:r>
              <a:rPr lang="en-US" dirty="0" smtClean="0"/>
              <a:t>Traditional optimization is not adequate for complex problems</a:t>
            </a:r>
          </a:p>
          <a:p>
            <a:pPr lvl="1"/>
            <a:r>
              <a:rPr lang="en-US" dirty="0" smtClean="0"/>
              <a:t>There are typically multiple objectives that must be optimized concurrently.</a:t>
            </a:r>
          </a:p>
          <a:p>
            <a:pPr lvl="1"/>
            <a:r>
              <a:rPr lang="en-US" dirty="0" smtClean="0"/>
              <a:t>A large number of variables are encountered with large ranges</a:t>
            </a:r>
          </a:p>
        </p:txBody>
      </p:sp>
    </p:spTree>
    <p:extLst>
      <p:ext uri="{BB962C8B-B14F-4D97-AF65-F5344CB8AC3E}">
        <p14:creationId xmlns:p14="http://schemas.microsoft.com/office/powerpoint/2010/main" val="3440967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7" name="TextBox 6"/>
          <p:cNvSpPr txBox="1"/>
          <p:nvPr/>
        </p:nvSpPr>
        <p:spPr>
          <a:xfrm>
            <a:off x="457200" y="5724460"/>
            <a:ext cx="8476938" cy="600164"/>
          </a:xfrm>
          <a:prstGeom prst="rect">
            <a:avLst/>
          </a:prstGeom>
          <a:noFill/>
        </p:spPr>
        <p:txBody>
          <a:bodyPr wrap="square" rtlCol="0">
            <a:spAutoFit/>
          </a:bodyPr>
          <a:lstStyle/>
          <a:p>
            <a:r>
              <a:rPr lang="en-US" sz="1100" dirty="0"/>
              <a:t>Optimization Methods in Supply Chain Applications:  a Review, Conference Paper, Dublin Institute of Technology, Amr </a:t>
            </a:r>
            <a:r>
              <a:rPr lang="en-US" sz="1100" dirty="0" err="1"/>
              <a:t>Arisha</a:t>
            </a:r>
            <a:r>
              <a:rPr lang="en-US" sz="1100" dirty="0"/>
              <a:t> and Waleed Abo-Hamad, 12th Annual Conference of the  Irish Academy of Management, Galway Mayo Institute of Technology, Galway, 2-4 September 2009.</a:t>
            </a:r>
          </a:p>
          <a:p>
            <a:endParaRPr lang="en-US" sz="1100" dirty="0"/>
          </a:p>
        </p:txBody>
      </p:sp>
      <p:pic>
        <p:nvPicPr>
          <p:cNvPr id="3" name="Picture 2"/>
          <p:cNvPicPr>
            <a:picLocks noChangeAspect="1"/>
          </p:cNvPicPr>
          <p:nvPr/>
        </p:nvPicPr>
        <p:blipFill>
          <a:blip r:embed="rId2"/>
          <a:stretch>
            <a:fillRect/>
          </a:stretch>
        </p:blipFill>
        <p:spPr>
          <a:xfrm>
            <a:off x="2317124" y="1222733"/>
            <a:ext cx="4600912" cy="4501727"/>
          </a:xfrm>
          <a:prstGeom prst="rect">
            <a:avLst/>
          </a:prstGeom>
        </p:spPr>
      </p:pic>
    </p:spTree>
    <p:extLst>
      <p:ext uri="{BB962C8B-B14F-4D97-AF65-F5344CB8AC3E}">
        <p14:creationId xmlns:p14="http://schemas.microsoft.com/office/powerpoint/2010/main" val="4208416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pic>
        <p:nvPicPr>
          <p:cNvPr id="4" name="Picture 3"/>
          <p:cNvPicPr>
            <a:picLocks noChangeAspect="1"/>
          </p:cNvPicPr>
          <p:nvPr/>
        </p:nvPicPr>
        <p:blipFill>
          <a:blip r:embed="rId2"/>
          <a:stretch>
            <a:fillRect/>
          </a:stretch>
        </p:blipFill>
        <p:spPr>
          <a:xfrm>
            <a:off x="1086865" y="1383858"/>
            <a:ext cx="6543129" cy="4426481"/>
          </a:xfrm>
          <a:prstGeom prst="rect">
            <a:avLst/>
          </a:prstGeom>
        </p:spPr>
      </p:pic>
      <p:sp>
        <p:nvSpPr>
          <p:cNvPr id="5" name="TextBox 4"/>
          <p:cNvSpPr txBox="1"/>
          <p:nvPr/>
        </p:nvSpPr>
        <p:spPr>
          <a:xfrm>
            <a:off x="1086865" y="5810339"/>
            <a:ext cx="7172716" cy="276999"/>
          </a:xfrm>
          <a:prstGeom prst="rect">
            <a:avLst/>
          </a:prstGeom>
          <a:noFill/>
        </p:spPr>
        <p:txBody>
          <a:bodyPr wrap="square" rtlCol="0">
            <a:spAutoFit/>
          </a:bodyPr>
          <a:lstStyle/>
          <a:p>
            <a:r>
              <a:rPr lang="en-US" sz="1200" dirty="0"/>
              <a:t>https://www.sciencedirect.com/science/article/pii/S037722171300787X</a:t>
            </a:r>
          </a:p>
        </p:txBody>
      </p:sp>
    </p:spTree>
    <p:extLst>
      <p:ext uri="{BB962C8B-B14F-4D97-AF65-F5344CB8AC3E}">
        <p14:creationId xmlns:p14="http://schemas.microsoft.com/office/powerpoint/2010/main" val="320345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Research Survey – Dimensions of SCM</a:t>
            </a:r>
            <a:endParaRPr lang="en-US" dirty="0"/>
          </a:p>
        </p:txBody>
      </p:sp>
      <p:pic>
        <p:nvPicPr>
          <p:cNvPr id="4" name="Content Placeholder 3"/>
          <p:cNvPicPr>
            <a:picLocks noGrp="1" noChangeAspect="1"/>
          </p:cNvPicPr>
          <p:nvPr>
            <p:ph idx="1"/>
          </p:nvPr>
        </p:nvPicPr>
        <p:blipFill rotWithShape="1">
          <a:blip r:embed="rId2"/>
          <a:srcRect l="24318" t="21748" r="5554" b="38289"/>
          <a:stretch/>
        </p:blipFill>
        <p:spPr>
          <a:xfrm>
            <a:off x="457199" y="2083634"/>
            <a:ext cx="8533499" cy="2593298"/>
          </a:xfrm>
          <a:prstGeom prst="rect">
            <a:avLst/>
          </a:prstGeom>
        </p:spPr>
      </p:pic>
      <p:sp>
        <p:nvSpPr>
          <p:cNvPr id="5" name="TextBox 4"/>
          <p:cNvSpPr txBox="1"/>
          <p:nvPr/>
        </p:nvSpPr>
        <p:spPr>
          <a:xfrm>
            <a:off x="380547" y="4657125"/>
            <a:ext cx="8686802" cy="1077218"/>
          </a:xfrm>
          <a:prstGeom prst="rect">
            <a:avLst/>
          </a:prstGeom>
          <a:noFill/>
        </p:spPr>
        <p:txBody>
          <a:bodyPr wrap="square" rtlCol="0">
            <a:spAutoFit/>
          </a:bodyPr>
          <a:lstStyle/>
          <a:p>
            <a:r>
              <a:rPr lang="en-US" sz="1600" dirty="0"/>
              <a:t>(1) </a:t>
            </a:r>
            <a:r>
              <a:rPr lang="en-US" sz="1600" dirty="0" smtClean="0"/>
              <a:t>The </a:t>
            </a:r>
            <a:r>
              <a:rPr lang="en-US" sz="1600" dirty="0"/>
              <a:t>primary actor that is the focus of the </a:t>
            </a:r>
            <a:r>
              <a:rPr lang="en-US" sz="1600" dirty="0" smtClean="0"/>
              <a:t>study</a:t>
            </a:r>
            <a:endParaRPr lang="en-US" sz="1600" dirty="0"/>
          </a:p>
          <a:p>
            <a:r>
              <a:rPr lang="en-US" sz="1600" dirty="0"/>
              <a:t>(2) </a:t>
            </a:r>
            <a:r>
              <a:rPr lang="en-US" sz="1600" dirty="0" smtClean="0"/>
              <a:t>The </a:t>
            </a:r>
            <a:r>
              <a:rPr lang="en-US" sz="1600" dirty="0"/>
              <a:t>organizational level of analysis ranging from internal </a:t>
            </a:r>
            <a:r>
              <a:rPr lang="en-US" sz="1600" dirty="0" smtClean="0"/>
              <a:t>functions to </a:t>
            </a:r>
            <a:r>
              <a:rPr lang="en-US" sz="1600" dirty="0"/>
              <a:t>broad macro-economic focus; </a:t>
            </a:r>
            <a:endParaRPr lang="en-US" sz="1600" dirty="0" smtClean="0"/>
          </a:p>
          <a:p>
            <a:r>
              <a:rPr lang="en-US" sz="1600" dirty="0" smtClean="0"/>
              <a:t>(</a:t>
            </a:r>
            <a:r>
              <a:rPr lang="en-US" sz="1600" dirty="0"/>
              <a:t>3) </a:t>
            </a:r>
            <a:r>
              <a:rPr lang="en-US" sz="1600" dirty="0" smtClean="0"/>
              <a:t>The </a:t>
            </a:r>
            <a:r>
              <a:rPr lang="en-US" sz="1600" dirty="0"/>
              <a:t>SCOR process </a:t>
            </a:r>
            <a:r>
              <a:rPr lang="en-US" sz="1600" dirty="0" smtClean="0"/>
              <a:t>covered in </a:t>
            </a:r>
            <a:r>
              <a:rPr lang="en-US" sz="1600" dirty="0"/>
              <a:t>the model, and </a:t>
            </a:r>
            <a:endParaRPr lang="en-US" sz="1600" dirty="0" smtClean="0"/>
          </a:p>
          <a:p>
            <a:r>
              <a:rPr lang="en-US" sz="1600" dirty="0" smtClean="0"/>
              <a:t>(</a:t>
            </a:r>
            <a:r>
              <a:rPr lang="en-US" sz="1600" dirty="0"/>
              <a:t>4) </a:t>
            </a:r>
            <a:r>
              <a:rPr lang="en-US" sz="1600" dirty="0" smtClean="0"/>
              <a:t>The </a:t>
            </a:r>
            <a:r>
              <a:rPr lang="en-US" sz="1600" dirty="0"/>
              <a:t>functional application </a:t>
            </a:r>
            <a:r>
              <a:rPr lang="en-US" sz="1600" dirty="0" smtClean="0"/>
              <a:t>area in the model </a:t>
            </a:r>
            <a:r>
              <a:rPr lang="en-US" sz="1600" dirty="0"/>
              <a:t>(e.g</a:t>
            </a:r>
            <a:r>
              <a:rPr lang="en-US" sz="1600" dirty="0" smtClean="0"/>
              <a:t>. SCM</a:t>
            </a:r>
            <a:r>
              <a:rPr lang="en-US" sz="1600" dirty="0"/>
              <a:t>, logistics, or product development</a:t>
            </a:r>
            <a:r>
              <a:rPr lang="en-US" sz="1600" dirty="0" smtClean="0"/>
              <a:t>).</a:t>
            </a:r>
            <a:endParaRPr lang="en-US" sz="1600" dirty="0"/>
          </a:p>
        </p:txBody>
      </p:sp>
      <p:sp>
        <p:nvSpPr>
          <p:cNvPr id="6" name="TextBox 5"/>
          <p:cNvSpPr txBox="1"/>
          <p:nvPr/>
        </p:nvSpPr>
        <p:spPr>
          <a:xfrm>
            <a:off x="1086865" y="5810339"/>
            <a:ext cx="7172716" cy="276999"/>
          </a:xfrm>
          <a:prstGeom prst="rect">
            <a:avLst/>
          </a:prstGeom>
          <a:noFill/>
        </p:spPr>
        <p:txBody>
          <a:bodyPr wrap="square" rtlCol="0">
            <a:spAutoFit/>
          </a:bodyPr>
          <a:lstStyle/>
          <a:p>
            <a:r>
              <a:rPr lang="en-US" sz="1200" dirty="0"/>
              <a:t>https://www.sciencedirect.com/science/article/pii/S037722171300787X</a:t>
            </a:r>
          </a:p>
        </p:txBody>
      </p:sp>
    </p:spTree>
    <p:extLst>
      <p:ext uri="{BB962C8B-B14F-4D97-AF65-F5344CB8AC3E}">
        <p14:creationId xmlns:p14="http://schemas.microsoft.com/office/powerpoint/2010/main" val="2969192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Survey - Modeling</a:t>
            </a:r>
            <a:endParaRPr lang="en-US" dirty="0"/>
          </a:p>
        </p:txBody>
      </p:sp>
      <p:pic>
        <p:nvPicPr>
          <p:cNvPr id="6" name="Picture 5"/>
          <p:cNvPicPr>
            <a:picLocks noChangeAspect="1"/>
          </p:cNvPicPr>
          <p:nvPr/>
        </p:nvPicPr>
        <p:blipFill rotWithShape="1">
          <a:blip r:embed="rId2"/>
          <a:srcRect l="27011" t="18181" r="5708" b="6072"/>
          <a:stretch/>
        </p:blipFill>
        <p:spPr>
          <a:xfrm>
            <a:off x="269823" y="1379095"/>
            <a:ext cx="8664316" cy="5201906"/>
          </a:xfrm>
          <a:prstGeom prst="rect">
            <a:avLst/>
          </a:prstGeom>
        </p:spPr>
      </p:pic>
      <p:sp>
        <p:nvSpPr>
          <p:cNvPr id="7" name="TextBox 6"/>
          <p:cNvSpPr txBox="1"/>
          <p:nvPr/>
        </p:nvSpPr>
        <p:spPr>
          <a:xfrm>
            <a:off x="1873848" y="6581001"/>
            <a:ext cx="7172716" cy="276999"/>
          </a:xfrm>
          <a:prstGeom prst="rect">
            <a:avLst/>
          </a:prstGeom>
          <a:noFill/>
        </p:spPr>
        <p:txBody>
          <a:bodyPr wrap="square" rtlCol="0">
            <a:spAutoFit/>
          </a:bodyPr>
          <a:lstStyle/>
          <a:p>
            <a:r>
              <a:rPr lang="en-US" sz="1200" dirty="0"/>
              <a:t>https://www.sciencedirect.com/science/article/pii/S037722171300787X</a:t>
            </a:r>
          </a:p>
        </p:txBody>
      </p:sp>
    </p:spTree>
    <p:extLst>
      <p:ext uri="{BB962C8B-B14F-4D97-AF65-F5344CB8AC3E}">
        <p14:creationId xmlns:p14="http://schemas.microsoft.com/office/powerpoint/2010/main" val="3168480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3" name="Content Placeholder 2"/>
          <p:cNvSpPr>
            <a:spLocks noGrp="1"/>
          </p:cNvSpPr>
          <p:nvPr>
            <p:ph idx="1"/>
          </p:nvPr>
        </p:nvSpPr>
        <p:spPr/>
        <p:txBody>
          <a:bodyPr/>
          <a:lstStyle/>
          <a:p>
            <a:r>
              <a:rPr lang="en-US" dirty="0" smtClean="0"/>
              <a:t>Many methods exist</a:t>
            </a:r>
          </a:p>
          <a:p>
            <a:r>
              <a:rPr lang="en-US" dirty="0" smtClean="0"/>
              <a:t>Many parameters need to be modeled in the supply chain</a:t>
            </a:r>
          </a:p>
          <a:p>
            <a:r>
              <a:rPr lang="en-US" dirty="0" smtClean="0"/>
              <a:t>Results must represent real-world operations to be useful</a:t>
            </a:r>
          </a:p>
          <a:p>
            <a:r>
              <a:rPr lang="en-US" dirty="0" smtClean="0"/>
              <a:t>Over-complication may make using the model difficult</a:t>
            </a:r>
            <a:endParaRPr lang="en-US" dirty="0"/>
          </a:p>
        </p:txBody>
      </p:sp>
    </p:spTree>
    <p:extLst>
      <p:ext uri="{BB962C8B-B14F-4D97-AF65-F5344CB8AC3E}">
        <p14:creationId xmlns:p14="http://schemas.microsoft.com/office/powerpoint/2010/main" val="23273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Models</a:t>
            </a:r>
            <a:endParaRPr lang="en-US" dirty="0"/>
          </a:p>
        </p:txBody>
      </p:sp>
      <p:sp>
        <p:nvSpPr>
          <p:cNvPr id="3" name="Content Placeholder 2"/>
          <p:cNvSpPr>
            <a:spLocks noGrp="1"/>
          </p:cNvSpPr>
          <p:nvPr>
            <p:ph idx="1"/>
          </p:nvPr>
        </p:nvSpPr>
        <p:spPr/>
        <p:txBody>
          <a:bodyPr/>
          <a:lstStyle/>
          <a:p>
            <a:r>
              <a:rPr lang="en-US" dirty="0" smtClean="0"/>
              <a:t>Linear Programming </a:t>
            </a:r>
            <a:r>
              <a:rPr lang="en-US" dirty="0" smtClean="0"/>
              <a:t>(LP) Models </a:t>
            </a:r>
            <a:r>
              <a:rPr lang="en-US" dirty="0" smtClean="0"/>
              <a:t>in Supply Chain </a:t>
            </a:r>
            <a:r>
              <a:rPr lang="en-US" dirty="0" smtClean="0"/>
              <a:t>Management</a:t>
            </a:r>
          </a:p>
          <a:p>
            <a:pPr lvl="1"/>
            <a:r>
              <a:rPr lang="en-US" dirty="0" smtClean="0"/>
              <a:t>LP models allow us to model a component of the supply chain to optimize the objectives and constrain the solution based on available resources</a:t>
            </a:r>
          </a:p>
          <a:p>
            <a:pPr lvl="1"/>
            <a:r>
              <a:rPr lang="en-US" dirty="0" smtClean="0"/>
              <a:t>LP models can be used in a variety of areas of the supply chain</a:t>
            </a:r>
            <a:endParaRPr lang="en-US" dirty="0"/>
          </a:p>
        </p:txBody>
      </p:sp>
    </p:spTree>
    <p:extLst>
      <p:ext uri="{BB962C8B-B14F-4D97-AF65-F5344CB8AC3E}">
        <p14:creationId xmlns:p14="http://schemas.microsoft.com/office/powerpoint/2010/main" val="2467667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LP Models Applying to Supply Chains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6867402"/>
              </p:ext>
            </p:extLst>
          </p:nvPr>
        </p:nvGraphicFramePr>
        <p:xfrm>
          <a:off x="337277" y="1491478"/>
          <a:ext cx="8566879" cy="4820920"/>
        </p:xfrm>
        <a:graphic>
          <a:graphicData uri="http://schemas.openxmlformats.org/drawingml/2006/table">
            <a:tbl>
              <a:tblPr firstRow="1" bandRow="1">
                <a:tableStyleId>{00A15C55-8517-42AA-B614-E9B94910E393}</a:tableStyleId>
              </a:tblPr>
              <a:tblGrid>
                <a:gridCol w="1491523">
                  <a:extLst>
                    <a:ext uri="{9D8B030D-6E8A-4147-A177-3AD203B41FA5}">
                      <a16:colId xmlns:a16="http://schemas.microsoft.com/office/drawing/2014/main" val="236219794"/>
                    </a:ext>
                  </a:extLst>
                </a:gridCol>
                <a:gridCol w="2276968">
                  <a:extLst>
                    <a:ext uri="{9D8B030D-6E8A-4147-A177-3AD203B41FA5}">
                      <a16:colId xmlns:a16="http://schemas.microsoft.com/office/drawing/2014/main" val="3630289031"/>
                    </a:ext>
                  </a:extLst>
                </a:gridCol>
                <a:gridCol w="1981773">
                  <a:extLst>
                    <a:ext uri="{9D8B030D-6E8A-4147-A177-3AD203B41FA5}">
                      <a16:colId xmlns:a16="http://schemas.microsoft.com/office/drawing/2014/main" val="2235141207"/>
                    </a:ext>
                  </a:extLst>
                </a:gridCol>
                <a:gridCol w="2816615">
                  <a:extLst>
                    <a:ext uri="{9D8B030D-6E8A-4147-A177-3AD203B41FA5}">
                      <a16:colId xmlns:a16="http://schemas.microsoft.com/office/drawing/2014/main" val="2149792091"/>
                    </a:ext>
                  </a:extLst>
                </a:gridCol>
              </a:tblGrid>
              <a:tr h="370840">
                <a:tc>
                  <a:txBody>
                    <a:bodyPr/>
                    <a:lstStyle/>
                    <a:p>
                      <a:r>
                        <a:rPr lang="en-US" sz="1600" dirty="0" smtClean="0"/>
                        <a:t>Type of Model</a:t>
                      </a:r>
                      <a:endParaRPr lang="en-US" sz="1600" dirty="0"/>
                    </a:p>
                  </a:txBody>
                  <a:tcPr/>
                </a:tc>
                <a:tc>
                  <a:txBody>
                    <a:bodyPr/>
                    <a:lstStyle/>
                    <a:p>
                      <a:r>
                        <a:rPr lang="en-US" sz="1600" dirty="0" smtClean="0"/>
                        <a:t>Variables</a:t>
                      </a:r>
                      <a:endParaRPr lang="en-US" sz="1600" dirty="0"/>
                    </a:p>
                  </a:txBody>
                  <a:tcPr/>
                </a:tc>
                <a:tc>
                  <a:txBody>
                    <a:bodyPr/>
                    <a:lstStyle/>
                    <a:p>
                      <a:r>
                        <a:rPr lang="en-US" sz="1600" dirty="0" smtClean="0"/>
                        <a:t>Function to</a:t>
                      </a:r>
                      <a:r>
                        <a:rPr lang="en-US" sz="1600" baseline="0" dirty="0" smtClean="0"/>
                        <a:t> Optimize</a:t>
                      </a:r>
                      <a:endParaRPr lang="en-US" sz="1600" dirty="0"/>
                    </a:p>
                  </a:txBody>
                  <a:tcPr/>
                </a:tc>
                <a:tc>
                  <a:txBody>
                    <a:bodyPr/>
                    <a:lstStyle/>
                    <a:p>
                      <a:r>
                        <a:rPr lang="en-US" sz="1600" dirty="0" smtClean="0"/>
                        <a:t>Typical Constraints</a:t>
                      </a:r>
                      <a:endParaRPr lang="en-US" sz="1600" dirty="0"/>
                    </a:p>
                  </a:txBody>
                  <a:tcPr/>
                </a:tc>
                <a:extLst>
                  <a:ext uri="{0D108BD9-81ED-4DB2-BD59-A6C34878D82A}">
                    <a16:rowId xmlns:a16="http://schemas.microsoft.com/office/drawing/2014/main" val="815449826"/>
                  </a:ext>
                </a:extLst>
              </a:tr>
              <a:tr h="370840">
                <a:tc>
                  <a:txBody>
                    <a:bodyPr/>
                    <a:lstStyle/>
                    <a:p>
                      <a:r>
                        <a:rPr lang="en-US" sz="1600" dirty="0" smtClean="0"/>
                        <a:t>Product Mix</a:t>
                      </a:r>
                      <a:endParaRPr lang="en-US" sz="1600" dirty="0"/>
                    </a:p>
                  </a:txBody>
                  <a:tcPr/>
                </a:tc>
                <a:tc>
                  <a:txBody>
                    <a:bodyPr/>
                    <a:lstStyle/>
                    <a:p>
                      <a:r>
                        <a:rPr lang="en-US" sz="1600" dirty="0" smtClean="0"/>
                        <a:t>Number of products to produce</a:t>
                      </a:r>
                      <a:endParaRPr lang="en-US" sz="1600" dirty="0"/>
                    </a:p>
                  </a:txBody>
                  <a:tcPr/>
                </a:tc>
                <a:tc>
                  <a:txBody>
                    <a:bodyPr/>
                    <a:lstStyle/>
                    <a:p>
                      <a:r>
                        <a:rPr lang="en-US" sz="1600" dirty="0" smtClean="0"/>
                        <a:t>Maximize contribution to profit</a:t>
                      </a:r>
                      <a:endParaRPr lang="en-US" sz="1600" dirty="0"/>
                    </a:p>
                  </a:txBody>
                  <a:tcPr/>
                </a:tc>
                <a:tc>
                  <a:txBody>
                    <a:bodyPr/>
                    <a:lstStyle/>
                    <a:p>
                      <a:r>
                        <a:rPr lang="en-US" sz="1600" dirty="0" smtClean="0"/>
                        <a:t>Resource limits,</a:t>
                      </a:r>
                      <a:r>
                        <a:rPr lang="en-US" sz="1600" baseline="0" dirty="0" smtClean="0"/>
                        <a:t> such as time, labor, material;  maximum or minimum quantities</a:t>
                      </a:r>
                      <a:endParaRPr lang="en-US" sz="1600" dirty="0"/>
                    </a:p>
                  </a:txBody>
                  <a:tcPr/>
                </a:tc>
                <a:extLst>
                  <a:ext uri="{0D108BD9-81ED-4DB2-BD59-A6C34878D82A}">
                    <a16:rowId xmlns:a16="http://schemas.microsoft.com/office/drawing/2014/main" val="3833986044"/>
                  </a:ext>
                </a:extLst>
              </a:tr>
              <a:tr h="370840">
                <a:tc>
                  <a:txBody>
                    <a:bodyPr/>
                    <a:lstStyle/>
                    <a:p>
                      <a:r>
                        <a:rPr lang="en-US" sz="1600" dirty="0" smtClean="0"/>
                        <a:t>Blending</a:t>
                      </a:r>
                      <a:endParaRPr lang="en-US" sz="1600" dirty="0"/>
                    </a:p>
                  </a:txBody>
                  <a:tcPr/>
                </a:tc>
                <a:tc>
                  <a:txBody>
                    <a:bodyPr/>
                    <a:lstStyle/>
                    <a:p>
                      <a:r>
                        <a:rPr lang="en-US" sz="1600" dirty="0" smtClean="0"/>
                        <a:t>Amount of materials to combine to produce one unit of</a:t>
                      </a:r>
                      <a:r>
                        <a:rPr lang="en-US" sz="1600" baseline="0" dirty="0" smtClean="0"/>
                        <a:t> product</a:t>
                      </a:r>
                      <a:endParaRPr lang="en-US" sz="1600" dirty="0"/>
                    </a:p>
                  </a:txBody>
                  <a:tcPr/>
                </a:tc>
                <a:tc>
                  <a:txBody>
                    <a:bodyPr/>
                    <a:lstStyle/>
                    <a:p>
                      <a:r>
                        <a:rPr lang="en-US" sz="1600" dirty="0" smtClean="0"/>
                        <a:t>Minimizing cost</a:t>
                      </a:r>
                      <a:endParaRPr lang="en-US" sz="1600" dirty="0"/>
                    </a:p>
                  </a:txBody>
                  <a:tcPr/>
                </a:tc>
                <a:tc>
                  <a:txBody>
                    <a:bodyPr/>
                    <a:lstStyle/>
                    <a:p>
                      <a:r>
                        <a:rPr lang="en-US" sz="1600" dirty="0" smtClean="0"/>
                        <a:t>Resource limits; demand requirements</a:t>
                      </a:r>
                      <a:endParaRPr lang="en-US" sz="1600" dirty="0"/>
                    </a:p>
                  </a:txBody>
                  <a:tcPr/>
                </a:tc>
                <a:extLst>
                  <a:ext uri="{0D108BD9-81ED-4DB2-BD59-A6C34878D82A}">
                    <a16:rowId xmlns:a16="http://schemas.microsoft.com/office/drawing/2014/main" val="1678900371"/>
                  </a:ext>
                </a:extLst>
              </a:tr>
              <a:tr h="370840">
                <a:tc>
                  <a:txBody>
                    <a:bodyPr/>
                    <a:lstStyle/>
                    <a:p>
                      <a:r>
                        <a:rPr lang="en-US" sz="1600" dirty="0" smtClean="0"/>
                        <a:t>Production line scheduling</a:t>
                      </a:r>
                      <a:endParaRPr lang="en-US" sz="1600" dirty="0"/>
                    </a:p>
                  </a:txBody>
                  <a:tcPr/>
                </a:tc>
                <a:tc>
                  <a:txBody>
                    <a:bodyPr/>
                    <a:lstStyle/>
                    <a:p>
                      <a:r>
                        <a:rPr lang="en-US" sz="1600" dirty="0" smtClean="0"/>
                        <a:t>Sequence of production</a:t>
                      </a:r>
                      <a:endParaRPr lang="en-US" sz="1600" dirty="0"/>
                    </a:p>
                  </a:txBody>
                  <a:tcPr/>
                </a:tc>
                <a:tc>
                  <a:txBody>
                    <a:bodyPr/>
                    <a:lstStyle/>
                    <a:p>
                      <a:r>
                        <a:rPr lang="en-US" sz="1600" dirty="0" smtClean="0"/>
                        <a:t>Minimize cost</a:t>
                      </a:r>
                      <a:endParaRPr lang="en-US" sz="1600" dirty="0"/>
                    </a:p>
                  </a:txBody>
                  <a:tcPr/>
                </a:tc>
                <a:tc>
                  <a:txBody>
                    <a:bodyPr/>
                    <a:lstStyle/>
                    <a:p>
                      <a:r>
                        <a:rPr lang="en-US" sz="1600" dirty="0" smtClean="0"/>
                        <a:t>Resource limits; time requirements</a:t>
                      </a:r>
                      <a:endParaRPr lang="en-US" sz="1600" dirty="0"/>
                    </a:p>
                  </a:txBody>
                  <a:tcPr/>
                </a:tc>
                <a:extLst>
                  <a:ext uri="{0D108BD9-81ED-4DB2-BD59-A6C34878D82A}">
                    <a16:rowId xmlns:a16="http://schemas.microsoft.com/office/drawing/2014/main" val="2371910939"/>
                  </a:ext>
                </a:extLst>
              </a:tr>
              <a:tr h="370840">
                <a:tc>
                  <a:txBody>
                    <a:bodyPr/>
                    <a:lstStyle/>
                    <a:p>
                      <a:r>
                        <a:rPr lang="en-US" sz="1600" dirty="0" smtClean="0"/>
                        <a:t>Inventory</a:t>
                      </a:r>
                      <a:endParaRPr lang="en-US" sz="1600" dirty="0"/>
                    </a:p>
                  </a:txBody>
                  <a:tcPr/>
                </a:tc>
                <a:tc>
                  <a:txBody>
                    <a:bodyPr/>
                    <a:lstStyle/>
                    <a:p>
                      <a:r>
                        <a:rPr lang="en-US" sz="1600" dirty="0" smtClean="0"/>
                        <a:t>Number of inventory items to order by period</a:t>
                      </a:r>
                      <a:endParaRPr lang="en-US" sz="1600" dirty="0"/>
                    </a:p>
                  </a:txBody>
                  <a:tcPr/>
                </a:tc>
                <a:tc>
                  <a:txBody>
                    <a:bodyPr/>
                    <a:lstStyle/>
                    <a:p>
                      <a:r>
                        <a:rPr lang="en-US" sz="1600" dirty="0" smtClean="0"/>
                        <a:t>Minimize cost (sum of production and inventory)</a:t>
                      </a:r>
                      <a:endParaRPr lang="en-US" sz="1600" dirty="0"/>
                    </a:p>
                  </a:txBody>
                  <a:tcPr/>
                </a:tc>
                <a:tc>
                  <a:txBody>
                    <a:bodyPr/>
                    <a:lstStyle/>
                    <a:p>
                      <a:r>
                        <a:rPr lang="en-US" sz="1600" dirty="0" smtClean="0"/>
                        <a:t>On-hand minimums by time period;</a:t>
                      </a:r>
                      <a:r>
                        <a:rPr lang="en-US" sz="1600" baseline="0" dirty="0" smtClean="0"/>
                        <a:t> inventory balance equations</a:t>
                      </a:r>
                      <a:endParaRPr lang="en-US" sz="1600" dirty="0"/>
                    </a:p>
                  </a:txBody>
                  <a:tcPr/>
                </a:tc>
                <a:extLst>
                  <a:ext uri="{0D108BD9-81ED-4DB2-BD59-A6C34878D82A}">
                    <a16:rowId xmlns:a16="http://schemas.microsoft.com/office/drawing/2014/main" val="2431424082"/>
                  </a:ext>
                </a:extLst>
              </a:tr>
              <a:tr h="370840">
                <a:tc>
                  <a:txBody>
                    <a:bodyPr/>
                    <a:lstStyle/>
                    <a:p>
                      <a:r>
                        <a:rPr lang="en-US" sz="1600" dirty="0" smtClean="0"/>
                        <a:t>Transportation</a:t>
                      </a:r>
                      <a:endParaRPr lang="en-US" sz="1600" dirty="0"/>
                    </a:p>
                  </a:txBody>
                  <a:tcPr/>
                </a:tc>
                <a:tc>
                  <a:txBody>
                    <a:bodyPr/>
                    <a:lstStyle/>
                    <a:p>
                      <a:r>
                        <a:rPr lang="en-US" sz="1600" dirty="0" smtClean="0"/>
                        <a:t>Assign sources for distribution of goods to demands</a:t>
                      </a:r>
                      <a:endParaRPr lang="en-US" sz="1600" dirty="0"/>
                    </a:p>
                  </a:txBody>
                  <a:tcPr/>
                </a:tc>
                <a:tc>
                  <a:txBody>
                    <a:bodyPr/>
                    <a:lstStyle/>
                    <a:p>
                      <a:r>
                        <a:rPr lang="en-US" sz="1600" dirty="0" smtClean="0"/>
                        <a:t>Minimize cost</a:t>
                      </a:r>
                      <a:endParaRPr lang="en-US" sz="1600" dirty="0"/>
                    </a:p>
                  </a:txBody>
                  <a:tcPr/>
                </a:tc>
                <a:tc>
                  <a:txBody>
                    <a:bodyPr/>
                    <a:lstStyle/>
                    <a:p>
                      <a:r>
                        <a:rPr lang="en-US" sz="1600" dirty="0" smtClean="0"/>
                        <a:t>Capacity limits at sources; demand requirements</a:t>
                      </a:r>
                      <a:endParaRPr lang="en-US" sz="1600" dirty="0"/>
                    </a:p>
                  </a:txBody>
                  <a:tcPr/>
                </a:tc>
                <a:extLst>
                  <a:ext uri="{0D108BD9-81ED-4DB2-BD59-A6C34878D82A}">
                    <a16:rowId xmlns:a16="http://schemas.microsoft.com/office/drawing/2014/main" val="41312677"/>
                  </a:ext>
                </a:extLst>
              </a:tr>
              <a:tr h="370840">
                <a:tc>
                  <a:txBody>
                    <a:bodyPr/>
                    <a:lstStyle/>
                    <a:p>
                      <a:r>
                        <a:rPr lang="en-US" sz="1600" dirty="0" smtClean="0"/>
                        <a:t>Assignment</a:t>
                      </a:r>
                      <a:endParaRPr lang="en-US" sz="1600" dirty="0"/>
                    </a:p>
                  </a:txBody>
                  <a:tcPr/>
                </a:tc>
                <a:tc>
                  <a:txBody>
                    <a:bodyPr/>
                    <a:lstStyle/>
                    <a:p>
                      <a:r>
                        <a:rPr lang="en-US" sz="1600" dirty="0" smtClean="0"/>
                        <a:t>Assign sources of resources to tasks</a:t>
                      </a:r>
                      <a:endParaRPr lang="en-US" sz="1600" dirty="0"/>
                    </a:p>
                  </a:txBody>
                  <a:tcPr/>
                </a:tc>
                <a:tc>
                  <a:txBody>
                    <a:bodyPr/>
                    <a:lstStyle/>
                    <a:p>
                      <a:r>
                        <a:rPr lang="en-US" sz="1600" dirty="0" smtClean="0"/>
                        <a:t>Minimize cost</a:t>
                      </a:r>
                      <a:endParaRPr lang="en-US" sz="1600" dirty="0"/>
                    </a:p>
                  </a:txBody>
                  <a:tcPr/>
                </a:tc>
                <a:tc>
                  <a:txBody>
                    <a:bodyPr/>
                    <a:lstStyle/>
                    <a:p>
                      <a:r>
                        <a:rPr lang="en-US" sz="1600" dirty="0" smtClean="0"/>
                        <a:t>Conventional sources and demand capacities equal 1</a:t>
                      </a:r>
                      <a:endParaRPr lang="en-US" sz="1600" dirty="0"/>
                    </a:p>
                  </a:txBody>
                  <a:tcPr/>
                </a:tc>
                <a:extLst>
                  <a:ext uri="{0D108BD9-81ED-4DB2-BD59-A6C34878D82A}">
                    <a16:rowId xmlns:a16="http://schemas.microsoft.com/office/drawing/2014/main" val="2467260460"/>
                  </a:ext>
                </a:extLst>
              </a:tr>
            </a:tbl>
          </a:graphicData>
        </a:graphic>
      </p:graphicFrame>
    </p:spTree>
    <p:extLst>
      <p:ext uri="{BB962C8B-B14F-4D97-AF65-F5344CB8AC3E}">
        <p14:creationId xmlns:p14="http://schemas.microsoft.com/office/powerpoint/2010/main" val="106016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3" name="Content Placeholder 2"/>
          <p:cNvSpPr>
            <a:spLocks noGrp="1"/>
          </p:cNvSpPr>
          <p:nvPr>
            <p:ph idx="1"/>
          </p:nvPr>
        </p:nvSpPr>
        <p:spPr/>
        <p:txBody>
          <a:bodyPr/>
          <a:lstStyle/>
          <a:p>
            <a:r>
              <a:rPr lang="en-US" dirty="0" smtClean="0"/>
              <a:t>Supply Chain Models</a:t>
            </a:r>
          </a:p>
          <a:p>
            <a:r>
              <a:rPr lang="en-US" dirty="0" smtClean="0"/>
              <a:t>Transportation Model – LP</a:t>
            </a:r>
          </a:p>
          <a:p>
            <a:r>
              <a:rPr lang="en-US" dirty="0" smtClean="0"/>
              <a:t>Product Mix Model – LP</a:t>
            </a:r>
          </a:p>
          <a:p>
            <a:r>
              <a:rPr lang="en-US" dirty="0" smtClean="0"/>
              <a:t>Warehouse and Inventory Level Optimization Model Example</a:t>
            </a:r>
            <a:endParaRPr lang="en-US" dirty="0"/>
          </a:p>
        </p:txBody>
      </p:sp>
    </p:spTree>
    <p:extLst>
      <p:ext uri="{BB962C8B-B14F-4D97-AF65-F5344CB8AC3E}">
        <p14:creationId xmlns:p14="http://schemas.microsoft.com/office/powerpoint/2010/main" val="17348627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LP Models with Supply Chains</a:t>
            </a:r>
            <a:endParaRPr lang="en-US" dirty="0"/>
          </a:p>
        </p:txBody>
      </p:sp>
      <p:sp>
        <p:nvSpPr>
          <p:cNvPr id="3" name="Content Placeholder 2"/>
          <p:cNvSpPr>
            <a:spLocks noGrp="1"/>
          </p:cNvSpPr>
          <p:nvPr>
            <p:ph idx="1"/>
          </p:nvPr>
        </p:nvSpPr>
        <p:spPr/>
        <p:txBody>
          <a:bodyPr/>
          <a:lstStyle/>
          <a:p>
            <a:r>
              <a:rPr lang="en-US" dirty="0" smtClean="0"/>
              <a:t>Components</a:t>
            </a:r>
          </a:p>
          <a:p>
            <a:pPr lvl="1"/>
            <a:r>
              <a:rPr lang="en-US" dirty="0" smtClean="0"/>
              <a:t>Variables – Items that can be varied in order to improve or positively contribute to the objective</a:t>
            </a:r>
          </a:p>
          <a:p>
            <a:pPr lvl="1"/>
            <a:r>
              <a:rPr lang="en-US" dirty="0" smtClean="0"/>
              <a:t>Functions in terms of variables – mathematical statements measuring something in terms of the variables</a:t>
            </a:r>
          </a:p>
          <a:p>
            <a:pPr lvl="1"/>
            <a:r>
              <a:rPr lang="en-US" dirty="0" smtClean="0"/>
              <a:t>Limits to Functions – Limitations imposed on the problem or environment</a:t>
            </a:r>
          </a:p>
          <a:p>
            <a:pPr lvl="1"/>
            <a:endParaRPr lang="en-US" dirty="0"/>
          </a:p>
        </p:txBody>
      </p:sp>
    </p:spTree>
    <p:extLst>
      <p:ext uri="{BB962C8B-B14F-4D97-AF65-F5344CB8AC3E}">
        <p14:creationId xmlns:p14="http://schemas.microsoft.com/office/powerpoint/2010/main" val="1149332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LP Models with Supply Chains</a:t>
            </a:r>
            <a:endParaRPr lang="en-US" dirty="0"/>
          </a:p>
        </p:txBody>
      </p:sp>
      <p:sp>
        <p:nvSpPr>
          <p:cNvPr id="3" name="Content Placeholder 2"/>
          <p:cNvSpPr>
            <a:spLocks noGrp="1"/>
          </p:cNvSpPr>
          <p:nvPr>
            <p:ph idx="1"/>
          </p:nvPr>
        </p:nvSpPr>
        <p:spPr/>
        <p:txBody>
          <a:bodyPr/>
          <a:lstStyle/>
          <a:p>
            <a:r>
              <a:rPr lang="en-US" dirty="0" smtClean="0"/>
              <a:t>Components</a:t>
            </a:r>
          </a:p>
          <a:p>
            <a:pPr lvl="1"/>
            <a:r>
              <a:rPr lang="en-US" dirty="0" smtClean="0"/>
              <a:t>Focus on the decision to be made</a:t>
            </a:r>
          </a:p>
          <a:p>
            <a:pPr lvl="1"/>
            <a:r>
              <a:rPr lang="en-US" dirty="0" smtClean="0"/>
              <a:t>Focus on things that are within the decision-maker’s control</a:t>
            </a:r>
          </a:p>
          <a:p>
            <a:pPr lvl="1"/>
            <a:r>
              <a:rPr lang="en-US" dirty="0" smtClean="0"/>
              <a:t>Identify the objective of the decision</a:t>
            </a:r>
          </a:p>
          <a:p>
            <a:pPr lvl="1"/>
            <a:r>
              <a:rPr lang="en-US" dirty="0" smtClean="0"/>
              <a:t>Set limits and insure that all limits are captures</a:t>
            </a:r>
            <a:endParaRPr lang="en-US" dirty="0"/>
          </a:p>
        </p:txBody>
      </p:sp>
    </p:spTree>
    <p:extLst>
      <p:ext uri="{BB962C8B-B14F-4D97-AF65-F5344CB8AC3E}">
        <p14:creationId xmlns:p14="http://schemas.microsoft.com/office/powerpoint/2010/main" val="4129504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Shipping Schedule</a:t>
            </a:r>
            <a:endParaRPr lang="en-US" dirty="0"/>
          </a:p>
        </p:txBody>
      </p:sp>
      <p:sp>
        <p:nvSpPr>
          <p:cNvPr id="3" name="Content Placeholder 2"/>
          <p:cNvSpPr>
            <a:spLocks noGrp="1"/>
          </p:cNvSpPr>
          <p:nvPr>
            <p:ph idx="1"/>
          </p:nvPr>
        </p:nvSpPr>
        <p:spPr/>
        <p:txBody>
          <a:bodyPr>
            <a:normAutofit lnSpcReduction="10000"/>
          </a:bodyPr>
          <a:lstStyle/>
          <a:p>
            <a:r>
              <a:rPr lang="en-US" dirty="0" smtClean="0"/>
              <a:t>Deliver petroleum from refineries to depots.</a:t>
            </a:r>
          </a:p>
          <a:p>
            <a:r>
              <a:rPr lang="en-US" dirty="0" smtClean="0"/>
              <a:t>Refineries</a:t>
            </a:r>
          </a:p>
          <a:p>
            <a:pPr lvl="1"/>
            <a:r>
              <a:rPr lang="en-US" dirty="0" smtClean="0"/>
              <a:t>Houston</a:t>
            </a:r>
          </a:p>
          <a:p>
            <a:pPr lvl="1"/>
            <a:r>
              <a:rPr lang="en-US" dirty="0" smtClean="0"/>
              <a:t>Corpus Christi</a:t>
            </a:r>
          </a:p>
          <a:p>
            <a:pPr lvl="1"/>
            <a:r>
              <a:rPr lang="en-US" dirty="0" smtClean="0"/>
              <a:t>Fort Worth</a:t>
            </a:r>
          </a:p>
          <a:p>
            <a:r>
              <a:rPr lang="en-US" dirty="0" smtClean="0"/>
              <a:t>Depots</a:t>
            </a:r>
          </a:p>
          <a:p>
            <a:pPr lvl="1"/>
            <a:r>
              <a:rPr lang="en-US" dirty="0" smtClean="0"/>
              <a:t>San Antonio</a:t>
            </a:r>
          </a:p>
          <a:p>
            <a:pPr lvl="1"/>
            <a:r>
              <a:rPr lang="en-US" dirty="0" smtClean="0"/>
              <a:t>Bryan</a:t>
            </a:r>
          </a:p>
          <a:p>
            <a:pPr lvl="1"/>
            <a:r>
              <a:rPr lang="en-US" dirty="0" smtClean="0"/>
              <a:t>El Paso</a:t>
            </a:r>
            <a:endParaRPr lang="en-US" dirty="0"/>
          </a:p>
        </p:txBody>
      </p:sp>
    </p:spTree>
    <p:extLst>
      <p:ext uri="{BB962C8B-B14F-4D97-AF65-F5344CB8AC3E}">
        <p14:creationId xmlns:p14="http://schemas.microsoft.com/office/powerpoint/2010/main" val="1326791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Shipping Schedule</a:t>
            </a:r>
            <a:endParaRPr lang="en-US" dirty="0"/>
          </a:p>
        </p:txBody>
      </p:sp>
      <p:sp>
        <p:nvSpPr>
          <p:cNvPr id="3" name="Content Placeholder 2"/>
          <p:cNvSpPr>
            <a:spLocks noGrp="1"/>
          </p:cNvSpPr>
          <p:nvPr>
            <p:ph idx="1"/>
          </p:nvPr>
        </p:nvSpPr>
        <p:spPr/>
        <p:txBody>
          <a:bodyPr>
            <a:normAutofit/>
          </a:bodyPr>
          <a:lstStyle/>
          <a:p>
            <a:r>
              <a:rPr lang="en-US" dirty="0" smtClean="0"/>
              <a:t>System Parameters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31562119"/>
              </p:ext>
            </p:extLst>
          </p:nvPr>
        </p:nvGraphicFramePr>
        <p:xfrm>
          <a:off x="1224197" y="2641184"/>
          <a:ext cx="7185284" cy="2026920"/>
        </p:xfrm>
        <a:graphic>
          <a:graphicData uri="http://schemas.openxmlformats.org/drawingml/2006/table">
            <a:tbl>
              <a:tblPr firstRow="1" bandRow="1">
                <a:tableStyleId>{00A15C55-8517-42AA-B614-E9B94910E393}</a:tableStyleId>
              </a:tblPr>
              <a:tblGrid>
                <a:gridCol w="1796321">
                  <a:extLst>
                    <a:ext uri="{9D8B030D-6E8A-4147-A177-3AD203B41FA5}">
                      <a16:colId xmlns:a16="http://schemas.microsoft.com/office/drawing/2014/main" val="1746100500"/>
                    </a:ext>
                  </a:extLst>
                </a:gridCol>
                <a:gridCol w="1796321">
                  <a:extLst>
                    <a:ext uri="{9D8B030D-6E8A-4147-A177-3AD203B41FA5}">
                      <a16:colId xmlns:a16="http://schemas.microsoft.com/office/drawing/2014/main" val="1253915372"/>
                    </a:ext>
                  </a:extLst>
                </a:gridCol>
                <a:gridCol w="1796321">
                  <a:extLst>
                    <a:ext uri="{9D8B030D-6E8A-4147-A177-3AD203B41FA5}">
                      <a16:colId xmlns:a16="http://schemas.microsoft.com/office/drawing/2014/main" val="3423313200"/>
                    </a:ext>
                  </a:extLst>
                </a:gridCol>
                <a:gridCol w="1796321">
                  <a:extLst>
                    <a:ext uri="{9D8B030D-6E8A-4147-A177-3AD203B41FA5}">
                      <a16:colId xmlns:a16="http://schemas.microsoft.com/office/drawing/2014/main" val="1350689632"/>
                    </a:ext>
                  </a:extLst>
                </a:gridCol>
              </a:tblGrid>
              <a:tr h="370840">
                <a:tc>
                  <a:txBody>
                    <a:bodyPr/>
                    <a:lstStyle/>
                    <a:p>
                      <a:r>
                        <a:rPr lang="en-US" dirty="0" smtClean="0"/>
                        <a:t>Refinery</a:t>
                      </a:r>
                      <a:endParaRPr lang="en-US" dirty="0"/>
                    </a:p>
                  </a:txBody>
                  <a:tcPr/>
                </a:tc>
                <a:tc>
                  <a:txBody>
                    <a:bodyPr/>
                    <a:lstStyle/>
                    <a:p>
                      <a:r>
                        <a:rPr lang="en-US" dirty="0" smtClean="0"/>
                        <a:t>Capacity (Thousand gallons)</a:t>
                      </a:r>
                      <a:endParaRPr lang="en-US" dirty="0"/>
                    </a:p>
                  </a:txBody>
                  <a:tcPr/>
                </a:tc>
                <a:tc>
                  <a:txBody>
                    <a:bodyPr/>
                    <a:lstStyle/>
                    <a:p>
                      <a:r>
                        <a:rPr lang="en-US" dirty="0" smtClean="0"/>
                        <a:t>Depot</a:t>
                      </a:r>
                      <a:endParaRPr lang="en-US" dirty="0"/>
                    </a:p>
                  </a:txBody>
                  <a:tcPr/>
                </a:tc>
                <a:tc>
                  <a:txBody>
                    <a:bodyPr/>
                    <a:lstStyle/>
                    <a:p>
                      <a:r>
                        <a:rPr lang="en-US" dirty="0" smtClean="0"/>
                        <a:t>Requirements (thousand gallons)</a:t>
                      </a:r>
                      <a:endParaRPr lang="en-US" dirty="0"/>
                    </a:p>
                  </a:txBody>
                  <a:tcPr/>
                </a:tc>
                <a:extLst>
                  <a:ext uri="{0D108BD9-81ED-4DB2-BD59-A6C34878D82A}">
                    <a16:rowId xmlns:a16="http://schemas.microsoft.com/office/drawing/2014/main" val="1872135241"/>
                  </a:ext>
                </a:extLst>
              </a:tr>
              <a:tr h="370840">
                <a:tc>
                  <a:txBody>
                    <a:bodyPr/>
                    <a:lstStyle/>
                    <a:p>
                      <a:r>
                        <a:rPr lang="en-US" dirty="0" smtClean="0"/>
                        <a:t>Houston</a:t>
                      </a:r>
                      <a:endParaRPr lang="en-US" dirty="0"/>
                    </a:p>
                  </a:txBody>
                  <a:tcPr/>
                </a:tc>
                <a:tc>
                  <a:txBody>
                    <a:bodyPr/>
                    <a:lstStyle/>
                    <a:p>
                      <a:r>
                        <a:rPr lang="en-US" dirty="0" smtClean="0"/>
                        <a:t>150</a:t>
                      </a:r>
                      <a:endParaRPr lang="en-US" dirty="0"/>
                    </a:p>
                  </a:txBody>
                  <a:tcPr/>
                </a:tc>
                <a:tc>
                  <a:txBody>
                    <a:bodyPr/>
                    <a:lstStyle/>
                    <a:p>
                      <a:r>
                        <a:rPr lang="en-US" dirty="0" smtClean="0"/>
                        <a:t>San Antonio</a:t>
                      </a:r>
                      <a:endParaRPr lang="en-US" dirty="0"/>
                    </a:p>
                  </a:txBody>
                  <a:tcPr/>
                </a:tc>
                <a:tc>
                  <a:txBody>
                    <a:bodyPr/>
                    <a:lstStyle/>
                    <a:p>
                      <a:r>
                        <a:rPr lang="en-US" dirty="0" smtClean="0"/>
                        <a:t>200</a:t>
                      </a:r>
                      <a:endParaRPr lang="en-US" dirty="0"/>
                    </a:p>
                  </a:txBody>
                  <a:tcPr/>
                </a:tc>
                <a:extLst>
                  <a:ext uri="{0D108BD9-81ED-4DB2-BD59-A6C34878D82A}">
                    <a16:rowId xmlns:a16="http://schemas.microsoft.com/office/drawing/2014/main" val="3136883100"/>
                  </a:ext>
                </a:extLst>
              </a:tr>
              <a:tr h="370840">
                <a:tc>
                  <a:txBody>
                    <a:bodyPr/>
                    <a:lstStyle/>
                    <a:p>
                      <a:r>
                        <a:rPr lang="en-US" dirty="0" smtClean="0"/>
                        <a:t>Corpus Christi</a:t>
                      </a:r>
                      <a:endParaRPr lang="en-US" dirty="0"/>
                    </a:p>
                  </a:txBody>
                  <a:tcPr/>
                </a:tc>
                <a:tc>
                  <a:txBody>
                    <a:bodyPr/>
                    <a:lstStyle/>
                    <a:p>
                      <a:r>
                        <a:rPr lang="en-US" dirty="0" smtClean="0"/>
                        <a:t>100</a:t>
                      </a:r>
                      <a:endParaRPr lang="en-US" dirty="0"/>
                    </a:p>
                  </a:txBody>
                  <a:tcPr/>
                </a:tc>
                <a:tc>
                  <a:txBody>
                    <a:bodyPr/>
                    <a:lstStyle/>
                    <a:p>
                      <a:r>
                        <a:rPr lang="en-US" dirty="0" smtClean="0"/>
                        <a:t>Bryan</a:t>
                      </a:r>
                      <a:endParaRPr lang="en-US" dirty="0"/>
                    </a:p>
                  </a:txBody>
                  <a:tcPr/>
                </a:tc>
                <a:tc>
                  <a:txBody>
                    <a:bodyPr/>
                    <a:lstStyle/>
                    <a:p>
                      <a:r>
                        <a:rPr lang="en-US" dirty="0" smtClean="0"/>
                        <a:t>120</a:t>
                      </a:r>
                      <a:endParaRPr lang="en-US" dirty="0"/>
                    </a:p>
                  </a:txBody>
                  <a:tcPr/>
                </a:tc>
                <a:extLst>
                  <a:ext uri="{0D108BD9-81ED-4DB2-BD59-A6C34878D82A}">
                    <a16:rowId xmlns:a16="http://schemas.microsoft.com/office/drawing/2014/main" val="1903586724"/>
                  </a:ext>
                </a:extLst>
              </a:tr>
              <a:tr h="370840">
                <a:tc>
                  <a:txBody>
                    <a:bodyPr/>
                    <a:lstStyle/>
                    <a:p>
                      <a:r>
                        <a:rPr lang="en-US" dirty="0" smtClean="0"/>
                        <a:t>Fort Worth</a:t>
                      </a:r>
                      <a:endParaRPr lang="en-US" dirty="0"/>
                    </a:p>
                  </a:txBody>
                  <a:tcPr/>
                </a:tc>
                <a:tc>
                  <a:txBody>
                    <a:bodyPr/>
                    <a:lstStyle/>
                    <a:p>
                      <a:r>
                        <a:rPr lang="en-US" dirty="0" smtClean="0"/>
                        <a:t>250</a:t>
                      </a:r>
                      <a:endParaRPr lang="en-US" dirty="0"/>
                    </a:p>
                  </a:txBody>
                  <a:tcPr/>
                </a:tc>
                <a:tc>
                  <a:txBody>
                    <a:bodyPr/>
                    <a:lstStyle/>
                    <a:p>
                      <a:r>
                        <a:rPr lang="en-US" dirty="0" smtClean="0"/>
                        <a:t>El Paso</a:t>
                      </a:r>
                      <a:endParaRPr lang="en-US" dirty="0"/>
                    </a:p>
                  </a:txBody>
                  <a:tcPr/>
                </a:tc>
                <a:tc>
                  <a:txBody>
                    <a:bodyPr/>
                    <a:lstStyle/>
                    <a:p>
                      <a:r>
                        <a:rPr lang="en-US" dirty="0" smtClean="0"/>
                        <a:t>180</a:t>
                      </a:r>
                      <a:endParaRPr lang="en-US" dirty="0"/>
                    </a:p>
                  </a:txBody>
                  <a:tcPr/>
                </a:tc>
                <a:extLst>
                  <a:ext uri="{0D108BD9-81ED-4DB2-BD59-A6C34878D82A}">
                    <a16:rowId xmlns:a16="http://schemas.microsoft.com/office/drawing/2014/main" val="1259843292"/>
                  </a:ext>
                </a:extLst>
              </a:tr>
            </a:tbl>
          </a:graphicData>
        </a:graphic>
      </p:graphicFrame>
    </p:spTree>
    <p:extLst>
      <p:ext uri="{BB962C8B-B14F-4D97-AF65-F5344CB8AC3E}">
        <p14:creationId xmlns:p14="http://schemas.microsoft.com/office/powerpoint/2010/main" val="1887861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Shipping Schedule</a:t>
            </a:r>
            <a:endParaRPr lang="en-US" dirty="0"/>
          </a:p>
        </p:txBody>
      </p:sp>
      <p:sp>
        <p:nvSpPr>
          <p:cNvPr id="3" name="Content Placeholder 2"/>
          <p:cNvSpPr>
            <a:spLocks noGrp="1"/>
          </p:cNvSpPr>
          <p:nvPr>
            <p:ph idx="1"/>
          </p:nvPr>
        </p:nvSpPr>
        <p:spPr/>
        <p:txBody>
          <a:bodyPr>
            <a:normAutofit/>
          </a:bodyPr>
          <a:lstStyle/>
          <a:p>
            <a:r>
              <a:rPr lang="en-US" dirty="0" smtClean="0"/>
              <a:t>Shipping Unit Costs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14292771"/>
              </p:ext>
            </p:extLst>
          </p:nvPr>
        </p:nvGraphicFramePr>
        <p:xfrm>
          <a:off x="924394" y="2324100"/>
          <a:ext cx="7762405" cy="3210560"/>
        </p:xfrm>
        <a:graphic>
          <a:graphicData uri="http://schemas.openxmlformats.org/drawingml/2006/table">
            <a:tbl>
              <a:tblPr firstRow="1" bandRow="1">
                <a:tableStyleId>{00A15C55-8517-42AA-B614-E9B94910E393}</a:tableStyleId>
              </a:tblPr>
              <a:tblGrid>
                <a:gridCol w="1552481">
                  <a:extLst>
                    <a:ext uri="{9D8B030D-6E8A-4147-A177-3AD203B41FA5}">
                      <a16:colId xmlns:a16="http://schemas.microsoft.com/office/drawing/2014/main" val="2203736446"/>
                    </a:ext>
                  </a:extLst>
                </a:gridCol>
                <a:gridCol w="1552481">
                  <a:extLst>
                    <a:ext uri="{9D8B030D-6E8A-4147-A177-3AD203B41FA5}">
                      <a16:colId xmlns:a16="http://schemas.microsoft.com/office/drawing/2014/main" val="1040208947"/>
                    </a:ext>
                  </a:extLst>
                </a:gridCol>
                <a:gridCol w="1552481">
                  <a:extLst>
                    <a:ext uri="{9D8B030D-6E8A-4147-A177-3AD203B41FA5}">
                      <a16:colId xmlns:a16="http://schemas.microsoft.com/office/drawing/2014/main" val="1124090549"/>
                    </a:ext>
                  </a:extLst>
                </a:gridCol>
                <a:gridCol w="1552481">
                  <a:extLst>
                    <a:ext uri="{9D8B030D-6E8A-4147-A177-3AD203B41FA5}">
                      <a16:colId xmlns:a16="http://schemas.microsoft.com/office/drawing/2014/main" val="3528882512"/>
                    </a:ext>
                  </a:extLst>
                </a:gridCol>
                <a:gridCol w="1552481">
                  <a:extLst>
                    <a:ext uri="{9D8B030D-6E8A-4147-A177-3AD203B41FA5}">
                      <a16:colId xmlns:a16="http://schemas.microsoft.com/office/drawing/2014/main" val="1254994610"/>
                    </a:ext>
                  </a:extLst>
                </a:gridCol>
              </a:tblGrid>
              <a:tr h="370840">
                <a:tc>
                  <a:txBody>
                    <a:bodyPr/>
                    <a:lstStyle/>
                    <a:p>
                      <a:r>
                        <a:rPr lang="en-US" dirty="0" smtClean="0"/>
                        <a:t>Source</a:t>
                      </a:r>
                      <a:endParaRPr lang="en-US" dirty="0"/>
                    </a:p>
                  </a:txBody>
                  <a:tcPr/>
                </a:tc>
                <a:tc>
                  <a:txBody>
                    <a:bodyPr/>
                    <a:lstStyle/>
                    <a:p>
                      <a:r>
                        <a:rPr lang="en-US" dirty="0" smtClean="0"/>
                        <a:t>(S) San Antonio</a:t>
                      </a:r>
                      <a:endParaRPr lang="en-US" dirty="0"/>
                    </a:p>
                  </a:txBody>
                  <a:tcPr/>
                </a:tc>
                <a:tc>
                  <a:txBody>
                    <a:bodyPr/>
                    <a:lstStyle/>
                    <a:p>
                      <a:r>
                        <a:rPr lang="en-US" dirty="0" smtClean="0"/>
                        <a:t>(B) Bryan</a:t>
                      </a:r>
                      <a:endParaRPr lang="en-US" dirty="0"/>
                    </a:p>
                  </a:txBody>
                  <a:tcPr/>
                </a:tc>
                <a:tc>
                  <a:txBody>
                    <a:bodyPr/>
                    <a:lstStyle/>
                    <a:p>
                      <a:r>
                        <a:rPr lang="en-US" dirty="0" smtClean="0"/>
                        <a:t>(E) El Paso</a:t>
                      </a:r>
                      <a:endParaRPr lang="en-US" dirty="0"/>
                    </a:p>
                  </a:txBody>
                  <a:tcPr/>
                </a:tc>
                <a:tc>
                  <a:txBody>
                    <a:bodyPr/>
                    <a:lstStyle/>
                    <a:p>
                      <a:r>
                        <a:rPr lang="en-US" dirty="0" smtClean="0"/>
                        <a:t>Supply (thousand gallons)</a:t>
                      </a:r>
                      <a:endParaRPr lang="en-US" dirty="0"/>
                    </a:p>
                  </a:txBody>
                  <a:tcPr/>
                </a:tc>
                <a:extLst>
                  <a:ext uri="{0D108BD9-81ED-4DB2-BD59-A6C34878D82A}">
                    <a16:rowId xmlns:a16="http://schemas.microsoft.com/office/drawing/2014/main" val="1493233908"/>
                  </a:ext>
                </a:extLst>
              </a:tr>
              <a:tr h="370840">
                <a:tc>
                  <a:txBody>
                    <a:bodyPr/>
                    <a:lstStyle/>
                    <a:p>
                      <a:r>
                        <a:rPr lang="en-US" dirty="0" smtClean="0"/>
                        <a:t>(H) Houston</a:t>
                      </a:r>
                      <a:endParaRPr lang="en-US" dirty="0"/>
                    </a:p>
                  </a:txBody>
                  <a:tcPr/>
                </a:tc>
                <a:tc>
                  <a:txBody>
                    <a:bodyPr/>
                    <a:lstStyle/>
                    <a:p>
                      <a:r>
                        <a:rPr lang="en-US" dirty="0" smtClean="0"/>
                        <a:t>$200</a:t>
                      </a:r>
                      <a:endParaRPr lang="en-US" dirty="0"/>
                    </a:p>
                  </a:txBody>
                  <a:tcPr/>
                </a:tc>
                <a:tc>
                  <a:txBody>
                    <a:bodyPr/>
                    <a:lstStyle/>
                    <a:p>
                      <a:r>
                        <a:rPr lang="en-US" dirty="0" smtClean="0"/>
                        <a:t>$90</a:t>
                      </a:r>
                      <a:endParaRPr lang="en-US" dirty="0"/>
                    </a:p>
                  </a:txBody>
                  <a:tcPr/>
                </a:tc>
                <a:tc>
                  <a:txBody>
                    <a:bodyPr/>
                    <a:lstStyle/>
                    <a:p>
                      <a:r>
                        <a:rPr lang="en-US" dirty="0" smtClean="0"/>
                        <a:t>$50</a:t>
                      </a:r>
                      <a:endParaRPr lang="en-US" dirty="0"/>
                    </a:p>
                  </a:txBody>
                  <a:tcPr/>
                </a:tc>
                <a:tc>
                  <a:txBody>
                    <a:bodyPr/>
                    <a:lstStyle/>
                    <a:p>
                      <a:r>
                        <a:rPr lang="en-US" dirty="0" smtClean="0"/>
                        <a:t>150</a:t>
                      </a:r>
                      <a:endParaRPr lang="en-US" dirty="0"/>
                    </a:p>
                  </a:txBody>
                  <a:tcPr/>
                </a:tc>
                <a:extLst>
                  <a:ext uri="{0D108BD9-81ED-4DB2-BD59-A6C34878D82A}">
                    <a16:rowId xmlns:a16="http://schemas.microsoft.com/office/drawing/2014/main" val="387916504"/>
                  </a:ext>
                </a:extLst>
              </a:tr>
              <a:tr h="370840">
                <a:tc>
                  <a:txBody>
                    <a:bodyPr/>
                    <a:lstStyle/>
                    <a:p>
                      <a:r>
                        <a:rPr lang="en-US" dirty="0" smtClean="0"/>
                        <a:t>(C</a:t>
                      </a:r>
                      <a:r>
                        <a:rPr lang="en-US" dirty="0" smtClean="0"/>
                        <a:t>) Corpus Christi</a:t>
                      </a:r>
                      <a:endParaRPr lang="en-US" dirty="0"/>
                    </a:p>
                  </a:txBody>
                  <a:tcPr/>
                </a:tc>
                <a:tc>
                  <a:txBody>
                    <a:bodyPr/>
                    <a:lstStyle/>
                    <a:p>
                      <a:r>
                        <a:rPr lang="en-US" dirty="0" smtClean="0"/>
                        <a:t>$60</a:t>
                      </a:r>
                      <a:endParaRPr lang="en-US" dirty="0"/>
                    </a:p>
                  </a:txBody>
                  <a:tcPr/>
                </a:tc>
                <a:tc>
                  <a:txBody>
                    <a:bodyPr/>
                    <a:lstStyle/>
                    <a:p>
                      <a:r>
                        <a:rPr lang="en-US" dirty="0" smtClean="0"/>
                        <a:t>$100</a:t>
                      </a:r>
                      <a:endParaRPr lang="en-US" dirty="0"/>
                    </a:p>
                  </a:txBody>
                  <a:tcPr/>
                </a:tc>
                <a:tc>
                  <a:txBody>
                    <a:bodyPr/>
                    <a:lstStyle/>
                    <a:p>
                      <a:r>
                        <a:rPr lang="en-US" dirty="0" smtClean="0"/>
                        <a:t>$180</a:t>
                      </a:r>
                      <a:endParaRPr lang="en-US" dirty="0"/>
                    </a:p>
                  </a:txBody>
                  <a:tcPr/>
                </a:tc>
                <a:tc>
                  <a:txBody>
                    <a:bodyPr/>
                    <a:lstStyle/>
                    <a:p>
                      <a:r>
                        <a:rPr lang="en-US" dirty="0" smtClean="0"/>
                        <a:t>100</a:t>
                      </a:r>
                      <a:endParaRPr lang="en-US" dirty="0"/>
                    </a:p>
                  </a:txBody>
                  <a:tcPr/>
                </a:tc>
                <a:extLst>
                  <a:ext uri="{0D108BD9-81ED-4DB2-BD59-A6C34878D82A}">
                    <a16:rowId xmlns:a16="http://schemas.microsoft.com/office/drawing/2014/main" val="513097509"/>
                  </a:ext>
                </a:extLst>
              </a:tr>
              <a:tr h="370840">
                <a:tc>
                  <a:txBody>
                    <a:bodyPr/>
                    <a:lstStyle/>
                    <a:p>
                      <a:r>
                        <a:rPr lang="en-US" dirty="0" smtClean="0"/>
                        <a:t>(F) Fort Worth</a:t>
                      </a:r>
                      <a:endParaRPr lang="en-US" dirty="0"/>
                    </a:p>
                  </a:txBody>
                  <a:tcPr/>
                </a:tc>
                <a:tc>
                  <a:txBody>
                    <a:bodyPr/>
                    <a:lstStyle/>
                    <a:p>
                      <a:r>
                        <a:rPr lang="en-US" dirty="0" smtClean="0"/>
                        <a:t>$20</a:t>
                      </a:r>
                      <a:endParaRPr lang="en-US" dirty="0"/>
                    </a:p>
                  </a:txBody>
                  <a:tcPr/>
                </a:tc>
                <a:tc>
                  <a:txBody>
                    <a:bodyPr/>
                    <a:lstStyle/>
                    <a:p>
                      <a:r>
                        <a:rPr lang="en-US" dirty="0" smtClean="0"/>
                        <a:t>$150</a:t>
                      </a:r>
                      <a:endParaRPr lang="en-US" dirty="0"/>
                    </a:p>
                  </a:txBody>
                  <a:tcPr/>
                </a:tc>
                <a:tc>
                  <a:txBody>
                    <a:bodyPr/>
                    <a:lstStyle/>
                    <a:p>
                      <a:r>
                        <a:rPr lang="en-US" dirty="0" smtClean="0"/>
                        <a:t>$120</a:t>
                      </a:r>
                      <a:endParaRPr lang="en-US" dirty="0"/>
                    </a:p>
                  </a:txBody>
                  <a:tcPr/>
                </a:tc>
                <a:tc>
                  <a:txBody>
                    <a:bodyPr/>
                    <a:lstStyle/>
                    <a:p>
                      <a:r>
                        <a:rPr lang="en-US" dirty="0" smtClean="0"/>
                        <a:t>250</a:t>
                      </a:r>
                      <a:endParaRPr lang="en-US" dirty="0"/>
                    </a:p>
                  </a:txBody>
                  <a:tcPr/>
                </a:tc>
                <a:extLst>
                  <a:ext uri="{0D108BD9-81ED-4DB2-BD59-A6C34878D82A}">
                    <a16:rowId xmlns:a16="http://schemas.microsoft.com/office/drawing/2014/main" val="3550729515"/>
                  </a:ext>
                </a:extLst>
              </a:tr>
              <a:tr h="370840">
                <a:tc>
                  <a:txBody>
                    <a:bodyPr/>
                    <a:lstStyle/>
                    <a:p>
                      <a:r>
                        <a:rPr lang="en-US" dirty="0" smtClean="0"/>
                        <a:t>Demand (thousand gallons)</a:t>
                      </a:r>
                      <a:endParaRPr lang="en-US" dirty="0"/>
                    </a:p>
                  </a:txBody>
                  <a:tcPr/>
                </a:tc>
                <a:tc>
                  <a:txBody>
                    <a:bodyPr/>
                    <a:lstStyle/>
                    <a:p>
                      <a:r>
                        <a:rPr lang="en-US" dirty="0" smtClean="0"/>
                        <a:t>200</a:t>
                      </a:r>
                      <a:endParaRPr lang="en-US" dirty="0"/>
                    </a:p>
                  </a:txBody>
                  <a:tcPr/>
                </a:tc>
                <a:tc>
                  <a:txBody>
                    <a:bodyPr/>
                    <a:lstStyle/>
                    <a:p>
                      <a:r>
                        <a:rPr lang="en-US" dirty="0" smtClean="0"/>
                        <a:t>120</a:t>
                      </a:r>
                      <a:endParaRPr lang="en-US" dirty="0"/>
                    </a:p>
                  </a:txBody>
                  <a:tcPr/>
                </a:tc>
                <a:tc>
                  <a:txBody>
                    <a:bodyPr/>
                    <a:lstStyle/>
                    <a:p>
                      <a:r>
                        <a:rPr lang="en-US" dirty="0" smtClean="0"/>
                        <a:t>180</a:t>
                      </a:r>
                      <a:endParaRPr lang="en-US" dirty="0"/>
                    </a:p>
                  </a:txBody>
                  <a:tcPr/>
                </a:tc>
                <a:tc>
                  <a:txBody>
                    <a:bodyPr/>
                    <a:lstStyle/>
                    <a:p>
                      <a:r>
                        <a:rPr lang="en-US" dirty="0" smtClean="0"/>
                        <a:t>500</a:t>
                      </a:r>
                      <a:endParaRPr lang="en-US" dirty="0"/>
                    </a:p>
                  </a:txBody>
                  <a:tcPr/>
                </a:tc>
                <a:extLst>
                  <a:ext uri="{0D108BD9-81ED-4DB2-BD59-A6C34878D82A}">
                    <a16:rowId xmlns:a16="http://schemas.microsoft.com/office/drawing/2014/main" val="1326900835"/>
                  </a:ext>
                </a:extLst>
              </a:tr>
            </a:tbl>
          </a:graphicData>
        </a:graphic>
      </p:graphicFrame>
    </p:spTree>
    <p:extLst>
      <p:ext uri="{BB962C8B-B14F-4D97-AF65-F5344CB8AC3E}">
        <p14:creationId xmlns:p14="http://schemas.microsoft.com/office/powerpoint/2010/main" val="2600287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Shipping Schedule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Objective function </a:t>
            </a:r>
          </a:p>
          <a:p>
            <a:pPr lvl="1"/>
            <a:r>
              <a:rPr lang="en-US" dirty="0" smtClean="0"/>
              <a:t>Minimize transportation costs</a:t>
            </a:r>
          </a:p>
          <a:p>
            <a:pPr lvl="1"/>
            <a:r>
              <a:rPr lang="en-US" dirty="0" smtClean="0"/>
              <a:t>Coefficients are unit costs</a:t>
            </a:r>
          </a:p>
          <a:p>
            <a:r>
              <a:rPr lang="en-US" dirty="0" smtClean="0"/>
              <a:t>Variables </a:t>
            </a:r>
          </a:p>
          <a:p>
            <a:pPr lvl="1"/>
            <a:r>
              <a:rPr lang="en-US" dirty="0" smtClean="0"/>
              <a:t>Quantity shipped that day of over the indicated route</a:t>
            </a:r>
          </a:p>
          <a:p>
            <a:r>
              <a:rPr lang="en-US" dirty="0" smtClean="0"/>
              <a:t>Constraints</a:t>
            </a:r>
          </a:p>
          <a:p>
            <a:pPr lvl="1"/>
            <a:r>
              <a:rPr lang="en-US" dirty="0" smtClean="0"/>
              <a:t>Quantity shipped out of each refinery is less than or equal to the refinery’s capacity</a:t>
            </a:r>
          </a:p>
          <a:p>
            <a:pPr lvl="1"/>
            <a:r>
              <a:rPr lang="en-US" dirty="0" smtClean="0"/>
              <a:t>Quantity received by the depot is at least as much supply as is needed to cover demand.</a:t>
            </a:r>
            <a:endParaRPr lang="en-US" dirty="0"/>
          </a:p>
        </p:txBody>
      </p:sp>
    </p:spTree>
    <p:extLst>
      <p:ext uri="{BB962C8B-B14F-4D97-AF65-F5344CB8AC3E}">
        <p14:creationId xmlns:p14="http://schemas.microsoft.com/office/powerpoint/2010/main" val="4032953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Shipping Schedule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Formulation</a:t>
            </a:r>
          </a:p>
          <a:p>
            <a:pPr lvl="1"/>
            <a:r>
              <a:rPr lang="en-US" dirty="0" smtClean="0"/>
              <a:t>Minimize = 200 HS + 90 HB + 50 HE + 60 CS + 100 CB + 180 CE + 20 FS + 150 FB + 120 FE</a:t>
            </a:r>
          </a:p>
          <a:p>
            <a:pPr lvl="1"/>
            <a:r>
              <a:rPr lang="en-US" dirty="0" smtClean="0"/>
              <a:t>Subject to:</a:t>
            </a:r>
          </a:p>
          <a:p>
            <a:pPr lvl="2"/>
            <a:r>
              <a:rPr lang="en-US" dirty="0" smtClean="0"/>
              <a:t>HS + CS + FS &gt;= 200</a:t>
            </a:r>
          </a:p>
          <a:p>
            <a:pPr lvl="2"/>
            <a:r>
              <a:rPr lang="en-US" dirty="0" smtClean="0"/>
              <a:t>HB + CB + FB &gt;= 120</a:t>
            </a:r>
          </a:p>
          <a:p>
            <a:pPr lvl="2"/>
            <a:r>
              <a:rPr lang="en-US" dirty="0" smtClean="0"/>
              <a:t>HE + CE + FE &gt;= 180</a:t>
            </a:r>
          </a:p>
          <a:p>
            <a:pPr lvl="2"/>
            <a:r>
              <a:rPr lang="en-US" dirty="0" smtClean="0"/>
              <a:t>HS + HB + HE &lt;=150</a:t>
            </a:r>
          </a:p>
          <a:p>
            <a:pPr lvl="2"/>
            <a:r>
              <a:rPr lang="en-US" dirty="0" smtClean="0"/>
              <a:t>CS + CB + CE &lt;=100</a:t>
            </a:r>
          </a:p>
          <a:p>
            <a:pPr lvl="2"/>
            <a:r>
              <a:rPr lang="en-US" dirty="0" smtClean="0"/>
              <a:t>FS + FB + FE &lt;=250</a:t>
            </a:r>
          </a:p>
          <a:p>
            <a:pPr lvl="2"/>
            <a:r>
              <a:rPr lang="en-US" dirty="0" smtClean="0"/>
              <a:t>HS, HB, HE, CS, CB, CE, FS, FB, FE &gt;= 0</a:t>
            </a:r>
            <a:endParaRPr lang="en-US" dirty="0"/>
          </a:p>
        </p:txBody>
      </p:sp>
    </p:spTree>
    <p:extLst>
      <p:ext uri="{BB962C8B-B14F-4D97-AF65-F5344CB8AC3E}">
        <p14:creationId xmlns:p14="http://schemas.microsoft.com/office/powerpoint/2010/main" val="1886877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Shipping - Schedule</a:t>
            </a:r>
            <a:endParaRPr lang="en-US" dirty="0"/>
          </a:p>
        </p:txBody>
      </p:sp>
      <p:sp>
        <p:nvSpPr>
          <p:cNvPr id="3" name="Content Placeholder 2"/>
          <p:cNvSpPr>
            <a:spLocks noGrp="1"/>
          </p:cNvSpPr>
          <p:nvPr>
            <p:ph idx="1"/>
          </p:nvPr>
        </p:nvSpPr>
        <p:spPr/>
        <p:txBody>
          <a:bodyPr/>
          <a:lstStyle/>
          <a:p>
            <a:r>
              <a:rPr lang="en-US" dirty="0" smtClean="0"/>
              <a:t>Excel Formation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28830409"/>
              </p:ext>
            </p:extLst>
          </p:nvPr>
        </p:nvGraphicFramePr>
        <p:xfrm>
          <a:off x="457202" y="2661316"/>
          <a:ext cx="8229598" cy="1444725"/>
        </p:xfrm>
        <a:graphic>
          <a:graphicData uri="http://schemas.openxmlformats.org/drawingml/2006/table">
            <a:tbl>
              <a:tblPr/>
              <a:tblGrid>
                <a:gridCol w="513681">
                  <a:extLst>
                    <a:ext uri="{9D8B030D-6E8A-4147-A177-3AD203B41FA5}">
                      <a16:colId xmlns:a16="http://schemas.microsoft.com/office/drawing/2014/main" val="2245187117"/>
                    </a:ext>
                  </a:extLst>
                </a:gridCol>
                <a:gridCol w="1038064">
                  <a:extLst>
                    <a:ext uri="{9D8B030D-6E8A-4147-A177-3AD203B41FA5}">
                      <a16:colId xmlns:a16="http://schemas.microsoft.com/office/drawing/2014/main" val="3174308783"/>
                    </a:ext>
                  </a:extLst>
                </a:gridCol>
                <a:gridCol w="513681">
                  <a:extLst>
                    <a:ext uri="{9D8B030D-6E8A-4147-A177-3AD203B41FA5}">
                      <a16:colId xmlns:a16="http://schemas.microsoft.com/office/drawing/2014/main" val="2597336171"/>
                    </a:ext>
                  </a:extLst>
                </a:gridCol>
                <a:gridCol w="513681">
                  <a:extLst>
                    <a:ext uri="{9D8B030D-6E8A-4147-A177-3AD203B41FA5}">
                      <a16:colId xmlns:a16="http://schemas.microsoft.com/office/drawing/2014/main" val="3129429003"/>
                    </a:ext>
                  </a:extLst>
                </a:gridCol>
                <a:gridCol w="513681">
                  <a:extLst>
                    <a:ext uri="{9D8B030D-6E8A-4147-A177-3AD203B41FA5}">
                      <a16:colId xmlns:a16="http://schemas.microsoft.com/office/drawing/2014/main" val="1311003669"/>
                    </a:ext>
                  </a:extLst>
                </a:gridCol>
                <a:gridCol w="513681">
                  <a:extLst>
                    <a:ext uri="{9D8B030D-6E8A-4147-A177-3AD203B41FA5}">
                      <a16:colId xmlns:a16="http://schemas.microsoft.com/office/drawing/2014/main" val="3229233802"/>
                    </a:ext>
                  </a:extLst>
                </a:gridCol>
                <a:gridCol w="513681">
                  <a:extLst>
                    <a:ext uri="{9D8B030D-6E8A-4147-A177-3AD203B41FA5}">
                      <a16:colId xmlns:a16="http://schemas.microsoft.com/office/drawing/2014/main" val="2553015660"/>
                    </a:ext>
                  </a:extLst>
                </a:gridCol>
                <a:gridCol w="513681">
                  <a:extLst>
                    <a:ext uri="{9D8B030D-6E8A-4147-A177-3AD203B41FA5}">
                      <a16:colId xmlns:a16="http://schemas.microsoft.com/office/drawing/2014/main" val="2715475833"/>
                    </a:ext>
                  </a:extLst>
                </a:gridCol>
                <a:gridCol w="513681">
                  <a:extLst>
                    <a:ext uri="{9D8B030D-6E8A-4147-A177-3AD203B41FA5}">
                      <a16:colId xmlns:a16="http://schemas.microsoft.com/office/drawing/2014/main" val="563627882"/>
                    </a:ext>
                  </a:extLst>
                </a:gridCol>
                <a:gridCol w="513681">
                  <a:extLst>
                    <a:ext uri="{9D8B030D-6E8A-4147-A177-3AD203B41FA5}">
                      <a16:colId xmlns:a16="http://schemas.microsoft.com/office/drawing/2014/main" val="346293826"/>
                    </a:ext>
                  </a:extLst>
                </a:gridCol>
                <a:gridCol w="513681">
                  <a:extLst>
                    <a:ext uri="{9D8B030D-6E8A-4147-A177-3AD203B41FA5}">
                      <a16:colId xmlns:a16="http://schemas.microsoft.com/office/drawing/2014/main" val="1792303371"/>
                    </a:ext>
                  </a:extLst>
                </a:gridCol>
                <a:gridCol w="1027362">
                  <a:extLst>
                    <a:ext uri="{9D8B030D-6E8A-4147-A177-3AD203B41FA5}">
                      <a16:colId xmlns:a16="http://schemas.microsoft.com/office/drawing/2014/main" val="1507066543"/>
                    </a:ext>
                  </a:extLst>
                </a:gridCol>
                <a:gridCol w="513681">
                  <a:extLst>
                    <a:ext uri="{9D8B030D-6E8A-4147-A177-3AD203B41FA5}">
                      <a16:colId xmlns:a16="http://schemas.microsoft.com/office/drawing/2014/main" val="543728568"/>
                    </a:ext>
                  </a:extLst>
                </a:gridCol>
                <a:gridCol w="513681">
                  <a:extLst>
                    <a:ext uri="{9D8B030D-6E8A-4147-A177-3AD203B41FA5}">
                      <a16:colId xmlns:a16="http://schemas.microsoft.com/office/drawing/2014/main" val="3265110400"/>
                    </a:ext>
                  </a:extLst>
                </a:gridCol>
              </a:tblGrid>
              <a:tr h="160525">
                <a:tc>
                  <a:txBody>
                    <a:bodyPr/>
                    <a:lstStyle/>
                    <a:p>
                      <a:pPr algn="l" fontAlgn="b"/>
                      <a:endParaRPr lang="en-US" sz="900" b="0" i="0" u="none" strike="noStrike">
                        <a:solidFill>
                          <a:srgbClr val="000000"/>
                        </a:solidFill>
                        <a:effectLst/>
                        <a:latin typeface="Calibri" panose="020F0502020204030204" pitchFamily="34" charset="0"/>
                      </a:endParaRPr>
                    </a:p>
                  </a:txBody>
                  <a:tcPr marL="8026" marR="8026" marT="802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HS</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HB</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HE</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CS</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CB</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CE</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FS</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FB</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FE</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Function</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Limit</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3092147"/>
                  </a:ext>
                </a:extLst>
              </a:tr>
              <a:tr h="160525">
                <a:tc>
                  <a:txBody>
                    <a:bodyPr/>
                    <a:lstStyle/>
                    <a:p>
                      <a:pPr algn="l" fontAlgn="b"/>
                      <a:endParaRPr lang="en-US" sz="900" b="0" i="0" u="none" strike="noStrike">
                        <a:solidFill>
                          <a:srgbClr val="000000"/>
                        </a:solidFill>
                        <a:effectLst/>
                        <a:latin typeface="Calibri" panose="020F0502020204030204" pitchFamily="34" charset="0"/>
                      </a:endParaRPr>
                    </a:p>
                  </a:txBody>
                  <a:tcPr marL="8026" marR="8026" marT="8026"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Quantities</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0887973"/>
                  </a:ext>
                </a:extLst>
              </a:tr>
              <a:tr h="160525">
                <a:tc>
                  <a:txBody>
                    <a:bodyPr/>
                    <a:lstStyle/>
                    <a:p>
                      <a:pPr algn="l" fontAlgn="b"/>
                      <a:endParaRPr lang="en-US" sz="900" b="0" i="0" u="none" strike="noStrike">
                        <a:solidFill>
                          <a:srgbClr val="000000"/>
                        </a:solidFill>
                        <a:effectLst/>
                        <a:latin typeface="Calibri" panose="020F0502020204030204" pitchFamily="34" charset="0"/>
                      </a:endParaRPr>
                    </a:p>
                  </a:txBody>
                  <a:tcPr marL="8026" marR="8026" marT="8026"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Costs</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60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180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150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120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6438898"/>
                  </a:ext>
                </a:extLst>
              </a:tr>
              <a:tr h="160525">
                <a:tc>
                  <a:txBody>
                    <a:bodyPr/>
                    <a:lstStyle/>
                    <a:p>
                      <a:pPr algn="l" fontAlgn="b"/>
                      <a:r>
                        <a:rPr lang="en-US" sz="900" b="1" i="0" u="none" strike="noStrike">
                          <a:solidFill>
                            <a:srgbClr val="000000"/>
                          </a:solidFill>
                          <a:effectLst/>
                          <a:latin typeface="Calibri" panose="020F0502020204030204" pitchFamily="34" charset="0"/>
                        </a:rPr>
                        <a:t>Supplies</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Houston</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&lt;=</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150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192335"/>
                  </a:ext>
                </a:extLst>
              </a:tr>
              <a:tr h="160525">
                <a:tc>
                  <a:txBody>
                    <a:bodyPr/>
                    <a:lstStyle/>
                    <a:p>
                      <a:pPr algn="l" fontAlgn="b"/>
                      <a:r>
                        <a:rPr lang="en-US" sz="900" b="1"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Corpus Christi</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&lt;=</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0311808"/>
                  </a:ext>
                </a:extLst>
              </a:tr>
              <a:tr h="160525">
                <a:tc>
                  <a:txBody>
                    <a:bodyPr/>
                    <a:lstStyle/>
                    <a:p>
                      <a:pPr algn="l" fontAlgn="b"/>
                      <a:r>
                        <a:rPr lang="en-US" sz="900" b="1"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Fort Worth</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&lt;=</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250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6731997"/>
                  </a:ext>
                </a:extLst>
              </a:tr>
              <a:tr h="160525">
                <a:tc>
                  <a:txBody>
                    <a:bodyPr/>
                    <a:lstStyle/>
                    <a:p>
                      <a:pPr algn="l" fontAlgn="b"/>
                      <a:r>
                        <a:rPr lang="en-US" sz="900" b="1" i="0" u="none" strike="noStrike">
                          <a:solidFill>
                            <a:srgbClr val="000000"/>
                          </a:solidFill>
                          <a:effectLst/>
                          <a:latin typeface="Calibri" panose="020F0502020204030204" pitchFamily="34" charset="0"/>
                        </a:rPr>
                        <a:t>Demands</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San Antonio</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&gt;=</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4437653"/>
                  </a:ext>
                </a:extLst>
              </a:tr>
              <a:tr h="160525">
                <a:tc>
                  <a:txBody>
                    <a:bodyPr/>
                    <a:lstStyle/>
                    <a:p>
                      <a:pPr algn="l" fontAlgn="b"/>
                      <a:r>
                        <a:rPr lang="en-US" sz="900" b="1"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Bryan</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&gt;=</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120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0241432"/>
                  </a:ext>
                </a:extLst>
              </a:tr>
              <a:tr h="160525">
                <a:tc>
                  <a:txBody>
                    <a:bodyPr/>
                    <a:lstStyle/>
                    <a:p>
                      <a:pPr algn="l" fontAlgn="b"/>
                      <a:r>
                        <a:rPr lang="en-US" sz="900" b="1"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El Paso</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&gt;=</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180</a:t>
                      </a:r>
                    </a:p>
                  </a:txBody>
                  <a:tcPr marL="8026" marR="8026" marT="802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9458845"/>
                  </a:ext>
                </a:extLst>
              </a:tr>
            </a:tbl>
          </a:graphicData>
        </a:graphic>
      </p:graphicFrame>
    </p:spTree>
    <p:extLst>
      <p:ext uri="{BB962C8B-B14F-4D97-AF65-F5344CB8AC3E}">
        <p14:creationId xmlns:p14="http://schemas.microsoft.com/office/powerpoint/2010/main" val="15564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Shipping - Schedule</a:t>
            </a:r>
            <a:endParaRPr lang="en-US" dirty="0"/>
          </a:p>
        </p:txBody>
      </p:sp>
      <p:sp>
        <p:nvSpPr>
          <p:cNvPr id="3" name="Content Placeholder 2"/>
          <p:cNvSpPr>
            <a:spLocks noGrp="1"/>
          </p:cNvSpPr>
          <p:nvPr>
            <p:ph idx="1"/>
          </p:nvPr>
        </p:nvSpPr>
        <p:spPr/>
        <p:txBody>
          <a:bodyPr/>
          <a:lstStyle/>
          <a:p>
            <a:r>
              <a:rPr lang="en-US" dirty="0" smtClean="0"/>
              <a:t>Excel </a:t>
            </a:r>
            <a:r>
              <a:rPr lang="en-US" dirty="0" smtClean="0"/>
              <a:t>Formation – Showing Cell Formulas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68232466"/>
              </p:ext>
            </p:extLst>
          </p:nvPr>
        </p:nvGraphicFramePr>
        <p:xfrm>
          <a:off x="457197" y="2649171"/>
          <a:ext cx="8229603" cy="1513620"/>
        </p:xfrm>
        <a:graphic>
          <a:graphicData uri="http://schemas.openxmlformats.org/drawingml/2006/table">
            <a:tbl>
              <a:tblPr/>
              <a:tblGrid>
                <a:gridCol w="571811">
                  <a:extLst>
                    <a:ext uri="{9D8B030D-6E8A-4147-A177-3AD203B41FA5}">
                      <a16:colId xmlns:a16="http://schemas.microsoft.com/office/drawing/2014/main" val="2899644450"/>
                    </a:ext>
                  </a:extLst>
                </a:gridCol>
                <a:gridCol w="773627">
                  <a:extLst>
                    <a:ext uri="{9D8B030D-6E8A-4147-A177-3AD203B41FA5}">
                      <a16:colId xmlns:a16="http://schemas.microsoft.com/office/drawing/2014/main" val="2043773976"/>
                    </a:ext>
                  </a:extLst>
                </a:gridCol>
                <a:gridCol w="459692">
                  <a:extLst>
                    <a:ext uri="{9D8B030D-6E8A-4147-A177-3AD203B41FA5}">
                      <a16:colId xmlns:a16="http://schemas.microsoft.com/office/drawing/2014/main" val="3713373727"/>
                    </a:ext>
                  </a:extLst>
                </a:gridCol>
                <a:gridCol w="459692">
                  <a:extLst>
                    <a:ext uri="{9D8B030D-6E8A-4147-A177-3AD203B41FA5}">
                      <a16:colId xmlns:a16="http://schemas.microsoft.com/office/drawing/2014/main" val="3975249539"/>
                    </a:ext>
                  </a:extLst>
                </a:gridCol>
                <a:gridCol w="459692">
                  <a:extLst>
                    <a:ext uri="{9D8B030D-6E8A-4147-A177-3AD203B41FA5}">
                      <a16:colId xmlns:a16="http://schemas.microsoft.com/office/drawing/2014/main" val="961513330"/>
                    </a:ext>
                  </a:extLst>
                </a:gridCol>
                <a:gridCol w="459692">
                  <a:extLst>
                    <a:ext uri="{9D8B030D-6E8A-4147-A177-3AD203B41FA5}">
                      <a16:colId xmlns:a16="http://schemas.microsoft.com/office/drawing/2014/main" val="3223704081"/>
                    </a:ext>
                  </a:extLst>
                </a:gridCol>
                <a:gridCol w="459692">
                  <a:extLst>
                    <a:ext uri="{9D8B030D-6E8A-4147-A177-3AD203B41FA5}">
                      <a16:colId xmlns:a16="http://schemas.microsoft.com/office/drawing/2014/main" val="1743666872"/>
                    </a:ext>
                  </a:extLst>
                </a:gridCol>
                <a:gridCol w="459692">
                  <a:extLst>
                    <a:ext uri="{9D8B030D-6E8A-4147-A177-3AD203B41FA5}">
                      <a16:colId xmlns:a16="http://schemas.microsoft.com/office/drawing/2014/main" val="1379474744"/>
                    </a:ext>
                  </a:extLst>
                </a:gridCol>
                <a:gridCol w="459692">
                  <a:extLst>
                    <a:ext uri="{9D8B030D-6E8A-4147-A177-3AD203B41FA5}">
                      <a16:colId xmlns:a16="http://schemas.microsoft.com/office/drawing/2014/main" val="1759511647"/>
                    </a:ext>
                  </a:extLst>
                </a:gridCol>
                <a:gridCol w="459692">
                  <a:extLst>
                    <a:ext uri="{9D8B030D-6E8A-4147-A177-3AD203B41FA5}">
                      <a16:colId xmlns:a16="http://schemas.microsoft.com/office/drawing/2014/main" val="2566835220"/>
                    </a:ext>
                  </a:extLst>
                </a:gridCol>
                <a:gridCol w="459692">
                  <a:extLst>
                    <a:ext uri="{9D8B030D-6E8A-4147-A177-3AD203B41FA5}">
                      <a16:colId xmlns:a16="http://schemas.microsoft.com/office/drawing/2014/main" val="420385142"/>
                    </a:ext>
                  </a:extLst>
                </a:gridCol>
                <a:gridCol w="1849978">
                  <a:extLst>
                    <a:ext uri="{9D8B030D-6E8A-4147-A177-3AD203B41FA5}">
                      <a16:colId xmlns:a16="http://schemas.microsoft.com/office/drawing/2014/main" val="3101974297"/>
                    </a:ext>
                  </a:extLst>
                </a:gridCol>
                <a:gridCol w="291512">
                  <a:extLst>
                    <a:ext uri="{9D8B030D-6E8A-4147-A177-3AD203B41FA5}">
                      <a16:colId xmlns:a16="http://schemas.microsoft.com/office/drawing/2014/main" val="3856665089"/>
                    </a:ext>
                  </a:extLst>
                </a:gridCol>
                <a:gridCol w="605447">
                  <a:extLst>
                    <a:ext uri="{9D8B030D-6E8A-4147-A177-3AD203B41FA5}">
                      <a16:colId xmlns:a16="http://schemas.microsoft.com/office/drawing/2014/main" val="552175098"/>
                    </a:ext>
                  </a:extLst>
                </a:gridCol>
              </a:tblGrid>
              <a:tr h="168180">
                <a:tc>
                  <a:txBody>
                    <a:bodyPr/>
                    <a:lstStyle/>
                    <a:p>
                      <a:pPr algn="l" fontAlgn="b"/>
                      <a:endParaRPr lang="en-US" sz="1000" b="0" i="0" u="none" strike="noStrike">
                        <a:solidFill>
                          <a:srgbClr val="000000"/>
                        </a:solidFill>
                        <a:effectLst/>
                        <a:latin typeface="Calibri" panose="020F0502020204030204" pitchFamily="34" charset="0"/>
                      </a:endParaRPr>
                    </a:p>
                  </a:txBody>
                  <a:tcPr marL="8409" marR="8409" marT="840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HS</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HB</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HE</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CS</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CB</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CE</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FS</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FB</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FE</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Function</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Limit</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2687870"/>
                  </a:ext>
                </a:extLst>
              </a:tr>
              <a:tr h="168180">
                <a:tc>
                  <a:txBody>
                    <a:bodyPr/>
                    <a:lstStyle/>
                    <a:p>
                      <a:pPr algn="l" fontAlgn="b"/>
                      <a:endParaRPr lang="en-US" sz="1000" b="0" i="0" u="none" strike="noStrike">
                        <a:solidFill>
                          <a:srgbClr val="000000"/>
                        </a:solidFill>
                        <a:effectLst/>
                        <a:latin typeface="Calibri" panose="020F0502020204030204" pitchFamily="34" charset="0"/>
                      </a:endParaRPr>
                    </a:p>
                  </a:txBody>
                  <a:tcPr marL="8409" marR="8409" marT="8409"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Quantities</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150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100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200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20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30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=SUMPRODUCT($C$2:$K$2,C3:K3)</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4827643"/>
                  </a:ext>
                </a:extLst>
              </a:tr>
              <a:tr h="168180">
                <a:tc>
                  <a:txBody>
                    <a:bodyPr/>
                    <a:lstStyle/>
                    <a:p>
                      <a:pPr algn="l" fontAlgn="b"/>
                      <a:endParaRPr lang="en-US" sz="1000" b="0" i="0" u="none" strike="noStrike">
                        <a:solidFill>
                          <a:srgbClr val="000000"/>
                        </a:solidFill>
                        <a:effectLst/>
                        <a:latin typeface="Calibri" panose="020F0502020204030204" pitchFamily="34" charset="0"/>
                      </a:endParaRPr>
                    </a:p>
                  </a:txBody>
                  <a:tcPr marL="8409" marR="8409" marT="8409"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Costs</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200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90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50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60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100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180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20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150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120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2700326"/>
                  </a:ext>
                </a:extLst>
              </a:tr>
              <a:tr h="168180">
                <a:tc>
                  <a:txBody>
                    <a:bodyPr/>
                    <a:lstStyle/>
                    <a:p>
                      <a:pPr algn="l" fontAlgn="b"/>
                      <a:r>
                        <a:rPr lang="en-US" sz="1000" b="1" i="0" u="none" strike="noStrike">
                          <a:solidFill>
                            <a:srgbClr val="000000"/>
                          </a:solidFill>
                          <a:effectLst/>
                          <a:latin typeface="Calibri" panose="020F0502020204030204" pitchFamily="34" charset="0"/>
                        </a:rPr>
                        <a:t>Supplies</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Houston</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=SUMPRODUCT($C$2:$K$2,C4:K4)</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&lt;=</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150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0905006"/>
                  </a:ext>
                </a:extLst>
              </a:tr>
              <a:tr h="168180">
                <a:tc>
                  <a:txBody>
                    <a:bodyPr/>
                    <a:lstStyle/>
                    <a:p>
                      <a:pPr algn="l" fontAlgn="b"/>
                      <a:r>
                        <a:rPr lang="en-US" sz="1000" b="1"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Corpus Christi</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=SUMPRODUCT($C$2:$K$2,C5:K5)</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&lt;=</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100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8057745"/>
                  </a:ext>
                </a:extLst>
              </a:tr>
              <a:tr h="168180">
                <a:tc>
                  <a:txBody>
                    <a:bodyPr/>
                    <a:lstStyle/>
                    <a:p>
                      <a:pPr algn="l" fontAlgn="b"/>
                      <a:r>
                        <a:rPr lang="en-US" sz="1000" b="1"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Fort Worth</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=SUMPRODUCT($C$2:$K$2,C6:K6)</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&lt;=</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250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9529105"/>
                  </a:ext>
                </a:extLst>
              </a:tr>
              <a:tr h="168180">
                <a:tc>
                  <a:txBody>
                    <a:bodyPr/>
                    <a:lstStyle/>
                    <a:p>
                      <a:pPr algn="l" fontAlgn="b"/>
                      <a:r>
                        <a:rPr lang="en-US" sz="1000" b="1" i="0" u="none" strike="noStrike">
                          <a:solidFill>
                            <a:srgbClr val="000000"/>
                          </a:solidFill>
                          <a:effectLst/>
                          <a:latin typeface="Calibri" panose="020F0502020204030204" pitchFamily="34" charset="0"/>
                        </a:rPr>
                        <a:t>Demands</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San Antonio</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=SUMPRODUCT($C$2:$K$2,C7:K7)</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&gt;=</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200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2611322"/>
                  </a:ext>
                </a:extLst>
              </a:tr>
              <a:tr h="168180">
                <a:tc>
                  <a:txBody>
                    <a:bodyPr/>
                    <a:lstStyle/>
                    <a:p>
                      <a:pPr algn="l" fontAlgn="b"/>
                      <a:r>
                        <a:rPr lang="en-US" sz="1000" b="1"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Bryan</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=SUMPRODUCT($C$2:$K$2,C8:K8)</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&gt;=</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120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8989722"/>
                  </a:ext>
                </a:extLst>
              </a:tr>
              <a:tr h="168180">
                <a:tc>
                  <a:txBody>
                    <a:bodyPr/>
                    <a:lstStyle/>
                    <a:p>
                      <a:pPr algn="l" fontAlgn="b"/>
                      <a:r>
                        <a:rPr lang="en-US" sz="1000" b="1"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El Paso</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=SUMPRODUCT($C$2:$K$2,C9:K9)</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&gt;=</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180</a:t>
                      </a:r>
                    </a:p>
                  </a:txBody>
                  <a:tcPr marL="8409" marR="8409" marT="84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0330679"/>
                  </a:ext>
                </a:extLst>
              </a:tr>
            </a:tbl>
          </a:graphicData>
        </a:graphic>
      </p:graphicFrame>
    </p:spTree>
    <p:extLst>
      <p:ext uri="{BB962C8B-B14F-4D97-AF65-F5344CB8AC3E}">
        <p14:creationId xmlns:p14="http://schemas.microsoft.com/office/powerpoint/2010/main" val="4013031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Shipping - Schedule</a:t>
            </a:r>
            <a:endParaRPr lang="en-US" dirty="0"/>
          </a:p>
        </p:txBody>
      </p:sp>
      <p:sp>
        <p:nvSpPr>
          <p:cNvPr id="3" name="Content Placeholder 2"/>
          <p:cNvSpPr>
            <a:spLocks noGrp="1"/>
          </p:cNvSpPr>
          <p:nvPr>
            <p:ph idx="1"/>
          </p:nvPr>
        </p:nvSpPr>
        <p:spPr/>
        <p:txBody>
          <a:bodyPr/>
          <a:lstStyle/>
          <a:p>
            <a:r>
              <a:rPr lang="en-US" dirty="0" smtClean="0"/>
              <a:t>Excel Formation</a:t>
            </a:r>
            <a:endParaRPr lang="en-US" dirty="0"/>
          </a:p>
        </p:txBody>
      </p:sp>
      <p:graphicFrame>
        <p:nvGraphicFramePr>
          <p:cNvPr id="5" name="Table 4"/>
          <p:cNvGraphicFramePr>
            <a:graphicFrameLocks noGrp="1"/>
          </p:cNvGraphicFramePr>
          <p:nvPr/>
        </p:nvGraphicFramePr>
        <p:xfrm>
          <a:off x="289932" y="2724739"/>
          <a:ext cx="8631046" cy="1813806"/>
        </p:xfrm>
        <a:graphic>
          <a:graphicData uri="http://schemas.openxmlformats.org/drawingml/2006/table">
            <a:tbl>
              <a:tblPr/>
              <a:tblGrid>
                <a:gridCol w="574605">
                  <a:extLst>
                    <a:ext uri="{9D8B030D-6E8A-4147-A177-3AD203B41FA5}">
                      <a16:colId xmlns:a16="http://schemas.microsoft.com/office/drawing/2014/main" val="776235774"/>
                    </a:ext>
                  </a:extLst>
                </a:gridCol>
                <a:gridCol w="1161181">
                  <a:extLst>
                    <a:ext uri="{9D8B030D-6E8A-4147-A177-3AD203B41FA5}">
                      <a16:colId xmlns:a16="http://schemas.microsoft.com/office/drawing/2014/main" val="2582064578"/>
                    </a:ext>
                  </a:extLst>
                </a:gridCol>
                <a:gridCol w="574605">
                  <a:extLst>
                    <a:ext uri="{9D8B030D-6E8A-4147-A177-3AD203B41FA5}">
                      <a16:colId xmlns:a16="http://schemas.microsoft.com/office/drawing/2014/main" val="2303801920"/>
                    </a:ext>
                  </a:extLst>
                </a:gridCol>
                <a:gridCol w="574605">
                  <a:extLst>
                    <a:ext uri="{9D8B030D-6E8A-4147-A177-3AD203B41FA5}">
                      <a16:colId xmlns:a16="http://schemas.microsoft.com/office/drawing/2014/main" val="222562235"/>
                    </a:ext>
                  </a:extLst>
                </a:gridCol>
                <a:gridCol w="574605">
                  <a:extLst>
                    <a:ext uri="{9D8B030D-6E8A-4147-A177-3AD203B41FA5}">
                      <a16:colId xmlns:a16="http://schemas.microsoft.com/office/drawing/2014/main" val="1603112828"/>
                    </a:ext>
                  </a:extLst>
                </a:gridCol>
                <a:gridCol w="574605">
                  <a:extLst>
                    <a:ext uri="{9D8B030D-6E8A-4147-A177-3AD203B41FA5}">
                      <a16:colId xmlns:a16="http://schemas.microsoft.com/office/drawing/2014/main" val="1010540935"/>
                    </a:ext>
                  </a:extLst>
                </a:gridCol>
                <a:gridCol w="574605">
                  <a:extLst>
                    <a:ext uri="{9D8B030D-6E8A-4147-A177-3AD203B41FA5}">
                      <a16:colId xmlns:a16="http://schemas.microsoft.com/office/drawing/2014/main" val="1785158852"/>
                    </a:ext>
                  </a:extLst>
                </a:gridCol>
                <a:gridCol w="574605">
                  <a:extLst>
                    <a:ext uri="{9D8B030D-6E8A-4147-A177-3AD203B41FA5}">
                      <a16:colId xmlns:a16="http://schemas.microsoft.com/office/drawing/2014/main" val="2231359964"/>
                    </a:ext>
                  </a:extLst>
                </a:gridCol>
                <a:gridCol w="574605">
                  <a:extLst>
                    <a:ext uri="{9D8B030D-6E8A-4147-A177-3AD203B41FA5}">
                      <a16:colId xmlns:a16="http://schemas.microsoft.com/office/drawing/2014/main" val="2659887515"/>
                    </a:ext>
                  </a:extLst>
                </a:gridCol>
                <a:gridCol w="574605">
                  <a:extLst>
                    <a:ext uri="{9D8B030D-6E8A-4147-A177-3AD203B41FA5}">
                      <a16:colId xmlns:a16="http://schemas.microsoft.com/office/drawing/2014/main" val="2501043759"/>
                    </a:ext>
                  </a:extLst>
                </a:gridCol>
                <a:gridCol w="574605">
                  <a:extLst>
                    <a:ext uri="{9D8B030D-6E8A-4147-A177-3AD203B41FA5}">
                      <a16:colId xmlns:a16="http://schemas.microsoft.com/office/drawing/2014/main" val="2731556907"/>
                    </a:ext>
                  </a:extLst>
                </a:gridCol>
                <a:gridCol w="574605">
                  <a:extLst>
                    <a:ext uri="{9D8B030D-6E8A-4147-A177-3AD203B41FA5}">
                      <a16:colId xmlns:a16="http://schemas.microsoft.com/office/drawing/2014/main" val="3029789588"/>
                    </a:ext>
                  </a:extLst>
                </a:gridCol>
                <a:gridCol w="574605">
                  <a:extLst>
                    <a:ext uri="{9D8B030D-6E8A-4147-A177-3AD203B41FA5}">
                      <a16:colId xmlns:a16="http://schemas.microsoft.com/office/drawing/2014/main" val="3724239878"/>
                    </a:ext>
                  </a:extLst>
                </a:gridCol>
                <a:gridCol w="574605">
                  <a:extLst>
                    <a:ext uri="{9D8B030D-6E8A-4147-A177-3AD203B41FA5}">
                      <a16:colId xmlns:a16="http://schemas.microsoft.com/office/drawing/2014/main" val="4244938988"/>
                    </a:ext>
                  </a:extLst>
                </a:gridCol>
              </a:tblGrid>
              <a:tr h="201534">
                <a:tc>
                  <a:txBody>
                    <a:bodyPr/>
                    <a:lstStyle/>
                    <a:p>
                      <a:pPr algn="l" fontAlgn="b"/>
                      <a:endParaRPr lang="en-US" sz="1000" b="0" i="0" u="none" strike="noStrike">
                        <a:solidFill>
                          <a:srgbClr val="000000"/>
                        </a:solidFill>
                        <a:effectLst/>
                        <a:latin typeface="Calibri" panose="020F0502020204030204" pitchFamily="34" charset="0"/>
                      </a:endParaRPr>
                    </a:p>
                  </a:txBody>
                  <a:tcPr marL="8561" marR="8561" marT="85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HS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HB</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HE</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CB</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CE</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FB</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FE</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Function</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Limit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8017875"/>
                  </a:ext>
                </a:extLst>
              </a:tr>
              <a:tr h="201534">
                <a:tc>
                  <a:txBody>
                    <a:bodyPr/>
                    <a:lstStyle/>
                    <a:p>
                      <a:pPr algn="l" fontAlgn="b"/>
                      <a:endParaRPr lang="en-US" sz="1000" b="0" i="0" u="none" strike="noStrike">
                        <a:solidFill>
                          <a:srgbClr val="000000"/>
                        </a:solidFill>
                        <a:effectLst/>
                        <a:latin typeface="Calibri" panose="020F0502020204030204" pitchFamily="34" charset="0"/>
                      </a:endParaRPr>
                    </a:p>
                  </a:txBody>
                  <a:tcPr marL="8561" marR="8561" marT="85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Quantities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28100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2166403"/>
                  </a:ext>
                </a:extLst>
              </a:tr>
              <a:tr h="201534">
                <a:tc>
                  <a:txBody>
                    <a:bodyPr/>
                    <a:lstStyle/>
                    <a:p>
                      <a:pPr algn="l" fontAlgn="b"/>
                      <a:endParaRPr lang="en-US" sz="1000" b="0" i="0" u="none" strike="noStrike">
                        <a:solidFill>
                          <a:srgbClr val="000000"/>
                        </a:solidFill>
                        <a:effectLst/>
                        <a:latin typeface="Calibri" panose="020F0502020204030204" pitchFamily="34" charset="0"/>
                      </a:endParaRPr>
                    </a:p>
                  </a:txBody>
                  <a:tcPr marL="8561" marR="8561" marT="856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Costs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90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60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180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4569687"/>
                  </a:ext>
                </a:extLst>
              </a:tr>
              <a:tr h="201534">
                <a:tc>
                  <a:txBody>
                    <a:bodyPr/>
                    <a:lstStyle/>
                    <a:p>
                      <a:pPr algn="l" fontAlgn="b"/>
                      <a:r>
                        <a:rPr lang="en-US" sz="1000" b="1" i="0" u="none" strike="noStrike">
                          <a:solidFill>
                            <a:srgbClr val="000000"/>
                          </a:solidFill>
                          <a:effectLst/>
                          <a:latin typeface="Calibri" panose="020F0502020204030204" pitchFamily="34" charset="0"/>
                        </a:rPr>
                        <a:t>Supplies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Houston</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&lt;=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5130679"/>
                  </a:ext>
                </a:extLst>
              </a:tr>
              <a:tr h="201534">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Corpus Christi</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&lt;=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560861"/>
                  </a:ext>
                </a:extLst>
              </a:tr>
              <a:tr h="201534">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Fort Worth</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&lt;=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001732"/>
                  </a:ext>
                </a:extLst>
              </a:tr>
              <a:tr h="201534">
                <a:tc>
                  <a:txBody>
                    <a:bodyPr/>
                    <a:lstStyle/>
                    <a:p>
                      <a:pPr algn="l" fontAlgn="b"/>
                      <a:r>
                        <a:rPr lang="en-US" sz="1000" b="1" i="0" u="none" strike="noStrike">
                          <a:solidFill>
                            <a:srgbClr val="000000"/>
                          </a:solidFill>
                          <a:effectLst/>
                          <a:latin typeface="Calibri" panose="020F0502020204030204" pitchFamily="34" charset="0"/>
                        </a:rPr>
                        <a:t>Demands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San Antonio</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7121466"/>
                  </a:ext>
                </a:extLst>
              </a:tr>
              <a:tr h="201534">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Bryan</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4222803"/>
                  </a:ext>
                </a:extLst>
              </a:tr>
              <a:tr h="201534">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El Paso</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180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180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6042055"/>
                  </a:ext>
                </a:extLst>
              </a:tr>
            </a:tbl>
          </a:graphicData>
        </a:graphic>
      </p:graphicFrame>
      <p:pic>
        <p:nvPicPr>
          <p:cNvPr id="6" name="Picture 5"/>
          <p:cNvPicPr>
            <a:picLocks noChangeAspect="1"/>
          </p:cNvPicPr>
          <p:nvPr/>
        </p:nvPicPr>
        <p:blipFill>
          <a:blip r:embed="rId2"/>
          <a:stretch>
            <a:fillRect/>
          </a:stretch>
        </p:blipFill>
        <p:spPr>
          <a:xfrm>
            <a:off x="3714750" y="778904"/>
            <a:ext cx="5429250" cy="5705475"/>
          </a:xfrm>
          <a:prstGeom prst="rect">
            <a:avLst/>
          </a:prstGeom>
        </p:spPr>
      </p:pic>
    </p:spTree>
    <p:extLst>
      <p:ext uri="{BB962C8B-B14F-4D97-AF65-F5344CB8AC3E}">
        <p14:creationId xmlns:p14="http://schemas.microsoft.com/office/powerpoint/2010/main" val="296061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Decision Levels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Strategic</a:t>
            </a:r>
          </a:p>
          <a:p>
            <a:pPr lvl="1"/>
            <a:r>
              <a:rPr lang="en-US" dirty="0" smtClean="0"/>
              <a:t>Long-term decisions and objectives</a:t>
            </a:r>
          </a:p>
          <a:p>
            <a:pPr lvl="1"/>
            <a:r>
              <a:rPr lang="en-US" dirty="0" smtClean="0"/>
              <a:t>High-level decisions, i.e., facility location, supplier selection, supply chain design, etc.</a:t>
            </a:r>
          </a:p>
          <a:p>
            <a:r>
              <a:rPr lang="en-US" dirty="0" smtClean="0"/>
              <a:t>Tactical</a:t>
            </a:r>
          </a:p>
          <a:p>
            <a:pPr lvl="1"/>
            <a:r>
              <a:rPr lang="en-US" dirty="0" smtClean="0"/>
              <a:t>Midterm decisions concerning issues such as transportation planning, distribution planning, etc.</a:t>
            </a:r>
          </a:p>
          <a:p>
            <a:r>
              <a:rPr lang="en-US" dirty="0" smtClean="0"/>
              <a:t>Operational</a:t>
            </a:r>
          </a:p>
          <a:p>
            <a:pPr lvl="1"/>
            <a:r>
              <a:rPr lang="en-US" dirty="0" smtClean="0"/>
              <a:t>Short term decisions which are concerned with daily managerial activities such as inventory planning, demand planning, forecasting, etc.</a:t>
            </a:r>
            <a:endParaRPr lang="en-US" dirty="0"/>
          </a:p>
        </p:txBody>
      </p:sp>
    </p:spTree>
    <p:extLst>
      <p:ext uri="{BB962C8B-B14F-4D97-AF65-F5344CB8AC3E}">
        <p14:creationId xmlns:p14="http://schemas.microsoft.com/office/powerpoint/2010/main" val="36196053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Shipping - Schedule</a:t>
            </a:r>
            <a:endParaRPr lang="en-US" dirty="0"/>
          </a:p>
        </p:txBody>
      </p:sp>
      <p:sp>
        <p:nvSpPr>
          <p:cNvPr id="3" name="Content Placeholder 2"/>
          <p:cNvSpPr>
            <a:spLocks noGrp="1"/>
          </p:cNvSpPr>
          <p:nvPr>
            <p:ph idx="1"/>
          </p:nvPr>
        </p:nvSpPr>
        <p:spPr/>
        <p:txBody>
          <a:bodyPr/>
          <a:lstStyle/>
          <a:p>
            <a:r>
              <a:rPr lang="en-US" dirty="0" smtClean="0"/>
              <a:t>Excel Formation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74623689"/>
              </p:ext>
            </p:extLst>
          </p:nvPr>
        </p:nvGraphicFramePr>
        <p:xfrm>
          <a:off x="289932" y="2724739"/>
          <a:ext cx="8631046" cy="1813806"/>
        </p:xfrm>
        <a:graphic>
          <a:graphicData uri="http://schemas.openxmlformats.org/drawingml/2006/table">
            <a:tbl>
              <a:tblPr/>
              <a:tblGrid>
                <a:gridCol w="574605">
                  <a:extLst>
                    <a:ext uri="{9D8B030D-6E8A-4147-A177-3AD203B41FA5}">
                      <a16:colId xmlns:a16="http://schemas.microsoft.com/office/drawing/2014/main" val="776235774"/>
                    </a:ext>
                  </a:extLst>
                </a:gridCol>
                <a:gridCol w="1161181">
                  <a:extLst>
                    <a:ext uri="{9D8B030D-6E8A-4147-A177-3AD203B41FA5}">
                      <a16:colId xmlns:a16="http://schemas.microsoft.com/office/drawing/2014/main" val="2582064578"/>
                    </a:ext>
                  </a:extLst>
                </a:gridCol>
                <a:gridCol w="574605">
                  <a:extLst>
                    <a:ext uri="{9D8B030D-6E8A-4147-A177-3AD203B41FA5}">
                      <a16:colId xmlns:a16="http://schemas.microsoft.com/office/drawing/2014/main" val="2303801920"/>
                    </a:ext>
                  </a:extLst>
                </a:gridCol>
                <a:gridCol w="574605">
                  <a:extLst>
                    <a:ext uri="{9D8B030D-6E8A-4147-A177-3AD203B41FA5}">
                      <a16:colId xmlns:a16="http://schemas.microsoft.com/office/drawing/2014/main" val="222562235"/>
                    </a:ext>
                  </a:extLst>
                </a:gridCol>
                <a:gridCol w="574605">
                  <a:extLst>
                    <a:ext uri="{9D8B030D-6E8A-4147-A177-3AD203B41FA5}">
                      <a16:colId xmlns:a16="http://schemas.microsoft.com/office/drawing/2014/main" val="1603112828"/>
                    </a:ext>
                  </a:extLst>
                </a:gridCol>
                <a:gridCol w="574605">
                  <a:extLst>
                    <a:ext uri="{9D8B030D-6E8A-4147-A177-3AD203B41FA5}">
                      <a16:colId xmlns:a16="http://schemas.microsoft.com/office/drawing/2014/main" val="1010540935"/>
                    </a:ext>
                  </a:extLst>
                </a:gridCol>
                <a:gridCol w="574605">
                  <a:extLst>
                    <a:ext uri="{9D8B030D-6E8A-4147-A177-3AD203B41FA5}">
                      <a16:colId xmlns:a16="http://schemas.microsoft.com/office/drawing/2014/main" val="1785158852"/>
                    </a:ext>
                  </a:extLst>
                </a:gridCol>
                <a:gridCol w="574605">
                  <a:extLst>
                    <a:ext uri="{9D8B030D-6E8A-4147-A177-3AD203B41FA5}">
                      <a16:colId xmlns:a16="http://schemas.microsoft.com/office/drawing/2014/main" val="2231359964"/>
                    </a:ext>
                  </a:extLst>
                </a:gridCol>
                <a:gridCol w="574605">
                  <a:extLst>
                    <a:ext uri="{9D8B030D-6E8A-4147-A177-3AD203B41FA5}">
                      <a16:colId xmlns:a16="http://schemas.microsoft.com/office/drawing/2014/main" val="2659887515"/>
                    </a:ext>
                  </a:extLst>
                </a:gridCol>
                <a:gridCol w="574605">
                  <a:extLst>
                    <a:ext uri="{9D8B030D-6E8A-4147-A177-3AD203B41FA5}">
                      <a16:colId xmlns:a16="http://schemas.microsoft.com/office/drawing/2014/main" val="2501043759"/>
                    </a:ext>
                  </a:extLst>
                </a:gridCol>
                <a:gridCol w="574605">
                  <a:extLst>
                    <a:ext uri="{9D8B030D-6E8A-4147-A177-3AD203B41FA5}">
                      <a16:colId xmlns:a16="http://schemas.microsoft.com/office/drawing/2014/main" val="2731556907"/>
                    </a:ext>
                  </a:extLst>
                </a:gridCol>
                <a:gridCol w="574605">
                  <a:extLst>
                    <a:ext uri="{9D8B030D-6E8A-4147-A177-3AD203B41FA5}">
                      <a16:colId xmlns:a16="http://schemas.microsoft.com/office/drawing/2014/main" val="3029789588"/>
                    </a:ext>
                  </a:extLst>
                </a:gridCol>
                <a:gridCol w="574605">
                  <a:extLst>
                    <a:ext uri="{9D8B030D-6E8A-4147-A177-3AD203B41FA5}">
                      <a16:colId xmlns:a16="http://schemas.microsoft.com/office/drawing/2014/main" val="3724239878"/>
                    </a:ext>
                  </a:extLst>
                </a:gridCol>
                <a:gridCol w="574605">
                  <a:extLst>
                    <a:ext uri="{9D8B030D-6E8A-4147-A177-3AD203B41FA5}">
                      <a16:colId xmlns:a16="http://schemas.microsoft.com/office/drawing/2014/main" val="4244938988"/>
                    </a:ext>
                  </a:extLst>
                </a:gridCol>
              </a:tblGrid>
              <a:tr h="201534">
                <a:tc>
                  <a:txBody>
                    <a:bodyPr/>
                    <a:lstStyle/>
                    <a:p>
                      <a:pPr algn="l" fontAlgn="b"/>
                      <a:endParaRPr lang="en-US" sz="1000" b="0" i="0" u="none" strike="noStrike">
                        <a:solidFill>
                          <a:srgbClr val="000000"/>
                        </a:solidFill>
                        <a:effectLst/>
                        <a:latin typeface="Calibri" panose="020F0502020204030204" pitchFamily="34" charset="0"/>
                      </a:endParaRPr>
                    </a:p>
                  </a:txBody>
                  <a:tcPr marL="8561" marR="8561" marT="85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HS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HB</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HE</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CB</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CE</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FB</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FE</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Function</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00000"/>
                          </a:solidFill>
                          <a:effectLst/>
                          <a:latin typeface="Calibri" panose="020F0502020204030204" pitchFamily="34" charset="0"/>
                        </a:rPr>
                        <a:t>Limit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8017875"/>
                  </a:ext>
                </a:extLst>
              </a:tr>
              <a:tr h="201534">
                <a:tc>
                  <a:txBody>
                    <a:bodyPr/>
                    <a:lstStyle/>
                    <a:p>
                      <a:pPr algn="l" fontAlgn="b"/>
                      <a:endParaRPr lang="en-US" sz="1000" b="0" i="0" u="none" strike="noStrike">
                        <a:solidFill>
                          <a:srgbClr val="000000"/>
                        </a:solidFill>
                        <a:effectLst/>
                        <a:latin typeface="Calibri" panose="020F0502020204030204" pitchFamily="34" charset="0"/>
                      </a:endParaRPr>
                    </a:p>
                  </a:txBody>
                  <a:tcPr marL="8561" marR="8561" marT="8561"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Quantities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dirty="0">
                          <a:solidFill>
                            <a:srgbClr val="000000"/>
                          </a:solidFill>
                          <a:effectLst/>
                          <a:latin typeface="Calibri" panose="020F0502020204030204" pitchFamily="34" charset="0"/>
                        </a:rPr>
                        <a:t>28100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2166403"/>
                  </a:ext>
                </a:extLst>
              </a:tr>
              <a:tr h="201534">
                <a:tc>
                  <a:txBody>
                    <a:bodyPr/>
                    <a:lstStyle/>
                    <a:p>
                      <a:pPr algn="l" fontAlgn="b"/>
                      <a:endParaRPr lang="en-US" sz="1000" b="0" i="0" u="none" strike="noStrike">
                        <a:solidFill>
                          <a:srgbClr val="000000"/>
                        </a:solidFill>
                        <a:effectLst/>
                        <a:latin typeface="Calibri" panose="020F0502020204030204" pitchFamily="34" charset="0"/>
                      </a:endParaRPr>
                    </a:p>
                  </a:txBody>
                  <a:tcPr marL="8561" marR="8561" marT="8561"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Costs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90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60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180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4569687"/>
                  </a:ext>
                </a:extLst>
              </a:tr>
              <a:tr h="201534">
                <a:tc>
                  <a:txBody>
                    <a:bodyPr/>
                    <a:lstStyle/>
                    <a:p>
                      <a:pPr algn="l" fontAlgn="b"/>
                      <a:r>
                        <a:rPr lang="en-US" sz="1000" b="1" i="0" u="none" strike="noStrike">
                          <a:solidFill>
                            <a:srgbClr val="000000"/>
                          </a:solidFill>
                          <a:effectLst/>
                          <a:latin typeface="Calibri" panose="020F0502020204030204" pitchFamily="34" charset="0"/>
                        </a:rPr>
                        <a:t>Supplies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Houston</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&lt;=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5130679"/>
                  </a:ext>
                </a:extLst>
              </a:tr>
              <a:tr h="201534">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Corpus Christi</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&lt;=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560861"/>
                  </a:ext>
                </a:extLst>
              </a:tr>
              <a:tr h="201534">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Fort Worth</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&lt;=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001732"/>
                  </a:ext>
                </a:extLst>
              </a:tr>
              <a:tr h="201534">
                <a:tc>
                  <a:txBody>
                    <a:bodyPr/>
                    <a:lstStyle/>
                    <a:p>
                      <a:pPr algn="l" fontAlgn="b"/>
                      <a:r>
                        <a:rPr lang="en-US" sz="1000" b="1" i="0" u="none" strike="noStrike">
                          <a:solidFill>
                            <a:srgbClr val="000000"/>
                          </a:solidFill>
                          <a:effectLst/>
                          <a:latin typeface="Calibri" panose="020F0502020204030204" pitchFamily="34" charset="0"/>
                        </a:rPr>
                        <a:t>Demands</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San Antonio</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7121466"/>
                  </a:ext>
                </a:extLst>
              </a:tr>
              <a:tr h="201534">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Bryan</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4222803"/>
                  </a:ext>
                </a:extLst>
              </a:tr>
              <a:tr h="201534">
                <a:tc>
                  <a:txBody>
                    <a:bodyPr/>
                    <a:lstStyle/>
                    <a:p>
                      <a:pPr algn="l" fontAlgn="b"/>
                      <a:r>
                        <a:rPr lang="en-US" sz="1000" b="1"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El Paso</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 </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180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&gt;=</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180</a:t>
                      </a:r>
                    </a:p>
                  </a:txBody>
                  <a:tcPr marL="8561" marR="8561" marT="85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6042055"/>
                  </a:ext>
                </a:extLst>
              </a:tr>
            </a:tbl>
          </a:graphicData>
        </a:graphic>
      </p:graphicFrame>
    </p:spTree>
    <p:extLst>
      <p:ext uri="{BB962C8B-B14F-4D97-AF65-F5344CB8AC3E}">
        <p14:creationId xmlns:p14="http://schemas.microsoft.com/office/powerpoint/2010/main" val="2288257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lstStyle/>
          <a:p>
            <a:r>
              <a:rPr lang="en-US" dirty="0" smtClean="0"/>
              <a:t>The features of a product mix problem are that there is a collection of products competing for a finite set of resources.</a:t>
            </a:r>
          </a:p>
          <a:p>
            <a:r>
              <a:rPr lang="en-US" dirty="0" smtClean="0"/>
              <a:t>If there are m resources and n products, then there m rows by n columns of coefficients</a:t>
            </a:r>
          </a:p>
          <a:p>
            <a:r>
              <a:rPr lang="en-US" dirty="0" smtClean="0"/>
              <a:t>The coefficient in row </a:t>
            </a:r>
            <a:r>
              <a:rPr lang="en-US" dirty="0" err="1" smtClean="0"/>
              <a:t>i</a:t>
            </a:r>
            <a:r>
              <a:rPr lang="en-US" dirty="0" smtClean="0"/>
              <a:t>, column j, is the number of units of resource </a:t>
            </a:r>
            <a:r>
              <a:rPr lang="en-US" dirty="0" err="1" smtClean="0"/>
              <a:t>i</a:t>
            </a:r>
            <a:r>
              <a:rPr lang="en-US" dirty="0" smtClean="0"/>
              <a:t> </a:t>
            </a:r>
            <a:r>
              <a:rPr lang="en-US" dirty="0" smtClean="0"/>
              <a:t>used by each unit of product j.</a:t>
            </a:r>
            <a:endParaRPr lang="en-US" dirty="0"/>
          </a:p>
        </p:txBody>
      </p:sp>
    </p:spTree>
    <p:extLst>
      <p:ext uri="{BB962C8B-B14F-4D97-AF65-F5344CB8AC3E}">
        <p14:creationId xmlns:p14="http://schemas.microsoft.com/office/powerpoint/2010/main" val="2857975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lstStyle/>
          <a:p>
            <a:r>
              <a:rPr lang="en-US" dirty="0" smtClean="0"/>
              <a:t>Associated with each product is a profit </a:t>
            </a:r>
            <a:r>
              <a:rPr lang="en-US" dirty="0" smtClean="0"/>
              <a:t>contribution</a:t>
            </a:r>
          </a:p>
          <a:p>
            <a:r>
              <a:rPr lang="en-US" dirty="0" smtClean="0"/>
              <a:t>A</a:t>
            </a:r>
            <a:r>
              <a:rPr lang="en-US" dirty="0" smtClean="0"/>
              <a:t>ssociated </a:t>
            </a:r>
            <a:r>
              <a:rPr lang="en-US" dirty="0" smtClean="0"/>
              <a:t>with each resource is an availability.</a:t>
            </a:r>
          </a:p>
          <a:p>
            <a:r>
              <a:rPr lang="en-US" dirty="0" smtClean="0"/>
              <a:t>The objective is to find how much to produce of each product (i.e., the mix) to maximize profits subject to not using more of each resource than is available.</a:t>
            </a:r>
            <a:endParaRPr lang="en-US" dirty="0"/>
          </a:p>
        </p:txBody>
      </p:sp>
    </p:spTree>
    <p:extLst>
      <p:ext uri="{BB962C8B-B14F-4D97-AF65-F5344CB8AC3E}">
        <p14:creationId xmlns:p14="http://schemas.microsoft.com/office/powerpoint/2010/main" val="4027695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A factory produces </a:t>
            </a:r>
            <a:r>
              <a:rPr lang="en-US" dirty="0"/>
              <a:t>four different types of wood paneling. </a:t>
            </a:r>
            <a:endParaRPr lang="en-US" dirty="0" smtClean="0"/>
          </a:p>
          <a:p>
            <a:r>
              <a:rPr lang="en-US" dirty="0" smtClean="0"/>
              <a:t>Each </a:t>
            </a:r>
            <a:r>
              <a:rPr lang="en-US" dirty="0"/>
              <a:t>type of paneling is made by gluing and pressing together a different mixture of pine and oak chips. </a:t>
            </a:r>
            <a:endParaRPr lang="en-US" dirty="0" smtClean="0"/>
          </a:p>
          <a:p>
            <a:r>
              <a:rPr lang="en-US" dirty="0" smtClean="0"/>
              <a:t>The </a:t>
            </a:r>
            <a:r>
              <a:rPr lang="en-US" dirty="0"/>
              <a:t>following table summarizes the required amount of gluing, pressing, and mixture of wood chips required to produce a pallet of 50 units of each type of paneling:</a:t>
            </a:r>
          </a:p>
        </p:txBody>
      </p:sp>
    </p:spTree>
    <p:extLst>
      <p:ext uri="{BB962C8B-B14F-4D97-AF65-F5344CB8AC3E}">
        <p14:creationId xmlns:p14="http://schemas.microsoft.com/office/powerpoint/2010/main" val="923048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9853589"/>
              </p:ext>
            </p:extLst>
          </p:nvPr>
        </p:nvGraphicFramePr>
        <p:xfrm>
          <a:off x="457200" y="2354421"/>
          <a:ext cx="8229600" cy="2743200"/>
        </p:xfrm>
        <a:graphic>
          <a:graphicData uri="http://schemas.openxmlformats.org/drawingml/2006/table">
            <a:tbl>
              <a:tblPr/>
              <a:tblGrid>
                <a:gridCol w="1806315">
                  <a:extLst>
                    <a:ext uri="{9D8B030D-6E8A-4147-A177-3AD203B41FA5}">
                      <a16:colId xmlns:a16="http://schemas.microsoft.com/office/drawing/2014/main" val="1746649991"/>
                    </a:ext>
                  </a:extLst>
                </a:gridCol>
                <a:gridCol w="1485525">
                  <a:extLst>
                    <a:ext uri="{9D8B030D-6E8A-4147-A177-3AD203B41FA5}">
                      <a16:colId xmlns:a16="http://schemas.microsoft.com/office/drawing/2014/main" val="834874184"/>
                    </a:ext>
                  </a:extLst>
                </a:gridCol>
                <a:gridCol w="1645920">
                  <a:extLst>
                    <a:ext uri="{9D8B030D-6E8A-4147-A177-3AD203B41FA5}">
                      <a16:colId xmlns:a16="http://schemas.microsoft.com/office/drawing/2014/main" val="1028101291"/>
                    </a:ext>
                  </a:extLst>
                </a:gridCol>
                <a:gridCol w="1645920">
                  <a:extLst>
                    <a:ext uri="{9D8B030D-6E8A-4147-A177-3AD203B41FA5}">
                      <a16:colId xmlns:a16="http://schemas.microsoft.com/office/drawing/2014/main" val="2733358887"/>
                    </a:ext>
                  </a:extLst>
                </a:gridCol>
                <a:gridCol w="1645920">
                  <a:extLst>
                    <a:ext uri="{9D8B030D-6E8A-4147-A177-3AD203B41FA5}">
                      <a16:colId xmlns:a16="http://schemas.microsoft.com/office/drawing/2014/main" val="3621370800"/>
                    </a:ext>
                  </a:extLst>
                </a:gridCol>
              </a:tblGrid>
              <a:tr h="0">
                <a:tc>
                  <a:txBody>
                    <a:bodyPr/>
                    <a:lstStyle/>
                    <a:p>
                      <a:pPr marL="0" marR="0">
                        <a:spcBef>
                          <a:spcPts val="0"/>
                        </a:spcBef>
                        <a:spcAft>
                          <a:spcPts val="0"/>
                        </a:spcAft>
                      </a:pPr>
                      <a:endParaRPr lang="en-US">
                        <a:effectLst/>
                      </a:endParaRPr>
                    </a:p>
                  </a:txBody>
                  <a:tcPr>
                    <a:lnL>
                      <a:noFill/>
                    </a:lnL>
                    <a:lnR>
                      <a:noFill/>
                    </a:lnR>
                    <a:lnT>
                      <a:noFill/>
                    </a:lnT>
                    <a:lnB>
                      <a:noFill/>
                    </a:lnB>
                  </a:tcPr>
                </a:tc>
                <a:tc gridSpan="4">
                  <a:txBody>
                    <a:bodyPr/>
                    <a:lstStyle/>
                    <a:p>
                      <a:pPr marL="0" marR="0" algn="ctr">
                        <a:spcBef>
                          <a:spcPts val="0"/>
                        </a:spcBef>
                        <a:spcAft>
                          <a:spcPts val="0"/>
                        </a:spcAft>
                      </a:pPr>
                      <a:r>
                        <a:rPr lang="en-US" b="1">
                          <a:effectLst/>
                        </a:rPr>
                        <a:t>Resources Required per Pallet of Paneling Type</a:t>
                      </a:r>
                      <a:endParaRPr lang="en-US">
                        <a:effectLst/>
                      </a:endParaRPr>
                    </a:p>
                  </a:txBody>
                  <a:tcP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48325350"/>
                  </a:ext>
                </a:extLst>
              </a:tr>
              <a:tr h="0">
                <a:tc>
                  <a:txBody>
                    <a:bodyPr/>
                    <a:lstStyle/>
                    <a:p>
                      <a:pPr marL="0" marR="0">
                        <a:spcBef>
                          <a:spcPts val="0"/>
                        </a:spcBef>
                        <a:spcAft>
                          <a:spcPts val="0"/>
                        </a:spcAft>
                      </a:pPr>
                      <a:r>
                        <a:rPr lang="en-US">
                          <a:effectLst/>
                        </a:rPr>
                        <a:t> </a:t>
                      </a:r>
                    </a:p>
                  </a:txBody>
                  <a:tcPr>
                    <a:lnL>
                      <a:noFill/>
                    </a:lnL>
                    <a:lnR>
                      <a:noFill/>
                    </a:lnR>
                    <a:lnT>
                      <a:noFill/>
                    </a:lnT>
                    <a:lnB>
                      <a:noFill/>
                    </a:lnB>
                  </a:tcPr>
                </a:tc>
                <a:tc>
                  <a:txBody>
                    <a:bodyPr/>
                    <a:lstStyle/>
                    <a:p>
                      <a:pPr marL="0" marR="0" algn="ctr">
                        <a:spcBef>
                          <a:spcPts val="0"/>
                        </a:spcBef>
                        <a:spcAft>
                          <a:spcPts val="0"/>
                        </a:spcAft>
                      </a:pPr>
                      <a:r>
                        <a:rPr lang="en-US" b="1" dirty="0">
                          <a:effectLst/>
                        </a:rPr>
                        <a:t>Tahoe</a:t>
                      </a:r>
                      <a:endParaRPr lang="en-US" dirty="0">
                        <a:effectLst/>
                      </a:endParaRPr>
                    </a:p>
                  </a:txBody>
                  <a:tcPr>
                    <a:lnL>
                      <a:noFill/>
                    </a:lnL>
                    <a:lnR>
                      <a:noFill/>
                    </a:lnR>
                    <a:lnT>
                      <a:noFill/>
                    </a:lnT>
                    <a:lnB>
                      <a:noFill/>
                    </a:lnB>
                  </a:tcPr>
                </a:tc>
                <a:tc>
                  <a:txBody>
                    <a:bodyPr/>
                    <a:lstStyle/>
                    <a:p>
                      <a:pPr marL="0" marR="0" algn="ctr">
                        <a:spcBef>
                          <a:spcPts val="0"/>
                        </a:spcBef>
                        <a:spcAft>
                          <a:spcPts val="0"/>
                        </a:spcAft>
                      </a:pPr>
                      <a:r>
                        <a:rPr lang="en-US" b="1">
                          <a:effectLst/>
                        </a:rPr>
                        <a:t>Pacific</a:t>
                      </a:r>
                      <a:endParaRPr lang="en-US">
                        <a:effectLst/>
                      </a:endParaRPr>
                    </a:p>
                  </a:txBody>
                  <a:tcPr>
                    <a:lnL>
                      <a:noFill/>
                    </a:lnL>
                    <a:lnR>
                      <a:noFill/>
                    </a:lnR>
                    <a:lnT>
                      <a:noFill/>
                    </a:lnT>
                    <a:lnB>
                      <a:noFill/>
                    </a:lnB>
                  </a:tcPr>
                </a:tc>
                <a:tc>
                  <a:txBody>
                    <a:bodyPr/>
                    <a:lstStyle/>
                    <a:p>
                      <a:pPr marL="0" marR="0" algn="ctr">
                        <a:spcBef>
                          <a:spcPts val="0"/>
                        </a:spcBef>
                        <a:spcAft>
                          <a:spcPts val="0"/>
                        </a:spcAft>
                      </a:pPr>
                      <a:r>
                        <a:rPr lang="en-US" b="1">
                          <a:effectLst/>
                        </a:rPr>
                        <a:t>Savannah</a:t>
                      </a:r>
                      <a:endParaRPr lang="en-US">
                        <a:effectLst/>
                      </a:endParaRPr>
                    </a:p>
                  </a:txBody>
                  <a:tcPr>
                    <a:lnL>
                      <a:noFill/>
                    </a:lnL>
                    <a:lnR>
                      <a:noFill/>
                    </a:lnR>
                    <a:lnT>
                      <a:noFill/>
                    </a:lnT>
                    <a:lnB>
                      <a:noFill/>
                    </a:lnB>
                  </a:tcPr>
                </a:tc>
                <a:tc>
                  <a:txBody>
                    <a:bodyPr/>
                    <a:lstStyle/>
                    <a:p>
                      <a:pPr marL="0" marR="0" algn="ctr">
                        <a:spcBef>
                          <a:spcPts val="0"/>
                        </a:spcBef>
                        <a:spcAft>
                          <a:spcPts val="0"/>
                        </a:spcAft>
                      </a:pPr>
                      <a:r>
                        <a:rPr lang="en-US" b="1">
                          <a:effectLst/>
                        </a:rPr>
                        <a:t>Aspen</a:t>
                      </a:r>
                      <a:endParaRPr lang="en-US">
                        <a:effectLst/>
                      </a:endParaRPr>
                    </a:p>
                  </a:txBody>
                  <a:tcPr>
                    <a:lnL>
                      <a:noFill/>
                    </a:lnL>
                    <a:lnR>
                      <a:noFill/>
                    </a:lnR>
                    <a:lnT>
                      <a:noFill/>
                    </a:lnT>
                    <a:lnB>
                      <a:noFill/>
                    </a:lnB>
                  </a:tcPr>
                </a:tc>
                <a:extLst>
                  <a:ext uri="{0D108BD9-81ED-4DB2-BD59-A6C34878D82A}">
                    <a16:rowId xmlns:a16="http://schemas.microsoft.com/office/drawing/2014/main" val="2111956132"/>
                  </a:ext>
                </a:extLst>
              </a:tr>
              <a:tr h="0">
                <a:tc>
                  <a:txBody>
                    <a:bodyPr/>
                    <a:lstStyle/>
                    <a:p>
                      <a:pPr marL="0" marR="0">
                        <a:spcBef>
                          <a:spcPts val="0"/>
                        </a:spcBef>
                        <a:spcAft>
                          <a:spcPts val="0"/>
                        </a:spcAft>
                      </a:pPr>
                      <a:r>
                        <a:rPr lang="en-US">
                          <a:effectLst/>
                        </a:rPr>
                        <a:t>Glue (quarts)</a:t>
                      </a:r>
                    </a:p>
                  </a:txBody>
                  <a:tcPr>
                    <a:lnL>
                      <a:noFill/>
                    </a:lnL>
                    <a:lnR>
                      <a:noFill/>
                    </a:lnR>
                    <a:lnT>
                      <a:noFill/>
                    </a:lnT>
                    <a:lnB>
                      <a:noFill/>
                    </a:lnB>
                  </a:tcPr>
                </a:tc>
                <a:tc>
                  <a:txBody>
                    <a:bodyPr/>
                    <a:lstStyle/>
                    <a:p>
                      <a:pPr marL="0" marR="0" algn="ctr">
                        <a:spcBef>
                          <a:spcPts val="0"/>
                        </a:spcBef>
                        <a:spcAft>
                          <a:spcPts val="0"/>
                        </a:spcAft>
                      </a:pPr>
                      <a:r>
                        <a:rPr lang="en-US">
                          <a:effectLst/>
                        </a:rPr>
                        <a:t>50</a:t>
                      </a:r>
                    </a:p>
                  </a:txBody>
                  <a:tcPr>
                    <a:lnL>
                      <a:noFill/>
                    </a:lnL>
                    <a:lnR>
                      <a:noFill/>
                    </a:lnR>
                    <a:lnT>
                      <a:noFill/>
                    </a:lnT>
                    <a:lnB>
                      <a:noFill/>
                    </a:lnB>
                  </a:tcPr>
                </a:tc>
                <a:tc>
                  <a:txBody>
                    <a:bodyPr/>
                    <a:lstStyle/>
                    <a:p>
                      <a:pPr marL="0" marR="0" algn="ctr">
                        <a:spcBef>
                          <a:spcPts val="0"/>
                        </a:spcBef>
                        <a:spcAft>
                          <a:spcPts val="0"/>
                        </a:spcAft>
                      </a:pPr>
                      <a:r>
                        <a:rPr lang="en-US">
                          <a:effectLst/>
                        </a:rPr>
                        <a:t>50</a:t>
                      </a:r>
                    </a:p>
                  </a:txBody>
                  <a:tcPr>
                    <a:lnL>
                      <a:noFill/>
                    </a:lnL>
                    <a:lnR>
                      <a:noFill/>
                    </a:lnR>
                    <a:lnT>
                      <a:noFill/>
                    </a:lnT>
                    <a:lnB>
                      <a:noFill/>
                    </a:lnB>
                  </a:tcPr>
                </a:tc>
                <a:tc>
                  <a:txBody>
                    <a:bodyPr/>
                    <a:lstStyle/>
                    <a:p>
                      <a:pPr marL="0" marR="0" algn="ctr">
                        <a:spcBef>
                          <a:spcPts val="0"/>
                        </a:spcBef>
                        <a:spcAft>
                          <a:spcPts val="0"/>
                        </a:spcAft>
                      </a:pPr>
                      <a:r>
                        <a:rPr lang="en-US">
                          <a:effectLst/>
                        </a:rPr>
                        <a:t>100</a:t>
                      </a:r>
                    </a:p>
                  </a:txBody>
                  <a:tcPr>
                    <a:lnL>
                      <a:noFill/>
                    </a:lnL>
                    <a:lnR>
                      <a:noFill/>
                    </a:lnR>
                    <a:lnT>
                      <a:noFill/>
                    </a:lnT>
                    <a:lnB>
                      <a:noFill/>
                    </a:lnB>
                  </a:tcPr>
                </a:tc>
                <a:tc>
                  <a:txBody>
                    <a:bodyPr/>
                    <a:lstStyle/>
                    <a:p>
                      <a:pPr marL="0" marR="0" algn="ctr">
                        <a:spcBef>
                          <a:spcPts val="0"/>
                        </a:spcBef>
                        <a:spcAft>
                          <a:spcPts val="0"/>
                        </a:spcAft>
                      </a:pPr>
                      <a:r>
                        <a:rPr lang="en-US">
                          <a:effectLst/>
                        </a:rPr>
                        <a:t>50</a:t>
                      </a:r>
                    </a:p>
                  </a:txBody>
                  <a:tcPr>
                    <a:lnL>
                      <a:noFill/>
                    </a:lnL>
                    <a:lnR>
                      <a:noFill/>
                    </a:lnR>
                    <a:lnT>
                      <a:noFill/>
                    </a:lnT>
                    <a:lnB>
                      <a:noFill/>
                    </a:lnB>
                  </a:tcPr>
                </a:tc>
                <a:extLst>
                  <a:ext uri="{0D108BD9-81ED-4DB2-BD59-A6C34878D82A}">
                    <a16:rowId xmlns:a16="http://schemas.microsoft.com/office/drawing/2014/main" val="528323415"/>
                  </a:ext>
                </a:extLst>
              </a:tr>
              <a:tr h="0">
                <a:tc>
                  <a:txBody>
                    <a:bodyPr/>
                    <a:lstStyle/>
                    <a:p>
                      <a:pPr marL="0" marR="0">
                        <a:spcBef>
                          <a:spcPts val="0"/>
                        </a:spcBef>
                        <a:spcAft>
                          <a:spcPts val="0"/>
                        </a:spcAft>
                      </a:pPr>
                      <a:r>
                        <a:rPr lang="en-US">
                          <a:effectLst/>
                        </a:rPr>
                        <a:t>Pressing (hours)</a:t>
                      </a:r>
                    </a:p>
                  </a:txBody>
                  <a:tcPr>
                    <a:lnL>
                      <a:noFill/>
                    </a:lnL>
                    <a:lnR>
                      <a:noFill/>
                    </a:lnR>
                    <a:lnT>
                      <a:noFill/>
                    </a:lnT>
                    <a:lnB>
                      <a:noFill/>
                    </a:lnB>
                  </a:tcPr>
                </a:tc>
                <a:tc>
                  <a:txBody>
                    <a:bodyPr/>
                    <a:lstStyle/>
                    <a:p>
                      <a:pPr marL="0" marR="0" algn="ctr">
                        <a:spcBef>
                          <a:spcPts val="0"/>
                        </a:spcBef>
                        <a:spcAft>
                          <a:spcPts val="0"/>
                        </a:spcAft>
                      </a:pPr>
                      <a:r>
                        <a:rPr lang="en-US">
                          <a:effectLst/>
                        </a:rPr>
                        <a:t>5</a:t>
                      </a:r>
                    </a:p>
                  </a:txBody>
                  <a:tcPr>
                    <a:lnL>
                      <a:noFill/>
                    </a:lnL>
                    <a:lnR>
                      <a:noFill/>
                    </a:lnR>
                    <a:lnT>
                      <a:noFill/>
                    </a:lnT>
                    <a:lnB>
                      <a:noFill/>
                    </a:lnB>
                  </a:tcPr>
                </a:tc>
                <a:tc>
                  <a:txBody>
                    <a:bodyPr/>
                    <a:lstStyle/>
                    <a:p>
                      <a:pPr marL="0" marR="0" algn="ctr">
                        <a:spcBef>
                          <a:spcPts val="0"/>
                        </a:spcBef>
                        <a:spcAft>
                          <a:spcPts val="0"/>
                        </a:spcAft>
                      </a:pPr>
                      <a:r>
                        <a:rPr lang="en-US">
                          <a:effectLst/>
                        </a:rPr>
                        <a:t>15</a:t>
                      </a:r>
                    </a:p>
                  </a:txBody>
                  <a:tcPr>
                    <a:lnL>
                      <a:noFill/>
                    </a:lnL>
                    <a:lnR>
                      <a:noFill/>
                    </a:lnR>
                    <a:lnT>
                      <a:noFill/>
                    </a:lnT>
                    <a:lnB>
                      <a:noFill/>
                    </a:lnB>
                  </a:tcPr>
                </a:tc>
                <a:tc>
                  <a:txBody>
                    <a:bodyPr/>
                    <a:lstStyle/>
                    <a:p>
                      <a:pPr marL="0" marR="0" algn="ctr">
                        <a:spcBef>
                          <a:spcPts val="0"/>
                        </a:spcBef>
                        <a:spcAft>
                          <a:spcPts val="0"/>
                        </a:spcAft>
                      </a:pPr>
                      <a:r>
                        <a:rPr lang="en-US">
                          <a:effectLst/>
                        </a:rPr>
                        <a:t>10</a:t>
                      </a:r>
                    </a:p>
                  </a:txBody>
                  <a:tcPr>
                    <a:lnL>
                      <a:noFill/>
                    </a:lnL>
                    <a:lnR>
                      <a:noFill/>
                    </a:lnR>
                    <a:lnT>
                      <a:noFill/>
                    </a:lnT>
                    <a:lnB>
                      <a:noFill/>
                    </a:lnB>
                  </a:tcPr>
                </a:tc>
                <a:tc>
                  <a:txBody>
                    <a:bodyPr/>
                    <a:lstStyle/>
                    <a:p>
                      <a:pPr marL="0" marR="0" algn="ctr">
                        <a:spcBef>
                          <a:spcPts val="0"/>
                        </a:spcBef>
                        <a:spcAft>
                          <a:spcPts val="0"/>
                        </a:spcAft>
                      </a:pPr>
                      <a:r>
                        <a:rPr lang="en-US">
                          <a:effectLst/>
                        </a:rPr>
                        <a:t>5</a:t>
                      </a:r>
                    </a:p>
                  </a:txBody>
                  <a:tcPr>
                    <a:lnL>
                      <a:noFill/>
                    </a:lnL>
                    <a:lnR>
                      <a:noFill/>
                    </a:lnR>
                    <a:lnT>
                      <a:noFill/>
                    </a:lnT>
                    <a:lnB>
                      <a:noFill/>
                    </a:lnB>
                  </a:tcPr>
                </a:tc>
                <a:extLst>
                  <a:ext uri="{0D108BD9-81ED-4DB2-BD59-A6C34878D82A}">
                    <a16:rowId xmlns:a16="http://schemas.microsoft.com/office/drawing/2014/main" val="1531077156"/>
                  </a:ext>
                </a:extLst>
              </a:tr>
              <a:tr h="0">
                <a:tc>
                  <a:txBody>
                    <a:bodyPr/>
                    <a:lstStyle/>
                    <a:p>
                      <a:pPr marL="0" marR="0">
                        <a:spcBef>
                          <a:spcPts val="0"/>
                        </a:spcBef>
                        <a:spcAft>
                          <a:spcPts val="0"/>
                        </a:spcAft>
                      </a:pPr>
                      <a:r>
                        <a:rPr lang="en-US">
                          <a:effectLst/>
                        </a:rPr>
                        <a:t>Pine chips (pounds)</a:t>
                      </a:r>
                    </a:p>
                  </a:txBody>
                  <a:tcPr>
                    <a:lnL>
                      <a:noFill/>
                    </a:lnL>
                    <a:lnR>
                      <a:noFill/>
                    </a:lnR>
                    <a:lnT>
                      <a:noFill/>
                    </a:lnT>
                    <a:lnB>
                      <a:noFill/>
                    </a:lnB>
                  </a:tcPr>
                </a:tc>
                <a:tc>
                  <a:txBody>
                    <a:bodyPr/>
                    <a:lstStyle/>
                    <a:p>
                      <a:pPr marL="0" marR="0" algn="ctr">
                        <a:spcBef>
                          <a:spcPts val="0"/>
                        </a:spcBef>
                        <a:spcAft>
                          <a:spcPts val="0"/>
                        </a:spcAft>
                      </a:pPr>
                      <a:r>
                        <a:rPr lang="en-US">
                          <a:effectLst/>
                        </a:rPr>
                        <a:t>500</a:t>
                      </a:r>
                    </a:p>
                  </a:txBody>
                  <a:tcPr>
                    <a:lnL>
                      <a:noFill/>
                    </a:lnL>
                    <a:lnR>
                      <a:noFill/>
                    </a:lnR>
                    <a:lnT>
                      <a:noFill/>
                    </a:lnT>
                    <a:lnB>
                      <a:noFill/>
                    </a:lnB>
                  </a:tcPr>
                </a:tc>
                <a:tc>
                  <a:txBody>
                    <a:bodyPr/>
                    <a:lstStyle/>
                    <a:p>
                      <a:pPr marL="0" marR="0" algn="ctr">
                        <a:spcBef>
                          <a:spcPts val="0"/>
                        </a:spcBef>
                        <a:spcAft>
                          <a:spcPts val="0"/>
                        </a:spcAft>
                      </a:pPr>
                      <a:r>
                        <a:rPr lang="en-US" dirty="0">
                          <a:effectLst/>
                        </a:rPr>
                        <a:t>400</a:t>
                      </a:r>
                    </a:p>
                  </a:txBody>
                  <a:tcPr>
                    <a:lnL>
                      <a:noFill/>
                    </a:lnL>
                    <a:lnR>
                      <a:noFill/>
                    </a:lnR>
                    <a:lnT>
                      <a:noFill/>
                    </a:lnT>
                    <a:lnB>
                      <a:noFill/>
                    </a:lnB>
                  </a:tcPr>
                </a:tc>
                <a:tc>
                  <a:txBody>
                    <a:bodyPr/>
                    <a:lstStyle/>
                    <a:p>
                      <a:pPr marL="0" marR="0" algn="ctr">
                        <a:spcBef>
                          <a:spcPts val="0"/>
                        </a:spcBef>
                        <a:spcAft>
                          <a:spcPts val="0"/>
                        </a:spcAft>
                      </a:pPr>
                      <a:r>
                        <a:rPr lang="en-US">
                          <a:effectLst/>
                        </a:rPr>
                        <a:t>300</a:t>
                      </a:r>
                    </a:p>
                  </a:txBody>
                  <a:tcPr>
                    <a:lnL>
                      <a:noFill/>
                    </a:lnL>
                    <a:lnR>
                      <a:noFill/>
                    </a:lnR>
                    <a:lnT>
                      <a:noFill/>
                    </a:lnT>
                    <a:lnB>
                      <a:noFill/>
                    </a:lnB>
                  </a:tcPr>
                </a:tc>
                <a:tc>
                  <a:txBody>
                    <a:bodyPr/>
                    <a:lstStyle/>
                    <a:p>
                      <a:pPr marL="0" marR="0" algn="ctr">
                        <a:spcBef>
                          <a:spcPts val="0"/>
                        </a:spcBef>
                        <a:spcAft>
                          <a:spcPts val="0"/>
                        </a:spcAft>
                      </a:pPr>
                      <a:r>
                        <a:rPr lang="en-US">
                          <a:effectLst/>
                        </a:rPr>
                        <a:t>200</a:t>
                      </a:r>
                    </a:p>
                  </a:txBody>
                  <a:tcPr>
                    <a:lnL>
                      <a:noFill/>
                    </a:lnL>
                    <a:lnR>
                      <a:noFill/>
                    </a:lnR>
                    <a:lnT>
                      <a:noFill/>
                    </a:lnT>
                    <a:lnB>
                      <a:noFill/>
                    </a:lnB>
                  </a:tcPr>
                </a:tc>
                <a:extLst>
                  <a:ext uri="{0D108BD9-81ED-4DB2-BD59-A6C34878D82A}">
                    <a16:rowId xmlns:a16="http://schemas.microsoft.com/office/drawing/2014/main" val="838367734"/>
                  </a:ext>
                </a:extLst>
              </a:tr>
              <a:tr h="0">
                <a:tc>
                  <a:txBody>
                    <a:bodyPr/>
                    <a:lstStyle/>
                    <a:p>
                      <a:pPr marL="0" marR="0">
                        <a:spcBef>
                          <a:spcPts val="0"/>
                        </a:spcBef>
                        <a:spcAft>
                          <a:spcPts val="0"/>
                        </a:spcAft>
                      </a:pPr>
                      <a:r>
                        <a:rPr lang="en-US">
                          <a:effectLst/>
                        </a:rPr>
                        <a:t>Oak chips (pounds)</a:t>
                      </a:r>
                    </a:p>
                  </a:txBody>
                  <a:tcPr>
                    <a:lnL>
                      <a:noFill/>
                    </a:lnL>
                    <a:lnR>
                      <a:noFill/>
                    </a:lnR>
                    <a:lnT>
                      <a:noFill/>
                    </a:lnT>
                    <a:lnB>
                      <a:noFill/>
                    </a:lnB>
                  </a:tcPr>
                </a:tc>
                <a:tc>
                  <a:txBody>
                    <a:bodyPr/>
                    <a:lstStyle/>
                    <a:p>
                      <a:pPr marL="0" marR="0" algn="ctr">
                        <a:spcBef>
                          <a:spcPts val="0"/>
                        </a:spcBef>
                        <a:spcAft>
                          <a:spcPts val="0"/>
                        </a:spcAft>
                      </a:pPr>
                      <a:r>
                        <a:rPr lang="en-US">
                          <a:effectLst/>
                        </a:rPr>
                        <a:t>500</a:t>
                      </a:r>
                    </a:p>
                  </a:txBody>
                  <a:tcPr>
                    <a:lnL>
                      <a:noFill/>
                    </a:lnL>
                    <a:lnR>
                      <a:noFill/>
                    </a:lnR>
                    <a:lnT>
                      <a:noFill/>
                    </a:lnT>
                    <a:lnB>
                      <a:noFill/>
                    </a:lnB>
                  </a:tcPr>
                </a:tc>
                <a:tc>
                  <a:txBody>
                    <a:bodyPr/>
                    <a:lstStyle/>
                    <a:p>
                      <a:pPr marL="0" marR="0" algn="ctr">
                        <a:spcBef>
                          <a:spcPts val="0"/>
                        </a:spcBef>
                        <a:spcAft>
                          <a:spcPts val="0"/>
                        </a:spcAft>
                      </a:pPr>
                      <a:r>
                        <a:rPr lang="en-US">
                          <a:effectLst/>
                        </a:rPr>
                        <a:t>750</a:t>
                      </a:r>
                    </a:p>
                  </a:txBody>
                  <a:tcPr>
                    <a:lnL>
                      <a:noFill/>
                    </a:lnL>
                    <a:lnR>
                      <a:noFill/>
                    </a:lnR>
                    <a:lnT>
                      <a:noFill/>
                    </a:lnT>
                    <a:lnB>
                      <a:noFill/>
                    </a:lnB>
                  </a:tcPr>
                </a:tc>
                <a:tc>
                  <a:txBody>
                    <a:bodyPr/>
                    <a:lstStyle/>
                    <a:p>
                      <a:pPr marL="0" marR="0" algn="ctr">
                        <a:spcBef>
                          <a:spcPts val="0"/>
                        </a:spcBef>
                        <a:spcAft>
                          <a:spcPts val="0"/>
                        </a:spcAft>
                      </a:pPr>
                      <a:r>
                        <a:rPr lang="en-US">
                          <a:effectLst/>
                        </a:rPr>
                        <a:t>250</a:t>
                      </a:r>
                    </a:p>
                  </a:txBody>
                  <a:tcPr>
                    <a:lnL>
                      <a:noFill/>
                    </a:lnL>
                    <a:lnR>
                      <a:noFill/>
                    </a:lnR>
                    <a:lnT>
                      <a:noFill/>
                    </a:lnT>
                    <a:lnB>
                      <a:noFill/>
                    </a:lnB>
                  </a:tcPr>
                </a:tc>
                <a:tc>
                  <a:txBody>
                    <a:bodyPr/>
                    <a:lstStyle/>
                    <a:p>
                      <a:pPr marL="0" marR="0" algn="ctr">
                        <a:spcBef>
                          <a:spcPts val="0"/>
                        </a:spcBef>
                        <a:spcAft>
                          <a:spcPts val="0"/>
                        </a:spcAft>
                      </a:pPr>
                      <a:r>
                        <a:rPr lang="en-US" dirty="0">
                          <a:effectLst/>
                        </a:rPr>
                        <a:t>500</a:t>
                      </a:r>
                    </a:p>
                  </a:txBody>
                  <a:tcPr>
                    <a:lnL>
                      <a:noFill/>
                    </a:lnL>
                    <a:lnR>
                      <a:noFill/>
                    </a:lnR>
                    <a:lnT>
                      <a:noFill/>
                    </a:lnT>
                    <a:lnB>
                      <a:noFill/>
                    </a:lnB>
                  </a:tcPr>
                </a:tc>
                <a:extLst>
                  <a:ext uri="{0D108BD9-81ED-4DB2-BD59-A6C34878D82A}">
                    <a16:rowId xmlns:a16="http://schemas.microsoft.com/office/drawing/2014/main" val="3381822528"/>
                  </a:ext>
                </a:extLst>
              </a:tr>
            </a:tbl>
          </a:graphicData>
        </a:graphic>
      </p:graphicFrame>
    </p:spTree>
    <p:extLst>
      <p:ext uri="{BB962C8B-B14F-4D97-AF65-F5344CB8AC3E}">
        <p14:creationId xmlns:p14="http://schemas.microsoft.com/office/powerpoint/2010/main" val="2056558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lstStyle/>
          <a:p>
            <a:r>
              <a:rPr lang="en-US" dirty="0"/>
              <a:t>In the next production cycle, you have 5,800 quarts of glue; 730 hours of pressing capacity; 29,200 pounds of pine chips; and 60,500 pounds of oak chips available. Further assume that each pallet of Tahoe, Pacific, Savannah, and Aspen panels can be sold for profits of $450, $1,150, $800, and $400, respectively.</a:t>
            </a:r>
          </a:p>
        </p:txBody>
      </p:sp>
    </p:spTree>
    <p:extLst>
      <p:ext uri="{BB962C8B-B14F-4D97-AF65-F5344CB8AC3E}">
        <p14:creationId xmlns:p14="http://schemas.microsoft.com/office/powerpoint/2010/main" val="677971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a:bodyPr>
          <a:lstStyle/>
          <a:p>
            <a:r>
              <a:rPr lang="en-US" dirty="0" smtClean="0"/>
              <a:t>Use </a:t>
            </a:r>
            <a:r>
              <a:rPr lang="en-US" dirty="0"/>
              <a:t>the symbol X1 for the number of Tahoe pallets produced, X2 for the number of Pacific pallets produced, and X3 for the number of Savannah pallets produced, and X4 for the number of Aspen pallets produced, the objective (calculating total profit) is</a:t>
            </a:r>
            <a:r>
              <a:rPr lang="en-US" dirty="0" smtClean="0"/>
              <a:t>:</a:t>
            </a:r>
          </a:p>
          <a:p>
            <a:r>
              <a:rPr lang="en-US" dirty="0" smtClean="0"/>
              <a:t>Maximize</a:t>
            </a:r>
            <a:r>
              <a:rPr lang="en-US" dirty="0"/>
              <a:t>: 450 X1 + 1150 X2 + 800 X3 + 400 X4</a:t>
            </a:r>
          </a:p>
          <a:p>
            <a:endParaRPr lang="en-US" dirty="0"/>
          </a:p>
        </p:txBody>
      </p:sp>
    </p:spTree>
    <p:extLst>
      <p:ext uri="{BB962C8B-B14F-4D97-AF65-F5344CB8AC3E}">
        <p14:creationId xmlns:p14="http://schemas.microsoft.com/office/powerpoint/2010/main" val="2094822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lnSpcReduction="10000"/>
          </a:bodyPr>
          <a:lstStyle/>
          <a:p>
            <a:r>
              <a:rPr lang="en-US" dirty="0"/>
              <a:t> </a:t>
            </a:r>
            <a:r>
              <a:rPr lang="en-US" dirty="0" smtClean="0"/>
              <a:t>A pallet </a:t>
            </a:r>
            <a:r>
              <a:rPr lang="en-US" dirty="0"/>
              <a:t>of each type of panel requires a certain amount of glue, pressing, pine chips, and oak chips. </a:t>
            </a:r>
            <a:endParaRPr lang="en-US" dirty="0" smtClean="0"/>
          </a:p>
          <a:p>
            <a:r>
              <a:rPr lang="en-US" dirty="0" smtClean="0"/>
              <a:t>The </a:t>
            </a:r>
            <a:r>
              <a:rPr lang="en-US" dirty="0"/>
              <a:t>amount of resources used (calculated by the left hand side of each constraint) depends on the mix of products </a:t>
            </a:r>
            <a:r>
              <a:rPr lang="en-US" dirty="0" smtClean="0"/>
              <a:t>built</a:t>
            </a:r>
          </a:p>
          <a:p>
            <a:r>
              <a:rPr lang="en-US" dirty="0" smtClean="0"/>
              <a:t>W</a:t>
            </a:r>
            <a:r>
              <a:rPr lang="en-US" dirty="0" smtClean="0"/>
              <a:t>e </a:t>
            </a:r>
            <a:r>
              <a:rPr lang="en-US" dirty="0"/>
              <a:t>have a limited amount of each type of resource available (corresponding to the constraint right hand side values). </a:t>
            </a:r>
          </a:p>
        </p:txBody>
      </p:sp>
    </p:spTree>
    <p:extLst>
      <p:ext uri="{BB962C8B-B14F-4D97-AF65-F5344CB8AC3E}">
        <p14:creationId xmlns:p14="http://schemas.microsoft.com/office/powerpoint/2010/main" val="3735690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constraints for this problem are expressed as </a:t>
            </a:r>
            <a:r>
              <a:rPr lang="en-US" dirty="0" smtClean="0"/>
              <a:t>follows:</a:t>
            </a:r>
          </a:p>
          <a:p>
            <a:r>
              <a:rPr lang="en-US" dirty="0" smtClean="0"/>
              <a:t>Subject </a:t>
            </a:r>
            <a:r>
              <a:rPr lang="en-US" dirty="0"/>
              <a:t>to:</a:t>
            </a:r>
          </a:p>
          <a:p>
            <a:pPr lvl="1"/>
            <a:r>
              <a:rPr lang="en-US" dirty="0" smtClean="0"/>
              <a:t>50 </a:t>
            </a:r>
            <a:r>
              <a:rPr lang="en-US" dirty="0"/>
              <a:t>X1 + 50 X2 + 100 X3 + 50 X4 &lt;= 5800 (Glue)</a:t>
            </a:r>
          </a:p>
          <a:p>
            <a:pPr lvl="1"/>
            <a:r>
              <a:rPr lang="en-US" dirty="0" smtClean="0"/>
              <a:t>5 </a:t>
            </a:r>
            <a:r>
              <a:rPr lang="en-US" dirty="0"/>
              <a:t>X1 + 15 X2 + 10 X3 + 5 X4 &lt;= 730 (Pressing)</a:t>
            </a:r>
          </a:p>
          <a:p>
            <a:pPr lvl="1"/>
            <a:r>
              <a:rPr lang="en-US" dirty="0" smtClean="0"/>
              <a:t>500 </a:t>
            </a:r>
            <a:r>
              <a:rPr lang="en-US" dirty="0"/>
              <a:t>X1 + 400 X2 + 300 X3 + 200 X4 &lt;= 29200 (Pine chips)</a:t>
            </a:r>
          </a:p>
          <a:p>
            <a:pPr lvl="1"/>
            <a:r>
              <a:rPr lang="en-US" dirty="0" smtClean="0"/>
              <a:t>500 </a:t>
            </a:r>
            <a:r>
              <a:rPr lang="en-US" dirty="0"/>
              <a:t>X1 + 750 X2 + 250 X3 + 500 X4 &lt;= 60500 (Oak chips)</a:t>
            </a:r>
          </a:p>
          <a:p>
            <a:endParaRPr lang="en-US" dirty="0"/>
          </a:p>
        </p:txBody>
      </p:sp>
    </p:spTree>
    <p:extLst>
      <p:ext uri="{BB962C8B-B14F-4D97-AF65-F5344CB8AC3E}">
        <p14:creationId xmlns:p14="http://schemas.microsoft.com/office/powerpoint/2010/main" val="417420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a:bodyPr>
          <a:lstStyle/>
          <a:p>
            <a:r>
              <a:rPr lang="en-US" dirty="0"/>
              <a:t> Since the number of products built cannot be negative, we'll also have non-negativity conditions on the variables:</a:t>
            </a:r>
          </a:p>
          <a:p>
            <a:endParaRPr lang="en-US" dirty="0"/>
          </a:p>
          <a:p>
            <a:r>
              <a:rPr lang="en-US" dirty="0"/>
              <a:t>         X1, X2, X3, X4 &gt;= 0.</a:t>
            </a:r>
          </a:p>
          <a:p>
            <a:endParaRPr lang="en-US" dirty="0"/>
          </a:p>
        </p:txBody>
      </p:sp>
    </p:spTree>
    <p:extLst>
      <p:ext uri="{BB962C8B-B14F-4D97-AF65-F5344CB8AC3E}">
        <p14:creationId xmlns:p14="http://schemas.microsoft.com/office/powerpoint/2010/main" val="3487026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3" name="Content Placeholder 2"/>
          <p:cNvSpPr>
            <a:spLocks noGrp="1"/>
          </p:cNvSpPr>
          <p:nvPr>
            <p:ph idx="1"/>
          </p:nvPr>
        </p:nvSpPr>
        <p:spPr/>
        <p:txBody>
          <a:bodyPr>
            <a:normAutofit/>
          </a:bodyPr>
          <a:lstStyle/>
          <a:p>
            <a:r>
              <a:rPr lang="en-US" dirty="0" smtClean="0"/>
              <a:t>How do we analytically address planning and execution at each of these levels?</a:t>
            </a:r>
          </a:p>
          <a:p>
            <a:r>
              <a:rPr lang="en-US" dirty="0" smtClean="0"/>
              <a:t>What tools can we use to best manage the supply chain overall and the individual elements of the supply chain?</a:t>
            </a:r>
          </a:p>
          <a:p>
            <a:r>
              <a:rPr lang="en-US" dirty="0" smtClean="0"/>
              <a:t>What type of IT infrastructure do we need to support these processes?</a:t>
            </a:r>
          </a:p>
          <a:p>
            <a:pPr lvl="1"/>
            <a:endParaRPr lang="en-US" dirty="0"/>
          </a:p>
        </p:txBody>
      </p:sp>
    </p:spTree>
    <p:extLst>
      <p:ext uri="{BB962C8B-B14F-4D97-AF65-F5344CB8AC3E}">
        <p14:creationId xmlns:p14="http://schemas.microsoft.com/office/powerpoint/2010/main" val="32392530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To </a:t>
            </a:r>
            <a:r>
              <a:rPr lang="en-US" dirty="0"/>
              <a:t>define an optimization model in Excel </a:t>
            </a:r>
            <a:r>
              <a:rPr lang="en-US" dirty="0" smtClean="0"/>
              <a:t>follow these steps</a:t>
            </a:r>
            <a:r>
              <a:rPr lang="en-US" dirty="0"/>
              <a:t>:</a:t>
            </a:r>
          </a:p>
          <a:p>
            <a:pPr marL="971550" lvl="1" indent="-514350">
              <a:buFont typeface="+mj-lt"/>
              <a:buAutoNum type="arabicPeriod"/>
            </a:pPr>
            <a:r>
              <a:rPr lang="en-US" dirty="0" smtClean="0"/>
              <a:t>Organize </a:t>
            </a:r>
            <a:r>
              <a:rPr lang="en-US" dirty="0"/>
              <a:t>the data for your problem in the spreadsheet in a logical manner.</a:t>
            </a:r>
          </a:p>
          <a:p>
            <a:pPr marL="971550" lvl="1" indent="-514350">
              <a:buFont typeface="+mj-lt"/>
              <a:buAutoNum type="arabicPeriod"/>
            </a:pPr>
            <a:r>
              <a:rPr lang="en-US" dirty="0" smtClean="0"/>
              <a:t>Choose </a:t>
            </a:r>
            <a:r>
              <a:rPr lang="en-US" dirty="0"/>
              <a:t>a spreadsheet cell to hold the value of each decision variable in your model.</a:t>
            </a:r>
          </a:p>
          <a:p>
            <a:pPr marL="971550" lvl="1" indent="-514350">
              <a:buFont typeface="+mj-lt"/>
              <a:buAutoNum type="arabicPeriod"/>
            </a:pPr>
            <a:r>
              <a:rPr lang="en-US" dirty="0" smtClean="0"/>
              <a:t>Create </a:t>
            </a:r>
            <a:r>
              <a:rPr lang="en-US" dirty="0"/>
              <a:t>a spreadsheet formula in a cell that calculates the objective function for your model.</a:t>
            </a:r>
          </a:p>
          <a:p>
            <a:pPr marL="971550" lvl="1" indent="-514350">
              <a:buFont typeface="+mj-lt"/>
              <a:buAutoNum type="arabicPeriod"/>
            </a:pPr>
            <a:r>
              <a:rPr lang="en-US" dirty="0" smtClean="0"/>
              <a:t>Create </a:t>
            </a:r>
            <a:r>
              <a:rPr lang="en-US" dirty="0"/>
              <a:t>a formulas in cells to calculate the left hand sides of each constraint.</a:t>
            </a:r>
          </a:p>
          <a:p>
            <a:pPr marL="971550" lvl="1" indent="-514350">
              <a:buFont typeface="+mj-lt"/>
              <a:buAutoNum type="arabicPeriod"/>
            </a:pPr>
            <a:r>
              <a:rPr lang="en-US" dirty="0" smtClean="0"/>
              <a:t>Use </a:t>
            </a:r>
            <a:r>
              <a:rPr lang="en-US" dirty="0"/>
              <a:t>the dialogs in Excel to tell the Solver about your decision variables, the objective, constraints, and desired bounds on constraints and variables.</a:t>
            </a:r>
          </a:p>
          <a:p>
            <a:pPr marL="971550" lvl="1" indent="-514350">
              <a:buFont typeface="+mj-lt"/>
              <a:buAutoNum type="arabicPeriod"/>
            </a:pPr>
            <a:r>
              <a:rPr lang="en-US" dirty="0" smtClean="0"/>
              <a:t>Run </a:t>
            </a:r>
            <a:r>
              <a:rPr lang="en-US" dirty="0"/>
              <a:t>the Solver to find the optimal solution</a:t>
            </a:r>
            <a:r>
              <a:rPr lang="en-US" dirty="0" smtClean="0"/>
              <a:t>.</a:t>
            </a:r>
            <a:endParaRPr lang="en-US" dirty="0"/>
          </a:p>
          <a:p>
            <a:r>
              <a:rPr lang="en-US" dirty="0" smtClean="0"/>
              <a:t>Create </a:t>
            </a:r>
            <a:r>
              <a:rPr lang="en-US" dirty="0"/>
              <a:t>a spreadsheet that communicates its purpose in a clear and understandable manner.</a:t>
            </a:r>
          </a:p>
        </p:txBody>
      </p:sp>
    </p:spTree>
    <p:extLst>
      <p:ext uri="{BB962C8B-B14F-4D97-AF65-F5344CB8AC3E}">
        <p14:creationId xmlns:p14="http://schemas.microsoft.com/office/powerpoint/2010/main" val="1491963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09700"/>
            <a:ext cx="8686800" cy="4038600"/>
          </a:xfrm>
          <a:prstGeom prst="rect">
            <a:avLst/>
          </a:prstGeom>
        </p:spPr>
      </p:pic>
    </p:spTree>
    <p:extLst>
      <p:ext uri="{BB962C8B-B14F-4D97-AF65-F5344CB8AC3E}">
        <p14:creationId xmlns:p14="http://schemas.microsoft.com/office/powerpoint/2010/main" val="2201296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09839053"/>
              </p:ext>
            </p:extLst>
          </p:nvPr>
        </p:nvGraphicFramePr>
        <p:xfrm>
          <a:off x="849965" y="2311074"/>
          <a:ext cx="7649457" cy="2515756"/>
        </p:xfrm>
        <a:graphic>
          <a:graphicData uri="http://schemas.openxmlformats.org/drawingml/2006/table">
            <a:tbl>
              <a:tblPr/>
              <a:tblGrid>
                <a:gridCol w="977278">
                  <a:extLst>
                    <a:ext uri="{9D8B030D-6E8A-4147-A177-3AD203B41FA5}">
                      <a16:colId xmlns:a16="http://schemas.microsoft.com/office/drawing/2014/main" val="1488496244"/>
                    </a:ext>
                  </a:extLst>
                </a:gridCol>
                <a:gridCol w="1051849">
                  <a:extLst>
                    <a:ext uri="{9D8B030D-6E8A-4147-A177-3AD203B41FA5}">
                      <a16:colId xmlns:a16="http://schemas.microsoft.com/office/drawing/2014/main" val="2864394713"/>
                    </a:ext>
                  </a:extLst>
                </a:gridCol>
                <a:gridCol w="1051849">
                  <a:extLst>
                    <a:ext uri="{9D8B030D-6E8A-4147-A177-3AD203B41FA5}">
                      <a16:colId xmlns:a16="http://schemas.microsoft.com/office/drawing/2014/main" val="2959636494"/>
                    </a:ext>
                  </a:extLst>
                </a:gridCol>
                <a:gridCol w="1051849">
                  <a:extLst>
                    <a:ext uri="{9D8B030D-6E8A-4147-A177-3AD203B41FA5}">
                      <a16:colId xmlns:a16="http://schemas.microsoft.com/office/drawing/2014/main" val="3095491713"/>
                    </a:ext>
                  </a:extLst>
                </a:gridCol>
                <a:gridCol w="1051849">
                  <a:extLst>
                    <a:ext uri="{9D8B030D-6E8A-4147-A177-3AD203B41FA5}">
                      <a16:colId xmlns:a16="http://schemas.microsoft.com/office/drawing/2014/main" val="2781841482"/>
                    </a:ext>
                  </a:extLst>
                </a:gridCol>
                <a:gridCol w="957655">
                  <a:extLst>
                    <a:ext uri="{9D8B030D-6E8A-4147-A177-3AD203B41FA5}">
                      <a16:colId xmlns:a16="http://schemas.microsoft.com/office/drawing/2014/main" val="2874150253"/>
                    </a:ext>
                  </a:extLst>
                </a:gridCol>
                <a:gridCol w="753564">
                  <a:extLst>
                    <a:ext uri="{9D8B030D-6E8A-4147-A177-3AD203B41FA5}">
                      <a16:colId xmlns:a16="http://schemas.microsoft.com/office/drawing/2014/main" val="332846290"/>
                    </a:ext>
                  </a:extLst>
                </a:gridCol>
                <a:gridCol w="753564">
                  <a:extLst>
                    <a:ext uri="{9D8B030D-6E8A-4147-A177-3AD203B41FA5}">
                      <a16:colId xmlns:a16="http://schemas.microsoft.com/office/drawing/2014/main" val="2009407392"/>
                    </a:ext>
                  </a:extLst>
                </a:gridCol>
              </a:tblGrid>
              <a:tr h="25334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1400" b="1" i="0" u="none" strike="noStrike" dirty="0">
                          <a:solidFill>
                            <a:srgbClr val="000000"/>
                          </a:solidFill>
                          <a:effectLst/>
                          <a:latin typeface="Calibri" panose="020F0502020204030204" pitchFamily="34" charset="0"/>
                        </a:rPr>
                        <a:t>Panel 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832648892"/>
                  </a:ext>
                </a:extLst>
              </a:tr>
              <a:tr h="253349">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dirty="0">
                          <a:solidFill>
                            <a:srgbClr val="000000"/>
                          </a:solidFill>
                          <a:effectLst/>
                          <a:latin typeface="Calibri" panose="020F0502020204030204" pitchFamily="34" charset="0"/>
                        </a:rPr>
                        <a:t>Tahoe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dirty="0">
                          <a:solidFill>
                            <a:srgbClr val="000000"/>
                          </a:solidFill>
                          <a:effectLst/>
                          <a:latin typeface="Calibri" panose="020F0502020204030204" pitchFamily="34" charset="0"/>
                        </a:rPr>
                        <a:t>Pacific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dirty="0">
                          <a:solidFill>
                            <a:srgbClr val="000000"/>
                          </a:solidFill>
                          <a:effectLst/>
                          <a:latin typeface="Calibri" panose="020F0502020204030204" pitchFamily="34" charset="0"/>
                        </a:rPr>
                        <a:t>Savannah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dirty="0">
                          <a:solidFill>
                            <a:srgbClr val="000000"/>
                          </a:solidFill>
                          <a:effectLst/>
                          <a:latin typeface="Calibri" panose="020F0502020204030204" pitchFamily="34" charset="0"/>
                        </a:rPr>
                        <a:t>Aspen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087582475"/>
                  </a:ext>
                </a:extLst>
              </a:tr>
              <a:tr h="253349">
                <a:tc>
                  <a:txBody>
                    <a:bodyPr/>
                    <a:lstStyle/>
                    <a:p>
                      <a:pPr algn="l" fontAlgn="b"/>
                      <a:r>
                        <a:rPr lang="en-US" sz="1400" b="1" i="0" u="none" strike="noStrike">
                          <a:solidFill>
                            <a:srgbClr val="000000"/>
                          </a:solidFill>
                          <a:effectLst/>
                          <a:latin typeface="Calibri" panose="020F0502020204030204" pitchFamily="34" charset="0"/>
                        </a:rPr>
                        <a:t>Pallets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panose="020F0502020204030204" pitchFamily="34" charset="0"/>
                        </a:rPr>
                        <a:t>Total 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202462228"/>
                  </a:ext>
                </a:extLst>
              </a:tr>
              <a:tr h="235615">
                <a:tc>
                  <a:txBody>
                    <a:bodyPr/>
                    <a:lstStyle/>
                    <a:p>
                      <a:pPr algn="l" fontAlgn="b"/>
                      <a:r>
                        <a:rPr lang="en-US" sz="1400" b="1" i="0" u="none"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Calibri" panose="020F0502020204030204" pitchFamily="34" charset="0"/>
                        </a:rPr>
                        <a:t>$450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Calibri" panose="020F0502020204030204" pitchFamily="34" charset="0"/>
                        </a:rPr>
                        <a:t>$1,150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Calibri" panose="020F0502020204030204" pitchFamily="34" charset="0"/>
                        </a:rPr>
                        <a:t>$800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effectLst/>
                          <a:latin typeface="Calibri" panose="020F0502020204030204" pitchFamily="34" charset="0"/>
                        </a:rPr>
                        <a:t>$400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66500539"/>
                  </a:ext>
                </a:extLst>
              </a:tr>
              <a:tr h="253349">
                <a:tc>
                  <a:txBody>
                    <a:bodyPr/>
                    <a:lstStyle/>
                    <a:p>
                      <a:pPr algn="l" fontAlgn="b"/>
                      <a:endParaRPr lang="en-US" sz="1400" b="1"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endParaRPr lang="en-US" sz="14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US" sz="14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US" sz="14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US" sz="14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1686181"/>
                  </a:ext>
                </a:extLst>
              </a:tr>
              <a:tr h="253349">
                <a:tc>
                  <a:txBody>
                    <a:bodyPr/>
                    <a:lstStyle/>
                    <a:p>
                      <a:pPr algn="l" rtl="0" fontAlgn="ctr"/>
                      <a:endParaRPr lang="en-US" sz="1400" b="1" i="0" u="none" strike="noStrike">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4">
                  <a:txBody>
                    <a:bodyPr/>
                    <a:lstStyle/>
                    <a:p>
                      <a:pPr algn="ctr" rtl="0" fontAlgn="ctr"/>
                      <a:r>
                        <a:rPr lang="en-US" sz="1400" b="1" i="0" u="none" strike="noStrike">
                          <a:solidFill>
                            <a:srgbClr val="000000"/>
                          </a:solidFill>
                          <a:effectLst/>
                          <a:latin typeface="Calibri" panose="020F0502020204030204" pitchFamily="34" charset="0"/>
                        </a:rPr>
                        <a:t>Resources Required per Pallet of Paneling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400" b="1" i="0" u="none" strike="noStrike">
                          <a:solidFill>
                            <a:srgbClr val="000000"/>
                          </a:solidFill>
                          <a:effectLst/>
                          <a:latin typeface="Calibri" panose="020F0502020204030204" pitchFamily="34" charset="0"/>
                        </a:rPr>
                        <a:t>Used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panose="020F0502020204030204" pitchFamily="34" charset="0"/>
                        </a:rPr>
                        <a:t>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solidFill>
                            <a:srgbClr val="000000"/>
                          </a:solidFill>
                          <a:effectLst/>
                          <a:latin typeface="Calibri" panose="020F0502020204030204" pitchFamily="34" charset="0"/>
                        </a:rPr>
                        <a:t>Units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1851562"/>
                  </a:ext>
                </a:extLst>
              </a:tr>
              <a:tr h="253349">
                <a:tc>
                  <a:txBody>
                    <a:bodyPr/>
                    <a:lstStyle/>
                    <a:p>
                      <a:pPr algn="l" rtl="0" fontAlgn="ctr"/>
                      <a:r>
                        <a:rPr lang="en-US" sz="1400" b="1" i="0" u="none" strike="noStrike">
                          <a:solidFill>
                            <a:srgbClr val="000000"/>
                          </a:solidFill>
                          <a:effectLst/>
                          <a:latin typeface="Calibri" panose="020F0502020204030204" pitchFamily="34" charset="0"/>
                        </a:rPr>
                        <a:t>Glue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5800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quarts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294716"/>
                  </a:ext>
                </a:extLst>
              </a:tr>
              <a:tr h="253349">
                <a:tc>
                  <a:txBody>
                    <a:bodyPr/>
                    <a:lstStyle/>
                    <a:p>
                      <a:pPr algn="l" rtl="0" fontAlgn="ctr"/>
                      <a:r>
                        <a:rPr lang="en-US" sz="1400" b="1" i="0" u="none" strike="noStrike">
                          <a:solidFill>
                            <a:srgbClr val="000000"/>
                          </a:solidFill>
                          <a:effectLst/>
                          <a:latin typeface="Calibri" panose="020F0502020204030204" pitchFamily="34" charset="0"/>
                        </a:rPr>
                        <a:t>Pressing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730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hours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6480483"/>
                  </a:ext>
                </a:extLst>
              </a:tr>
              <a:tr h="253349">
                <a:tc>
                  <a:txBody>
                    <a:bodyPr/>
                    <a:lstStyle/>
                    <a:p>
                      <a:pPr algn="l" rtl="0" fontAlgn="ctr"/>
                      <a:r>
                        <a:rPr lang="en-US" sz="1400" b="1" i="0" u="none" strike="noStrike">
                          <a:solidFill>
                            <a:srgbClr val="000000"/>
                          </a:solidFill>
                          <a:effectLst/>
                          <a:latin typeface="Calibri" panose="020F0502020204030204" pitchFamily="34" charset="0"/>
                        </a:rPr>
                        <a:t>Pine chips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400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29200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pounds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8916314"/>
                  </a:ext>
                </a:extLst>
              </a:tr>
              <a:tr h="253349">
                <a:tc>
                  <a:txBody>
                    <a:bodyPr/>
                    <a:lstStyle/>
                    <a:p>
                      <a:pPr algn="l" rtl="0" fontAlgn="ctr"/>
                      <a:r>
                        <a:rPr lang="en-US" sz="1400" b="1" i="0" u="none" strike="noStrike">
                          <a:solidFill>
                            <a:srgbClr val="000000"/>
                          </a:solidFill>
                          <a:effectLst/>
                          <a:latin typeface="Calibri" panose="020F0502020204030204" pitchFamily="34" charset="0"/>
                        </a:rPr>
                        <a:t>Oak chips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750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250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rPr>
                        <a:t>60500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pounds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7782467"/>
                  </a:ext>
                </a:extLst>
              </a:tr>
            </a:tbl>
          </a:graphicData>
        </a:graphic>
      </p:graphicFrame>
    </p:spTree>
    <p:extLst>
      <p:ext uri="{BB962C8B-B14F-4D97-AF65-F5344CB8AC3E}">
        <p14:creationId xmlns:p14="http://schemas.microsoft.com/office/powerpoint/2010/main" val="523657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profit for each pallet of panels </a:t>
            </a:r>
            <a:r>
              <a:rPr lang="en-US" dirty="0" smtClean="0"/>
              <a:t>is Tahoe, $450, Pacific, $1,150, Savannah, $800, and Aspen, $400.</a:t>
            </a:r>
            <a:endParaRPr lang="en-US" dirty="0"/>
          </a:p>
          <a:p>
            <a:pPr fontAlgn="ctr"/>
            <a:r>
              <a:rPr lang="en-US" dirty="0" smtClean="0"/>
              <a:t>The objective function is computed in cell F5 as: =</a:t>
            </a:r>
            <a:r>
              <a:rPr lang="en-US" dirty="0"/>
              <a:t>SUMPRODUCT(B5:E5,B4:E4)</a:t>
            </a:r>
          </a:p>
          <a:p>
            <a:endParaRPr lang="en-US" dirty="0"/>
          </a:p>
        </p:txBody>
      </p:sp>
    </p:spTree>
    <p:extLst>
      <p:ext uri="{BB962C8B-B14F-4D97-AF65-F5344CB8AC3E}">
        <p14:creationId xmlns:p14="http://schemas.microsoft.com/office/powerpoint/2010/main" val="11858984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a:bodyPr>
          <a:lstStyle/>
          <a:p>
            <a:r>
              <a:rPr lang="en-US" dirty="0"/>
              <a:t>In cells B8:E11, we've entered the amount of resources needed to produce a pallet of each type of panel. </a:t>
            </a:r>
            <a:endParaRPr lang="en-US" dirty="0" smtClean="0"/>
          </a:p>
          <a:p>
            <a:r>
              <a:rPr lang="en-US" dirty="0" smtClean="0"/>
              <a:t>For </a:t>
            </a:r>
            <a:r>
              <a:rPr lang="en-US" dirty="0"/>
              <a:t>example, the value 15 in cell C9 means that 15 hours of pressing is required to produce a pallet of Pacific style panels. </a:t>
            </a:r>
          </a:p>
        </p:txBody>
      </p:sp>
    </p:spTree>
    <p:extLst>
      <p:ext uri="{BB962C8B-B14F-4D97-AF65-F5344CB8AC3E}">
        <p14:creationId xmlns:p14="http://schemas.microsoft.com/office/powerpoint/2010/main" val="3367632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formulas to compute the amount of resources used based on the solution are entered in cells F8 – FF11.  </a:t>
            </a:r>
            <a:r>
              <a:rPr lang="en-US" dirty="0" smtClean="0"/>
              <a:t>For </a:t>
            </a:r>
            <a:r>
              <a:rPr lang="en-US" dirty="0" smtClean="0"/>
              <a:t>example, the formula </a:t>
            </a:r>
            <a:r>
              <a:rPr lang="en-US" dirty="0"/>
              <a:t>for cell F8:    =SUMPRODUCT</a:t>
            </a:r>
            <a:r>
              <a:rPr lang="en-US" dirty="0" smtClean="0"/>
              <a:t>($</a:t>
            </a:r>
            <a:r>
              <a:rPr lang="en-US" dirty="0"/>
              <a:t>B$4:$</a:t>
            </a:r>
            <a:r>
              <a:rPr lang="en-US" dirty="0" smtClean="0"/>
              <a:t>E$4,B8:E8)</a:t>
            </a:r>
          </a:p>
          <a:p>
            <a:r>
              <a:rPr lang="en-US" dirty="0" smtClean="0"/>
              <a:t>In </a:t>
            </a:r>
            <a:r>
              <a:rPr lang="en-US" dirty="0"/>
              <a:t>cells G8:G11, we've entered the available amount of each type of resource (corresponding to the right hand side values of the constraints). </a:t>
            </a:r>
            <a:endParaRPr lang="en-US" dirty="0" smtClean="0"/>
          </a:p>
          <a:p>
            <a:r>
              <a:rPr lang="en-US" dirty="0" smtClean="0"/>
              <a:t>This </a:t>
            </a:r>
            <a:r>
              <a:rPr lang="en-US" dirty="0"/>
              <a:t>allows us to express the constraints shown earlier as</a:t>
            </a:r>
            <a:r>
              <a:rPr lang="en-US" dirty="0" smtClean="0"/>
              <a:t>: F8:F11</a:t>
            </a:r>
            <a:r>
              <a:rPr lang="en-US" dirty="0"/>
              <a:t>&lt;=</a:t>
            </a:r>
            <a:r>
              <a:rPr lang="en-US" dirty="0" smtClean="0"/>
              <a:t>G8:G11</a:t>
            </a:r>
          </a:p>
          <a:p>
            <a:r>
              <a:rPr lang="en-US" dirty="0"/>
              <a:t>This is equivalent to the four constraints: F8&lt;=G8, F9&lt;=G9, F10&lt;=G10, and F11&lt;=G11. </a:t>
            </a:r>
          </a:p>
          <a:p>
            <a:endParaRPr lang="en-US" dirty="0"/>
          </a:p>
          <a:p>
            <a:endParaRPr lang="en-US" dirty="0"/>
          </a:p>
        </p:txBody>
      </p:sp>
    </p:spTree>
    <p:extLst>
      <p:ext uri="{BB962C8B-B14F-4D97-AF65-F5344CB8AC3E}">
        <p14:creationId xmlns:p14="http://schemas.microsoft.com/office/powerpoint/2010/main" val="201797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a:bodyPr>
          <a:lstStyle/>
          <a:p>
            <a:r>
              <a:rPr lang="en-US" dirty="0"/>
              <a:t>We can enter this set of constraints directly in the Solver dialogs along with the non-negativity conditions: </a:t>
            </a:r>
          </a:p>
          <a:p>
            <a:r>
              <a:rPr lang="en-US" dirty="0" smtClean="0"/>
              <a:t>        </a:t>
            </a:r>
            <a:r>
              <a:rPr lang="en-US" dirty="0"/>
              <a:t>B4:E4 &gt;= 0</a:t>
            </a:r>
          </a:p>
          <a:p>
            <a:endParaRPr lang="en-US" dirty="0"/>
          </a:p>
        </p:txBody>
      </p:sp>
    </p:spTree>
    <p:extLst>
      <p:ext uri="{BB962C8B-B14F-4D97-AF65-F5344CB8AC3E}">
        <p14:creationId xmlns:p14="http://schemas.microsoft.com/office/powerpoint/2010/main" val="1303629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a:bodyPr>
          <a:lstStyle/>
          <a:p>
            <a:r>
              <a:rPr lang="en-US" dirty="0" smtClean="0"/>
              <a:t>Using Solver</a:t>
            </a:r>
          </a:p>
          <a:p>
            <a:pPr lvl="1"/>
            <a:r>
              <a:rPr lang="en-US" dirty="0"/>
              <a:t>In the By Changing Variable Cells edit box, we type B4:E4 or select these cells with the </a:t>
            </a:r>
            <a:r>
              <a:rPr lang="en-US" dirty="0" smtClean="0"/>
              <a:t>mouse</a:t>
            </a:r>
          </a:p>
          <a:p>
            <a:pPr lvl="1"/>
            <a:r>
              <a:rPr lang="en-US" dirty="0"/>
              <a:t>To add the constraints, we click on the Add button in the Solver Parameters dialog and select cells F8:F11 in the Cell Reference edit box (the left hand side), and select cells G8:G11 in the Constraint edit box (the right hand side); the </a:t>
            </a:r>
            <a:r>
              <a:rPr lang="en-US" dirty="0" smtClean="0"/>
              <a:t>relation </a:t>
            </a:r>
            <a:r>
              <a:rPr lang="en-US" dirty="0"/>
              <a:t>&lt;= is OK.</a:t>
            </a:r>
          </a:p>
        </p:txBody>
      </p:sp>
    </p:spTree>
    <p:extLst>
      <p:ext uri="{BB962C8B-B14F-4D97-AF65-F5344CB8AC3E}">
        <p14:creationId xmlns:p14="http://schemas.microsoft.com/office/powerpoint/2010/main" val="42898611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a:xfrm>
            <a:off x="464695" y="1600200"/>
            <a:ext cx="8229600" cy="4525963"/>
          </a:xfrm>
        </p:spPr>
        <p:txBody>
          <a:bodyPr/>
          <a:lstStyle/>
          <a:p>
            <a:pPr marL="0" indent="0">
              <a:buNone/>
            </a:pPr>
            <a:r>
              <a:rPr lang="en-US" dirty="0" smtClean="0"/>
              <a:t>Showing Formulas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61073424"/>
              </p:ext>
            </p:extLst>
          </p:nvPr>
        </p:nvGraphicFramePr>
        <p:xfrm>
          <a:off x="464692" y="2445986"/>
          <a:ext cx="8222107" cy="2275920"/>
        </p:xfrm>
        <a:graphic>
          <a:graphicData uri="http://schemas.openxmlformats.org/drawingml/2006/table">
            <a:tbl>
              <a:tblPr/>
              <a:tblGrid>
                <a:gridCol w="854442">
                  <a:extLst>
                    <a:ext uri="{9D8B030D-6E8A-4147-A177-3AD203B41FA5}">
                      <a16:colId xmlns:a16="http://schemas.microsoft.com/office/drawing/2014/main" val="3671709605"/>
                    </a:ext>
                  </a:extLst>
                </a:gridCol>
                <a:gridCol w="893114">
                  <a:extLst>
                    <a:ext uri="{9D8B030D-6E8A-4147-A177-3AD203B41FA5}">
                      <a16:colId xmlns:a16="http://schemas.microsoft.com/office/drawing/2014/main" val="3734782567"/>
                    </a:ext>
                  </a:extLst>
                </a:gridCol>
                <a:gridCol w="816481">
                  <a:extLst>
                    <a:ext uri="{9D8B030D-6E8A-4147-A177-3AD203B41FA5}">
                      <a16:colId xmlns:a16="http://schemas.microsoft.com/office/drawing/2014/main" val="2948822037"/>
                    </a:ext>
                  </a:extLst>
                </a:gridCol>
                <a:gridCol w="816481">
                  <a:extLst>
                    <a:ext uri="{9D8B030D-6E8A-4147-A177-3AD203B41FA5}">
                      <a16:colId xmlns:a16="http://schemas.microsoft.com/office/drawing/2014/main" val="1274536334"/>
                    </a:ext>
                  </a:extLst>
                </a:gridCol>
                <a:gridCol w="816481">
                  <a:extLst>
                    <a:ext uri="{9D8B030D-6E8A-4147-A177-3AD203B41FA5}">
                      <a16:colId xmlns:a16="http://schemas.microsoft.com/office/drawing/2014/main" val="1166862847"/>
                    </a:ext>
                  </a:extLst>
                </a:gridCol>
                <a:gridCol w="2773430">
                  <a:extLst>
                    <a:ext uri="{9D8B030D-6E8A-4147-A177-3AD203B41FA5}">
                      <a16:colId xmlns:a16="http://schemas.microsoft.com/office/drawing/2014/main" val="908985400"/>
                    </a:ext>
                  </a:extLst>
                </a:gridCol>
                <a:gridCol w="704538">
                  <a:extLst>
                    <a:ext uri="{9D8B030D-6E8A-4147-A177-3AD203B41FA5}">
                      <a16:colId xmlns:a16="http://schemas.microsoft.com/office/drawing/2014/main" val="1652898372"/>
                    </a:ext>
                  </a:extLst>
                </a:gridCol>
                <a:gridCol w="547140">
                  <a:extLst>
                    <a:ext uri="{9D8B030D-6E8A-4147-A177-3AD203B41FA5}">
                      <a16:colId xmlns:a16="http://schemas.microsoft.com/office/drawing/2014/main" val="466283972"/>
                    </a:ext>
                  </a:extLst>
                </a:gridCol>
              </a:tblGrid>
              <a:tr h="227592">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1200" b="1" i="0" u="none" strike="noStrike">
                          <a:solidFill>
                            <a:srgbClr val="000000"/>
                          </a:solidFill>
                          <a:effectLst/>
                          <a:latin typeface="Calibri" panose="020F0502020204030204" pitchFamily="34" charset="0"/>
                        </a:rPr>
                        <a:t>Panel 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782424740"/>
                  </a:ext>
                </a:extLst>
              </a:tr>
              <a:tr h="227592">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Tahoe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Pacific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Savannah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Aspen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449793984"/>
                  </a:ext>
                </a:extLst>
              </a:tr>
              <a:tr h="227592">
                <a:tc>
                  <a:txBody>
                    <a:bodyPr/>
                    <a:lstStyle/>
                    <a:p>
                      <a:pPr algn="l" fontAlgn="b"/>
                      <a:r>
                        <a:rPr lang="en-US" sz="1200" b="1" i="0" u="none" strike="noStrike">
                          <a:solidFill>
                            <a:srgbClr val="000000"/>
                          </a:solidFill>
                          <a:effectLst/>
                          <a:latin typeface="Calibri" panose="020F0502020204030204" pitchFamily="34" charset="0"/>
                        </a:rPr>
                        <a:t>Pallets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Total 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043642810"/>
                  </a:ext>
                </a:extLst>
              </a:tr>
              <a:tr h="227592">
                <a:tc>
                  <a:txBody>
                    <a:bodyPr/>
                    <a:lstStyle/>
                    <a:p>
                      <a:pPr algn="l" fontAlgn="b"/>
                      <a:r>
                        <a:rPr lang="en-US" sz="1200" b="1" i="0" u="none" strike="noStrike">
                          <a:solidFill>
                            <a:srgbClr val="000000"/>
                          </a:solidFill>
                          <a:effectLst/>
                          <a:latin typeface="Calibri" panose="020F0502020204030204" pitchFamily="34" charset="0"/>
                        </a:rPr>
                        <a:t>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450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1150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1" i="0" u="none" strike="noStrike">
                          <a:solidFill>
                            <a:srgbClr val="000000"/>
                          </a:solidFill>
                          <a:effectLst/>
                          <a:latin typeface="Calibri" panose="020F0502020204030204" pitchFamily="34" charset="0"/>
                        </a:rPr>
                        <a:t>400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dirty="0">
                          <a:solidFill>
                            <a:srgbClr val="000000"/>
                          </a:solidFill>
                          <a:effectLst/>
                          <a:latin typeface="Calibri" panose="020F0502020204030204" pitchFamily="34" charset="0"/>
                        </a:rPr>
                        <a:t>=SUMPRODUCT($B$4:$E$4,B5:E5)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925893219"/>
                  </a:ext>
                </a:extLst>
              </a:tr>
              <a:tr h="227592">
                <a:tc>
                  <a:txBody>
                    <a:bodyPr/>
                    <a:lstStyle/>
                    <a:p>
                      <a:pPr algn="l" fontAlgn="b"/>
                      <a:endParaRPr lang="en-US" sz="1200" b="1"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endParaRPr lang="en-US" sz="12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US" sz="12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US" sz="12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US" sz="12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3375733"/>
                  </a:ext>
                </a:extLst>
              </a:tr>
              <a:tr h="227592">
                <a:tc>
                  <a:txBody>
                    <a:bodyPr/>
                    <a:lstStyle/>
                    <a:p>
                      <a:pPr algn="l" rtl="0" fontAlgn="ctr"/>
                      <a:endParaRPr lang="en-US" sz="1200" b="1" i="0" u="none" strike="noStrike">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4">
                  <a:txBody>
                    <a:bodyPr/>
                    <a:lstStyle/>
                    <a:p>
                      <a:pPr algn="ctr" rtl="0" fontAlgn="ctr"/>
                      <a:r>
                        <a:rPr lang="en-US" sz="1200" b="1" i="0" u="none" strike="noStrike">
                          <a:solidFill>
                            <a:srgbClr val="000000"/>
                          </a:solidFill>
                          <a:effectLst/>
                          <a:latin typeface="Calibri" panose="020F0502020204030204" pitchFamily="34" charset="0"/>
                        </a:rPr>
                        <a:t>Resources Required per Pallet of Paneling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b="1" i="0" u="none" strike="noStrike">
                          <a:solidFill>
                            <a:srgbClr val="000000"/>
                          </a:solidFill>
                          <a:effectLst/>
                          <a:latin typeface="Calibri" panose="020F0502020204030204" pitchFamily="34" charset="0"/>
                        </a:rPr>
                        <a:t>Used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Units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6920206"/>
                  </a:ext>
                </a:extLst>
              </a:tr>
              <a:tr h="227592">
                <a:tc>
                  <a:txBody>
                    <a:bodyPr/>
                    <a:lstStyle/>
                    <a:p>
                      <a:pPr algn="l" rtl="0" fontAlgn="ctr"/>
                      <a:r>
                        <a:rPr lang="en-US" sz="1200" b="1" i="0" u="none" strike="noStrike">
                          <a:solidFill>
                            <a:srgbClr val="000000"/>
                          </a:solidFill>
                          <a:effectLst/>
                          <a:latin typeface="Calibri" panose="020F0502020204030204" pitchFamily="34" charset="0"/>
                        </a:rPr>
                        <a:t>Glue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=SUMPRODUCT($B$4:$E$4,B8:E8)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5800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quarts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7922909"/>
                  </a:ext>
                </a:extLst>
              </a:tr>
              <a:tr h="227592">
                <a:tc>
                  <a:txBody>
                    <a:bodyPr/>
                    <a:lstStyle/>
                    <a:p>
                      <a:pPr algn="l" rtl="0" fontAlgn="ctr"/>
                      <a:r>
                        <a:rPr lang="en-US" sz="1200" b="1" i="0" u="none" strike="noStrike">
                          <a:solidFill>
                            <a:srgbClr val="000000"/>
                          </a:solidFill>
                          <a:effectLst/>
                          <a:latin typeface="Calibri" panose="020F0502020204030204" pitchFamily="34" charset="0"/>
                        </a:rPr>
                        <a:t>Pressing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=SUMPRODUCT($B$4:$E$4,B9:E9)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730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hours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9038590"/>
                  </a:ext>
                </a:extLst>
              </a:tr>
              <a:tr h="227592">
                <a:tc>
                  <a:txBody>
                    <a:bodyPr/>
                    <a:lstStyle/>
                    <a:p>
                      <a:pPr algn="l" rtl="0" fontAlgn="ctr"/>
                      <a:r>
                        <a:rPr lang="en-US" sz="1200" b="1" i="0" u="none" strike="noStrike">
                          <a:solidFill>
                            <a:srgbClr val="000000"/>
                          </a:solidFill>
                          <a:effectLst/>
                          <a:latin typeface="Calibri" panose="020F0502020204030204" pitchFamily="34" charset="0"/>
                        </a:rPr>
                        <a:t>Pine chips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400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300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=SUMPRODUCT($B$4:$E$4,B10:E10)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29200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pounds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8813925"/>
                  </a:ext>
                </a:extLst>
              </a:tr>
              <a:tr h="227592">
                <a:tc>
                  <a:txBody>
                    <a:bodyPr/>
                    <a:lstStyle/>
                    <a:p>
                      <a:pPr algn="l" rtl="0" fontAlgn="ctr"/>
                      <a:r>
                        <a:rPr lang="en-US" sz="1200" b="1" i="0" u="none" strike="noStrike">
                          <a:solidFill>
                            <a:srgbClr val="000000"/>
                          </a:solidFill>
                          <a:effectLst/>
                          <a:latin typeface="Calibri" panose="020F0502020204030204" pitchFamily="34" charset="0"/>
                        </a:rPr>
                        <a:t>Oak chips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750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250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Calibri" panose="020F0502020204030204" pitchFamily="34" charset="0"/>
                        </a:rPr>
                        <a:t>=SUMPRODUCT($B$4:$E$4,B11:E11)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200" b="0" i="0" u="none" strike="noStrike">
                          <a:solidFill>
                            <a:srgbClr val="000000"/>
                          </a:solidFill>
                          <a:effectLst/>
                          <a:latin typeface="Calibri" panose="020F0502020204030204" pitchFamily="34" charset="0"/>
                        </a:rPr>
                        <a:t>60500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pounds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5702519"/>
                  </a:ext>
                </a:extLst>
              </a:tr>
            </a:tbl>
          </a:graphicData>
        </a:graphic>
      </p:graphicFrame>
    </p:spTree>
    <p:extLst>
      <p:ext uri="{BB962C8B-B14F-4D97-AF65-F5344CB8AC3E}">
        <p14:creationId xmlns:p14="http://schemas.microsoft.com/office/powerpoint/2010/main" val="13417152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1732" y="1728499"/>
            <a:ext cx="7847301" cy="4185227"/>
          </a:xfrm>
          <a:prstGeom prst="rect">
            <a:avLst/>
          </a:prstGeom>
        </p:spPr>
      </p:pic>
      <p:sp>
        <p:nvSpPr>
          <p:cNvPr id="2" name="Title 1"/>
          <p:cNvSpPr>
            <a:spLocks noGrp="1"/>
          </p:cNvSpPr>
          <p:nvPr>
            <p:ph type="title"/>
          </p:nvPr>
        </p:nvSpPr>
        <p:spPr/>
        <p:txBody>
          <a:bodyPr/>
          <a:lstStyle/>
          <a:p>
            <a:r>
              <a:rPr lang="en-US" dirty="0" smtClean="0"/>
              <a:t>Product Mix Example</a:t>
            </a:r>
            <a:endParaRPr lang="en-US" dirty="0"/>
          </a:p>
        </p:txBody>
      </p:sp>
      <p:pic>
        <p:nvPicPr>
          <p:cNvPr id="4" name="Content Placeholder 3"/>
          <p:cNvPicPr>
            <a:picLocks noGrp="1" noChangeAspect="1"/>
          </p:cNvPicPr>
          <p:nvPr>
            <p:ph idx="1"/>
          </p:nvPr>
        </p:nvPicPr>
        <p:blipFill>
          <a:blip r:embed="rId3"/>
          <a:stretch>
            <a:fillRect/>
          </a:stretch>
        </p:blipFill>
        <p:spPr>
          <a:xfrm>
            <a:off x="5078651" y="1495901"/>
            <a:ext cx="4306842" cy="4525963"/>
          </a:xfrm>
          <a:prstGeom prst="rect">
            <a:avLst/>
          </a:prstGeom>
        </p:spPr>
      </p:pic>
    </p:spTree>
    <p:extLst>
      <p:ext uri="{BB962C8B-B14F-4D97-AF65-F5344CB8AC3E}">
        <p14:creationId xmlns:p14="http://schemas.microsoft.com/office/powerpoint/2010/main" val="218634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3" name="Content Placeholder 2"/>
          <p:cNvSpPr>
            <a:spLocks noGrp="1"/>
          </p:cNvSpPr>
          <p:nvPr>
            <p:ph idx="1"/>
          </p:nvPr>
        </p:nvSpPr>
        <p:spPr/>
        <p:txBody>
          <a:bodyPr/>
          <a:lstStyle/>
          <a:p>
            <a:r>
              <a:rPr lang="en-US" dirty="0" smtClean="0"/>
              <a:t>A variety of optimization and supply chain models exist that can be used to assist us in our decision making.</a:t>
            </a:r>
          </a:p>
          <a:p>
            <a:r>
              <a:rPr lang="en-US" dirty="0" smtClean="0"/>
              <a:t>Much research is done in a variety of these areas</a:t>
            </a:r>
          </a:p>
          <a:p>
            <a:r>
              <a:rPr lang="en-US" dirty="0" smtClean="0"/>
              <a:t>System exist that are implemented to assist us in these decision </a:t>
            </a:r>
            <a:r>
              <a:rPr lang="en-US" smtClean="0"/>
              <a:t>making processes.</a:t>
            </a:r>
            <a:endParaRPr lang="en-US"/>
          </a:p>
        </p:txBody>
      </p:sp>
    </p:spTree>
    <p:extLst>
      <p:ext uri="{BB962C8B-B14F-4D97-AF65-F5344CB8AC3E}">
        <p14:creationId xmlns:p14="http://schemas.microsoft.com/office/powerpoint/2010/main" val="32326235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a:bodyPr>
          <a:lstStyle/>
          <a:p>
            <a:r>
              <a:rPr lang="en-US" dirty="0" smtClean="0"/>
              <a:t>Using Solver</a:t>
            </a:r>
          </a:p>
          <a:p>
            <a:pPr lvl="1"/>
            <a:r>
              <a:rPr lang="en-US" dirty="0" smtClean="0"/>
              <a:t>To </a:t>
            </a:r>
            <a:r>
              <a:rPr lang="en-US" dirty="0"/>
              <a:t>find the optimal solution, we </a:t>
            </a:r>
            <a:r>
              <a:rPr lang="en-US" dirty="0" smtClean="0"/>
              <a:t>click </a:t>
            </a:r>
            <a:r>
              <a:rPr lang="en-US" dirty="0"/>
              <a:t>on the Solve button. </a:t>
            </a:r>
            <a:endParaRPr lang="en-US" dirty="0" smtClean="0"/>
          </a:p>
          <a:p>
            <a:pPr lvl="1"/>
            <a:r>
              <a:rPr lang="en-US" dirty="0" smtClean="0"/>
              <a:t>This </a:t>
            </a:r>
            <a:r>
              <a:rPr lang="en-US" dirty="0"/>
              <a:t>means that we should build </a:t>
            </a:r>
            <a:endParaRPr lang="en-US" dirty="0" smtClean="0"/>
          </a:p>
          <a:p>
            <a:pPr lvl="2"/>
            <a:r>
              <a:rPr lang="en-US" dirty="0" smtClean="0"/>
              <a:t>23 </a:t>
            </a:r>
            <a:r>
              <a:rPr lang="en-US" dirty="0"/>
              <a:t>pallets of Tahoe </a:t>
            </a:r>
            <a:r>
              <a:rPr lang="en-US" dirty="0" smtClean="0"/>
              <a:t>panels</a:t>
            </a:r>
          </a:p>
          <a:p>
            <a:pPr lvl="2"/>
            <a:r>
              <a:rPr lang="en-US" dirty="0" smtClean="0"/>
              <a:t>15 </a:t>
            </a:r>
            <a:r>
              <a:rPr lang="en-US" dirty="0"/>
              <a:t>pallets of Pacific </a:t>
            </a:r>
            <a:r>
              <a:rPr lang="en-US" dirty="0" smtClean="0"/>
              <a:t>panels</a:t>
            </a:r>
          </a:p>
          <a:p>
            <a:pPr lvl="2"/>
            <a:r>
              <a:rPr lang="en-US" dirty="0" smtClean="0"/>
              <a:t>39 </a:t>
            </a:r>
            <a:r>
              <a:rPr lang="en-US" dirty="0"/>
              <a:t>pallets of Savannah </a:t>
            </a:r>
            <a:r>
              <a:rPr lang="en-US" dirty="0" smtClean="0"/>
              <a:t>panels</a:t>
            </a:r>
          </a:p>
          <a:p>
            <a:pPr lvl="2"/>
            <a:r>
              <a:rPr lang="en-US" dirty="0" smtClean="0"/>
              <a:t>0 </a:t>
            </a:r>
            <a:r>
              <a:rPr lang="en-US" dirty="0"/>
              <a:t>pallets of Aspen panels. </a:t>
            </a:r>
            <a:endParaRPr lang="en-US" dirty="0" smtClean="0"/>
          </a:p>
          <a:p>
            <a:pPr lvl="1"/>
            <a:r>
              <a:rPr lang="en-US" dirty="0" smtClean="0"/>
              <a:t>This </a:t>
            </a:r>
            <a:r>
              <a:rPr lang="en-US" dirty="0"/>
              <a:t>results in a total profit of $58,800</a:t>
            </a:r>
          </a:p>
        </p:txBody>
      </p:sp>
    </p:spTree>
    <p:extLst>
      <p:ext uri="{BB962C8B-B14F-4D97-AF65-F5344CB8AC3E}">
        <p14:creationId xmlns:p14="http://schemas.microsoft.com/office/powerpoint/2010/main" val="25812025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Answer Report</a:t>
            </a:r>
          </a:p>
          <a:p>
            <a:pPr lvl="1"/>
            <a:r>
              <a:rPr lang="en-US" dirty="0" smtClean="0"/>
              <a:t>We can generate an Answer Report by clicking on "Answer</a:t>
            </a:r>
            <a:r>
              <a:rPr lang="en-US" dirty="0"/>
              <a:t>" in the Reports list </a:t>
            </a:r>
            <a:r>
              <a:rPr lang="en-US" dirty="0" smtClean="0"/>
              <a:t>box.</a:t>
            </a:r>
          </a:p>
          <a:p>
            <a:pPr lvl="1"/>
            <a:r>
              <a:rPr lang="en-US" dirty="0"/>
              <a:t>This report shows the original and final values of the objective function and the decision variables, as well as the status of each constraint at the optimal solution</a:t>
            </a:r>
            <a:r>
              <a:rPr lang="en-US" dirty="0" smtClean="0"/>
              <a:t>.</a:t>
            </a:r>
          </a:p>
          <a:p>
            <a:pPr lvl="1"/>
            <a:r>
              <a:rPr lang="en-US" dirty="0" smtClean="0"/>
              <a:t>The </a:t>
            </a:r>
            <a:r>
              <a:rPr lang="en-US" dirty="0"/>
              <a:t>constraints on glue, pressing, and pine chips are binding and have a slack value of 0. </a:t>
            </a:r>
            <a:endParaRPr lang="en-US" dirty="0" smtClean="0"/>
          </a:p>
          <a:p>
            <a:pPr lvl="1"/>
            <a:r>
              <a:rPr lang="en-US" dirty="0" smtClean="0"/>
              <a:t>There </a:t>
            </a:r>
            <a:r>
              <a:rPr lang="en-US" dirty="0"/>
              <a:t>were 28,000 pounds of oak chips left over. </a:t>
            </a:r>
            <a:endParaRPr lang="en-US" dirty="0" smtClean="0"/>
          </a:p>
          <a:p>
            <a:pPr lvl="1"/>
            <a:r>
              <a:rPr lang="en-US" dirty="0" smtClean="0"/>
              <a:t>If </a:t>
            </a:r>
            <a:r>
              <a:rPr lang="en-US" dirty="0"/>
              <a:t>we could obtain additional glue, pressing capacity, or pine chips we could further increase total </a:t>
            </a:r>
            <a:r>
              <a:rPr lang="en-US" dirty="0" smtClean="0"/>
              <a:t>profits.</a:t>
            </a:r>
            <a:endParaRPr lang="en-US" dirty="0"/>
          </a:p>
        </p:txBody>
      </p:sp>
    </p:spTree>
    <p:extLst>
      <p:ext uri="{BB962C8B-B14F-4D97-AF65-F5344CB8AC3E}">
        <p14:creationId xmlns:p14="http://schemas.microsoft.com/office/powerpoint/2010/main" val="26562871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Example</a:t>
            </a:r>
            <a:endParaRPr lang="en-US" dirty="0"/>
          </a:p>
        </p:txBody>
      </p:sp>
      <p:sp>
        <p:nvSpPr>
          <p:cNvPr id="3" name="Content Placeholder 2"/>
          <p:cNvSpPr>
            <a:spLocks noGrp="1"/>
          </p:cNvSpPr>
          <p:nvPr>
            <p:ph idx="1"/>
          </p:nvPr>
        </p:nvSpPr>
        <p:spPr/>
        <p:txBody>
          <a:bodyPr>
            <a:normAutofit/>
          </a:bodyPr>
          <a:lstStyle/>
          <a:p>
            <a:r>
              <a:rPr lang="en-US" dirty="0" smtClean="0"/>
              <a:t>Answer Report</a:t>
            </a:r>
          </a:p>
        </p:txBody>
      </p:sp>
      <p:graphicFrame>
        <p:nvGraphicFramePr>
          <p:cNvPr id="4" name="Table 3"/>
          <p:cNvGraphicFramePr>
            <a:graphicFrameLocks noGrp="1"/>
          </p:cNvGraphicFramePr>
          <p:nvPr>
            <p:extLst>
              <p:ext uri="{D42A27DB-BD31-4B8C-83A1-F6EECF244321}">
                <p14:modId xmlns:p14="http://schemas.microsoft.com/office/powerpoint/2010/main" val="4178213519"/>
              </p:ext>
            </p:extLst>
          </p:nvPr>
        </p:nvGraphicFramePr>
        <p:xfrm>
          <a:off x="3590080" y="1543639"/>
          <a:ext cx="5096720" cy="4844809"/>
        </p:xfrm>
        <a:graphic>
          <a:graphicData uri="http://schemas.openxmlformats.org/drawingml/2006/table">
            <a:tbl>
              <a:tblPr/>
              <a:tblGrid>
                <a:gridCol w="148178">
                  <a:extLst>
                    <a:ext uri="{9D8B030D-6E8A-4147-A177-3AD203B41FA5}">
                      <a16:colId xmlns:a16="http://schemas.microsoft.com/office/drawing/2014/main" val="4113301449"/>
                    </a:ext>
                  </a:extLst>
                </a:gridCol>
                <a:gridCol w="388968">
                  <a:extLst>
                    <a:ext uri="{9D8B030D-6E8A-4147-A177-3AD203B41FA5}">
                      <a16:colId xmlns:a16="http://schemas.microsoft.com/office/drawing/2014/main" val="3325081059"/>
                    </a:ext>
                  </a:extLst>
                </a:gridCol>
                <a:gridCol w="1065032">
                  <a:extLst>
                    <a:ext uri="{9D8B030D-6E8A-4147-A177-3AD203B41FA5}">
                      <a16:colId xmlns:a16="http://schemas.microsoft.com/office/drawing/2014/main" val="2706454577"/>
                    </a:ext>
                  </a:extLst>
                </a:gridCol>
                <a:gridCol w="889071">
                  <a:extLst>
                    <a:ext uri="{9D8B030D-6E8A-4147-A177-3AD203B41FA5}">
                      <a16:colId xmlns:a16="http://schemas.microsoft.com/office/drawing/2014/main" val="4144244512"/>
                    </a:ext>
                  </a:extLst>
                </a:gridCol>
                <a:gridCol w="876722">
                  <a:extLst>
                    <a:ext uri="{9D8B030D-6E8A-4147-A177-3AD203B41FA5}">
                      <a16:colId xmlns:a16="http://schemas.microsoft.com/office/drawing/2014/main" val="2986333235"/>
                    </a:ext>
                  </a:extLst>
                </a:gridCol>
                <a:gridCol w="740893">
                  <a:extLst>
                    <a:ext uri="{9D8B030D-6E8A-4147-A177-3AD203B41FA5}">
                      <a16:colId xmlns:a16="http://schemas.microsoft.com/office/drawing/2014/main" val="2942073884"/>
                    </a:ext>
                  </a:extLst>
                </a:gridCol>
                <a:gridCol w="395142">
                  <a:extLst>
                    <a:ext uri="{9D8B030D-6E8A-4147-A177-3AD203B41FA5}">
                      <a16:colId xmlns:a16="http://schemas.microsoft.com/office/drawing/2014/main" val="771274436"/>
                    </a:ext>
                  </a:extLst>
                </a:gridCol>
                <a:gridCol w="592714">
                  <a:extLst>
                    <a:ext uri="{9D8B030D-6E8A-4147-A177-3AD203B41FA5}">
                      <a16:colId xmlns:a16="http://schemas.microsoft.com/office/drawing/2014/main" val="2503725968"/>
                    </a:ext>
                  </a:extLst>
                </a:gridCol>
              </a:tblGrid>
              <a:tr h="194366">
                <a:tc gridSpan="3">
                  <a:txBody>
                    <a:bodyPr/>
                    <a:lstStyle/>
                    <a:p>
                      <a:pPr algn="l" fontAlgn="b"/>
                      <a:r>
                        <a:rPr lang="en-US" sz="1100" b="0" i="0" u="none" strike="noStrike">
                          <a:solidFill>
                            <a:srgbClr val="000000"/>
                          </a:solidFill>
                          <a:effectLst/>
                          <a:latin typeface="Calibri" panose="020F0502020204030204" pitchFamily="34" charset="0"/>
                        </a:rPr>
                        <a:t>Objective Cell (Max)</a:t>
                      </a:r>
                    </a:p>
                  </a:txBody>
                  <a:tcPr marL="9256" marR="9256" marT="9256" marB="0" anchor="b">
                    <a:lnL>
                      <a:noFill/>
                    </a:lnL>
                    <a:lnR>
                      <a:noFill/>
                    </a:lnR>
                    <a:lnT>
                      <a:noFill/>
                    </a:lnT>
                    <a:lnB>
                      <a:noFill/>
                    </a:lnB>
                    <a:solidFill>
                      <a:schemeClr val="bg1"/>
                    </a:solidFill>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2529928255"/>
                  </a:ext>
                </a:extLst>
              </a:tr>
              <a:tr h="194366">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Cell</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Name</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Original Value</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Final Value</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4216562232"/>
                  </a:ext>
                </a:extLst>
              </a:tr>
              <a:tr h="194366">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$F$5</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Profit Total Profit</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$58,800</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$58,800</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76832930"/>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2911686150"/>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2666516624"/>
                  </a:ext>
                </a:extLst>
              </a:tr>
              <a:tr h="194366">
                <a:tc gridSpan="3">
                  <a:txBody>
                    <a:bodyPr/>
                    <a:lstStyle/>
                    <a:p>
                      <a:pPr algn="l" fontAlgn="b"/>
                      <a:r>
                        <a:rPr lang="en-US" sz="1100" b="0" i="0" u="none" strike="noStrike">
                          <a:solidFill>
                            <a:srgbClr val="000000"/>
                          </a:solidFill>
                          <a:effectLst/>
                          <a:latin typeface="Calibri" panose="020F0502020204030204" pitchFamily="34" charset="0"/>
                        </a:rPr>
                        <a:t>Variable Cells</a:t>
                      </a:r>
                    </a:p>
                  </a:txBody>
                  <a:tcPr marL="9256" marR="9256" marT="9256" marB="0" anchor="b">
                    <a:lnL>
                      <a:noFill/>
                    </a:lnL>
                    <a:lnR>
                      <a:noFill/>
                    </a:lnR>
                    <a:lnT>
                      <a:noFill/>
                    </a:lnT>
                    <a:lnB>
                      <a:noFill/>
                    </a:lnB>
                    <a:solidFill>
                      <a:schemeClr val="bg1"/>
                    </a:solidFill>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4079976784"/>
                  </a:ext>
                </a:extLst>
              </a:tr>
              <a:tr h="194366">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Cell</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Name</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Original Value</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Final Value</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Integer</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267216348"/>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$B$4</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Pallets Tahoe</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Contin</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2151149834"/>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$C$4</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Pallets Pacific</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Contin</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3111269421"/>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$D$4</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Pallets Savannah</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39</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39</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Contin</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746606180"/>
                  </a:ext>
                </a:extLst>
              </a:tr>
              <a:tr h="194366">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$E$4</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Pallets Aspen</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Contin</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3573966793"/>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3761703079"/>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1518950690"/>
                  </a:ext>
                </a:extLst>
              </a:tr>
              <a:tr h="194366">
                <a:tc gridSpan="3">
                  <a:txBody>
                    <a:bodyPr/>
                    <a:lstStyle/>
                    <a:p>
                      <a:pPr algn="l" fontAlgn="b"/>
                      <a:r>
                        <a:rPr lang="en-US" sz="1100" b="0" i="0" u="none" strike="noStrike">
                          <a:solidFill>
                            <a:srgbClr val="000000"/>
                          </a:solidFill>
                          <a:effectLst/>
                          <a:latin typeface="Calibri" panose="020F0502020204030204" pitchFamily="34" charset="0"/>
                        </a:rPr>
                        <a:t>Constraints</a:t>
                      </a:r>
                    </a:p>
                  </a:txBody>
                  <a:tcPr marL="9256" marR="9256" marT="9256" marB="0" anchor="b">
                    <a:lnL>
                      <a:noFill/>
                    </a:lnL>
                    <a:lnR>
                      <a:noFill/>
                    </a:lnR>
                    <a:lnT>
                      <a:noFill/>
                    </a:lnT>
                    <a:lnB>
                      <a:noFill/>
                    </a:lnB>
                    <a:solidFill>
                      <a:schemeClr val="bg1"/>
                    </a:solidFill>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170082434"/>
                  </a:ext>
                </a:extLst>
              </a:tr>
              <a:tr h="194366">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Cell</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Name</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Cell Value</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Formula</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Status</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ctr" fontAlgn="b"/>
                      <a:r>
                        <a:rPr lang="en-US" sz="1100" b="1" i="0" u="none" strike="noStrike">
                          <a:solidFill>
                            <a:srgbClr val="000080"/>
                          </a:solidFill>
                          <a:effectLst/>
                          <a:latin typeface="Calibri" panose="020F0502020204030204" pitchFamily="34" charset="0"/>
                        </a:rPr>
                        <a:t>Slack</a:t>
                      </a:r>
                    </a:p>
                  </a:txBody>
                  <a:tcPr marL="9256" marR="9256" marT="9256" marB="0" anchor="b">
                    <a:lnL>
                      <a:noFill/>
                    </a:lnL>
                    <a:lnR>
                      <a:noFill/>
                    </a:lnR>
                    <a:lnT w="1270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3972397140"/>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$F$8</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Glue  Used</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5800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$F$8&lt;=$G$8</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Binding</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683354537"/>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$F$9</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Pressing Used</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730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$F$9&lt;=$G$9</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Binding</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2022327187"/>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$F$10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dirty="0">
                          <a:solidFill>
                            <a:srgbClr val="000000"/>
                          </a:solidFill>
                          <a:effectLst/>
                          <a:latin typeface="Calibri" panose="020F0502020204030204" pitchFamily="34" charset="0"/>
                        </a:rPr>
                        <a:t>Pine chips Used</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29200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$F$10&lt;=$G$10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Binding</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491666"/>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$F$11</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Oak chips Used</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32500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$F$11&lt;=$G$11</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Not Binding</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28000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3907972648"/>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$B$4</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Pallets Tahoe</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$B$4&gt;=0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Not Binding</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2995908861"/>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$C$4</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Pallets Pacific</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$C$4&gt;=0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Not Binding</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3689511898"/>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$D$4</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Pallets Savannah</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39</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$D$4&gt;=0</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Not Binding</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39</a:t>
                      </a:r>
                    </a:p>
                  </a:txBody>
                  <a:tcPr marL="9256" marR="9256" marT="9256" marB="0" anchor="b">
                    <a:lnL>
                      <a:noFill/>
                    </a:lnL>
                    <a:lnR>
                      <a:noFill/>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2772378128"/>
                  </a:ext>
                </a:extLst>
              </a:tr>
              <a:tr h="194366">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$E$4</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Pallets Aspen</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$E$4&gt;=0</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l" fontAlgn="b"/>
                      <a:r>
                        <a:rPr lang="en-US" sz="1100" b="0" i="0" u="none" strike="noStrike">
                          <a:solidFill>
                            <a:srgbClr val="000000"/>
                          </a:solidFill>
                          <a:effectLst/>
                          <a:latin typeface="Calibri" panose="020F0502020204030204" pitchFamily="34" charset="0"/>
                        </a:rPr>
                        <a:t>Binding</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256" marR="9256" marT="9256" marB="0" anchor="b">
                    <a:lnL>
                      <a:noFill/>
                    </a:lnL>
                    <a:lnR>
                      <a:noFill/>
                    </a:lnR>
                    <a:lnT w="63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1404677199"/>
                  </a:ext>
                </a:extLst>
              </a:tr>
              <a:tr h="185111">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256" marR="9256" marT="9256" marB="0" anchor="b">
                    <a:lnL>
                      <a:noFill/>
                    </a:lnL>
                    <a:lnR>
                      <a:noFill/>
                    </a:lnR>
                    <a:lnT w="12700" cap="flat" cmpd="sng" algn="ctr">
                      <a:solidFill>
                        <a:srgbClr val="808080"/>
                      </a:solidFill>
                      <a:prstDash val="solid"/>
                      <a:round/>
                      <a:headEnd type="none" w="med" len="med"/>
                      <a:tailEnd type="none" w="med" len="med"/>
                    </a:lnT>
                    <a:lnB>
                      <a:noFill/>
                    </a:lnB>
                    <a:solidFill>
                      <a:schemeClr val="bg1"/>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256" marR="9256" marT="9256" marB="0" anchor="b">
                    <a:lnL>
                      <a:noFill/>
                    </a:lnL>
                    <a:lnR>
                      <a:noFill/>
                    </a:lnR>
                    <a:lnT>
                      <a:noFill/>
                    </a:lnT>
                    <a:lnB>
                      <a:noFill/>
                    </a:lnB>
                    <a:solidFill>
                      <a:schemeClr val="bg1"/>
                    </a:solidFill>
                  </a:tcPr>
                </a:tc>
                <a:extLst>
                  <a:ext uri="{0D108BD9-81ED-4DB2-BD59-A6C34878D82A}">
                    <a16:rowId xmlns:a16="http://schemas.microsoft.com/office/drawing/2014/main" val="2535673311"/>
                  </a:ext>
                </a:extLst>
              </a:tr>
            </a:tbl>
          </a:graphicData>
        </a:graphic>
      </p:graphicFrame>
    </p:spTree>
    <p:extLst>
      <p:ext uri="{BB962C8B-B14F-4D97-AF65-F5344CB8AC3E}">
        <p14:creationId xmlns:p14="http://schemas.microsoft.com/office/powerpoint/2010/main" val="30294354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4300" y="2503357"/>
            <a:ext cx="7315201" cy="1323439"/>
          </a:xfrm>
          <a:prstGeom prst="rect">
            <a:avLst/>
          </a:prstGeom>
          <a:noFill/>
        </p:spPr>
        <p:txBody>
          <a:bodyPr wrap="square" rtlCol="0">
            <a:spAutoFit/>
          </a:bodyPr>
          <a:lstStyle/>
          <a:p>
            <a:pPr algn="ctr"/>
            <a:r>
              <a:rPr lang="en-US" sz="4000" dirty="0" smtClean="0"/>
              <a:t>Warehouse and Inventory Level Optimization Model</a:t>
            </a:r>
            <a:endParaRPr lang="en-US" sz="4000" dirty="0"/>
          </a:p>
        </p:txBody>
      </p:sp>
    </p:spTree>
    <p:extLst>
      <p:ext uri="{BB962C8B-B14F-4D97-AF65-F5344CB8AC3E}">
        <p14:creationId xmlns:p14="http://schemas.microsoft.com/office/powerpoint/2010/main" val="1723175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464503"/>
            <a:ext cx="7772400" cy="685800"/>
          </a:xfrm>
        </p:spPr>
        <p:txBody>
          <a:bodyPr>
            <a:normAutofit/>
          </a:bodyPr>
          <a:lstStyle/>
          <a:p>
            <a:r>
              <a:rPr lang="en-US" altLang="en-US" sz="3600" dirty="0" smtClean="0"/>
              <a:t>General Modeling Overview</a:t>
            </a:r>
            <a:endParaRPr lang="en-US" altLang="en-US" sz="3600" dirty="0"/>
          </a:p>
        </p:txBody>
      </p:sp>
      <p:sp>
        <p:nvSpPr>
          <p:cNvPr id="13316" name="Rectangle 4"/>
          <p:cNvSpPr>
            <a:spLocks noChangeArrowheads="1"/>
          </p:cNvSpPr>
          <p:nvPr/>
        </p:nvSpPr>
        <p:spPr bwMode="auto">
          <a:xfrm>
            <a:off x="3290887" y="1150303"/>
            <a:ext cx="2667000" cy="406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9388" indent="-179388">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ctr"/>
            <a:r>
              <a:rPr lang="en-US" altLang="en-US" sz="1000"/>
              <a:t>1.  Solving the Right Problem  </a:t>
            </a:r>
          </a:p>
          <a:p>
            <a:pPr algn="ctr"/>
            <a:r>
              <a:rPr lang="en-US" altLang="en-US" sz="1000"/>
              <a:t>(Find out what you know and don’t know) </a:t>
            </a:r>
          </a:p>
        </p:txBody>
      </p:sp>
      <p:sp>
        <p:nvSpPr>
          <p:cNvPr id="13317" name="Text Box 5"/>
          <p:cNvSpPr txBox="1">
            <a:spLocks noChangeArrowheads="1"/>
          </p:cNvSpPr>
          <p:nvPr/>
        </p:nvSpPr>
        <p:spPr bwMode="auto">
          <a:xfrm>
            <a:off x="1538287" y="1150303"/>
            <a:ext cx="15049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1000"/>
              <a:t>Preliminary Fact Finding</a:t>
            </a:r>
          </a:p>
          <a:p>
            <a:pPr>
              <a:buFontTx/>
              <a:buChar char="•"/>
            </a:pPr>
            <a:r>
              <a:rPr lang="en-US" altLang="en-US" sz="1000"/>
              <a:t>Group Decision Making</a:t>
            </a:r>
          </a:p>
        </p:txBody>
      </p:sp>
      <p:sp>
        <p:nvSpPr>
          <p:cNvPr id="13318" name="Line 6"/>
          <p:cNvSpPr>
            <a:spLocks noChangeShapeType="1"/>
          </p:cNvSpPr>
          <p:nvPr/>
        </p:nvSpPr>
        <p:spPr bwMode="auto">
          <a:xfrm>
            <a:off x="2986087" y="1378903"/>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0" name="Text Box 8"/>
          <p:cNvSpPr txBox="1">
            <a:spLocks noChangeArrowheads="1"/>
          </p:cNvSpPr>
          <p:nvPr/>
        </p:nvSpPr>
        <p:spPr bwMode="auto">
          <a:xfrm>
            <a:off x="1538287" y="1988503"/>
            <a:ext cx="1676400"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en-US" sz="1000" dirty="0"/>
              <a:t>Metrics Identification to Measure Criteria</a:t>
            </a:r>
          </a:p>
          <a:p>
            <a:pPr>
              <a:buFontTx/>
              <a:buChar char="•"/>
            </a:pPr>
            <a:r>
              <a:rPr lang="en-US" altLang="en-US" sz="1000" dirty="0"/>
              <a:t>Data Sources Identification to Support Metrics</a:t>
            </a:r>
          </a:p>
        </p:txBody>
      </p:sp>
      <p:sp>
        <p:nvSpPr>
          <p:cNvPr id="13321" name="Rectangle 9"/>
          <p:cNvSpPr>
            <a:spLocks noChangeArrowheads="1"/>
          </p:cNvSpPr>
          <p:nvPr/>
        </p:nvSpPr>
        <p:spPr bwMode="auto">
          <a:xfrm>
            <a:off x="3290887" y="1988503"/>
            <a:ext cx="2667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000"/>
              <a:t>2.  Measuring Success in Accomplishing the Objectives (their Metrics)</a:t>
            </a:r>
          </a:p>
          <a:p>
            <a:pPr algn="ctr">
              <a:buFontTx/>
              <a:buChar char="•"/>
            </a:pPr>
            <a:endParaRPr lang="en-US" altLang="en-US" sz="1000"/>
          </a:p>
        </p:txBody>
      </p:sp>
      <p:sp>
        <p:nvSpPr>
          <p:cNvPr id="13322" name="Line 10"/>
          <p:cNvSpPr>
            <a:spLocks noChangeShapeType="1"/>
          </p:cNvSpPr>
          <p:nvPr/>
        </p:nvSpPr>
        <p:spPr bwMode="auto">
          <a:xfrm>
            <a:off x="2986087" y="2140903"/>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3" name="Line 11"/>
          <p:cNvSpPr>
            <a:spLocks noChangeShapeType="1"/>
          </p:cNvSpPr>
          <p:nvPr/>
        </p:nvSpPr>
        <p:spPr bwMode="auto">
          <a:xfrm>
            <a:off x="4510087" y="1607503"/>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24" name="Line 12"/>
          <p:cNvSpPr>
            <a:spLocks noChangeShapeType="1"/>
          </p:cNvSpPr>
          <p:nvPr/>
        </p:nvSpPr>
        <p:spPr bwMode="auto">
          <a:xfrm>
            <a:off x="4510087" y="2369503"/>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25" name="Oval 13"/>
          <p:cNvSpPr>
            <a:spLocks noChangeArrowheads="1"/>
          </p:cNvSpPr>
          <p:nvPr/>
        </p:nvSpPr>
        <p:spPr bwMode="auto">
          <a:xfrm>
            <a:off x="3367087" y="2521903"/>
            <a:ext cx="2359025"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000"/>
              <a:t>3.  What is the Decision to be Made?</a:t>
            </a:r>
          </a:p>
        </p:txBody>
      </p:sp>
      <p:sp>
        <p:nvSpPr>
          <p:cNvPr id="13326" name="Text Box 14"/>
          <p:cNvSpPr txBox="1">
            <a:spLocks noChangeArrowheads="1"/>
          </p:cNvSpPr>
          <p:nvPr/>
        </p:nvSpPr>
        <p:spPr bwMode="auto">
          <a:xfrm>
            <a:off x="1614487" y="3360103"/>
            <a:ext cx="1066800" cy="854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en-US" sz="1000"/>
              <a:t>Automated Data Sources</a:t>
            </a:r>
          </a:p>
          <a:p>
            <a:pPr>
              <a:buFontTx/>
              <a:buChar char="•"/>
            </a:pPr>
            <a:r>
              <a:rPr lang="en-US" altLang="en-US" sz="1000"/>
              <a:t>Expert Opinions</a:t>
            </a:r>
          </a:p>
          <a:p>
            <a:pPr>
              <a:buFontTx/>
              <a:buChar char="•"/>
            </a:pPr>
            <a:r>
              <a:rPr lang="en-US" altLang="en-US" sz="1000"/>
              <a:t>Surveys/Data Gathering</a:t>
            </a:r>
          </a:p>
        </p:txBody>
      </p:sp>
      <p:sp>
        <p:nvSpPr>
          <p:cNvPr id="13327" name="Line 15"/>
          <p:cNvSpPr>
            <a:spLocks noChangeShapeType="1"/>
          </p:cNvSpPr>
          <p:nvPr/>
        </p:nvSpPr>
        <p:spPr bwMode="auto">
          <a:xfrm>
            <a:off x="2300287" y="378714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8" name="Rectangle 16"/>
          <p:cNvSpPr>
            <a:spLocks noChangeArrowheads="1"/>
          </p:cNvSpPr>
          <p:nvPr/>
        </p:nvSpPr>
        <p:spPr bwMode="auto">
          <a:xfrm>
            <a:off x="2681287" y="3436303"/>
            <a:ext cx="1676400" cy="838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000"/>
              <a:t>4.  Data  Mining and Statistical Analysis – (Look at the data first.  The answer may be obvious and you don’t need further analysis.)</a:t>
            </a:r>
          </a:p>
        </p:txBody>
      </p:sp>
      <p:sp>
        <p:nvSpPr>
          <p:cNvPr id="13329" name="Rectangle 17"/>
          <p:cNvSpPr>
            <a:spLocks noChangeArrowheads="1"/>
          </p:cNvSpPr>
          <p:nvPr/>
        </p:nvSpPr>
        <p:spPr bwMode="auto">
          <a:xfrm>
            <a:off x="5500687" y="3436303"/>
            <a:ext cx="1524000"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000"/>
              <a:t>5.  Selection of Best Decision Methodologies</a:t>
            </a:r>
          </a:p>
        </p:txBody>
      </p:sp>
      <p:sp>
        <p:nvSpPr>
          <p:cNvPr id="13330" name="Line 18"/>
          <p:cNvSpPr>
            <a:spLocks noChangeShapeType="1"/>
          </p:cNvSpPr>
          <p:nvPr/>
        </p:nvSpPr>
        <p:spPr bwMode="auto">
          <a:xfrm>
            <a:off x="4433887" y="4141153"/>
            <a:ext cx="990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31" name="Text Box 19"/>
          <p:cNvSpPr txBox="1">
            <a:spLocks noChangeArrowheads="1"/>
          </p:cNvSpPr>
          <p:nvPr/>
        </p:nvSpPr>
        <p:spPr bwMode="auto">
          <a:xfrm>
            <a:off x="4357687" y="3283903"/>
            <a:ext cx="1143000" cy="8617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1">
            <a:spAutoFit/>
          </a:bodyPr>
          <a:lstStyle/>
          <a:p>
            <a:r>
              <a:rPr lang="en-US" altLang="en-US" sz="1000" dirty="0"/>
              <a:t>Interaction Between Model Structure and Data to Support Model.  </a:t>
            </a:r>
          </a:p>
        </p:txBody>
      </p:sp>
      <p:sp>
        <p:nvSpPr>
          <p:cNvPr id="13332" name="Rectangle 20"/>
          <p:cNvSpPr>
            <a:spLocks noChangeArrowheads="1"/>
          </p:cNvSpPr>
          <p:nvPr/>
        </p:nvSpPr>
        <p:spPr bwMode="auto">
          <a:xfrm>
            <a:off x="3519487" y="5112703"/>
            <a:ext cx="25146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000"/>
              <a:t>7.  Model to Support Decision Process</a:t>
            </a:r>
          </a:p>
        </p:txBody>
      </p:sp>
      <p:sp>
        <p:nvSpPr>
          <p:cNvPr id="13333" name="Rectangle 21"/>
          <p:cNvSpPr>
            <a:spLocks noChangeArrowheads="1"/>
          </p:cNvSpPr>
          <p:nvPr/>
        </p:nvSpPr>
        <p:spPr bwMode="auto">
          <a:xfrm>
            <a:off x="3519487" y="5569903"/>
            <a:ext cx="2514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1000"/>
              <a:t>8.  Insure Decisions that Support the Objectives with Appropriate Measures of Success</a:t>
            </a:r>
          </a:p>
        </p:txBody>
      </p:sp>
      <p:sp>
        <p:nvSpPr>
          <p:cNvPr id="13334" name="Line 22"/>
          <p:cNvSpPr>
            <a:spLocks noChangeShapeType="1"/>
          </p:cNvSpPr>
          <p:nvPr/>
        </p:nvSpPr>
        <p:spPr bwMode="auto">
          <a:xfrm flipH="1">
            <a:off x="6034087" y="4198303"/>
            <a:ext cx="304800" cy="533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35" name="Text Box 23"/>
          <p:cNvSpPr txBox="1">
            <a:spLocks noChangeArrowheads="1"/>
          </p:cNvSpPr>
          <p:nvPr/>
        </p:nvSpPr>
        <p:spPr bwMode="auto">
          <a:xfrm>
            <a:off x="1766887" y="4960303"/>
            <a:ext cx="13716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r>
              <a:rPr lang="en-US" altLang="en-US" sz="1000"/>
              <a:t>Automate the Decision Process</a:t>
            </a:r>
          </a:p>
        </p:txBody>
      </p:sp>
      <p:sp>
        <p:nvSpPr>
          <p:cNvPr id="13336" name="Line 24"/>
          <p:cNvSpPr>
            <a:spLocks noChangeShapeType="1"/>
          </p:cNvSpPr>
          <p:nvPr/>
        </p:nvSpPr>
        <p:spPr bwMode="auto">
          <a:xfrm>
            <a:off x="4586287" y="5341303"/>
            <a:ext cx="0" cy="228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37" name="Text Box 25"/>
          <p:cNvSpPr txBox="1">
            <a:spLocks noChangeArrowheads="1"/>
          </p:cNvSpPr>
          <p:nvPr/>
        </p:nvSpPr>
        <p:spPr bwMode="auto">
          <a:xfrm>
            <a:off x="6110287" y="5188903"/>
            <a:ext cx="1371600"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Ability for “What - If”  and Sensitivity Analysis</a:t>
            </a:r>
          </a:p>
        </p:txBody>
      </p:sp>
      <p:sp>
        <p:nvSpPr>
          <p:cNvPr id="13338" name="Text Box 26"/>
          <p:cNvSpPr txBox="1">
            <a:spLocks noChangeArrowheads="1"/>
          </p:cNvSpPr>
          <p:nvPr/>
        </p:nvSpPr>
        <p:spPr bwMode="auto">
          <a:xfrm>
            <a:off x="2376487" y="2902903"/>
            <a:ext cx="914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r>
              <a:rPr lang="en-US" altLang="en-US" sz="1000" dirty="0"/>
              <a:t>May require re-definition</a:t>
            </a:r>
          </a:p>
        </p:txBody>
      </p:sp>
      <p:sp>
        <p:nvSpPr>
          <p:cNvPr id="13339" name="Text Box 27"/>
          <p:cNvSpPr txBox="1">
            <a:spLocks noChangeArrowheads="1"/>
          </p:cNvSpPr>
          <p:nvPr/>
        </p:nvSpPr>
        <p:spPr bwMode="auto">
          <a:xfrm>
            <a:off x="5576887" y="1607503"/>
            <a:ext cx="2133600" cy="549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Translate goals and objectives into criteria or measures of success</a:t>
            </a:r>
          </a:p>
          <a:p>
            <a:pPr>
              <a:buFontTx/>
              <a:buChar char="•"/>
            </a:pPr>
            <a:endParaRPr lang="en-US" altLang="en-US" sz="1000"/>
          </a:p>
        </p:txBody>
      </p:sp>
      <p:sp>
        <p:nvSpPr>
          <p:cNvPr id="13340" name="Line 28"/>
          <p:cNvSpPr>
            <a:spLocks noChangeShapeType="1"/>
          </p:cNvSpPr>
          <p:nvPr/>
        </p:nvSpPr>
        <p:spPr bwMode="auto">
          <a:xfrm>
            <a:off x="3138487" y="5036503"/>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1" name="AutoShape 29"/>
          <p:cNvSpPr>
            <a:spLocks noChangeArrowheads="1"/>
          </p:cNvSpPr>
          <p:nvPr/>
        </p:nvSpPr>
        <p:spPr bwMode="auto">
          <a:xfrm>
            <a:off x="3511550" y="4426903"/>
            <a:ext cx="2522537" cy="441325"/>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sz="1000"/>
              <a:t>6.  Select the Best Method that the Data will Support and Imbed in a Dynamic Model.</a:t>
            </a:r>
          </a:p>
        </p:txBody>
      </p:sp>
      <p:sp>
        <p:nvSpPr>
          <p:cNvPr id="13342" name="Line 30"/>
          <p:cNvSpPr>
            <a:spLocks noChangeShapeType="1"/>
          </p:cNvSpPr>
          <p:nvPr/>
        </p:nvSpPr>
        <p:spPr bwMode="auto">
          <a:xfrm>
            <a:off x="4586287" y="4884103"/>
            <a:ext cx="0" cy="2286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43" name="Line 31"/>
          <p:cNvSpPr>
            <a:spLocks noChangeShapeType="1"/>
          </p:cNvSpPr>
          <p:nvPr/>
        </p:nvSpPr>
        <p:spPr bwMode="auto">
          <a:xfrm flipH="1">
            <a:off x="5805487" y="5417503"/>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44" name="Line 32"/>
          <p:cNvSpPr>
            <a:spLocks noChangeShapeType="1"/>
          </p:cNvSpPr>
          <p:nvPr/>
        </p:nvSpPr>
        <p:spPr bwMode="auto">
          <a:xfrm flipH="1">
            <a:off x="5195887" y="1759903"/>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45" name="Line 33"/>
          <p:cNvSpPr>
            <a:spLocks noChangeShapeType="1"/>
          </p:cNvSpPr>
          <p:nvPr/>
        </p:nvSpPr>
        <p:spPr bwMode="auto">
          <a:xfrm flipH="1" flipV="1">
            <a:off x="3062287" y="4274503"/>
            <a:ext cx="457200" cy="457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46" name="Line 34"/>
          <p:cNvSpPr>
            <a:spLocks noChangeShapeType="1"/>
          </p:cNvSpPr>
          <p:nvPr/>
        </p:nvSpPr>
        <p:spPr bwMode="auto">
          <a:xfrm flipV="1">
            <a:off x="3290887" y="2979103"/>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47" name="Line 35"/>
          <p:cNvSpPr>
            <a:spLocks noChangeShapeType="1"/>
          </p:cNvSpPr>
          <p:nvPr/>
        </p:nvSpPr>
        <p:spPr bwMode="auto">
          <a:xfrm flipH="1">
            <a:off x="3062287" y="2979103"/>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
        <p:nvSpPr>
          <p:cNvPr id="13348" name="Line 36"/>
          <p:cNvSpPr>
            <a:spLocks noChangeShapeType="1"/>
          </p:cNvSpPr>
          <p:nvPr/>
        </p:nvSpPr>
        <p:spPr bwMode="auto">
          <a:xfrm>
            <a:off x="5424487" y="2979103"/>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1">
            <a:spAutoFit/>
          </a:bodyPr>
          <a:lstStyle/>
          <a:p>
            <a:endParaRPr lang="en-US"/>
          </a:p>
        </p:txBody>
      </p:sp>
    </p:spTree>
    <p:extLst>
      <p:ext uri="{BB962C8B-B14F-4D97-AF65-F5344CB8AC3E}">
        <p14:creationId xmlns:p14="http://schemas.microsoft.com/office/powerpoint/2010/main" val="22595158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General Modeling Overview</a:t>
            </a:r>
            <a:endParaRPr lang="en-US" sz="3600" dirty="0"/>
          </a:p>
        </p:txBody>
      </p:sp>
      <p:sp>
        <p:nvSpPr>
          <p:cNvPr id="3" name="Content Placeholder 2"/>
          <p:cNvSpPr>
            <a:spLocks noGrp="1"/>
          </p:cNvSpPr>
          <p:nvPr>
            <p:ph idx="1"/>
          </p:nvPr>
        </p:nvSpPr>
        <p:spPr/>
        <p:txBody>
          <a:bodyPr>
            <a:normAutofit fontScale="85000" lnSpcReduction="20000"/>
          </a:bodyPr>
          <a:lstStyle/>
          <a:p>
            <a:r>
              <a:rPr lang="en-US" dirty="0" smtClean="0"/>
              <a:t>Key aspects of this process are helpful in developing models that result in real-world models</a:t>
            </a:r>
          </a:p>
          <a:p>
            <a:pPr marL="971550" lvl="1" indent="-514350">
              <a:buFont typeface="+mj-lt"/>
              <a:buAutoNum type="arabicPeriod"/>
            </a:pPr>
            <a:r>
              <a:rPr lang="en-US" dirty="0" smtClean="0"/>
              <a:t>Solve the right problem</a:t>
            </a:r>
          </a:p>
          <a:p>
            <a:pPr marL="971550" lvl="1" indent="-514350">
              <a:buFont typeface="+mj-lt"/>
              <a:buAutoNum type="arabicPeriod"/>
            </a:pPr>
            <a:r>
              <a:rPr lang="en-US" dirty="0" smtClean="0"/>
              <a:t>Measure success in accomplishing objectives</a:t>
            </a:r>
          </a:p>
          <a:p>
            <a:pPr marL="971550" lvl="1" indent="-514350">
              <a:buFont typeface="+mj-lt"/>
              <a:buAutoNum type="arabicPeriod"/>
            </a:pPr>
            <a:r>
              <a:rPr lang="en-US" dirty="0" smtClean="0"/>
              <a:t>What is the decision to be made?</a:t>
            </a:r>
          </a:p>
          <a:p>
            <a:pPr marL="971550" lvl="1" indent="-514350">
              <a:buFont typeface="+mj-lt"/>
              <a:buAutoNum type="arabicPeriod"/>
            </a:pPr>
            <a:r>
              <a:rPr lang="en-US" dirty="0" smtClean="0"/>
              <a:t>Data mining and statistical analysis</a:t>
            </a:r>
          </a:p>
          <a:p>
            <a:pPr marL="971550" lvl="1" indent="-514350">
              <a:buFont typeface="+mj-lt"/>
              <a:buAutoNum type="arabicPeriod"/>
            </a:pPr>
            <a:r>
              <a:rPr lang="en-US" dirty="0" smtClean="0"/>
              <a:t>Selection of the best decision methodology</a:t>
            </a:r>
          </a:p>
          <a:p>
            <a:pPr marL="971550" lvl="1" indent="-514350">
              <a:buFont typeface="+mj-lt"/>
              <a:buAutoNum type="arabicPeriod"/>
            </a:pPr>
            <a:r>
              <a:rPr lang="en-US" dirty="0" smtClean="0"/>
              <a:t>Select the method that the data will support and embed it in a dynamic model</a:t>
            </a:r>
          </a:p>
          <a:p>
            <a:pPr marL="971550" lvl="1" indent="-514350">
              <a:buFont typeface="+mj-lt"/>
              <a:buAutoNum type="arabicPeriod"/>
            </a:pPr>
            <a:r>
              <a:rPr lang="en-US" dirty="0" smtClean="0"/>
              <a:t>Model to support the decision process</a:t>
            </a:r>
          </a:p>
          <a:p>
            <a:pPr marL="971550" lvl="1" indent="-514350">
              <a:buFont typeface="+mj-lt"/>
              <a:buAutoNum type="arabicPeriod"/>
            </a:pPr>
            <a:r>
              <a:rPr lang="en-US" dirty="0" smtClean="0"/>
              <a:t>Insure the methods support the objectives with appropriate measure of success</a:t>
            </a:r>
          </a:p>
          <a:p>
            <a:pPr marL="971550" lvl="1" indent="-514350">
              <a:buFont typeface="+mj-lt"/>
              <a:buAutoNum type="arabicPeriod"/>
            </a:pPr>
            <a:endParaRPr lang="en-US" dirty="0" smtClean="0"/>
          </a:p>
          <a:p>
            <a:pPr marL="971550" lvl="1" indent="-514350">
              <a:buFont typeface="+mj-lt"/>
              <a:buAutoNum type="arabicPeriod"/>
            </a:pPr>
            <a:endParaRPr lang="en-US" dirty="0" smtClean="0"/>
          </a:p>
          <a:p>
            <a:pPr marL="971550" lvl="1" indent="-514350">
              <a:buFont typeface="+mj-lt"/>
              <a:buAutoNum type="arabicPeriod"/>
            </a:pPr>
            <a:endParaRPr lang="en-US" dirty="0" smtClean="0"/>
          </a:p>
          <a:p>
            <a:pPr marL="971550" lvl="1" indent="-514350">
              <a:buFont typeface="+mj-lt"/>
              <a:buAutoNum type="arabicPeriod"/>
            </a:pPr>
            <a:endParaRPr lang="en-US" dirty="0" smtClean="0"/>
          </a:p>
          <a:p>
            <a:pPr marL="971550" lvl="1" indent="-514350">
              <a:buFont typeface="+mj-lt"/>
              <a:buAutoNum type="arabicPeriod"/>
            </a:pPr>
            <a:endParaRPr lang="en-US" dirty="0"/>
          </a:p>
        </p:txBody>
      </p:sp>
    </p:spTree>
    <p:extLst>
      <p:ext uri="{BB962C8B-B14F-4D97-AF65-F5344CB8AC3E}">
        <p14:creationId xmlns:p14="http://schemas.microsoft.com/office/powerpoint/2010/main" val="17574247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685800" y="541020"/>
            <a:ext cx="7772400" cy="609600"/>
          </a:xfrm>
        </p:spPr>
        <p:txBody>
          <a:bodyPr>
            <a:noAutofit/>
          </a:bodyPr>
          <a:lstStyle/>
          <a:p>
            <a:r>
              <a:rPr lang="en-US" altLang="en-US" sz="2800" dirty="0" smtClean="0"/>
              <a:t>Warehouse and Inventory Level Optimization Study</a:t>
            </a:r>
            <a:endParaRPr lang="en-US" altLang="en-US" sz="2800" dirty="0"/>
          </a:p>
        </p:txBody>
      </p:sp>
      <p:sp>
        <p:nvSpPr>
          <p:cNvPr id="165891" name="Text Box 3"/>
          <p:cNvSpPr txBox="1">
            <a:spLocks noChangeArrowheads="1"/>
          </p:cNvSpPr>
          <p:nvPr/>
        </p:nvSpPr>
        <p:spPr bwMode="auto">
          <a:xfrm>
            <a:off x="609600" y="1143000"/>
            <a:ext cx="8238836"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8600" indent="-228600">
              <a:defRPr sz="2400">
                <a:solidFill>
                  <a:schemeClr val="tx1"/>
                </a:solidFill>
                <a:latin typeface="Times New Roman" panose="02020603050405020304" pitchFamily="18" charset="0"/>
              </a:defRPr>
            </a:lvl1pPr>
            <a:lvl2pPr marL="685800" indent="-2286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u="sng" dirty="0">
                <a:latin typeface="+mn-lt"/>
                <a:cs typeface="Times New Roman" panose="02020603050405020304" pitchFamily="18" charset="0"/>
              </a:rPr>
              <a:t>System Overview</a:t>
            </a:r>
          </a:p>
          <a:p>
            <a:pPr>
              <a:spcBef>
                <a:spcPct val="50000"/>
              </a:spcBef>
              <a:buFontTx/>
              <a:buChar char="•"/>
            </a:pPr>
            <a:r>
              <a:rPr lang="en-US" altLang="en-US" sz="2000" dirty="0" smtClean="0">
                <a:latin typeface="+mn-lt"/>
                <a:cs typeface="Times New Roman" panose="02020603050405020304" pitchFamily="18" charset="0"/>
              </a:rPr>
              <a:t>The </a:t>
            </a:r>
            <a:r>
              <a:rPr lang="en-US" altLang="en-US" sz="2000" dirty="0">
                <a:latin typeface="+mn-lt"/>
                <a:cs typeface="Times New Roman" panose="02020603050405020304" pitchFamily="18" charset="0"/>
              </a:rPr>
              <a:t>two objectives in the problem were to minimize cost of operations and to maximize customer satisfaction (or minimize customer dissatisfaction)</a:t>
            </a:r>
          </a:p>
          <a:p>
            <a:pPr>
              <a:spcBef>
                <a:spcPct val="50000"/>
              </a:spcBef>
              <a:buFontTx/>
              <a:buChar char="•"/>
            </a:pPr>
            <a:r>
              <a:rPr lang="en-US" altLang="en-US" sz="2000" dirty="0">
                <a:latin typeface="+mn-lt"/>
                <a:cs typeface="Times New Roman" panose="02020603050405020304" pitchFamily="18" charset="0"/>
              </a:rPr>
              <a:t>The problem was to determine the size of the warehouse needed for a brewing company.</a:t>
            </a:r>
          </a:p>
          <a:p>
            <a:pPr>
              <a:spcBef>
                <a:spcPct val="50000"/>
              </a:spcBef>
              <a:buFontTx/>
              <a:buChar char="•"/>
            </a:pPr>
            <a:r>
              <a:rPr lang="en-US" altLang="en-US" sz="2000" dirty="0">
                <a:latin typeface="+mn-lt"/>
                <a:cs typeface="Times New Roman" panose="02020603050405020304" pitchFamily="18" charset="0"/>
              </a:rPr>
              <a:t>On the surface, this appears to be a relatively simple problem</a:t>
            </a:r>
          </a:p>
          <a:p>
            <a:pPr>
              <a:spcBef>
                <a:spcPct val="50000"/>
              </a:spcBef>
              <a:buFontTx/>
              <a:buChar char="•"/>
            </a:pPr>
            <a:r>
              <a:rPr lang="en-US" altLang="en-US" sz="2000" dirty="0">
                <a:latin typeface="+mn-lt"/>
                <a:cs typeface="Times New Roman" panose="02020603050405020304" pitchFamily="18" charset="0"/>
              </a:rPr>
              <a:t>To solve this is a much more complicated question that includes issues such as customer demand, brewing and packaging variability, safety stock levels and product preferences. </a:t>
            </a:r>
          </a:p>
          <a:p>
            <a:pPr>
              <a:spcBef>
                <a:spcPct val="50000"/>
              </a:spcBef>
              <a:buFontTx/>
              <a:buChar char="•"/>
            </a:pPr>
            <a:r>
              <a:rPr lang="en-US" altLang="en-US" sz="2000" dirty="0">
                <a:latin typeface="+mn-lt"/>
                <a:cs typeface="Times New Roman" panose="02020603050405020304" pitchFamily="18" charset="0"/>
              </a:rPr>
              <a:t>To develop a model, we need to define the real problem, identify available data, analyze the data and statistical analysis, select the appropriate modeling methodologies and integrate these components into a general decision model.</a:t>
            </a:r>
          </a:p>
        </p:txBody>
      </p:sp>
    </p:spTree>
    <p:extLst>
      <p:ext uri="{BB962C8B-B14F-4D97-AF65-F5344CB8AC3E}">
        <p14:creationId xmlns:p14="http://schemas.microsoft.com/office/powerpoint/2010/main" val="40910114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199683" name="Text Box 3"/>
          <p:cNvSpPr txBox="1">
            <a:spLocks noChangeArrowheads="1"/>
          </p:cNvSpPr>
          <p:nvPr/>
        </p:nvSpPr>
        <p:spPr bwMode="auto">
          <a:xfrm>
            <a:off x="609600" y="1143000"/>
            <a:ext cx="80772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General Concept of the System</a:t>
            </a:r>
          </a:p>
          <a:p>
            <a:pPr>
              <a:spcBef>
                <a:spcPct val="50000"/>
              </a:spcBef>
              <a:buFontTx/>
              <a:buChar char="•"/>
            </a:pPr>
            <a:r>
              <a:rPr lang="en-US" altLang="en-US" dirty="0">
                <a:latin typeface="+mn-lt"/>
                <a:cs typeface="Times New Roman" panose="02020603050405020304" pitchFamily="18" charset="0"/>
              </a:rPr>
              <a:t>The general concept of the system is to establish the safety stock and inventory level required to support the desired service level to the wholesalers.</a:t>
            </a:r>
          </a:p>
          <a:p>
            <a:pPr>
              <a:spcBef>
                <a:spcPct val="50000"/>
              </a:spcBef>
              <a:buFontTx/>
              <a:buChar char="•"/>
            </a:pPr>
            <a:r>
              <a:rPr lang="en-US" altLang="en-US" dirty="0">
                <a:latin typeface="+mn-lt"/>
                <a:cs typeface="Times New Roman" panose="02020603050405020304" pitchFamily="18" charset="0"/>
              </a:rPr>
              <a:t>As statistical analysis was done on the production forecast and actual production and sales to measure their variability for establishing safety stock requirements.</a:t>
            </a:r>
          </a:p>
          <a:p>
            <a:pPr>
              <a:spcBef>
                <a:spcPct val="50000"/>
              </a:spcBef>
              <a:buFontTx/>
              <a:buChar char="•"/>
            </a:pPr>
            <a:r>
              <a:rPr lang="en-US" altLang="en-US" dirty="0">
                <a:latin typeface="+mn-lt"/>
                <a:cs typeface="Times New Roman" panose="02020603050405020304" pitchFamily="18" charset="0"/>
              </a:rPr>
              <a:t>Once this is done, the production of products is measured as they flow through brewing, packaging, warehousing and distribution to dynamically determine the optimal Full Goods Days Inventory as an output of the system</a:t>
            </a:r>
            <a:r>
              <a:rPr lang="en-US" altLang="en-US" dirty="0" smtClean="0">
                <a:latin typeface="+mn-lt"/>
                <a:cs typeface="Times New Roman" panose="02020603050405020304" pitchFamily="18" charset="0"/>
              </a:rPr>
              <a:t>.</a:t>
            </a:r>
            <a:endParaRPr lang="en-US" altLang="en-US" dirty="0">
              <a:latin typeface="+mn-lt"/>
              <a:cs typeface="Times New Roman" panose="02020603050405020304" pitchFamily="18" charset="0"/>
            </a:endParaRPr>
          </a:p>
        </p:txBody>
      </p:sp>
    </p:spTree>
    <p:extLst>
      <p:ext uri="{BB962C8B-B14F-4D97-AF65-F5344CB8AC3E}">
        <p14:creationId xmlns:p14="http://schemas.microsoft.com/office/powerpoint/2010/main" val="19813543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685800" y="533400"/>
            <a:ext cx="7772400" cy="609600"/>
          </a:xfrm>
        </p:spPr>
        <p:txBody>
          <a:bodyPr>
            <a:noAutofit/>
          </a:bodyPr>
          <a:lstStyle/>
          <a:p>
            <a:r>
              <a:rPr lang="en-US" altLang="en-US" sz="2800" dirty="0" smtClean="0"/>
              <a:t>Warehouse and Inventory Level Optimization Study</a:t>
            </a:r>
            <a:endParaRPr lang="en-US" altLang="en-US" sz="2800" dirty="0"/>
          </a:p>
        </p:txBody>
      </p:sp>
      <p:sp>
        <p:nvSpPr>
          <p:cNvPr id="199683" name="Text Box 3"/>
          <p:cNvSpPr txBox="1">
            <a:spLocks noChangeArrowheads="1"/>
          </p:cNvSpPr>
          <p:nvPr/>
        </p:nvSpPr>
        <p:spPr bwMode="auto">
          <a:xfrm>
            <a:off x="609600" y="1143000"/>
            <a:ext cx="823883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General Concept of the System</a:t>
            </a:r>
          </a:p>
          <a:p>
            <a:pPr>
              <a:spcBef>
                <a:spcPct val="50000"/>
              </a:spcBef>
              <a:buFontTx/>
              <a:buChar char="•"/>
            </a:pPr>
            <a:r>
              <a:rPr lang="en-US" altLang="en-US" dirty="0" smtClean="0">
                <a:latin typeface="+mn-lt"/>
                <a:cs typeface="Times New Roman" panose="02020603050405020304" pitchFamily="18" charset="0"/>
              </a:rPr>
              <a:t>To </a:t>
            </a:r>
            <a:r>
              <a:rPr lang="en-US" altLang="en-US" dirty="0">
                <a:latin typeface="+mn-lt"/>
                <a:cs typeface="Times New Roman" panose="02020603050405020304" pitchFamily="18" charset="0"/>
              </a:rPr>
              <a:t>accomplish this, three major steps must be accomplished:</a:t>
            </a:r>
          </a:p>
          <a:p>
            <a:pPr lvl="1">
              <a:spcBef>
                <a:spcPct val="50000"/>
              </a:spcBef>
              <a:buFontTx/>
              <a:buAutoNum type="arabicPeriod"/>
            </a:pPr>
            <a:r>
              <a:rPr lang="en-US" altLang="en-US" dirty="0">
                <a:latin typeface="+mn-lt"/>
                <a:cs typeface="Times New Roman" panose="02020603050405020304" pitchFamily="18" charset="0"/>
              </a:rPr>
              <a:t>Analyze the demand and determine the optimal safety stock required to support a desired service level.</a:t>
            </a:r>
          </a:p>
          <a:p>
            <a:pPr lvl="1">
              <a:spcBef>
                <a:spcPct val="50000"/>
              </a:spcBef>
              <a:buFontTx/>
              <a:buAutoNum type="arabicPeriod"/>
            </a:pPr>
            <a:r>
              <a:rPr lang="en-US" altLang="en-US" dirty="0">
                <a:latin typeface="+mn-lt"/>
                <a:cs typeface="Times New Roman" panose="02020603050405020304" pitchFamily="18" charset="0"/>
              </a:rPr>
              <a:t>Perform a weekly trade-off analysis between cost and out-of-stock lost sales to refine the safety stock requirements when all demand cannot be met. (MODM model)</a:t>
            </a:r>
          </a:p>
          <a:p>
            <a:pPr lvl="1">
              <a:spcBef>
                <a:spcPct val="50000"/>
              </a:spcBef>
              <a:buFontTx/>
              <a:buAutoNum type="arabicPeriod"/>
            </a:pPr>
            <a:r>
              <a:rPr lang="en-US" altLang="en-US" dirty="0">
                <a:latin typeface="+mn-lt"/>
                <a:cs typeface="Times New Roman" panose="02020603050405020304" pitchFamily="18" charset="0"/>
              </a:rPr>
              <a:t>Follow the flow through the entire process with an expert system to understand how the inventory fluctuates on individual shifts.</a:t>
            </a:r>
          </a:p>
        </p:txBody>
      </p:sp>
    </p:spTree>
    <p:extLst>
      <p:ext uri="{BB962C8B-B14F-4D97-AF65-F5344CB8AC3E}">
        <p14:creationId xmlns:p14="http://schemas.microsoft.com/office/powerpoint/2010/main" val="6756032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685800" y="552450"/>
            <a:ext cx="7772400" cy="609600"/>
          </a:xfrm>
        </p:spPr>
        <p:txBody>
          <a:bodyPr>
            <a:noAutofit/>
          </a:bodyPr>
          <a:lstStyle/>
          <a:p>
            <a:r>
              <a:rPr lang="en-US" altLang="en-US" sz="2800" dirty="0" smtClean="0"/>
              <a:t>Warehouse and Inventory Level Optimization Study</a:t>
            </a:r>
            <a:endParaRPr lang="en-US" altLang="en-US" sz="2800" dirty="0"/>
          </a:p>
        </p:txBody>
      </p:sp>
      <p:sp>
        <p:nvSpPr>
          <p:cNvPr id="200707" name="Text Box 3"/>
          <p:cNvSpPr txBox="1">
            <a:spLocks noChangeArrowheads="1"/>
          </p:cNvSpPr>
          <p:nvPr/>
        </p:nvSpPr>
        <p:spPr bwMode="auto">
          <a:xfrm>
            <a:off x="609600" y="1143000"/>
            <a:ext cx="822036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Safety Stock Determination Overview</a:t>
            </a:r>
          </a:p>
          <a:p>
            <a:pPr>
              <a:spcBef>
                <a:spcPct val="50000"/>
              </a:spcBef>
              <a:buFontTx/>
              <a:buChar char="•"/>
            </a:pPr>
            <a:r>
              <a:rPr lang="en-US" altLang="en-US" dirty="0">
                <a:latin typeface="+mn-lt"/>
                <a:cs typeface="Times New Roman" panose="02020603050405020304" pitchFamily="18" charset="0"/>
              </a:rPr>
              <a:t>Data was analyzed to determine the variation in what was forecast and what was actually produced and the variation in sales.</a:t>
            </a:r>
          </a:p>
          <a:p>
            <a:pPr>
              <a:spcBef>
                <a:spcPct val="50000"/>
              </a:spcBef>
              <a:buFontTx/>
              <a:buChar char="•"/>
            </a:pPr>
            <a:r>
              <a:rPr lang="en-US" altLang="en-US" dirty="0">
                <a:latin typeface="+mn-lt"/>
                <a:cs typeface="Times New Roman" panose="02020603050405020304" pitchFamily="18" charset="0"/>
              </a:rPr>
              <a:t>A combined variation in production and sales is required for the analysis.</a:t>
            </a:r>
          </a:p>
          <a:p>
            <a:pPr>
              <a:spcBef>
                <a:spcPct val="50000"/>
              </a:spcBef>
              <a:buFontTx/>
              <a:buChar char="•"/>
            </a:pPr>
            <a:r>
              <a:rPr lang="en-US" altLang="en-US" dirty="0">
                <a:latin typeface="+mn-lt"/>
                <a:cs typeface="Times New Roman" panose="02020603050405020304" pitchFamily="18" charset="0"/>
              </a:rPr>
              <a:t>Because of the high dependency of brewing with packaging and data issues, both were identified as production variability.</a:t>
            </a:r>
          </a:p>
          <a:p>
            <a:pPr>
              <a:spcBef>
                <a:spcPct val="50000"/>
              </a:spcBef>
              <a:buFontTx/>
              <a:buChar char="•"/>
            </a:pPr>
            <a:r>
              <a:rPr lang="en-US" altLang="en-US" dirty="0" smtClean="0">
                <a:latin typeface="+mn-lt"/>
                <a:cs typeface="Times New Roman" panose="02020603050405020304" pitchFamily="18" charset="0"/>
              </a:rPr>
              <a:t>Data was </a:t>
            </a:r>
            <a:r>
              <a:rPr lang="en-US" altLang="en-US" dirty="0">
                <a:latin typeface="+mn-lt"/>
                <a:cs typeface="Times New Roman" panose="02020603050405020304" pitchFamily="18" charset="0"/>
              </a:rPr>
              <a:t>used to try to match forecast with actual data.  This was done with a fair amount of time and some difficulty</a:t>
            </a:r>
            <a:r>
              <a:rPr lang="en-US" altLang="en-US" dirty="0" smtClean="0">
                <a:latin typeface="+mn-lt"/>
                <a:cs typeface="Times New Roman" panose="02020603050405020304" pitchFamily="18" charset="0"/>
              </a:rPr>
              <a:t>.</a:t>
            </a:r>
            <a:endParaRPr lang="en-US" altLang="en-US" dirty="0">
              <a:latin typeface="+mn-lt"/>
              <a:cs typeface="Times New Roman" panose="02020603050405020304" pitchFamily="18" charset="0"/>
            </a:endParaRPr>
          </a:p>
        </p:txBody>
      </p:sp>
    </p:spTree>
    <p:extLst>
      <p:ext uri="{BB962C8B-B14F-4D97-AF65-F5344CB8AC3E}">
        <p14:creationId xmlns:p14="http://schemas.microsoft.com/office/powerpoint/2010/main" val="3951650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3" name="Content Placeholder 2"/>
          <p:cNvSpPr>
            <a:spLocks noGrp="1"/>
          </p:cNvSpPr>
          <p:nvPr>
            <p:ph idx="1"/>
          </p:nvPr>
        </p:nvSpPr>
        <p:spPr/>
        <p:txBody>
          <a:bodyPr>
            <a:normAutofit fontScale="92500"/>
          </a:bodyPr>
          <a:lstStyle/>
          <a:p>
            <a:r>
              <a:rPr lang="en-US" dirty="0" smtClean="0"/>
              <a:t>Decisions need to be supported by robust tools to </a:t>
            </a:r>
            <a:r>
              <a:rPr lang="en-US" dirty="0"/>
              <a:t>enable managers to evaluate the impact of </a:t>
            </a:r>
            <a:r>
              <a:rPr lang="en-US" dirty="0" smtClean="0"/>
              <a:t>their decisions </a:t>
            </a:r>
            <a:r>
              <a:rPr lang="en-US" dirty="0"/>
              <a:t>prior to </a:t>
            </a:r>
            <a:r>
              <a:rPr lang="en-US" dirty="0" smtClean="0"/>
              <a:t>making them.</a:t>
            </a:r>
            <a:endParaRPr lang="en-US" dirty="0" smtClean="0"/>
          </a:p>
          <a:p>
            <a:r>
              <a:rPr lang="en-US" dirty="0" smtClean="0"/>
              <a:t>System </a:t>
            </a:r>
            <a:r>
              <a:rPr lang="en-US" dirty="0"/>
              <a:t>modelling </a:t>
            </a:r>
            <a:r>
              <a:rPr lang="en-US" dirty="0" smtClean="0"/>
              <a:t>is </a:t>
            </a:r>
            <a:r>
              <a:rPr lang="en-US" dirty="0"/>
              <a:t>used </a:t>
            </a:r>
            <a:r>
              <a:rPr lang="en-US" dirty="0" smtClean="0"/>
              <a:t>to </a:t>
            </a:r>
            <a:r>
              <a:rPr lang="en-US" dirty="0"/>
              <a:t>model the real </a:t>
            </a:r>
            <a:r>
              <a:rPr lang="en-US" dirty="0" smtClean="0"/>
              <a:t>system. </a:t>
            </a:r>
          </a:p>
          <a:p>
            <a:r>
              <a:rPr lang="en-US" dirty="0" smtClean="0"/>
              <a:t>These </a:t>
            </a:r>
            <a:r>
              <a:rPr lang="en-US" dirty="0"/>
              <a:t>models can </a:t>
            </a:r>
            <a:r>
              <a:rPr lang="en-US" dirty="0" smtClean="0"/>
              <a:t>be mathematical </a:t>
            </a:r>
            <a:r>
              <a:rPr lang="en-US" dirty="0"/>
              <a:t>models or simulation models. </a:t>
            </a:r>
            <a:endParaRPr lang="en-US" dirty="0" smtClean="0"/>
          </a:p>
          <a:p>
            <a:r>
              <a:rPr lang="en-US" dirty="0" smtClean="0"/>
              <a:t>System complexity can make mathematical </a:t>
            </a:r>
            <a:r>
              <a:rPr lang="en-US" dirty="0"/>
              <a:t>models </a:t>
            </a:r>
            <a:r>
              <a:rPr lang="en-US" dirty="0" smtClean="0"/>
              <a:t>difficult to implement in practice.</a:t>
            </a:r>
            <a:endParaRPr lang="en-US" dirty="0" smtClean="0"/>
          </a:p>
        </p:txBody>
      </p:sp>
    </p:spTree>
    <p:extLst>
      <p:ext uri="{BB962C8B-B14F-4D97-AF65-F5344CB8AC3E}">
        <p14:creationId xmlns:p14="http://schemas.microsoft.com/office/powerpoint/2010/main" val="15323042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685800" y="55245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00707" name="Text Box 3"/>
          <p:cNvSpPr txBox="1">
            <a:spLocks noChangeArrowheads="1"/>
          </p:cNvSpPr>
          <p:nvPr/>
        </p:nvSpPr>
        <p:spPr bwMode="auto">
          <a:xfrm>
            <a:off x="609600" y="1143000"/>
            <a:ext cx="80772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Safety Stock Determination Overview</a:t>
            </a:r>
          </a:p>
          <a:p>
            <a:pPr>
              <a:spcBef>
                <a:spcPct val="50000"/>
              </a:spcBef>
              <a:buFontTx/>
              <a:buChar char="•"/>
            </a:pPr>
            <a:r>
              <a:rPr lang="en-US" altLang="en-US" dirty="0" smtClean="0">
                <a:latin typeface="+mn-lt"/>
                <a:cs typeface="Times New Roman" panose="02020603050405020304" pitchFamily="18" charset="0"/>
              </a:rPr>
              <a:t>The </a:t>
            </a:r>
            <a:r>
              <a:rPr lang="en-US" altLang="en-US" dirty="0">
                <a:latin typeface="+mn-lt"/>
                <a:cs typeface="Times New Roman" panose="02020603050405020304" pitchFamily="18" charset="0"/>
              </a:rPr>
              <a:t>variability being captured was unplanned variability in production and sales. Safety stock covers unplanned variability.  Buffer stock covers planned variability.</a:t>
            </a:r>
          </a:p>
          <a:p>
            <a:pPr>
              <a:spcBef>
                <a:spcPct val="50000"/>
              </a:spcBef>
              <a:buFontTx/>
              <a:buChar char="•"/>
            </a:pPr>
            <a:r>
              <a:rPr lang="en-US" altLang="en-US" dirty="0">
                <a:latin typeface="+mn-lt"/>
                <a:cs typeface="Times New Roman" panose="02020603050405020304" pitchFamily="18" charset="0"/>
              </a:rPr>
              <a:t>We needed to measure the desired production amounts and the actual production amounts.  </a:t>
            </a:r>
          </a:p>
          <a:p>
            <a:pPr>
              <a:spcBef>
                <a:spcPct val="50000"/>
              </a:spcBef>
              <a:buFontTx/>
              <a:buChar char="•"/>
            </a:pPr>
            <a:r>
              <a:rPr lang="en-US" altLang="en-US" dirty="0">
                <a:latin typeface="+mn-lt"/>
                <a:cs typeface="Times New Roman" panose="02020603050405020304" pitchFamily="18" charset="0"/>
              </a:rPr>
              <a:t>Orders and production were matched at three weeks out.  Prior to this, orders drive production, after this, production drives orders.   </a:t>
            </a:r>
          </a:p>
        </p:txBody>
      </p:sp>
    </p:spTree>
    <p:extLst>
      <p:ext uri="{BB962C8B-B14F-4D97-AF65-F5344CB8AC3E}">
        <p14:creationId xmlns:p14="http://schemas.microsoft.com/office/powerpoint/2010/main" val="22474666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02755" name="Text Box 3"/>
          <p:cNvSpPr txBox="1">
            <a:spLocks noChangeArrowheads="1"/>
          </p:cNvSpPr>
          <p:nvPr/>
        </p:nvSpPr>
        <p:spPr bwMode="auto">
          <a:xfrm>
            <a:off x="609600" y="1143000"/>
            <a:ext cx="80772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Safety Stock Determination Overview</a:t>
            </a:r>
          </a:p>
          <a:p>
            <a:pPr>
              <a:spcBef>
                <a:spcPct val="50000"/>
              </a:spcBef>
            </a:pPr>
            <a:r>
              <a:rPr lang="en-US" altLang="en-US" dirty="0">
                <a:latin typeface="+mn-lt"/>
                <a:cs typeface="Times New Roman" panose="02020603050405020304" pitchFamily="18" charset="0"/>
              </a:rPr>
              <a:t>In this environment, the following general statistical analysis was selected. </a:t>
            </a:r>
          </a:p>
          <a:p>
            <a:pPr>
              <a:spcBef>
                <a:spcPct val="50000"/>
              </a:spcBef>
            </a:pPr>
            <a:r>
              <a:rPr lang="en-US" altLang="en-US" dirty="0">
                <a:latin typeface="+mn-lt"/>
                <a:cs typeface="Times New Roman" panose="02020603050405020304" pitchFamily="18" charset="0"/>
              </a:rPr>
              <a:t>1.	Capture sales across all wholesalers to develop the sales distribution by product and container and calculate σ * the variability in sales.</a:t>
            </a:r>
          </a:p>
          <a:p>
            <a:pPr>
              <a:spcBef>
                <a:spcPct val="50000"/>
              </a:spcBef>
            </a:pPr>
            <a:r>
              <a:rPr lang="en-US" altLang="en-US" dirty="0">
                <a:latin typeface="+mn-lt"/>
                <a:cs typeface="Times New Roman" panose="02020603050405020304" pitchFamily="18" charset="0"/>
              </a:rPr>
              <a:t>2.	Match the forecast production for each product with the production three weeks later.  Fit a least squares model that predicts actual production from forecast production.</a:t>
            </a:r>
          </a:p>
          <a:p>
            <a:pPr>
              <a:spcBef>
                <a:spcPct val="50000"/>
              </a:spcBef>
              <a:buFontTx/>
              <a:buAutoNum type="arabicPeriod" startAt="3"/>
            </a:pPr>
            <a:r>
              <a:rPr lang="en-US" altLang="en-US" dirty="0">
                <a:latin typeface="+mn-lt"/>
                <a:cs typeface="Times New Roman" panose="02020603050405020304" pitchFamily="18" charset="0"/>
              </a:rPr>
              <a:t>Calculate the expected production AP as a function of forecasted production</a:t>
            </a:r>
            <a:r>
              <a:rPr lang="en-US" altLang="en-US" dirty="0" smtClean="0">
                <a:latin typeface="+mn-lt"/>
                <a:cs typeface="Times New Roman" panose="02020603050405020304" pitchFamily="18" charset="0"/>
              </a:rPr>
              <a:t>.</a:t>
            </a:r>
            <a:endParaRPr lang="en-US" altLang="en-US" dirty="0">
              <a:latin typeface="+mn-lt"/>
              <a:cs typeface="Times New Roman" panose="02020603050405020304" pitchFamily="18" charset="0"/>
            </a:endParaRPr>
          </a:p>
        </p:txBody>
      </p:sp>
    </p:spTree>
    <p:extLst>
      <p:ext uri="{BB962C8B-B14F-4D97-AF65-F5344CB8AC3E}">
        <p14:creationId xmlns:p14="http://schemas.microsoft.com/office/powerpoint/2010/main" val="12687734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02755" name="Text Box 3"/>
          <p:cNvSpPr txBox="1">
            <a:spLocks noChangeArrowheads="1"/>
          </p:cNvSpPr>
          <p:nvPr/>
        </p:nvSpPr>
        <p:spPr bwMode="auto">
          <a:xfrm>
            <a:off x="609600" y="1143000"/>
            <a:ext cx="8077200"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u="sng" dirty="0">
                <a:latin typeface="+mn-lt"/>
                <a:cs typeface="Times New Roman" panose="02020603050405020304" pitchFamily="18" charset="0"/>
              </a:rPr>
              <a:t>Safety Stock Determination Overview</a:t>
            </a:r>
          </a:p>
          <a:p>
            <a:pPr>
              <a:spcBef>
                <a:spcPct val="50000"/>
              </a:spcBef>
            </a:pPr>
            <a:r>
              <a:rPr lang="en-US" altLang="en-US" sz="2000" dirty="0">
                <a:latin typeface="+mn-lt"/>
                <a:cs typeface="Times New Roman" panose="02020603050405020304" pitchFamily="18" charset="0"/>
              </a:rPr>
              <a:t>In this environment, the following general statistical analysis was selected. </a:t>
            </a:r>
          </a:p>
          <a:p>
            <a:pPr>
              <a:spcBef>
                <a:spcPct val="50000"/>
              </a:spcBef>
            </a:pPr>
            <a:r>
              <a:rPr lang="en-US" altLang="en-US" sz="2000" dirty="0" smtClean="0">
                <a:latin typeface="+mn-lt"/>
                <a:cs typeface="Times New Roman" panose="02020603050405020304" pitchFamily="18" charset="0"/>
              </a:rPr>
              <a:t>4.	Calculate </a:t>
            </a:r>
            <a:r>
              <a:rPr lang="en-US" altLang="en-US" sz="2000" dirty="0">
                <a:latin typeface="+mn-lt"/>
                <a:cs typeface="Times New Roman" panose="02020603050405020304" pitchFamily="18" charset="0"/>
              </a:rPr>
              <a:t>σ* the variability of production for each product.</a:t>
            </a:r>
          </a:p>
          <a:p>
            <a:pPr>
              <a:spcBef>
                <a:spcPct val="50000"/>
              </a:spcBef>
            </a:pPr>
            <a:r>
              <a:rPr lang="en-US" altLang="en-US" sz="2000" dirty="0">
                <a:latin typeface="+mn-lt"/>
                <a:cs typeface="Times New Roman" panose="02020603050405020304" pitchFamily="18" charset="0"/>
              </a:rPr>
              <a:t>5.	Calculate the combined variability of production and sales.</a:t>
            </a:r>
          </a:p>
          <a:p>
            <a:pPr>
              <a:spcBef>
                <a:spcPct val="50000"/>
              </a:spcBef>
            </a:pPr>
            <a:r>
              <a:rPr lang="en-US" altLang="en-US" sz="2000" dirty="0">
                <a:latin typeface="+mn-lt"/>
                <a:cs typeface="Times New Roman" panose="02020603050405020304" pitchFamily="18" charset="0"/>
              </a:rPr>
              <a:t>		 z =  σ </a:t>
            </a:r>
            <a:r>
              <a:rPr lang="en-US" altLang="en-US" sz="2000" baseline="30000" dirty="0">
                <a:latin typeface="+mn-lt"/>
                <a:cs typeface="Times New Roman" panose="02020603050405020304" pitchFamily="18" charset="0"/>
              </a:rPr>
              <a:t>2</a:t>
            </a:r>
            <a:r>
              <a:rPr lang="en-US" altLang="en-US" sz="2000" dirty="0">
                <a:latin typeface="+mn-lt"/>
                <a:cs typeface="Times New Roman" panose="02020603050405020304" pitchFamily="18" charset="0"/>
              </a:rPr>
              <a:t>+ σ*</a:t>
            </a:r>
            <a:r>
              <a:rPr lang="en-US" altLang="en-US" sz="2000" baseline="30000" dirty="0">
                <a:latin typeface="+mn-lt"/>
                <a:cs typeface="Times New Roman" panose="02020603050405020304" pitchFamily="18" charset="0"/>
              </a:rPr>
              <a:t>2</a:t>
            </a:r>
            <a:r>
              <a:rPr lang="en-US" altLang="en-US" sz="2000" dirty="0">
                <a:latin typeface="+mn-lt"/>
                <a:cs typeface="Times New Roman" panose="02020603050405020304" pitchFamily="18" charset="0"/>
              </a:rPr>
              <a:t>        </a:t>
            </a:r>
          </a:p>
          <a:p>
            <a:pPr>
              <a:spcBef>
                <a:spcPct val="50000"/>
              </a:spcBef>
            </a:pPr>
            <a:r>
              <a:rPr lang="en-US" altLang="en-US" sz="2000" dirty="0">
                <a:latin typeface="+mn-lt"/>
                <a:cs typeface="Times New Roman" panose="02020603050405020304" pitchFamily="18" charset="0"/>
              </a:rPr>
              <a:t>6.	With this estimate of production and sales variability, the distribution can then be developed and the desired safety stock levels for each product determined.  An acceptable frequency of stock-outages for each product P(z &gt; </a:t>
            </a:r>
            <a:r>
              <a:rPr lang="en-US" altLang="en-US" sz="2000" dirty="0" err="1">
                <a:latin typeface="+mn-lt"/>
                <a:cs typeface="Times New Roman" panose="02020603050405020304" pitchFamily="18" charset="0"/>
              </a:rPr>
              <a:t>z</a:t>
            </a:r>
            <a:r>
              <a:rPr lang="en-US" altLang="en-US" sz="2000" baseline="-25000" dirty="0" err="1">
                <a:latin typeface="+mn-lt"/>
                <a:cs typeface="Times New Roman" panose="02020603050405020304" pitchFamily="18" charset="0"/>
              </a:rPr>
              <a:t>c</a:t>
            </a:r>
            <a:r>
              <a:rPr lang="en-US" altLang="en-US" sz="2000" dirty="0">
                <a:latin typeface="+mn-lt"/>
                <a:cs typeface="Times New Roman" panose="02020603050405020304" pitchFamily="18" charset="0"/>
              </a:rPr>
              <a:t>) where </a:t>
            </a:r>
            <a:r>
              <a:rPr lang="en-US" altLang="en-US" sz="2000" dirty="0" err="1">
                <a:latin typeface="+mn-lt"/>
                <a:cs typeface="Times New Roman" panose="02020603050405020304" pitchFamily="18" charset="0"/>
              </a:rPr>
              <a:t>z</a:t>
            </a:r>
            <a:r>
              <a:rPr lang="en-US" altLang="en-US" sz="2000" baseline="-25000" dirty="0" err="1">
                <a:latin typeface="+mn-lt"/>
                <a:cs typeface="Times New Roman" panose="02020603050405020304" pitchFamily="18" charset="0"/>
              </a:rPr>
              <a:t>c</a:t>
            </a:r>
            <a:r>
              <a:rPr lang="en-US" altLang="en-US" sz="2000" dirty="0">
                <a:latin typeface="+mn-lt"/>
                <a:cs typeface="Times New Roman" panose="02020603050405020304" pitchFamily="18" charset="0"/>
              </a:rPr>
              <a:t> is the combined safety stock of the wholesalers and brewery would then be determined.</a:t>
            </a:r>
          </a:p>
          <a:p>
            <a:pPr>
              <a:spcBef>
                <a:spcPct val="50000"/>
              </a:spcBef>
            </a:pPr>
            <a:endParaRPr lang="en-US" altLang="en-US" sz="2000" dirty="0">
              <a:latin typeface="+mn-lt"/>
              <a:cs typeface="Times New Roman" panose="02020603050405020304" pitchFamily="18" charset="0"/>
            </a:endParaRPr>
          </a:p>
          <a:p>
            <a:pPr>
              <a:spcBef>
                <a:spcPct val="50000"/>
              </a:spcBef>
            </a:pPr>
            <a:endParaRPr lang="en-US" altLang="en-US" sz="2000" dirty="0">
              <a:latin typeface="+mn-lt"/>
              <a:cs typeface="Times New Roman" panose="02020603050405020304" pitchFamily="18" charset="0"/>
            </a:endParaRPr>
          </a:p>
        </p:txBody>
      </p:sp>
    </p:spTree>
    <p:extLst>
      <p:ext uri="{BB962C8B-B14F-4D97-AF65-F5344CB8AC3E}">
        <p14:creationId xmlns:p14="http://schemas.microsoft.com/office/powerpoint/2010/main" val="38615642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685800" y="533400"/>
            <a:ext cx="7772400" cy="609600"/>
          </a:xfrm>
        </p:spPr>
        <p:txBody>
          <a:bodyPr/>
          <a:lstStyle/>
          <a:p>
            <a:r>
              <a:rPr lang="en-US" altLang="en-US" sz="2400" dirty="0" smtClean="0"/>
              <a:t>Warehouse and Inventory Level Optimization Study</a:t>
            </a:r>
            <a:endParaRPr lang="en-US" altLang="en-US" sz="2400" dirty="0"/>
          </a:p>
        </p:txBody>
      </p:sp>
      <p:sp>
        <p:nvSpPr>
          <p:cNvPr id="203779" name="Text Box 3"/>
          <p:cNvSpPr txBox="1">
            <a:spLocks noChangeArrowheads="1"/>
          </p:cNvSpPr>
          <p:nvPr/>
        </p:nvSpPr>
        <p:spPr bwMode="auto">
          <a:xfrm>
            <a:off x="609599" y="1143000"/>
            <a:ext cx="8266545"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u="sng" dirty="0">
                <a:latin typeface="+mn-lt"/>
                <a:cs typeface="Times New Roman" panose="02020603050405020304" pitchFamily="18" charset="0"/>
              </a:rPr>
              <a:t>Safety Stock Data Analysis</a:t>
            </a:r>
          </a:p>
          <a:p>
            <a:pPr>
              <a:spcBef>
                <a:spcPct val="50000"/>
              </a:spcBef>
              <a:buFontTx/>
              <a:buChar char="•"/>
            </a:pPr>
            <a:r>
              <a:rPr lang="en-US" altLang="en-US" sz="2000" dirty="0">
                <a:latin typeface="+mn-lt"/>
                <a:cs typeface="Times New Roman" panose="02020603050405020304" pitchFamily="18" charset="0"/>
              </a:rPr>
              <a:t>A thorough analysis of existing planning and operating systems was conducted.</a:t>
            </a:r>
          </a:p>
          <a:p>
            <a:pPr>
              <a:spcBef>
                <a:spcPct val="50000"/>
              </a:spcBef>
              <a:buFontTx/>
              <a:buChar char="•"/>
            </a:pPr>
            <a:r>
              <a:rPr lang="en-US" altLang="en-US" sz="2000" dirty="0">
                <a:latin typeface="+mn-lt"/>
                <a:cs typeface="Times New Roman" panose="02020603050405020304" pitchFamily="18" charset="0"/>
              </a:rPr>
              <a:t>The model transcended each level of the organization from management to operations to sales therefore data was required for each level of the organization.</a:t>
            </a:r>
          </a:p>
          <a:p>
            <a:pPr>
              <a:spcBef>
                <a:spcPct val="50000"/>
              </a:spcBef>
              <a:buFontTx/>
              <a:buChar char="•"/>
            </a:pPr>
            <a:r>
              <a:rPr lang="en-US" altLang="en-US" sz="2000" dirty="0">
                <a:latin typeface="+mn-lt"/>
                <a:cs typeface="Times New Roman" panose="02020603050405020304" pitchFamily="18" charset="0"/>
              </a:rPr>
              <a:t>Planning forecast and actual production were analyzed including:</a:t>
            </a:r>
          </a:p>
          <a:p>
            <a:pPr lvl="1">
              <a:spcBef>
                <a:spcPct val="50000"/>
              </a:spcBef>
              <a:buFont typeface="Arial" panose="020B0604020202020204" pitchFamily="34" charset="0"/>
              <a:buChar char="•"/>
            </a:pPr>
            <a:r>
              <a:rPr lang="en-US" altLang="en-US" sz="2000" dirty="0" smtClean="0">
                <a:latin typeface="+mn-lt"/>
                <a:cs typeface="Times New Roman" panose="02020603050405020304" pitchFamily="18" charset="0"/>
              </a:rPr>
              <a:t>Brewing </a:t>
            </a:r>
            <a:r>
              <a:rPr lang="en-US" altLang="en-US" sz="2000" dirty="0">
                <a:latin typeface="+mn-lt"/>
                <a:cs typeface="Times New Roman" panose="02020603050405020304" pitchFamily="18" charset="0"/>
              </a:rPr>
              <a:t>- Planned and Actual, Linear programming model used in planning</a:t>
            </a:r>
          </a:p>
          <a:p>
            <a:pPr lvl="1">
              <a:spcBef>
                <a:spcPct val="50000"/>
              </a:spcBef>
              <a:buFont typeface="Arial" panose="020B0604020202020204" pitchFamily="34" charset="0"/>
              <a:buChar char="•"/>
            </a:pPr>
            <a:r>
              <a:rPr lang="en-US" altLang="en-US" sz="2000" dirty="0" smtClean="0">
                <a:latin typeface="+mn-lt"/>
                <a:cs typeface="Times New Roman" panose="02020603050405020304" pitchFamily="18" charset="0"/>
              </a:rPr>
              <a:t>Production </a:t>
            </a:r>
            <a:r>
              <a:rPr lang="en-US" altLang="en-US" sz="2000" dirty="0">
                <a:latin typeface="+mn-lt"/>
                <a:cs typeface="Times New Roman" panose="02020603050405020304" pitchFamily="18" charset="0"/>
              </a:rPr>
              <a:t>- Planned and Actual, Production Scheduling</a:t>
            </a:r>
          </a:p>
          <a:p>
            <a:pPr lvl="1">
              <a:spcBef>
                <a:spcPct val="50000"/>
              </a:spcBef>
              <a:buFont typeface="Arial" panose="020B0604020202020204" pitchFamily="34" charset="0"/>
              <a:buChar char="•"/>
            </a:pPr>
            <a:r>
              <a:rPr lang="en-US" altLang="en-US" sz="2000" dirty="0" smtClean="0">
                <a:latin typeface="+mn-lt"/>
                <a:cs typeface="Times New Roman" panose="02020603050405020304" pitchFamily="18" charset="0"/>
              </a:rPr>
              <a:t>Orders </a:t>
            </a:r>
            <a:r>
              <a:rPr lang="en-US" altLang="en-US" sz="2000" dirty="0">
                <a:latin typeface="+mn-lt"/>
                <a:cs typeface="Times New Roman" panose="02020603050405020304" pitchFamily="18" charset="0"/>
              </a:rPr>
              <a:t>- Planned and Actual</a:t>
            </a:r>
          </a:p>
          <a:p>
            <a:pPr lvl="1">
              <a:spcBef>
                <a:spcPct val="50000"/>
              </a:spcBef>
              <a:buFont typeface="Arial" panose="020B0604020202020204" pitchFamily="34" charset="0"/>
              <a:buChar char="•"/>
            </a:pPr>
            <a:r>
              <a:rPr lang="en-US" altLang="en-US" sz="2000" dirty="0" smtClean="0">
                <a:latin typeface="+mn-lt"/>
                <a:cs typeface="Times New Roman" panose="02020603050405020304" pitchFamily="18" charset="0"/>
              </a:rPr>
              <a:t>Wholesaler </a:t>
            </a:r>
            <a:r>
              <a:rPr lang="en-US" altLang="en-US" sz="2000" dirty="0">
                <a:latin typeface="+mn-lt"/>
                <a:cs typeface="Times New Roman" panose="02020603050405020304" pitchFamily="18" charset="0"/>
              </a:rPr>
              <a:t>Sales - Actual</a:t>
            </a:r>
          </a:p>
          <a:p>
            <a:pPr lvl="1">
              <a:spcBef>
                <a:spcPct val="50000"/>
              </a:spcBef>
              <a:buFont typeface="Arial" panose="020B0604020202020204" pitchFamily="34" charset="0"/>
              <a:buChar char="•"/>
            </a:pPr>
            <a:r>
              <a:rPr lang="en-US" altLang="en-US" sz="2000" dirty="0" smtClean="0">
                <a:latin typeface="+mn-lt"/>
                <a:cs typeface="Times New Roman" panose="02020603050405020304" pitchFamily="18" charset="0"/>
              </a:rPr>
              <a:t>Wholesaler </a:t>
            </a:r>
            <a:r>
              <a:rPr lang="en-US" altLang="en-US" sz="2000" dirty="0">
                <a:latin typeface="+mn-lt"/>
                <a:cs typeface="Times New Roman" panose="02020603050405020304" pitchFamily="18" charset="0"/>
              </a:rPr>
              <a:t>Inventory Levels - </a:t>
            </a:r>
            <a:r>
              <a:rPr lang="en-US" altLang="en-US" sz="2000" dirty="0" smtClean="0">
                <a:latin typeface="+mn-lt"/>
                <a:cs typeface="Times New Roman" panose="02020603050405020304" pitchFamily="18" charset="0"/>
              </a:rPr>
              <a:t>Actual</a:t>
            </a:r>
            <a:endParaRPr lang="en-US" altLang="en-US" sz="2000" dirty="0">
              <a:latin typeface="+mn-lt"/>
              <a:cs typeface="Times New Roman" panose="02020603050405020304" pitchFamily="18" charset="0"/>
            </a:endParaRPr>
          </a:p>
        </p:txBody>
      </p:sp>
    </p:spTree>
    <p:extLst>
      <p:ext uri="{BB962C8B-B14F-4D97-AF65-F5344CB8AC3E}">
        <p14:creationId xmlns:p14="http://schemas.microsoft.com/office/powerpoint/2010/main" val="25490050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03779" name="Text Box 3"/>
          <p:cNvSpPr txBox="1">
            <a:spLocks noChangeArrowheads="1"/>
          </p:cNvSpPr>
          <p:nvPr/>
        </p:nvSpPr>
        <p:spPr bwMode="auto">
          <a:xfrm>
            <a:off x="609600" y="1143000"/>
            <a:ext cx="80772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u="sng" dirty="0">
                <a:latin typeface="+mn-lt"/>
                <a:cs typeface="Times New Roman" panose="02020603050405020304" pitchFamily="18" charset="0"/>
              </a:rPr>
              <a:t>Safety Stock Data Analysis</a:t>
            </a:r>
          </a:p>
          <a:p>
            <a:pPr>
              <a:spcBef>
                <a:spcPct val="50000"/>
              </a:spcBef>
              <a:buFontTx/>
              <a:buChar char="•"/>
            </a:pPr>
            <a:r>
              <a:rPr lang="en-US" altLang="en-US" sz="2800" dirty="0" smtClean="0">
                <a:latin typeface="+mn-lt"/>
                <a:cs typeface="Times New Roman" panose="02020603050405020304" pitchFamily="18" charset="0"/>
              </a:rPr>
              <a:t>Data </a:t>
            </a:r>
            <a:r>
              <a:rPr lang="en-US" altLang="en-US" sz="2800" dirty="0">
                <a:latin typeface="+mn-lt"/>
                <a:cs typeface="Times New Roman" panose="02020603050405020304" pitchFamily="18" charset="0"/>
              </a:rPr>
              <a:t>was extracted and tabulated to compare forecasted quantities to actual quantities on a daily basis and was used to minimize large variability and missing data.</a:t>
            </a:r>
          </a:p>
          <a:p>
            <a:pPr>
              <a:spcBef>
                <a:spcPct val="50000"/>
              </a:spcBef>
              <a:buFontTx/>
              <a:buChar char="•"/>
            </a:pPr>
            <a:r>
              <a:rPr lang="en-US" altLang="en-US" sz="2800" dirty="0">
                <a:latin typeface="+mn-lt"/>
                <a:cs typeface="Times New Roman" panose="02020603050405020304" pitchFamily="18" charset="0"/>
              </a:rPr>
              <a:t>Management initiated a corrective action plan for systems based on this analysis.</a:t>
            </a:r>
          </a:p>
        </p:txBody>
      </p:sp>
    </p:spTree>
    <p:extLst>
      <p:ext uri="{BB962C8B-B14F-4D97-AF65-F5344CB8AC3E}">
        <p14:creationId xmlns:p14="http://schemas.microsoft.com/office/powerpoint/2010/main" val="31870320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685800" y="54102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04803" name="Text Box 3"/>
          <p:cNvSpPr txBox="1">
            <a:spLocks noChangeArrowheads="1"/>
          </p:cNvSpPr>
          <p:nvPr/>
        </p:nvSpPr>
        <p:spPr bwMode="auto">
          <a:xfrm>
            <a:off x="609600" y="1143000"/>
            <a:ext cx="8077200"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u="sng" dirty="0">
                <a:latin typeface="+mn-lt"/>
                <a:cs typeface="Times New Roman" panose="02020603050405020304" pitchFamily="18" charset="0"/>
              </a:rPr>
              <a:t>Safety Stock Computations</a:t>
            </a:r>
          </a:p>
          <a:p>
            <a:pPr>
              <a:spcBef>
                <a:spcPct val="50000"/>
              </a:spcBef>
              <a:buFontTx/>
              <a:buChar char="•"/>
            </a:pPr>
            <a:r>
              <a:rPr lang="en-US" altLang="en-US" sz="2000" dirty="0">
                <a:latin typeface="+mn-lt"/>
                <a:cs typeface="Times New Roman" panose="02020603050405020304" pitchFamily="18" charset="0"/>
              </a:rPr>
              <a:t>This was developed </a:t>
            </a:r>
            <a:r>
              <a:rPr lang="en-US" altLang="en-US" sz="2000" dirty="0" smtClean="0">
                <a:latin typeface="+mn-lt"/>
                <a:cs typeface="Times New Roman" panose="02020603050405020304" pitchFamily="18" charset="0"/>
              </a:rPr>
              <a:t>as </a:t>
            </a:r>
            <a:r>
              <a:rPr lang="en-US" altLang="en-US" sz="2000" dirty="0">
                <a:latin typeface="+mn-lt"/>
                <a:cs typeface="Times New Roman" panose="02020603050405020304" pitchFamily="18" charset="0"/>
              </a:rPr>
              <a:t>a planning model and management tool.</a:t>
            </a:r>
          </a:p>
          <a:p>
            <a:pPr>
              <a:spcBef>
                <a:spcPct val="50000"/>
              </a:spcBef>
              <a:buFontTx/>
              <a:buChar char="•"/>
            </a:pPr>
            <a:r>
              <a:rPr lang="en-US" altLang="en-US" sz="2000" dirty="0">
                <a:latin typeface="+mn-lt"/>
                <a:cs typeface="Times New Roman" panose="02020603050405020304" pitchFamily="18" charset="0"/>
              </a:rPr>
              <a:t>The statistical analysis to measure variability in manufacturing and sales required an in-depth review and careful consideration to avoid overstating or understating safety stock.</a:t>
            </a:r>
          </a:p>
          <a:p>
            <a:pPr>
              <a:spcBef>
                <a:spcPct val="50000"/>
              </a:spcBef>
              <a:buFontTx/>
              <a:buChar char="•"/>
            </a:pPr>
            <a:r>
              <a:rPr lang="en-US" altLang="en-US" sz="2000" dirty="0">
                <a:latin typeface="+mn-lt"/>
                <a:cs typeface="Times New Roman" panose="02020603050405020304" pitchFamily="18" charset="0"/>
              </a:rPr>
              <a:t>Actual production was plotted against forecast production taking into account the three week time lag between forecasted or planned </a:t>
            </a:r>
            <a:r>
              <a:rPr lang="en-US" altLang="en-US" sz="2000" dirty="0" smtClean="0">
                <a:latin typeface="+mn-lt"/>
                <a:cs typeface="Times New Roman" panose="02020603050405020304" pitchFamily="18" charset="0"/>
              </a:rPr>
              <a:t>production </a:t>
            </a:r>
            <a:r>
              <a:rPr lang="en-US" altLang="en-US" sz="2000" dirty="0">
                <a:latin typeface="+mn-lt"/>
                <a:cs typeface="Times New Roman" panose="02020603050405020304" pitchFamily="18" charset="0"/>
              </a:rPr>
              <a:t>and the actual production.</a:t>
            </a:r>
          </a:p>
          <a:p>
            <a:pPr>
              <a:spcBef>
                <a:spcPct val="50000"/>
              </a:spcBef>
              <a:buFontTx/>
              <a:buChar char="•"/>
            </a:pPr>
            <a:r>
              <a:rPr lang="en-US" altLang="en-US" sz="2000" dirty="0">
                <a:latin typeface="+mn-lt"/>
                <a:cs typeface="Times New Roman" panose="02020603050405020304" pitchFamily="18" charset="0"/>
              </a:rPr>
              <a:t>From the plot, one can determine whether a simple linear model is a good choice.</a:t>
            </a:r>
          </a:p>
          <a:p>
            <a:pPr>
              <a:spcBef>
                <a:spcPct val="50000"/>
              </a:spcBef>
              <a:buFontTx/>
              <a:buChar char="•"/>
            </a:pPr>
            <a:r>
              <a:rPr lang="en-US" altLang="en-US" sz="2000" dirty="0">
                <a:latin typeface="+mn-lt"/>
                <a:cs typeface="Times New Roman" panose="02020603050405020304" pitchFamily="18" charset="0"/>
              </a:rPr>
              <a:t>If a linear model is good, it can be fit by using least squares regression and the variability can be estimated by the residual mean square from the fitted regression model.</a:t>
            </a:r>
          </a:p>
        </p:txBody>
      </p:sp>
    </p:spTree>
    <p:extLst>
      <p:ext uri="{BB962C8B-B14F-4D97-AF65-F5344CB8AC3E}">
        <p14:creationId xmlns:p14="http://schemas.microsoft.com/office/powerpoint/2010/main" val="11781333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685800" y="54102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05827" name="Text Box 3"/>
          <p:cNvSpPr txBox="1">
            <a:spLocks noChangeArrowheads="1"/>
          </p:cNvSpPr>
          <p:nvPr/>
        </p:nvSpPr>
        <p:spPr bwMode="auto">
          <a:xfrm>
            <a:off x="609600" y="1143000"/>
            <a:ext cx="80772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a:cs typeface="Times New Roman" panose="02020603050405020304" pitchFamily="18" charset="0"/>
              </a:rPr>
              <a:t>Safety Stock Computations – Calculation Procedure</a:t>
            </a:r>
          </a:p>
          <a:p>
            <a:pPr>
              <a:spcBef>
                <a:spcPct val="50000"/>
              </a:spcBef>
            </a:pPr>
            <a:r>
              <a:rPr lang="en-US" altLang="en-US" sz="1800">
                <a:latin typeface="CG Times" charset="0"/>
                <a:cs typeface="Times New Roman" panose="02020603050405020304" pitchFamily="18" charset="0"/>
              </a:rPr>
              <a:t> </a:t>
            </a:r>
          </a:p>
        </p:txBody>
      </p:sp>
      <p:graphicFrame>
        <p:nvGraphicFramePr>
          <p:cNvPr id="205841" name="Object 17"/>
          <p:cNvGraphicFramePr>
            <a:graphicFrameLocks noChangeAspect="1"/>
          </p:cNvGraphicFramePr>
          <p:nvPr>
            <p:extLst>
              <p:ext uri="{D42A27DB-BD31-4B8C-83A1-F6EECF244321}">
                <p14:modId xmlns:p14="http://schemas.microsoft.com/office/powerpoint/2010/main" val="2302745646"/>
              </p:ext>
            </p:extLst>
          </p:nvPr>
        </p:nvGraphicFramePr>
        <p:xfrm>
          <a:off x="685800" y="1600201"/>
          <a:ext cx="6726214" cy="4856017"/>
        </p:xfrm>
        <a:graphic>
          <a:graphicData uri="http://schemas.openxmlformats.org/presentationml/2006/ole">
            <mc:AlternateContent xmlns:mc="http://schemas.openxmlformats.org/markup-compatibility/2006">
              <mc:Choice xmlns:v="urn:schemas-microsoft-com:vml" Requires="v">
                <p:oleObj spid="_x0000_s12301" name="Document" r:id="rId3" imgW="5497885" imgH="4302741" progId="Word.Document.8">
                  <p:embed/>
                </p:oleObj>
              </mc:Choice>
              <mc:Fallback>
                <p:oleObj name="Document" r:id="rId3" imgW="5497885" imgH="4302741" progId="Word.Document.8">
                  <p:embed/>
                  <p:pic>
                    <p:nvPicPr>
                      <p:cNvPr id="205841" name="Object 17"/>
                      <p:cNvPicPr>
                        <a:picLocks noChangeAspect="1" noChangeArrowheads="1"/>
                      </p:cNvPicPr>
                      <p:nvPr/>
                    </p:nvPicPr>
                    <p:blipFill>
                      <a:blip r:embed="rId4"/>
                      <a:srcRect/>
                      <a:stretch>
                        <a:fillRect/>
                      </a:stretch>
                    </p:blipFill>
                    <p:spPr bwMode="auto">
                      <a:xfrm>
                        <a:off x="685800" y="1600201"/>
                        <a:ext cx="6726214" cy="4856017"/>
                      </a:xfrm>
                      <a:prstGeom prst="rect">
                        <a:avLst/>
                      </a:prstGeom>
                      <a:solidFill>
                        <a:schemeClr val="bg1"/>
                      </a:solidFill>
                      <a:ln>
                        <a:noFill/>
                      </a:ln>
                      <a:effectLst/>
                      <a:extLst/>
                    </p:spPr>
                  </p:pic>
                </p:oleObj>
              </mc:Fallback>
            </mc:AlternateContent>
          </a:graphicData>
        </a:graphic>
      </p:graphicFrame>
    </p:spTree>
    <p:extLst>
      <p:ext uri="{BB962C8B-B14F-4D97-AF65-F5344CB8AC3E}">
        <p14:creationId xmlns:p14="http://schemas.microsoft.com/office/powerpoint/2010/main" val="229331318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685800" y="529590"/>
            <a:ext cx="7772400" cy="609600"/>
          </a:xfrm>
        </p:spPr>
        <p:txBody>
          <a:bodyPr>
            <a:normAutofit/>
          </a:bodyPr>
          <a:lstStyle/>
          <a:p>
            <a:r>
              <a:rPr lang="en-US" altLang="en-US" sz="2800" dirty="0" smtClean="0"/>
              <a:t>Warehouse and Inventory Level Optimization Study</a:t>
            </a:r>
            <a:endParaRPr lang="en-US" altLang="en-US" sz="2800" dirty="0"/>
          </a:p>
        </p:txBody>
      </p:sp>
      <p:graphicFrame>
        <p:nvGraphicFramePr>
          <p:cNvPr id="206853" name="Object 5"/>
          <p:cNvGraphicFramePr>
            <a:graphicFrameLocks noChangeAspect="1"/>
          </p:cNvGraphicFramePr>
          <p:nvPr>
            <p:extLst/>
          </p:nvPr>
        </p:nvGraphicFramePr>
        <p:xfrm>
          <a:off x="1149350" y="1139190"/>
          <a:ext cx="7426325" cy="5399405"/>
        </p:xfrm>
        <a:graphic>
          <a:graphicData uri="http://schemas.openxmlformats.org/presentationml/2006/ole">
            <mc:AlternateContent xmlns:mc="http://schemas.openxmlformats.org/markup-compatibility/2006">
              <mc:Choice xmlns:v="urn:schemas-microsoft-com:vml" Requires="v">
                <p:oleObj spid="_x0000_s13325" name="Document" r:id="rId3" imgW="7454298" imgH="5845322" progId="Word.Document.8">
                  <p:embed/>
                </p:oleObj>
              </mc:Choice>
              <mc:Fallback>
                <p:oleObj name="Document" r:id="rId3" imgW="7454298" imgH="5845322" progId="Word.Document.8">
                  <p:embed/>
                  <p:pic>
                    <p:nvPicPr>
                      <p:cNvPr id="206853" name="Object 5"/>
                      <p:cNvPicPr>
                        <a:picLocks noChangeAspect="1" noChangeArrowheads="1"/>
                      </p:cNvPicPr>
                      <p:nvPr/>
                    </p:nvPicPr>
                    <p:blipFill>
                      <a:blip r:embed="rId4"/>
                      <a:srcRect/>
                      <a:stretch>
                        <a:fillRect/>
                      </a:stretch>
                    </p:blipFill>
                    <p:spPr bwMode="auto">
                      <a:xfrm>
                        <a:off x="1149350" y="1139190"/>
                        <a:ext cx="7426325" cy="5399405"/>
                      </a:xfrm>
                      <a:prstGeom prst="rect">
                        <a:avLst/>
                      </a:prstGeom>
                      <a:solidFill>
                        <a:schemeClr val="bg1"/>
                      </a:solidFill>
                      <a:ln>
                        <a:noFill/>
                      </a:ln>
                      <a:effectLst/>
                      <a:extLst/>
                    </p:spPr>
                  </p:pic>
                </p:oleObj>
              </mc:Fallback>
            </mc:AlternateContent>
          </a:graphicData>
        </a:graphic>
      </p:graphicFrame>
    </p:spTree>
    <p:extLst>
      <p:ext uri="{BB962C8B-B14F-4D97-AF65-F5344CB8AC3E}">
        <p14:creationId xmlns:p14="http://schemas.microsoft.com/office/powerpoint/2010/main" val="10362804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08899" name="Text Box 3"/>
          <p:cNvSpPr txBox="1">
            <a:spLocks noChangeArrowheads="1"/>
          </p:cNvSpPr>
          <p:nvPr/>
        </p:nvSpPr>
        <p:spPr bwMode="auto">
          <a:xfrm>
            <a:off x="609600" y="1143000"/>
            <a:ext cx="80772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Determine the Trade-off Optimal Product Mix</a:t>
            </a:r>
          </a:p>
          <a:p>
            <a:pPr>
              <a:spcBef>
                <a:spcPct val="50000"/>
              </a:spcBef>
              <a:buFontTx/>
              <a:buChar char="•"/>
            </a:pPr>
            <a:r>
              <a:rPr lang="en-US" altLang="en-US" dirty="0">
                <a:latin typeface="+mn-lt"/>
                <a:cs typeface="Times New Roman" panose="02020603050405020304" pitchFamily="18" charset="0"/>
              </a:rPr>
              <a:t>From the analysis of sales and production, the unconstrained safety stocks were determined.</a:t>
            </a:r>
          </a:p>
          <a:p>
            <a:pPr>
              <a:spcBef>
                <a:spcPct val="50000"/>
              </a:spcBef>
              <a:buFontTx/>
              <a:buChar char="•"/>
            </a:pPr>
            <a:r>
              <a:rPr lang="en-US" altLang="en-US" dirty="0">
                <a:latin typeface="+mn-lt"/>
                <a:cs typeface="Times New Roman" panose="02020603050405020304" pitchFamily="18" charset="0"/>
              </a:rPr>
              <a:t>These were the amount to cover variability </a:t>
            </a:r>
            <a:r>
              <a:rPr lang="en-US" altLang="en-US" dirty="0" smtClean="0">
                <a:latin typeface="+mn-lt"/>
                <a:cs typeface="Times New Roman" panose="02020603050405020304" pitchFamily="18" charset="0"/>
              </a:rPr>
              <a:t>if </a:t>
            </a:r>
            <a:r>
              <a:rPr lang="en-US" altLang="en-US" dirty="0">
                <a:latin typeface="+mn-lt"/>
                <a:cs typeface="Times New Roman" panose="02020603050405020304" pitchFamily="18" charset="0"/>
              </a:rPr>
              <a:t>there were no limitations on brewing and packaging capacity and constraints of warehouse space.</a:t>
            </a:r>
          </a:p>
          <a:p>
            <a:pPr>
              <a:spcBef>
                <a:spcPct val="50000"/>
              </a:spcBef>
              <a:buFontTx/>
              <a:buChar char="•"/>
            </a:pPr>
            <a:r>
              <a:rPr lang="en-US" altLang="en-US" dirty="0">
                <a:latin typeface="+mn-lt"/>
                <a:cs typeface="Times New Roman" panose="02020603050405020304" pitchFamily="18" charset="0"/>
              </a:rPr>
              <a:t>To determine how and by how much to reduce the theoretical safety stock, an optimal trade-off between the two conflicting objectives, to minimize cost and to minimize stock outages was required.</a:t>
            </a:r>
          </a:p>
          <a:p>
            <a:pPr>
              <a:spcBef>
                <a:spcPct val="50000"/>
              </a:spcBef>
              <a:buFontTx/>
              <a:buChar char="•"/>
            </a:pPr>
            <a:endParaRPr lang="en-US" altLang="en-US" dirty="0">
              <a:latin typeface="+mn-lt"/>
              <a:cs typeface="Times New Roman" panose="02020603050405020304" pitchFamily="18" charset="0"/>
            </a:endParaRPr>
          </a:p>
        </p:txBody>
      </p:sp>
    </p:spTree>
    <p:extLst>
      <p:ext uri="{BB962C8B-B14F-4D97-AF65-F5344CB8AC3E}">
        <p14:creationId xmlns:p14="http://schemas.microsoft.com/office/powerpoint/2010/main" val="33782380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08899" name="Text Box 3"/>
          <p:cNvSpPr txBox="1">
            <a:spLocks noChangeArrowheads="1"/>
          </p:cNvSpPr>
          <p:nvPr/>
        </p:nvSpPr>
        <p:spPr bwMode="auto">
          <a:xfrm>
            <a:off x="609600" y="1143000"/>
            <a:ext cx="8077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Determine the Trade-off Optimal Product Mix</a:t>
            </a:r>
          </a:p>
          <a:p>
            <a:pPr>
              <a:spcBef>
                <a:spcPct val="50000"/>
              </a:spcBef>
              <a:buFontTx/>
              <a:buChar char="•"/>
            </a:pPr>
            <a:r>
              <a:rPr lang="en-US" altLang="en-US" dirty="0" smtClean="0">
                <a:latin typeface="+mn-lt"/>
                <a:cs typeface="Times New Roman" panose="02020603050405020304" pitchFamily="18" charset="0"/>
              </a:rPr>
              <a:t>A </a:t>
            </a:r>
            <a:r>
              <a:rPr lang="en-US" altLang="en-US" dirty="0">
                <a:latin typeface="+mn-lt"/>
                <a:cs typeface="Times New Roman" panose="02020603050405020304" pitchFamily="18" charset="0"/>
              </a:rPr>
              <a:t>Multiple Objective Decision Making Model with constraints was developed to do </a:t>
            </a:r>
            <a:r>
              <a:rPr lang="en-US" altLang="en-US" dirty="0" smtClean="0">
                <a:latin typeface="+mn-lt"/>
                <a:cs typeface="Times New Roman" panose="02020603050405020304" pitchFamily="18" charset="0"/>
              </a:rPr>
              <a:t>this.</a:t>
            </a:r>
            <a:endParaRPr lang="en-US" altLang="en-US" dirty="0">
              <a:latin typeface="+mn-lt"/>
              <a:cs typeface="Times New Roman" panose="02020603050405020304" pitchFamily="18" charset="0"/>
            </a:endParaRPr>
          </a:p>
          <a:p>
            <a:pPr>
              <a:spcBef>
                <a:spcPct val="50000"/>
              </a:spcBef>
              <a:buFontTx/>
              <a:buChar char="•"/>
            </a:pPr>
            <a:r>
              <a:rPr lang="en-US" altLang="en-US" dirty="0">
                <a:latin typeface="+mn-lt"/>
                <a:cs typeface="Times New Roman" panose="02020603050405020304" pitchFamily="18" charset="0"/>
              </a:rPr>
              <a:t>The model was developed for a one week time period.</a:t>
            </a:r>
          </a:p>
          <a:p>
            <a:pPr>
              <a:spcBef>
                <a:spcPct val="50000"/>
              </a:spcBef>
              <a:buFontTx/>
              <a:buChar char="•"/>
            </a:pPr>
            <a:r>
              <a:rPr lang="en-US" altLang="en-US" dirty="0">
                <a:latin typeface="+mn-lt"/>
                <a:cs typeface="Times New Roman" panose="02020603050405020304" pitchFamily="18" charset="0"/>
              </a:rPr>
              <a:t>The model had brewing, packaging and warehouse constraints and the demand requirements </a:t>
            </a:r>
          </a:p>
          <a:p>
            <a:pPr>
              <a:spcBef>
                <a:spcPct val="50000"/>
              </a:spcBef>
              <a:buFontTx/>
              <a:buChar char="•"/>
            </a:pPr>
            <a:r>
              <a:rPr lang="en-US" altLang="en-US" dirty="0">
                <a:latin typeface="+mn-lt"/>
                <a:cs typeface="Times New Roman" panose="02020603050405020304" pitchFamily="18" charset="0"/>
              </a:rPr>
              <a:t>Demand includes the demand plus the difference in safety stock requirements and beginning inventory.</a:t>
            </a:r>
          </a:p>
        </p:txBody>
      </p:sp>
    </p:spTree>
    <p:extLst>
      <p:ext uri="{BB962C8B-B14F-4D97-AF65-F5344CB8AC3E}">
        <p14:creationId xmlns:p14="http://schemas.microsoft.com/office/powerpoint/2010/main" val="4184140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interaction between </a:t>
            </a:r>
            <a:r>
              <a:rPr lang="en-US" dirty="0" smtClean="0"/>
              <a:t>supply chain </a:t>
            </a:r>
            <a:r>
              <a:rPr lang="en-US" dirty="0"/>
              <a:t>components (i.e., manufacturing plants, retailers, warehouses, and distribution </a:t>
            </a:r>
            <a:r>
              <a:rPr lang="en-US" dirty="0" smtClean="0"/>
              <a:t>centers) defines </a:t>
            </a:r>
            <a:r>
              <a:rPr lang="en-US" dirty="0"/>
              <a:t>its complicated </a:t>
            </a:r>
            <a:r>
              <a:rPr lang="en-US" dirty="0" smtClean="0"/>
              <a:t>behavior </a:t>
            </a:r>
            <a:r>
              <a:rPr lang="en-US" dirty="0"/>
              <a:t>and is very difficult to build analytical expression </a:t>
            </a:r>
            <a:r>
              <a:rPr lang="en-US" dirty="0" smtClean="0"/>
              <a:t>that describes </a:t>
            </a:r>
            <a:r>
              <a:rPr lang="en-US" dirty="0"/>
              <a:t>it precisely. </a:t>
            </a:r>
            <a:endParaRPr lang="en-US" dirty="0" smtClean="0"/>
          </a:p>
          <a:p>
            <a:r>
              <a:rPr lang="en-US" dirty="0" smtClean="0"/>
              <a:t>Simulation </a:t>
            </a:r>
            <a:r>
              <a:rPr lang="en-US" dirty="0"/>
              <a:t>is one of the most successful tools for </a:t>
            </a:r>
            <a:r>
              <a:rPr lang="en-US" dirty="0" smtClean="0"/>
              <a:t>analyzing supply chain processes. </a:t>
            </a:r>
          </a:p>
        </p:txBody>
      </p:sp>
    </p:spTree>
    <p:extLst>
      <p:ext uri="{BB962C8B-B14F-4D97-AF65-F5344CB8AC3E}">
        <p14:creationId xmlns:p14="http://schemas.microsoft.com/office/powerpoint/2010/main" val="1147358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685800" y="50673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09923" name="Text Box 3"/>
          <p:cNvSpPr txBox="1">
            <a:spLocks noChangeArrowheads="1"/>
          </p:cNvSpPr>
          <p:nvPr/>
        </p:nvSpPr>
        <p:spPr bwMode="auto">
          <a:xfrm>
            <a:off x="609600" y="1143000"/>
            <a:ext cx="807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a:cs typeface="Times New Roman" panose="02020603050405020304" pitchFamily="18" charset="0"/>
              </a:rPr>
              <a:t>Determine the Trade-off Optimal Product Mix (Form of MODM Model)</a:t>
            </a:r>
          </a:p>
        </p:txBody>
      </p:sp>
      <p:grpSp>
        <p:nvGrpSpPr>
          <p:cNvPr id="209924" name="Group 4"/>
          <p:cNvGrpSpPr>
            <a:grpSpLocks/>
          </p:cNvGrpSpPr>
          <p:nvPr/>
        </p:nvGrpSpPr>
        <p:grpSpPr bwMode="auto">
          <a:xfrm>
            <a:off x="762000" y="1676400"/>
            <a:ext cx="7467600" cy="4800600"/>
            <a:chOff x="1104" y="624"/>
            <a:chExt cx="3448" cy="2403"/>
          </a:xfrm>
          <a:solidFill>
            <a:schemeClr val="bg1"/>
          </a:solidFill>
        </p:grpSpPr>
        <p:sp>
          <p:nvSpPr>
            <p:cNvPr id="209925" name="Rectangle 5"/>
            <p:cNvSpPr>
              <a:spLocks noChangeArrowheads="1"/>
            </p:cNvSpPr>
            <p:nvPr/>
          </p:nvSpPr>
          <p:spPr bwMode="auto">
            <a:xfrm>
              <a:off x="1849" y="841"/>
              <a:ext cx="2268" cy="1740"/>
            </a:xfrm>
            <a:prstGeom prst="rect">
              <a:avLst/>
            </a:prstGeom>
            <a:grpFill/>
            <a:ln w="6350">
              <a:solidFill>
                <a:srgbClr val="000000"/>
              </a:solidFill>
              <a:miter lim="800000"/>
              <a:headEnd/>
              <a:tailEnd/>
            </a:ln>
          </p:spPr>
          <p:txBody>
            <a:bodyPr/>
            <a:lstStyle/>
            <a:p>
              <a:endParaRPr lang="en-US"/>
            </a:p>
          </p:txBody>
        </p:sp>
        <p:sp>
          <p:nvSpPr>
            <p:cNvPr id="209926" name="Rectangle 6"/>
            <p:cNvSpPr>
              <a:spLocks noChangeArrowheads="1"/>
            </p:cNvSpPr>
            <p:nvPr/>
          </p:nvSpPr>
          <p:spPr bwMode="auto">
            <a:xfrm>
              <a:off x="1889" y="892"/>
              <a:ext cx="221"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Min Stock</a:t>
              </a:r>
              <a:endParaRPr lang="en-US" altLang="en-US">
                <a:solidFill>
                  <a:srgbClr val="000000"/>
                </a:solidFill>
              </a:endParaRPr>
            </a:p>
          </p:txBody>
        </p:sp>
        <p:sp>
          <p:nvSpPr>
            <p:cNvPr id="209927" name="Rectangle 7"/>
            <p:cNvSpPr>
              <a:spLocks noChangeArrowheads="1"/>
            </p:cNvSpPr>
            <p:nvPr/>
          </p:nvSpPr>
          <p:spPr bwMode="auto">
            <a:xfrm>
              <a:off x="2193" y="892"/>
              <a:ext cx="18"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t>
              </a:r>
              <a:endParaRPr lang="en-US" altLang="en-US">
                <a:solidFill>
                  <a:srgbClr val="000000"/>
                </a:solidFill>
              </a:endParaRPr>
            </a:p>
          </p:txBody>
        </p:sp>
        <p:sp>
          <p:nvSpPr>
            <p:cNvPr id="209928" name="Rectangle 8"/>
            <p:cNvSpPr>
              <a:spLocks noChangeArrowheads="1"/>
            </p:cNvSpPr>
            <p:nvPr/>
          </p:nvSpPr>
          <p:spPr bwMode="auto">
            <a:xfrm>
              <a:off x="2217" y="892"/>
              <a:ext cx="173"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Outages</a:t>
              </a:r>
              <a:endParaRPr lang="en-US" altLang="en-US">
                <a:solidFill>
                  <a:srgbClr val="000000"/>
                </a:solidFill>
              </a:endParaRPr>
            </a:p>
          </p:txBody>
        </p:sp>
        <p:sp>
          <p:nvSpPr>
            <p:cNvPr id="209929" name="Rectangle 9"/>
            <p:cNvSpPr>
              <a:spLocks noChangeArrowheads="1"/>
            </p:cNvSpPr>
            <p:nvPr/>
          </p:nvSpPr>
          <p:spPr bwMode="auto">
            <a:xfrm>
              <a:off x="3007" y="892"/>
              <a:ext cx="182"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Brewing</a:t>
              </a:r>
              <a:endParaRPr lang="en-US" altLang="en-US">
                <a:solidFill>
                  <a:srgbClr val="000000"/>
                </a:solidFill>
              </a:endParaRPr>
            </a:p>
          </p:txBody>
        </p:sp>
        <p:sp>
          <p:nvSpPr>
            <p:cNvPr id="209930" name="Rectangle 10"/>
            <p:cNvSpPr>
              <a:spLocks noChangeArrowheads="1"/>
            </p:cNvSpPr>
            <p:nvPr/>
          </p:nvSpPr>
          <p:spPr bwMode="auto">
            <a:xfrm>
              <a:off x="3379" y="892"/>
              <a:ext cx="22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Packaging</a:t>
              </a:r>
              <a:endParaRPr lang="en-US" altLang="en-US">
                <a:solidFill>
                  <a:srgbClr val="000000"/>
                </a:solidFill>
              </a:endParaRPr>
            </a:p>
          </p:txBody>
        </p:sp>
        <p:sp>
          <p:nvSpPr>
            <p:cNvPr id="209931" name="Rectangle 11"/>
            <p:cNvSpPr>
              <a:spLocks noChangeArrowheads="1"/>
            </p:cNvSpPr>
            <p:nvPr/>
          </p:nvSpPr>
          <p:spPr bwMode="auto">
            <a:xfrm>
              <a:off x="3752" y="892"/>
              <a:ext cx="238"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Warehouse</a:t>
              </a:r>
              <a:endParaRPr lang="en-US" altLang="en-US">
                <a:solidFill>
                  <a:srgbClr val="000000"/>
                </a:solidFill>
              </a:endParaRPr>
            </a:p>
          </p:txBody>
        </p:sp>
        <p:sp>
          <p:nvSpPr>
            <p:cNvPr id="209932" name="Rectangle 12"/>
            <p:cNvSpPr>
              <a:spLocks noChangeArrowheads="1"/>
            </p:cNvSpPr>
            <p:nvPr/>
          </p:nvSpPr>
          <p:spPr bwMode="auto">
            <a:xfrm>
              <a:off x="3752" y="1005"/>
              <a:ext cx="201"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and Sales</a:t>
              </a:r>
              <a:endParaRPr lang="en-US" altLang="en-US">
                <a:solidFill>
                  <a:srgbClr val="000000"/>
                </a:solidFill>
              </a:endParaRPr>
            </a:p>
          </p:txBody>
        </p:sp>
        <p:sp>
          <p:nvSpPr>
            <p:cNvPr id="209933" name="Rectangle 13"/>
            <p:cNvSpPr>
              <a:spLocks noChangeArrowheads="1"/>
            </p:cNvSpPr>
            <p:nvPr/>
          </p:nvSpPr>
          <p:spPr bwMode="auto">
            <a:xfrm>
              <a:off x="1889" y="1117"/>
              <a:ext cx="198"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Min Cost</a:t>
              </a:r>
              <a:endParaRPr lang="en-US" altLang="en-US">
                <a:solidFill>
                  <a:srgbClr val="000000"/>
                </a:solidFill>
              </a:endParaRPr>
            </a:p>
          </p:txBody>
        </p:sp>
        <p:sp>
          <p:nvSpPr>
            <p:cNvPr id="209934" name="Rectangle 14"/>
            <p:cNvSpPr>
              <a:spLocks noChangeArrowheads="1"/>
            </p:cNvSpPr>
            <p:nvPr/>
          </p:nvSpPr>
          <p:spPr bwMode="auto">
            <a:xfrm>
              <a:off x="3007" y="1117"/>
              <a:ext cx="204"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$/M BBL</a:t>
              </a:r>
              <a:endParaRPr lang="en-US" altLang="en-US">
                <a:solidFill>
                  <a:srgbClr val="000000"/>
                </a:solidFill>
              </a:endParaRPr>
            </a:p>
          </p:txBody>
        </p:sp>
        <p:sp>
          <p:nvSpPr>
            <p:cNvPr id="209935" name="Rectangle 15"/>
            <p:cNvSpPr>
              <a:spLocks noChangeArrowheads="1"/>
            </p:cNvSpPr>
            <p:nvPr/>
          </p:nvSpPr>
          <p:spPr bwMode="auto">
            <a:xfrm>
              <a:off x="3379" y="1117"/>
              <a:ext cx="161"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$/Pallet</a:t>
              </a:r>
              <a:endParaRPr lang="en-US" altLang="en-US">
                <a:solidFill>
                  <a:srgbClr val="000000"/>
                </a:solidFill>
              </a:endParaRPr>
            </a:p>
          </p:txBody>
        </p:sp>
        <p:sp>
          <p:nvSpPr>
            <p:cNvPr id="209936" name="Rectangle 16"/>
            <p:cNvSpPr>
              <a:spLocks noChangeArrowheads="1"/>
            </p:cNvSpPr>
            <p:nvPr/>
          </p:nvSpPr>
          <p:spPr bwMode="auto">
            <a:xfrm>
              <a:off x="3752" y="1117"/>
              <a:ext cx="144"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$/Case</a:t>
              </a:r>
              <a:endParaRPr lang="en-US" altLang="en-US">
                <a:solidFill>
                  <a:srgbClr val="000000"/>
                </a:solidFill>
              </a:endParaRPr>
            </a:p>
          </p:txBody>
        </p:sp>
        <p:sp>
          <p:nvSpPr>
            <p:cNvPr id="209937" name="Rectangle 17"/>
            <p:cNvSpPr>
              <a:spLocks noChangeArrowheads="1"/>
            </p:cNvSpPr>
            <p:nvPr/>
          </p:nvSpPr>
          <p:spPr bwMode="auto">
            <a:xfrm>
              <a:off x="1889" y="1230"/>
              <a:ext cx="195"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Brewing </a:t>
              </a:r>
              <a:endParaRPr lang="en-US" altLang="en-US">
                <a:solidFill>
                  <a:srgbClr val="000000"/>
                </a:solidFill>
              </a:endParaRPr>
            </a:p>
          </p:txBody>
        </p:sp>
        <p:sp>
          <p:nvSpPr>
            <p:cNvPr id="209938" name="Rectangle 18"/>
            <p:cNvSpPr>
              <a:spLocks noChangeArrowheads="1"/>
            </p:cNvSpPr>
            <p:nvPr/>
          </p:nvSpPr>
          <p:spPr bwMode="auto">
            <a:xfrm>
              <a:off x="2634" y="1230"/>
              <a:ext cx="60"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&gt;=</a:t>
              </a:r>
              <a:endParaRPr lang="en-US" altLang="en-US">
                <a:solidFill>
                  <a:srgbClr val="000000"/>
                </a:solidFill>
              </a:endParaRPr>
            </a:p>
          </p:txBody>
        </p:sp>
        <p:sp>
          <p:nvSpPr>
            <p:cNvPr id="209939" name="Rectangle 19"/>
            <p:cNvSpPr>
              <a:spLocks noChangeArrowheads="1"/>
            </p:cNvSpPr>
            <p:nvPr/>
          </p:nvSpPr>
          <p:spPr bwMode="auto">
            <a:xfrm>
              <a:off x="1889" y="1342"/>
              <a:ext cx="240"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Constraints</a:t>
              </a:r>
              <a:endParaRPr lang="en-US" altLang="en-US">
                <a:solidFill>
                  <a:srgbClr val="000000"/>
                </a:solidFill>
              </a:endParaRPr>
            </a:p>
          </p:txBody>
        </p:sp>
        <p:sp>
          <p:nvSpPr>
            <p:cNvPr id="209940" name="Rectangle 20"/>
            <p:cNvSpPr>
              <a:spLocks noChangeArrowheads="1"/>
            </p:cNvSpPr>
            <p:nvPr/>
          </p:nvSpPr>
          <p:spPr bwMode="auto">
            <a:xfrm>
              <a:off x="2634" y="1342"/>
              <a:ext cx="30"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t>
              </a:r>
              <a:endParaRPr lang="en-US" altLang="en-US">
                <a:solidFill>
                  <a:srgbClr val="000000"/>
                </a:solidFill>
              </a:endParaRPr>
            </a:p>
          </p:txBody>
        </p:sp>
        <p:sp>
          <p:nvSpPr>
            <p:cNvPr id="209941" name="Rectangle 21"/>
            <p:cNvSpPr>
              <a:spLocks noChangeArrowheads="1"/>
            </p:cNvSpPr>
            <p:nvPr/>
          </p:nvSpPr>
          <p:spPr bwMode="auto">
            <a:xfrm>
              <a:off x="3097" y="1342"/>
              <a:ext cx="35"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B</a:t>
              </a:r>
              <a:endParaRPr lang="en-US" altLang="en-US">
                <a:solidFill>
                  <a:srgbClr val="000000"/>
                </a:solidFill>
              </a:endParaRPr>
            </a:p>
          </p:txBody>
        </p:sp>
        <p:sp>
          <p:nvSpPr>
            <p:cNvPr id="209942" name="Rectangle 22"/>
            <p:cNvSpPr>
              <a:spLocks noChangeArrowheads="1"/>
            </p:cNvSpPr>
            <p:nvPr/>
          </p:nvSpPr>
          <p:spPr bwMode="auto">
            <a:xfrm>
              <a:off x="3146" y="1387"/>
              <a:ext cx="19"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600">
                  <a:solidFill>
                    <a:srgbClr val="000000"/>
                  </a:solidFill>
                </a:rPr>
                <a:t>ij</a:t>
              </a:r>
              <a:endParaRPr lang="en-US" altLang="en-US">
                <a:solidFill>
                  <a:srgbClr val="000000"/>
                </a:solidFill>
              </a:endParaRPr>
            </a:p>
          </p:txBody>
        </p:sp>
        <p:sp>
          <p:nvSpPr>
            <p:cNvPr id="209943" name="Rectangle 23"/>
            <p:cNvSpPr>
              <a:spLocks noChangeArrowheads="1"/>
            </p:cNvSpPr>
            <p:nvPr/>
          </p:nvSpPr>
          <p:spPr bwMode="auto">
            <a:xfrm>
              <a:off x="2634" y="1455"/>
              <a:ext cx="60"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&lt;=</a:t>
              </a:r>
              <a:endParaRPr lang="en-US" altLang="en-US">
                <a:solidFill>
                  <a:srgbClr val="000000"/>
                </a:solidFill>
              </a:endParaRPr>
            </a:p>
          </p:txBody>
        </p:sp>
        <p:sp>
          <p:nvSpPr>
            <p:cNvPr id="209944" name="Rectangle 24"/>
            <p:cNvSpPr>
              <a:spLocks noChangeArrowheads="1"/>
            </p:cNvSpPr>
            <p:nvPr/>
          </p:nvSpPr>
          <p:spPr bwMode="auto">
            <a:xfrm>
              <a:off x="1889" y="1568"/>
              <a:ext cx="233"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Packaging </a:t>
              </a:r>
              <a:endParaRPr lang="en-US" altLang="en-US">
                <a:solidFill>
                  <a:srgbClr val="000000"/>
                </a:solidFill>
              </a:endParaRPr>
            </a:p>
          </p:txBody>
        </p:sp>
        <p:sp>
          <p:nvSpPr>
            <p:cNvPr id="209945" name="Rectangle 25"/>
            <p:cNvSpPr>
              <a:spLocks noChangeArrowheads="1"/>
            </p:cNvSpPr>
            <p:nvPr/>
          </p:nvSpPr>
          <p:spPr bwMode="auto">
            <a:xfrm>
              <a:off x="2634" y="1568"/>
              <a:ext cx="6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&gt;=</a:t>
              </a:r>
              <a:endParaRPr lang="en-US" altLang="en-US">
                <a:solidFill>
                  <a:srgbClr val="000000"/>
                </a:solidFill>
              </a:endParaRPr>
            </a:p>
          </p:txBody>
        </p:sp>
        <p:sp>
          <p:nvSpPr>
            <p:cNvPr id="209946" name="Rectangle 26"/>
            <p:cNvSpPr>
              <a:spLocks noChangeArrowheads="1"/>
            </p:cNvSpPr>
            <p:nvPr/>
          </p:nvSpPr>
          <p:spPr bwMode="auto">
            <a:xfrm>
              <a:off x="1889" y="1680"/>
              <a:ext cx="24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Constraints</a:t>
              </a:r>
              <a:endParaRPr lang="en-US" altLang="en-US">
                <a:solidFill>
                  <a:srgbClr val="000000"/>
                </a:solidFill>
              </a:endParaRPr>
            </a:p>
          </p:txBody>
        </p:sp>
        <p:sp>
          <p:nvSpPr>
            <p:cNvPr id="209947" name="Rectangle 27"/>
            <p:cNvSpPr>
              <a:spLocks noChangeArrowheads="1"/>
            </p:cNvSpPr>
            <p:nvPr/>
          </p:nvSpPr>
          <p:spPr bwMode="auto">
            <a:xfrm>
              <a:off x="2634" y="1680"/>
              <a:ext cx="3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t>
              </a:r>
              <a:endParaRPr lang="en-US" altLang="en-US">
                <a:solidFill>
                  <a:srgbClr val="000000"/>
                </a:solidFill>
              </a:endParaRPr>
            </a:p>
          </p:txBody>
        </p:sp>
        <p:sp>
          <p:nvSpPr>
            <p:cNvPr id="209948" name="Rectangle 28"/>
            <p:cNvSpPr>
              <a:spLocks noChangeArrowheads="1"/>
            </p:cNvSpPr>
            <p:nvPr/>
          </p:nvSpPr>
          <p:spPr bwMode="auto">
            <a:xfrm>
              <a:off x="3470" y="1680"/>
              <a:ext cx="29"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a:t>
              </a:r>
              <a:endParaRPr lang="en-US" altLang="en-US">
                <a:solidFill>
                  <a:srgbClr val="000000"/>
                </a:solidFill>
              </a:endParaRPr>
            </a:p>
          </p:txBody>
        </p:sp>
        <p:sp>
          <p:nvSpPr>
            <p:cNvPr id="209949" name="Rectangle 29"/>
            <p:cNvSpPr>
              <a:spLocks noChangeArrowheads="1"/>
            </p:cNvSpPr>
            <p:nvPr/>
          </p:nvSpPr>
          <p:spPr bwMode="auto">
            <a:xfrm>
              <a:off x="3510" y="1725"/>
              <a:ext cx="19"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600">
                  <a:solidFill>
                    <a:srgbClr val="000000"/>
                  </a:solidFill>
                </a:rPr>
                <a:t>ij</a:t>
              </a:r>
              <a:endParaRPr lang="en-US" altLang="en-US">
                <a:solidFill>
                  <a:srgbClr val="000000"/>
                </a:solidFill>
              </a:endParaRPr>
            </a:p>
          </p:txBody>
        </p:sp>
        <p:sp>
          <p:nvSpPr>
            <p:cNvPr id="209950" name="Rectangle 30"/>
            <p:cNvSpPr>
              <a:spLocks noChangeArrowheads="1"/>
            </p:cNvSpPr>
            <p:nvPr/>
          </p:nvSpPr>
          <p:spPr bwMode="auto">
            <a:xfrm>
              <a:off x="2634" y="1793"/>
              <a:ext cx="6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&lt;=</a:t>
              </a:r>
              <a:endParaRPr lang="en-US" altLang="en-US">
                <a:solidFill>
                  <a:srgbClr val="000000"/>
                </a:solidFill>
              </a:endParaRPr>
            </a:p>
          </p:txBody>
        </p:sp>
        <p:sp>
          <p:nvSpPr>
            <p:cNvPr id="209951" name="Rectangle 31"/>
            <p:cNvSpPr>
              <a:spLocks noChangeArrowheads="1"/>
            </p:cNvSpPr>
            <p:nvPr/>
          </p:nvSpPr>
          <p:spPr bwMode="auto">
            <a:xfrm>
              <a:off x="1889" y="1905"/>
              <a:ext cx="238"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Warehouse</a:t>
              </a:r>
              <a:endParaRPr lang="en-US" altLang="en-US">
                <a:solidFill>
                  <a:srgbClr val="000000"/>
                </a:solidFill>
              </a:endParaRPr>
            </a:p>
          </p:txBody>
        </p:sp>
        <p:sp>
          <p:nvSpPr>
            <p:cNvPr id="209952" name="Rectangle 32"/>
            <p:cNvSpPr>
              <a:spLocks noChangeArrowheads="1"/>
            </p:cNvSpPr>
            <p:nvPr/>
          </p:nvSpPr>
          <p:spPr bwMode="auto">
            <a:xfrm>
              <a:off x="2634" y="1905"/>
              <a:ext cx="6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&gt;=</a:t>
              </a:r>
              <a:endParaRPr lang="en-US" altLang="en-US">
                <a:solidFill>
                  <a:srgbClr val="000000"/>
                </a:solidFill>
              </a:endParaRPr>
            </a:p>
          </p:txBody>
        </p:sp>
        <p:sp>
          <p:nvSpPr>
            <p:cNvPr id="209953" name="Rectangle 33"/>
            <p:cNvSpPr>
              <a:spLocks noChangeArrowheads="1"/>
            </p:cNvSpPr>
            <p:nvPr/>
          </p:nvSpPr>
          <p:spPr bwMode="auto">
            <a:xfrm>
              <a:off x="1889" y="2018"/>
              <a:ext cx="24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Constraints</a:t>
              </a:r>
              <a:endParaRPr lang="en-US" altLang="en-US">
                <a:solidFill>
                  <a:srgbClr val="000000"/>
                </a:solidFill>
              </a:endParaRPr>
            </a:p>
          </p:txBody>
        </p:sp>
        <p:sp>
          <p:nvSpPr>
            <p:cNvPr id="209954" name="Rectangle 34"/>
            <p:cNvSpPr>
              <a:spLocks noChangeArrowheads="1"/>
            </p:cNvSpPr>
            <p:nvPr/>
          </p:nvSpPr>
          <p:spPr bwMode="auto">
            <a:xfrm>
              <a:off x="2634" y="2018"/>
              <a:ext cx="3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t>
              </a:r>
              <a:endParaRPr lang="en-US" altLang="en-US">
                <a:solidFill>
                  <a:srgbClr val="000000"/>
                </a:solidFill>
              </a:endParaRPr>
            </a:p>
          </p:txBody>
        </p:sp>
        <p:sp>
          <p:nvSpPr>
            <p:cNvPr id="209955" name="Rectangle 35"/>
            <p:cNvSpPr>
              <a:spLocks noChangeArrowheads="1"/>
            </p:cNvSpPr>
            <p:nvPr/>
          </p:nvSpPr>
          <p:spPr bwMode="auto">
            <a:xfrm>
              <a:off x="3842" y="2018"/>
              <a:ext cx="5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W</a:t>
              </a:r>
              <a:endParaRPr lang="en-US" altLang="en-US">
                <a:solidFill>
                  <a:srgbClr val="000000"/>
                </a:solidFill>
              </a:endParaRPr>
            </a:p>
          </p:txBody>
        </p:sp>
        <p:sp>
          <p:nvSpPr>
            <p:cNvPr id="209956" name="Rectangle 36"/>
            <p:cNvSpPr>
              <a:spLocks noChangeArrowheads="1"/>
            </p:cNvSpPr>
            <p:nvPr/>
          </p:nvSpPr>
          <p:spPr bwMode="auto">
            <a:xfrm>
              <a:off x="3911" y="2063"/>
              <a:ext cx="19"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600">
                  <a:solidFill>
                    <a:srgbClr val="000000"/>
                  </a:solidFill>
                </a:rPr>
                <a:t>ij</a:t>
              </a:r>
              <a:endParaRPr lang="en-US" altLang="en-US">
                <a:solidFill>
                  <a:srgbClr val="000000"/>
                </a:solidFill>
              </a:endParaRPr>
            </a:p>
          </p:txBody>
        </p:sp>
        <p:sp>
          <p:nvSpPr>
            <p:cNvPr id="209957" name="Rectangle 37"/>
            <p:cNvSpPr>
              <a:spLocks noChangeArrowheads="1"/>
            </p:cNvSpPr>
            <p:nvPr/>
          </p:nvSpPr>
          <p:spPr bwMode="auto">
            <a:xfrm>
              <a:off x="2634" y="2130"/>
              <a:ext cx="6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&lt;=</a:t>
              </a:r>
              <a:endParaRPr lang="en-US" altLang="en-US">
                <a:solidFill>
                  <a:srgbClr val="000000"/>
                </a:solidFill>
              </a:endParaRPr>
            </a:p>
          </p:txBody>
        </p:sp>
        <p:sp>
          <p:nvSpPr>
            <p:cNvPr id="209958" name="Rectangle 38"/>
            <p:cNvSpPr>
              <a:spLocks noChangeArrowheads="1"/>
            </p:cNvSpPr>
            <p:nvPr/>
          </p:nvSpPr>
          <p:spPr bwMode="auto">
            <a:xfrm>
              <a:off x="1889" y="2243"/>
              <a:ext cx="164"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Product</a:t>
              </a:r>
              <a:endParaRPr lang="en-US" altLang="en-US">
                <a:solidFill>
                  <a:srgbClr val="000000"/>
                </a:solidFill>
              </a:endParaRPr>
            </a:p>
          </p:txBody>
        </p:sp>
        <p:sp>
          <p:nvSpPr>
            <p:cNvPr id="209959" name="Rectangle 39"/>
            <p:cNvSpPr>
              <a:spLocks noChangeArrowheads="1"/>
            </p:cNvSpPr>
            <p:nvPr/>
          </p:nvSpPr>
          <p:spPr bwMode="auto">
            <a:xfrm>
              <a:off x="2634" y="2243"/>
              <a:ext cx="30"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t>
              </a:r>
              <a:endParaRPr lang="en-US" altLang="en-US">
                <a:solidFill>
                  <a:srgbClr val="000000"/>
                </a:solidFill>
              </a:endParaRPr>
            </a:p>
          </p:txBody>
        </p:sp>
        <p:sp>
          <p:nvSpPr>
            <p:cNvPr id="209960" name="Rectangle 40"/>
            <p:cNvSpPr>
              <a:spLocks noChangeArrowheads="1"/>
            </p:cNvSpPr>
            <p:nvPr/>
          </p:nvSpPr>
          <p:spPr bwMode="auto">
            <a:xfrm>
              <a:off x="1889" y="2356"/>
              <a:ext cx="179"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Demand</a:t>
              </a:r>
              <a:endParaRPr lang="en-US" altLang="en-US">
                <a:solidFill>
                  <a:srgbClr val="000000"/>
                </a:solidFill>
              </a:endParaRPr>
            </a:p>
          </p:txBody>
        </p:sp>
        <p:sp>
          <p:nvSpPr>
            <p:cNvPr id="209961" name="Rectangle 41"/>
            <p:cNvSpPr>
              <a:spLocks noChangeArrowheads="1"/>
            </p:cNvSpPr>
            <p:nvPr/>
          </p:nvSpPr>
          <p:spPr bwMode="auto">
            <a:xfrm>
              <a:off x="2634" y="2356"/>
              <a:ext cx="30"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t>
              </a:r>
              <a:endParaRPr lang="en-US" altLang="en-US">
                <a:solidFill>
                  <a:srgbClr val="000000"/>
                </a:solidFill>
              </a:endParaRPr>
            </a:p>
          </p:txBody>
        </p:sp>
        <p:sp>
          <p:nvSpPr>
            <p:cNvPr id="209962" name="Rectangle 42"/>
            <p:cNvSpPr>
              <a:spLocks noChangeArrowheads="1"/>
            </p:cNvSpPr>
            <p:nvPr/>
          </p:nvSpPr>
          <p:spPr bwMode="auto">
            <a:xfrm>
              <a:off x="3842" y="2356"/>
              <a:ext cx="29"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S</a:t>
              </a:r>
              <a:endParaRPr lang="en-US" altLang="en-US">
                <a:solidFill>
                  <a:srgbClr val="000000"/>
                </a:solidFill>
              </a:endParaRPr>
            </a:p>
          </p:txBody>
        </p:sp>
        <p:sp>
          <p:nvSpPr>
            <p:cNvPr id="209963" name="Rectangle 43"/>
            <p:cNvSpPr>
              <a:spLocks noChangeArrowheads="1"/>
            </p:cNvSpPr>
            <p:nvPr/>
          </p:nvSpPr>
          <p:spPr bwMode="auto">
            <a:xfrm>
              <a:off x="3883" y="2400"/>
              <a:ext cx="19"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600">
                  <a:solidFill>
                    <a:srgbClr val="000000"/>
                  </a:solidFill>
                </a:rPr>
                <a:t>ij</a:t>
              </a:r>
              <a:endParaRPr lang="en-US" altLang="en-US">
                <a:solidFill>
                  <a:srgbClr val="000000"/>
                </a:solidFill>
              </a:endParaRPr>
            </a:p>
          </p:txBody>
        </p:sp>
        <p:sp>
          <p:nvSpPr>
            <p:cNvPr id="209964" name="Rectangle 44"/>
            <p:cNvSpPr>
              <a:spLocks noChangeArrowheads="1"/>
            </p:cNvSpPr>
            <p:nvPr/>
          </p:nvSpPr>
          <p:spPr bwMode="auto">
            <a:xfrm>
              <a:off x="2634" y="2468"/>
              <a:ext cx="30"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t>
              </a:r>
              <a:endParaRPr lang="en-US" altLang="en-US">
                <a:solidFill>
                  <a:srgbClr val="000000"/>
                </a:solidFill>
              </a:endParaRPr>
            </a:p>
          </p:txBody>
        </p:sp>
        <p:sp>
          <p:nvSpPr>
            <p:cNvPr id="209965" name="Rectangle 45"/>
            <p:cNvSpPr>
              <a:spLocks noChangeArrowheads="1"/>
            </p:cNvSpPr>
            <p:nvPr/>
          </p:nvSpPr>
          <p:spPr bwMode="auto">
            <a:xfrm>
              <a:off x="4240" y="1494"/>
              <a:ext cx="312" cy="404"/>
            </a:xfrm>
            <a:prstGeom prst="rect">
              <a:avLst/>
            </a:prstGeom>
            <a:grpFill/>
            <a:ln w="6350">
              <a:solidFill>
                <a:srgbClr val="000000"/>
              </a:solidFill>
              <a:miter lim="800000"/>
              <a:headEnd/>
              <a:tailEnd/>
            </a:ln>
          </p:spPr>
          <p:txBody>
            <a:bodyPr/>
            <a:lstStyle/>
            <a:p>
              <a:endParaRPr lang="en-US"/>
            </a:p>
          </p:txBody>
        </p:sp>
        <p:sp>
          <p:nvSpPr>
            <p:cNvPr id="209966" name="Rectangle 46"/>
            <p:cNvSpPr>
              <a:spLocks noChangeArrowheads="1"/>
            </p:cNvSpPr>
            <p:nvPr/>
          </p:nvSpPr>
          <p:spPr bwMode="auto">
            <a:xfrm>
              <a:off x="4257" y="1570"/>
              <a:ext cx="203"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Optimum</a:t>
              </a:r>
              <a:endParaRPr lang="en-US" altLang="en-US">
                <a:solidFill>
                  <a:srgbClr val="000000"/>
                </a:solidFill>
              </a:endParaRPr>
            </a:p>
          </p:txBody>
        </p:sp>
        <p:sp>
          <p:nvSpPr>
            <p:cNvPr id="209967" name="Rectangle 47"/>
            <p:cNvSpPr>
              <a:spLocks noChangeArrowheads="1"/>
            </p:cNvSpPr>
            <p:nvPr/>
          </p:nvSpPr>
          <p:spPr bwMode="auto">
            <a:xfrm>
              <a:off x="4283" y="1657"/>
              <a:ext cx="164"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Product</a:t>
              </a:r>
              <a:endParaRPr lang="en-US" altLang="en-US">
                <a:solidFill>
                  <a:srgbClr val="000000"/>
                </a:solidFill>
              </a:endParaRPr>
            </a:p>
          </p:txBody>
        </p:sp>
        <p:sp>
          <p:nvSpPr>
            <p:cNvPr id="209968" name="Rectangle 48"/>
            <p:cNvSpPr>
              <a:spLocks noChangeArrowheads="1"/>
            </p:cNvSpPr>
            <p:nvPr/>
          </p:nvSpPr>
          <p:spPr bwMode="auto">
            <a:xfrm>
              <a:off x="4335" y="1744"/>
              <a:ext cx="88"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Mix</a:t>
              </a:r>
              <a:endParaRPr lang="en-US" altLang="en-US">
                <a:solidFill>
                  <a:srgbClr val="000000"/>
                </a:solidFill>
              </a:endParaRPr>
            </a:p>
          </p:txBody>
        </p:sp>
        <p:sp>
          <p:nvSpPr>
            <p:cNvPr id="209969" name="Freeform 49"/>
            <p:cNvSpPr>
              <a:spLocks/>
            </p:cNvSpPr>
            <p:nvPr/>
          </p:nvSpPr>
          <p:spPr bwMode="auto">
            <a:xfrm>
              <a:off x="4116" y="1618"/>
              <a:ext cx="124" cy="155"/>
            </a:xfrm>
            <a:custGeom>
              <a:avLst/>
              <a:gdLst>
                <a:gd name="T0" fmla="*/ 187 w 249"/>
                <a:gd name="T1" fmla="*/ 0 h 311"/>
                <a:gd name="T2" fmla="*/ 187 w 249"/>
                <a:gd name="T3" fmla="*/ 78 h 311"/>
                <a:gd name="T4" fmla="*/ 0 w 249"/>
                <a:gd name="T5" fmla="*/ 78 h 311"/>
                <a:gd name="T6" fmla="*/ 0 w 249"/>
                <a:gd name="T7" fmla="*/ 233 h 311"/>
                <a:gd name="T8" fmla="*/ 187 w 249"/>
                <a:gd name="T9" fmla="*/ 233 h 311"/>
                <a:gd name="T10" fmla="*/ 187 w 249"/>
                <a:gd name="T11" fmla="*/ 311 h 311"/>
                <a:gd name="T12" fmla="*/ 249 w 249"/>
                <a:gd name="T13" fmla="*/ 156 h 311"/>
                <a:gd name="T14" fmla="*/ 187 w 249"/>
                <a:gd name="T15" fmla="*/ 0 h 3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 h="311">
                  <a:moveTo>
                    <a:pt x="187" y="0"/>
                  </a:moveTo>
                  <a:lnTo>
                    <a:pt x="187" y="78"/>
                  </a:lnTo>
                  <a:lnTo>
                    <a:pt x="0" y="78"/>
                  </a:lnTo>
                  <a:lnTo>
                    <a:pt x="0" y="233"/>
                  </a:lnTo>
                  <a:lnTo>
                    <a:pt x="187" y="233"/>
                  </a:lnTo>
                  <a:lnTo>
                    <a:pt x="187" y="311"/>
                  </a:lnTo>
                  <a:lnTo>
                    <a:pt x="249" y="156"/>
                  </a:lnTo>
                  <a:lnTo>
                    <a:pt x="187" y="0"/>
                  </a:lnTo>
                  <a:close/>
                </a:path>
              </a:pathLst>
            </a:custGeom>
            <a:grpFill/>
            <a:ln w="6350">
              <a:solidFill>
                <a:srgbClr val="000000"/>
              </a:solidFill>
              <a:prstDash val="solid"/>
              <a:round/>
              <a:headEnd/>
              <a:tailEnd/>
            </a:ln>
          </p:spPr>
          <p:txBody>
            <a:bodyPr/>
            <a:lstStyle/>
            <a:p>
              <a:endParaRPr lang="en-US"/>
            </a:p>
          </p:txBody>
        </p:sp>
        <p:sp>
          <p:nvSpPr>
            <p:cNvPr id="209970" name="Line 50"/>
            <p:cNvSpPr>
              <a:spLocks noChangeShapeType="1"/>
            </p:cNvSpPr>
            <p:nvPr/>
          </p:nvSpPr>
          <p:spPr bwMode="auto">
            <a:xfrm>
              <a:off x="1849" y="1090"/>
              <a:ext cx="2267" cy="1"/>
            </a:xfrm>
            <a:prstGeom prst="line">
              <a:avLst/>
            </a:prstGeom>
            <a:grpFill/>
            <a:ln w="6350">
              <a:solidFill>
                <a:srgbClr val="000000"/>
              </a:solidFill>
              <a:round/>
              <a:headEnd/>
              <a:tailEnd/>
            </a:ln>
            <a:extLst/>
          </p:spPr>
          <p:txBody>
            <a:bodyPr/>
            <a:lstStyle/>
            <a:p>
              <a:endParaRPr lang="en-US"/>
            </a:p>
          </p:txBody>
        </p:sp>
        <p:sp>
          <p:nvSpPr>
            <p:cNvPr id="209971" name="Line 51"/>
            <p:cNvSpPr>
              <a:spLocks noChangeShapeType="1"/>
            </p:cNvSpPr>
            <p:nvPr/>
          </p:nvSpPr>
          <p:spPr bwMode="auto">
            <a:xfrm>
              <a:off x="1849" y="1214"/>
              <a:ext cx="2267" cy="1"/>
            </a:xfrm>
            <a:prstGeom prst="line">
              <a:avLst/>
            </a:prstGeom>
            <a:grpFill/>
            <a:ln w="6350">
              <a:solidFill>
                <a:srgbClr val="000000"/>
              </a:solidFill>
              <a:round/>
              <a:headEnd/>
              <a:tailEnd/>
            </a:ln>
            <a:extLst/>
          </p:spPr>
          <p:txBody>
            <a:bodyPr/>
            <a:lstStyle/>
            <a:p>
              <a:endParaRPr lang="en-US"/>
            </a:p>
          </p:txBody>
        </p:sp>
        <p:sp>
          <p:nvSpPr>
            <p:cNvPr id="209972" name="Line 52"/>
            <p:cNvSpPr>
              <a:spLocks noChangeShapeType="1"/>
            </p:cNvSpPr>
            <p:nvPr/>
          </p:nvSpPr>
          <p:spPr bwMode="auto">
            <a:xfrm>
              <a:off x="2874" y="841"/>
              <a:ext cx="1" cy="1739"/>
            </a:xfrm>
            <a:prstGeom prst="line">
              <a:avLst/>
            </a:prstGeom>
            <a:grpFill/>
            <a:ln w="6350">
              <a:solidFill>
                <a:srgbClr val="000000"/>
              </a:solidFill>
              <a:round/>
              <a:headEnd/>
              <a:tailEnd/>
            </a:ln>
            <a:extLst/>
          </p:spPr>
          <p:txBody>
            <a:bodyPr/>
            <a:lstStyle/>
            <a:p>
              <a:endParaRPr lang="en-US"/>
            </a:p>
          </p:txBody>
        </p:sp>
        <p:sp>
          <p:nvSpPr>
            <p:cNvPr id="209973" name="Line 53"/>
            <p:cNvSpPr>
              <a:spLocks noChangeShapeType="1"/>
            </p:cNvSpPr>
            <p:nvPr/>
          </p:nvSpPr>
          <p:spPr bwMode="auto">
            <a:xfrm>
              <a:off x="2400" y="1212"/>
              <a:ext cx="0" cy="1370"/>
            </a:xfrm>
            <a:prstGeom prst="line">
              <a:avLst/>
            </a:prstGeom>
            <a:grpFill/>
            <a:ln w="6350">
              <a:solidFill>
                <a:srgbClr val="000000"/>
              </a:solidFill>
              <a:round/>
              <a:headEnd/>
              <a:tailEnd/>
            </a:ln>
            <a:extLst/>
          </p:spPr>
          <p:txBody>
            <a:bodyPr/>
            <a:lstStyle/>
            <a:p>
              <a:endParaRPr lang="en-US"/>
            </a:p>
          </p:txBody>
        </p:sp>
        <p:sp>
          <p:nvSpPr>
            <p:cNvPr id="209974" name="Line 54"/>
            <p:cNvSpPr>
              <a:spLocks noChangeShapeType="1"/>
            </p:cNvSpPr>
            <p:nvPr/>
          </p:nvSpPr>
          <p:spPr bwMode="auto">
            <a:xfrm>
              <a:off x="3309" y="841"/>
              <a:ext cx="1" cy="1056"/>
            </a:xfrm>
            <a:prstGeom prst="line">
              <a:avLst/>
            </a:prstGeom>
            <a:grpFill/>
            <a:ln w="6350">
              <a:solidFill>
                <a:srgbClr val="000000"/>
              </a:solidFill>
              <a:round/>
              <a:headEnd/>
              <a:tailEnd/>
            </a:ln>
            <a:extLst/>
          </p:spPr>
          <p:txBody>
            <a:bodyPr/>
            <a:lstStyle/>
            <a:p>
              <a:endParaRPr lang="en-US"/>
            </a:p>
          </p:txBody>
        </p:sp>
        <p:sp>
          <p:nvSpPr>
            <p:cNvPr id="209975" name="Line 55"/>
            <p:cNvSpPr>
              <a:spLocks noChangeShapeType="1"/>
            </p:cNvSpPr>
            <p:nvPr/>
          </p:nvSpPr>
          <p:spPr bwMode="auto">
            <a:xfrm>
              <a:off x="3712" y="841"/>
              <a:ext cx="1" cy="1739"/>
            </a:xfrm>
            <a:prstGeom prst="line">
              <a:avLst/>
            </a:prstGeom>
            <a:grpFill/>
            <a:ln w="6350">
              <a:solidFill>
                <a:srgbClr val="000000"/>
              </a:solidFill>
              <a:round/>
              <a:headEnd/>
              <a:tailEnd/>
            </a:ln>
            <a:extLst/>
          </p:spPr>
          <p:txBody>
            <a:bodyPr/>
            <a:lstStyle/>
            <a:p>
              <a:endParaRPr lang="en-US"/>
            </a:p>
          </p:txBody>
        </p:sp>
        <p:sp>
          <p:nvSpPr>
            <p:cNvPr id="209976" name="Line 56"/>
            <p:cNvSpPr>
              <a:spLocks noChangeShapeType="1"/>
            </p:cNvSpPr>
            <p:nvPr/>
          </p:nvSpPr>
          <p:spPr bwMode="auto">
            <a:xfrm>
              <a:off x="1849" y="1556"/>
              <a:ext cx="2267" cy="1"/>
            </a:xfrm>
            <a:prstGeom prst="line">
              <a:avLst/>
            </a:prstGeom>
            <a:grpFill/>
            <a:ln w="6350">
              <a:solidFill>
                <a:srgbClr val="000000"/>
              </a:solidFill>
              <a:round/>
              <a:headEnd/>
              <a:tailEnd/>
            </a:ln>
            <a:extLst/>
          </p:spPr>
          <p:txBody>
            <a:bodyPr/>
            <a:lstStyle/>
            <a:p>
              <a:endParaRPr lang="en-US"/>
            </a:p>
          </p:txBody>
        </p:sp>
        <p:sp>
          <p:nvSpPr>
            <p:cNvPr id="209977" name="Line 57"/>
            <p:cNvSpPr>
              <a:spLocks noChangeShapeType="1"/>
            </p:cNvSpPr>
            <p:nvPr/>
          </p:nvSpPr>
          <p:spPr bwMode="auto">
            <a:xfrm>
              <a:off x="1849" y="1897"/>
              <a:ext cx="2267" cy="1"/>
            </a:xfrm>
            <a:prstGeom prst="line">
              <a:avLst/>
            </a:prstGeom>
            <a:grpFill/>
            <a:ln w="6350">
              <a:solidFill>
                <a:srgbClr val="000000"/>
              </a:solidFill>
              <a:round/>
              <a:headEnd/>
              <a:tailEnd/>
            </a:ln>
            <a:extLst/>
          </p:spPr>
          <p:txBody>
            <a:bodyPr/>
            <a:lstStyle/>
            <a:p>
              <a:endParaRPr lang="en-US"/>
            </a:p>
          </p:txBody>
        </p:sp>
        <p:sp>
          <p:nvSpPr>
            <p:cNvPr id="209978" name="Line 58"/>
            <p:cNvSpPr>
              <a:spLocks noChangeShapeType="1"/>
            </p:cNvSpPr>
            <p:nvPr/>
          </p:nvSpPr>
          <p:spPr bwMode="auto">
            <a:xfrm>
              <a:off x="1849" y="2208"/>
              <a:ext cx="2267" cy="1"/>
            </a:xfrm>
            <a:prstGeom prst="line">
              <a:avLst/>
            </a:prstGeom>
            <a:grpFill/>
            <a:ln w="6350">
              <a:solidFill>
                <a:srgbClr val="000000"/>
              </a:solidFill>
              <a:round/>
              <a:headEnd/>
              <a:tailEnd/>
            </a:ln>
            <a:extLst/>
          </p:spPr>
          <p:txBody>
            <a:bodyPr/>
            <a:lstStyle/>
            <a:p>
              <a:endParaRPr lang="en-US"/>
            </a:p>
          </p:txBody>
        </p:sp>
        <p:sp>
          <p:nvSpPr>
            <p:cNvPr id="209979" name="Rectangle 59"/>
            <p:cNvSpPr>
              <a:spLocks noChangeArrowheads="1"/>
            </p:cNvSpPr>
            <p:nvPr/>
          </p:nvSpPr>
          <p:spPr bwMode="auto">
            <a:xfrm>
              <a:off x="2129" y="624"/>
              <a:ext cx="1594" cy="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80" name="Rectangle 60"/>
            <p:cNvSpPr>
              <a:spLocks noChangeArrowheads="1"/>
            </p:cNvSpPr>
            <p:nvPr/>
          </p:nvSpPr>
          <p:spPr bwMode="auto">
            <a:xfrm>
              <a:off x="2166" y="650"/>
              <a:ext cx="1148" cy="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1200">
                  <a:solidFill>
                    <a:srgbClr val="000000"/>
                  </a:solidFill>
                </a:rPr>
                <a:t>MODM Model for Optimal Product Mix</a:t>
              </a:r>
              <a:endParaRPr lang="en-US" altLang="en-US">
                <a:solidFill>
                  <a:srgbClr val="000000"/>
                </a:solidFill>
              </a:endParaRPr>
            </a:p>
          </p:txBody>
        </p:sp>
        <p:sp>
          <p:nvSpPr>
            <p:cNvPr id="209981" name="Rectangle 61"/>
            <p:cNvSpPr>
              <a:spLocks noChangeArrowheads="1"/>
            </p:cNvSpPr>
            <p:nvPr/>
          </p:nvSpPr>
          <p:spPr bwMode="auto">
            <a:xfrm>
              <a:off x="1166" y="1059"/>
              <a:ext cx="529" cy="932"/>
            </a:xfrm>
            <a:prstGeom prst="rect">
              <a:avLst/>
            </a:prstGeom>
            <a:grpFill/>
            <a:ln w="6350">
              <a:solidFill>
                <a:srgbClr val="000000"/>
              </a:solidFill>
              <a:miter lim="800000"/>
              <a:headEnd/>
              <a:tailEnd/>
            </a:ln>
          </p:spPr>
          <p:txBody>
            <a:bodyPr/>
            <a:lstStyle/>
            <a:p>
              <a:endParaRPr lang="en-US"/>
            </a:p>
          </p:txBody>
        </p:sp>
        <p:sp>
          <p:nvSpPr>
            <p:cNvPr id="209982" name="Rectangle 62"/>
            <p:cNvSpPr>
              <a:spLocks noChangeArrowheads="1"/>
            </p:cNvSpPr>
            <p:nvPr/>
          </p:nvSpPr>
          <p:spPr bwMode="auto">
            <a:xfrm>
              <a:off x="1206" y="1084"/>
              <a:ext cx="286"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Requirement </a:t>
              </a:r>
              <a:endParaRPr lang="en-US" altLang="en-US">
                <a:solidFill>
                  <a:srgbClr val="000000"/>
                </a:solidFill>
              </a:endParaRPr>
            </a:p>
          </p:txBody>
        </p:sp>
        <p:sp>
          <p:nvSpPr>
            <p:cNvPr id="209983" name="Rectangle 63"/>
            <p:cNvSpPr>
              <a:spLocks noChangeArrowheads="1"/>
            </p:cNvSpPr>
            <p:nvPr/>
          </p:nvSpPr>
          <p:spPr bwMode="auto">
            <a:xfrm>
              <a:off x="1206" y="1171"/>
              <a:ext cx="252"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of products </a:t>
              </a:r>
              <a:endParaRPr lang="en-US" altLang="en-US">
                <a:solidFill>
                  <a:srgbClr val="000000"/>
                </a:solidFill>
              </a:endParaRPr>
            </a:p>
          </p:txBody>
        </p:sp>
        <p:sp>
          <p:nvSpPr>
            <p:cNvPr id="209984" name="Rectangle 64"/>
            <p:cNvSpPr>
              <a:spLocks noChangeArrowheads="1"/>
            </p:cNvSpPr>
            <p:nvPr/>
          </p:nvSpPr>
          <p:spPr bwMode="auto">
            <a:xfrm>
              <a:off x="1206" y="1258"/>
              <a:ext cx="246"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with safety </a:t>
              </a:r>
              <a:endParaRPr lang="en-US" altLang="en-US">
                <a:solidFill>
                  <a:srgbClr val="000000"/>
                </a:solidFill>
              </a:endParaRPr>
            </a:p>
          </p:txBody>
        </p:sp>
        <p:sp>
          <p:nvSpPr>
            <p:cNvPr id="209985" name="Rectangle 65"/>
            <p:cNvSpPr>
              <a:spLocks noChangeArrowheads="1"/>
            </p:cNvSpPr>
            <p:nvPr/>
          </p:nvSpPr>
          <p:spPr bwMode="auto">
            <a:xfrm>
              <a:off x="1206" y="1344"/>
              <a:ext cx="214"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stock and </a:t>
              </a:r>
              <a:endParaRPr lang="en-US" altLang="en-US">
                <a:solidFill>
                  <a:srgbClr val="000000"/>
                </a:solidFill>
              </a:endParaRPr>
            </a:p>
          </p:txBody>
        </p:sp>
        <p:sp>
          <p:nvSpPr>
            <p:cNvPr id="209986" name="Rectangle 66"/>
            <p:cNvSpPr>
              <a:spLocks noChangeArrowheads="1"/>
            </p:cNvSpPr>
            <p:nvPr/>
          </p:nvSpPr>
          <p:spPr bwMode="auto">
            <a:xfrm>
              <a:off x="1206" y="1431"/>
              <a:ext cx="218"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minimum </a:t>
              </a:r>
              <a:endParaRPr lang="en-US" altLang="en-US">
                <a:solidFill>
                  <a:srgbClr val="000000"/>
                </a:solidFill>
              </a:endParaRPr>
            </a:p>
          </p:txBody>
        </p:sp>
        <p:sp>
          <p:nvSpPr>
            <p:cNvPr id="209987" name="Rectangle 67"/>
            <p:cNvSpPr>
              <a:spLocks noChangeArrowheads="1"/>
            </p:cNvSpPr>
            <p:nvPr/>
          </p:nvSpPr>
          <p:spPr bwMode="auto">
            <a:xfrm>
              <a:off x="1206" y="1518"/>
              <a:ext cx="308"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stocking level.</a:t>
              </a:r>
              <a:endParaRPr lang="en-US" altLang="en-US">
                <a:solidFill>
                  <a:srgbClr val="000000"/>
                </a:solidFill>
              </a:endParaRPr>
            </a:p>
          </p:txBody>
        </p:sp>
        <p:sp>
          <p:nvSpPr>
            <p:cNvPr id="209988" name="Rectangle 68"/>
            <p:cNvSpPr>
              <a:spLocks noChangeArrowheads="1"/>
            </p:cNvSpPr>
            <p:nvPr/>
          </p:nvSpPr>
          <p:spPr bwMode="auto">
            <a:xfrm>
              <a:off x="1206" y="1604"/>
              <a:ext cx="317"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____________</a:t>
              </a:r>
              <a:endParaRPr lang="en-US" altLang="en-US">
                <a:solidFill>
                  <a:srgbClr val="000000"/>
                </a:solidFill>
              </a:endParaRPr>
            </a:p>
          </p:txBody>
        </p:sp>
        <p:sp>
          <p:nvSpPr>
            <p:cNvPr id="209989" name="Rectangle 69"/>
            <p:cNvSpPr>
              <a:spLocks noChangeArrowheads="1"/>
            </p:cNvSpPr>
            <p:nvPr/>
          </p:nvSpPr>
          <p:spPr bwMode="auto">
            <a:xfrm>
              <a:off x="1206" y="1691"/>
              <a:ext cx="317"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____________</a:t>
              </a:r>
              <a:endParaRPr lang="en-US" altLang="en-US">
                <a:solidFill>
                  <a:srgbClr val="000000"/>
                </a:solidFill>
              </a:endParaRPr>
            </a:p>
          </p:txBody>
        </p:sp>
        <p:sp>
          <p:nvSpPr>
            <p:cNvPr id="209990" name="Rectangle 70"/>
            <p:cNvSpPr>
              <a:spLocks noChangeArrowheads="1"/>
            </p:cNvSpPr>
            <p:nvPr/>
          </p:nvSpPr>
          <p:spPr bwMode="auto">
            <a:xfrm>
              <a:off x="1206" y="1778"/>
              <a:ext cx="317"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____________</a:t>
              </a:r>
              <a:endParaRPr lang="en-US" altLang="en-US">
                <a:solidFill>
                  <a:srgbClr val="000000"/>
                </a:solidFill>
              </a:endParaRPr>
            </a:p>
          </p:txBody>
        </p:sp>
        <p:sp>
          <p:nvSpPr>
            <p:cNvPr id="209991" name="Rectangle 71"/>
            <p:cNvSpPr>
              <a:spLocks noChangeArrowheads="1"/>
            </p:cNvSpPr>
            <p:nvPr/>
          </p:nvSpPr>
          <p:spPr bwMode="auto">
            <a:xfrm>
              <a:off x="1206" y="1865"/>
              <a:ext cx="317"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____________</a:t>
              </a:r>
              <a:endParaRPr lang="en-US" altLang="en-US">
                <a:solidFill>
                  <a:srgbClr val="000000"/>
                </a:solidFill>
              </a:endParaRPr>
            </a:p>
          </p:txBody>
        </p:sp>
        <p:sp>
          <p:nvSpPr>
            <p:cNvPr id="209992" name="Freeform 72"/>
            <p:cNvSpPr>
              <a:spLocks/>
            </p:cNvSpPr>
            <p:nvPr/>
          </p:nvSpPr>
          <p:spPr bwMode="auto">
            <a:xfrm>
              <a:off x="1725" y="1369"/>
              <a:ext cx="93" cy="62"/>
            </a:xfrm>
            <a:custGeom>
              <a:avLst/>
              <a:gdLst>
                <a:gd name="T0" fmla="*/ 140 w 186"/>
                <a:gd name="T1" fmla="*/ 0 h 124"/>
                <a:gd name="T2" fmla="*/ 140 w 186"/>
                <a:gd name="T3" fmla="*/ 31 h 124"/>
                <a:gd name="T4" fmla="*/ 0 w 186"/>
                <a:gd name="T5" fmla="*/ 31 h 124"/>
                <a:gd name="T6" fmla="*/ 0 w 186"/>
                <a:gd name="T7" fmla="*/ 93 h 124"/>
                <a:gd name="T8" fmla="*/ 140 w 186"/>
                <a:gd name="T9" fmla="*/ 93 h 124"/>
                <a:gd name="T10" fmla="*/ 140 w 186"/>
                <a:gd name="T11" fmla="*/ 124 h 124"/>
                <a:gd name="T12" fmla="*/ 186 w 186"/>
                <a:gd name="T13" fmla="*/ 62 h 124"/>
                <a:gd name="T14" fmla="*/ 140 w 186"/>
                <a:gd name="T15" fmla="*/ 0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124">
                  <a:moveTo>
                    <a:pt x="140" y="0"/>
                  </a:moveTo>
                  <a:lnTo>
                    <a:pt x="140" y="31"/>
                  </a:lnTo>
                  <a:lnTo>
                    <a:pt x="0" y="31"/>
                  </a:lnTo>
                  <a:lnTo>
                    <a:pt x="0" y="93"/>
                  </a:lnTo>
                  <a:lnTo>
                    <a:pt x="140" y="93"/>
                  </a:lnTo>
                  <a:lnTo>
                    <a:pt x="140" y="124"/>
                  </a:lnTo>
                  <a:lnTo>
                    <a:pt x="186" y="62"/>
                  </a:lnTo>
                  <a:lnTo>
                    <a:pt x="140" y="0"/>
                  </a:lnTo>
                  <a:close/>
                </a:path>
              </a:pathLst>
            </a:custGeom>
            <a:grpFill/>
            <a:ln w="6350">
              <a:solidFill>
                <a:srgbClr val="000000"/>
              </a:solidFill>
              <a:prstDash val="solid"/>
              <a:round/>
              <a:headEnd/>
              <a:tailEnd/>
            </a:ln>
          </p:spPr>
          <p:txBody>
            <a:bodyPr/>
            <a:lstStyle/>
            <a:p>
              <a:endParaRPr lang="en-US"/>
            </a:p>
          </p:txBody>
        </p:sp>
        <p:sp>
          <p:nvSpPr>
            <p:cNvPr id="209993" name="Rectangle 73"/>
            <p:cNvSpPr>
              <a:spLocks noChangeArrowheads="1"/>
            </p:cNvSpPr>
            <p:nvPr/>
          </p:nvSpPr>
          <p:spPr bwMode="auto">
            <a:xfrm>
              <a:off x="1104" y="2208"/>
              <a:ext cx="684" cy="2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94" name="Rectangle 74"/>
            <p:cNvSpPr>
              <a:spLocks noChangeArrowheads="1"/>
            </p:cNvSpPr>
            <p:nvPr/>
          </p:nvSpPr>
          <p:spPr bwMode="auto">
            <a:xfrm>
              <a:off x="1142" y="2231"/>
              <a:ext cx="403"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Given seasonality, </a:t>
              </a:r>
              <a:endParaRPr lang="en-US" altLang="en-US">
                <a:solidFill>
                  <a:srgbClr val="000000"/>
                </a:solidFill>
              </a:endParaRPr>
            </a:p>
          </p:txBody>
        </p:sp>
        <p:sp>
          <p:nvSpPr>
            <p:cNvPr id="209995" name="Rectangle 75"/>
            <p:cNvSpPr>
              <a:spLocks noChangeArrowheads="1"/>
            </p:cNvSpPr>
            <p:nvPr/>
          </p:nvSpPr>
          <p:spPr bwMode="auto">
            <a:xfrm>
              <a:off x="1142" y="2318"/>
              <a:ext cx="436"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planning period and </a:t>
              </a:r>
              <a:endParaRPr lang="en-US" altLang="en-US">
                <a:solidFill>
                  <a:srgbClr val="000000"/>
                </a:solidFill>
              </a:endParaRPr>
            </a:p>
          </p:txBody>
        </p:sp>
        <p:sp>
          <p:nvSpPr>
            <p:cNvPr id="209996" name="Rectangle 76"/>
            <p:cNvSpPr>
              <a:spLocks noChangeArrowheads="1"/>
            </p:cNvSpPr>
            <p:nvPr/>
          </p:nvSpPr>
          <p:spPr bwMode="auto">
            <a:xfrm>
              <a:off x="1142" y="2405"/>
              <a:ext cx="374"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promotion effects</a:t>
              </a:r>
              <a:endParaRPr lang="en-US" altLang="en-US">
                <a:solidFill>
                  <a:srgbClr val="000000"/>
                </a:solidFill>
              </a:endParaRPr>
            </a:p>
          </p:txBody>
        </p:sp>
        <p:sp>
          <p:nvSpPr>
            <p:cNvPr id="209997" name="Rectangle 77"/>
            <p:cNvSpPr>
              <a:spLocks noChangeArrowheads="1"/>
            </p:cNvSpPr>
            <p:nvPr/>
          </p:nvSpPr>
          <p:spPr bwMode="auto">
            <a:xfrm>
              <a:off x="1290" y="2518"/>
              <a:ext cx="473" cy="3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9998" name="Rectangle 78"/>
            <p:cNvSpPr>
              <a:spLocks noChangeArrowheads="1"/>
            </p:cNvSpPr>
            <p:nvPr/>
          </p:nvSpPr>
          <p:spPr bwMode="auto">
            <a:xfrm>
              <a:off x="1328" y="2542"/>
              <a:ext cx="250"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Full Goods </a:t>
              </a:r>
              <a:endParaRPr lang="en-US" altLang="en-US">
                <a:solidFill>
                  <a:srgbClr val="000000"/>
                </a:solidFill>
              </a:endParaRPr>
            </a:p>
          </p:txBody>
        </p:sp>
        <p:sp>
          <p:nvSpPr>
            <p:cNvPr id="209999" name="Rectangle 79"/>
            <p:cNvSpPr>
              <a:spLocks noChangeArrowheads="1"/>
            </p:cNvSpPr>
            <p:nvPr/>
          </p:nvSpPr>
          <p:spPr bwMode="auto">
            <a:xfrm>
              <a:off x="1328" y="2629"/>
              <a:ext cx="122"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Days </a:t>
              </a:r>
              <a:endParaRPr lang="en-US" altLang="en-US">
                <a:solidFill>
                  <a:srgbClr val="000000"/>
                </a:solidFill>
              </a:endParaRPr>
            </a:p>
          </p:txBody>
        </p:sp>
        <p:sp>
          <p:nvSpPr>
            <p:cNvPr id="210000" name="Rectangle 80"/>
            <p:cNvSpPr>
              <a:spLocks noChangeArrowheads="1"/>
            </p:cNvSpPr>
            <p:nvPr/>
          </p:nvSpPr>
          <p:spPr bwMode="auto">
            <a:xfrm>
              <a:off x="1328" y="2715"/>
              <a:ext cx="219"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Inventory </a:t>
              </a:r>
              <a:endParaRPr lang="en-US" altLang="en-US">
                <a:solidFill>
                  <a:srgbClr val="000000"/>
                </a:solidFill>
              </a:endParaRPr>
            </a:p>
          </p:txBody>
        </p:sp>
        <p:sp>
          <p:nvSpPr>
            <p:cNvPr id="210001" name="Rectangle 81"/>
            <p:cNvSpPr>
              <a:spLocks noChangeArrowheads="1"/>
            </p:cNvSpPr>
            <p:nvPr/>
          </p:nvSpPr>
          <p:spPr bwMode="auto">
            <a:xfrm>
              <a:off x="1328" y="2802"/>
              <a:ext cx="188"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Capacity</a:t>
              </a:r>
              <a:endParaRPr lang="en-US" altLang="en-US">
                <a:solidFill>
                  <a:srgbClr val="000000"/>
                </a:solidFill>
              </a:endParaRPr>
            </a:p>
          </p:txBody>
        </p:sp>
        <p:grpSp>
          <p:nvGrpSpPr>
            <p:cNvPr id="210002" name="Group 82"/>
            <p:cNvGrpSpPr>
              <a:grpSpLocks/>
            </p:cNvGrpSpPr>
            <p:nvPr/>
          </p:nvGrpSpPr>
          <p:grpSpPr bwMode="auto">
            <a:xfrm>
              <a:off x="1694" y="2146"/>
              <a:ext cx="217" cy="372"/>
              <a:chOff x="1694" y="2146"/>
              <a:chExt cx="217" cy="372"/>
            </a:xfrm>
            <a:grpFill/>
          </p:grpSpPr>
          <p:sp>
            <p:nvSpPr>
              <p:cNvPr id="210003" name="Line 83"/>
              <p:cNvSpPr>
                <a:spLocks noChangeShapeType="1"/>
              </p:cNvSpPr>
              <p:nvPr/>
            </p:nvSpPr>
            <p:spPr bwMode="auto">
              <a:xfrm flipV="1">
                <a:off x="1694" y="2179"/>
                <a:ext cx="199" cy="339"/>
              </a:xfrm>
              <a:prstGeom prst="line">
                <a:avLst/>
              </a:prstGeom>
              <a:grpFill/>
              <a:ln w="6350">
                <a:solidFill>
                  <a:srgbClr val="000000"/>
                </a:solidFill>
                <a:round/>
                <a:headEnd/>
                <a:tailEnd/>
              </a:ln>
              <a:extLst/>
            </p:spPr>
            <p:txBody>
              <a:bodyPr/>
              <a:lstStyle/>
              <a:p>
                <a:endParaRPr lang="en-US"/>
              </a:p>
            </p:txBody>
          </p:sp>
          <p:sp>
            <p:nvSpPr>
              <p:cNvPr id="210004" name="Freeform 84"/>
              <p:cNvSpPr>
                <a:spLocks/>
              </p:cNvSpPr>
              <p:nvPr/>
            </p:nvSpPr>
            <p:spPr bwMode="auto">
              <a:xfrm>
                <a:off x="1874" y="2146"/>
                <a:ext cx="37" cy="46"/>
              </a:xfrm>
              <a:custGeom>
                <a:avLst/>
                <a:gdLst>
                  <a:gd name="T0" fmla="*/ 70 w 75"/>
                  <a:gd name="T1" fmla="*/ 92 h 92"/>
                  <a:gd name="T2" fmla="*/ 75 w 75"/>
                  <a:gd name="T3" fmla="*/ 0 h 92"/>
                  <a:gd name="T4" fmla="*/ 0 w 75"/>
                  <a:gd name="T5" fmla="*/ 51 h 92"/>
                  <a:gd name="T6" fmla="*/ 70 w 75"/>
                  <a:gd name="T7" fmla="*/ 92 h 92"/>
                </a:gdLst>
                <a:ahLst/>
                <a:cxnLst>
                  <a:cxn ang="0">
                    <a:pos x="T0" y="T1"/>
                  </a:cxn>
                  <a:cxn ang="0">
                    <a:pos x="T2" y="T3"/>
                  </a:cxn>
                  <a:cxn ang="0">
                    <a:pos x="T4" y="T5"/>
                  </a:cxn>
                  <a:cxn ang="0">
                    <a:pos x="T6" y="T7"/>
                  </a:cxn>
                </a:cxnLst>
                <a:rect l="0" t="0" r="r" b="b"/>
                <a:pathLst>
                  <a:path w="75" h="92">
                    <a:moveTo>
                      <a:pt x="70" y="92"/>
                    </a:moveTo>
                    <a:lnTo>
                      <a:pt x="75" y="0"/>
                    </a:lnTo>
                    <a:lnTo>
                      <a:pt x="0" y="51"/>
                    </a:lnTo>
                    <a:lnTo>
                      <a:pt x="70"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10005" name="Rectangle 85"/>
            <p:cNvSpPr>
              <a:spLocks noChangeArrowheads="1"/>
            </p:cNvSpPr>
            <p:nvPr/>
          </p:nvSpPr>
          <p:spPr bwMode="auto">
            <a:xfrm>
              <a:off x="1818" y="2611"/>
              <a:ext cx="560" cy="2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0006" name="Rectangle 86"/>
            <p:cNvSpPr>
              <a:spLocks noChangeArrowheads="1"/>
            </p:cNvSpPr>
            <p:nvPr/>
          </p:nvSpPr>
          <p:spPr bwMode="auto">
            <a:xfrm>
              <a:off x="1856" y="2635"/>
              <a:ext cx="240"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Input from </a:t>
              </a:r>
              <a:endParaRPr lang="en-US" altLang="en-US">
                <a:solidFill>
                  <a:srgbClr val="000000"/>
                </a:solidFill>
              </a:endParaRPr>
            </a:p>
          </p:txBody>
        </p:sp>
        <p:sp>
          <p:nvSpPr>
            <p:cNvPr id="210007" name="Rectangle 87"/>
            <p:cNvSpPr>
              <a:spLocks noChangeArrowheads="1"/>
            </p:cNvSpPr>
            <p:nvPr/>
          </p:nvSpPr>
          <p:spPr bwMode="auto">
            <a:xfrm>
              <a:off x="1856" y="2722"/>
              <a:ext cx="264"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safety stock </a:t>
              </a:r>
              <a:endParaRPr lang="en-US" altLang="en-US">
                <a:solidFill>
                  <a:srgbClr val="000000"/>
                </a:solidFill>
              </a:endParaRPr>
            </a:p>
          </p:txBody>
        </p:sp>
        <p:sp>
          <p:nvSpPr>
            <p:cNvPr id="210008" name="Rectangle 88"/>
            <p:cNvSpPr>
              <a:spLocks noChangeArrowheads="1"/>
            </p:cNvSpPr>
            <p:nvPr/>
          </p:nvSpPr>
          <p:spPr bwMode="auto">
            <a:xfrm>
              <a:off x="1856" y="2808"/>
              <a:ext cx="293"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determination</a:t>
              </a:r>
              <a:endParaRPr lang="en-US" altLang="en-US">
                <a:solidFill>
                  <a:srgbClr val="000000"/>
                </a:solidFill>
              </a:endParaRPr>
            </a:p>
          </p:txBody>
        </p:sp>
        <p:grpSp>
          <p:nvGrpSpPr>
            <p:cNvPr id="210009" name="Group 89"/>
            <p:cNvGrpSpPr>
              <a:grpSpLocks/>
            </p:cNvGrpSpPr>
            <p:nvPr/>
          </p:nvGrpSpPr>
          <p:grpSpPr bwMode="auto">
            <a:xfrm>
              <a:off x="1984" y="2456"/>
              <a:ext cx="41" cy="155"/>
              <a:chOff x="1984" y="2456"/>
              <a:chExt cx="41" cy="155"/>
            </a:xfrm>
            <a:grpFill/>
          </p:grpSpPr>
          <p:sp>
            <p:nvSpPr>
              <p:cNvPr id="210010" name="Line 90"/>
              <p:cNvSpPr>
                <a:spLocks noChangeShapeType="1"/>
              </p:cNvSpPr>
              <p:nvPr/>
            </p:nvSpPr>
            <p:spPr bwMode="auto">
              <a:xfrm flipV="1">
                <a:off x="2005" y="2495"/>
                <a:ext cx="1" cy="116"/>
              </a:xfrm>
              <a:prstGeom prst="line">
                <a:avLst/>
              </a:prstGeom>
              <a:grpFill/>
              <a:ln w="6350">
                <a:solidFill>
                  <a:srgbClr val="000000"/>
                </a:solidFill>
                <a:round/>
                <a:headEnd/>
                <a:tailEnd/>
              </a:ln>
              <a:extLst/>
            </p:spPr>
            <p:txBody>
              <a:bodyPr/>
              <a:lstStyle/>
              <a:p>
                <a:endParaRPr lang="en-US"/>
              </a:p>
            </p:txBody>
          </p:sp>
          <p:sp>
            <p:nvSpPr>
              <p:cNvPr id="210011" name="Freeform 91"/>
              <p:cNvSpPr>
                <a:spLocks/>
              </p:cNvSpPr>
              <p:nvPr/>
            </p:nvSpPr>
            <p:spPr bwMode="auto">
              <a:xfrm>
                <a:off x="1984" y="2456"/>
                <a:ext cx="41" cy="41"/>
              </a:xfrm>
              <a:custGeom>
                <a:avLst/>
                <a:gdLst>
                  <a:gd name="T0" fmla="*/ 81 w 81"/>
                  <a:gd name="T1" fmla="*/ 82 h 82"/>
                  <a:gd name="T2" fmla="*/ 40 w 81"/>
                  <a:gd name="T3" fmla="*/ 0 h 82"/>
                  <a:gd name="T4" fmla="*/ 0 w 81"/>
                  <a:gd name="T5" fmla="*/ 82 h 82"/>
                  <a:gd name="T6" fmla="*/ 81 w 81"/>
                  <a:gd name="T7" fmla="*/ 82 h 82"/>
                </a:gdLst>
                <a:ahLst/>
                <a:cxnLst>
                  <a:cxn ang="0">
                    <a:pos x="T0" y="T1"/>
                  </a:cxn>
                  <a:cxn ang="0">
                    <a:pos x="T2" y="T3"/>
                  </a:cxn>
                  <a:cxn ang="0">
                    <a:pos x="T4" y="T5"/>
                  </a:cxn>
                  <a:cxn ang="0">
                    <a:pos x="T6" y="T7"/>
                  </a:cxn>
                </a:cxnLst>
                <a:rect l="0" t="0" r="r" b="b"/>
                <a:pathLst>
                  <a:path w="81" h="82">
                    <a:moveTo>
                      <a:pt x="81" y="82"/>
                    </a:moveTo>
                    <a:lnTo>
                      <a:pt x="40" y="0"/>
                    </a:lnTo>
                    <a:lnTo>
                      <a:pt x="0" y="82"/>
                    </a:lnTo>
                    <a:lnTo>
                      <a:pt x="8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10012" name="Rectangle 92"/>
            <p:cNvSpPr>
              <a:spLocks noChangeArrowheads="1"/>
            </p:cNvSpPr>
            <p:nvPr/>
          </p:nvSpPr>
          <p:spPr bwMode="auto">
            <a:xfrm>
              <a:off x="3557" y="2643"/>
              <a:ext cx="995" cy="29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0013" name="Rectangle 93"/>
            <p:cNvSpPr>
              <a:spLocks noChangeArrowheads="1"/>
            </p:cNvSpPr>
            <p:nvPr/>
          </p:nvSpPr>
          <p:spPr bwMode="auto">
            <a:xfrm>
              <a:off x="3595" y="2666"/>
              <a:ext cx="623"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Model will force a minimum </a:t>
              </a:r>
              <a:endParaRPr lang="en-US" altLang="en-US">
                <a:solidFill>
                  <a:srgbClr val="000000"/>
                </a:solidFill>
              </a:endParaRPr>
            </a:p>
          </p:txBody>
        </p:sp>
        <p:sp>
          <p:nvSpPr>
            <p:cNvPr id="210014" name="Rectangle 94"/>
            <p:cNvSpPr>
              <a:spLocks noChangeArrowheads="1"/>
            </p:cNvSpPr>
            <p:nvPr/>
          </p:nvSpPr>
          <p:spPr bwMode="auto">
            <a:xfrm>
              <a:off x="3595" y="2753"/>
              <a:ext cx="632"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stocking level at the Brewery </a:t>
              </a:r>
              <a:endParaRPr lang="en-US" altLang="en-US">
                <a:solidFill>
                  <a:srgbClr val="000000"/>
                </a:solidFill>
              </a:endParaRPr>
            </a:p>
          </p:txBody>
        </p:sp>
        <p:sp>
          <p:nvSpPr>
            <p:cNvPr id="210015" name="Rectangle 95"/>
            <p:cNvSpPr>
              <a:spLocks noChangeArrowheads="1"/>
            </p:cNvSpPr>
            <p:nvPr/>
          </p:nvSpPr>
          <p:spPr bwMode="auto">
            <a:xfrm>
              <a:off x="3595" y="2840"/>
              <a:ext cx="327"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and Warehouse</a:t>
              </a:r>
              <a:endParaRPr lang="en-US" altLang="en-US">
                <a:solidFill>
                  <a:srgbClr val="000000"/>
                </a:solidFill>
              </a:endParaRPr>
            </a:p>
          </p:txBody>
        </p:sp>
        <p:sp>
          <p:nvSpPr>
            <p:cNvPr id="210016" name="Rectangle 96"/>
            <p:cNvSpPr>
              <a:spLocks noChangeArrowheads="1"/>
            </p:cNvSpPr>
            <p:nvPr/>
          </p:nvSpPr>
          <p:spPr bwMode="auto">
            <a:xfrm>
              <a:off x="2377" y="2643"/>
              <a:ext cx="1212" cy="3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0017" name="Rectangle 97"/>
            <p:cNvSpPr>
              <a:spLocks noChangeArrowheads="1"/>
            </p:cNvSpPr>
            <p:nvPr/>
          </p:nvSpPr>
          <p:spPr bwMode="auto">
            <a:xfrm>
              <a:off x="2433" y="2666"/>
              <a:ext cx="141"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Where</a:t>
              </a:r>
              <a:endParaRPr lang="en-US" altLang="en-US">
                <a:solidFill>
                  <a:srgbClr val="000000"/>
                </a:solidFill>
              </a:endParaRPr>
            </a:p>
          </p:txBody>
        </p:sp>
        <p:sp>
          <p:nvSpPr>
            <p:cNvPr id="210018" name="Rectangle 98"/>
            <p:cNvSpPr>
              <a:spLocks noChangeArrowheads="1"/>
            </p:cNvSpPr>
            <p:nvPr/>
          </p:nvSpPr>
          <p:spPr bwMode="auto">
            <a:xfrm>
              <a:off x="2644" y="2666"/>
              <a:ext cx="35"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B</a:t>
              </a:r>
              <a:endParaRPr lang="en-US" altLang="en-US">
                <a:solidFill>
                  <a:srgbClr val="000000"/>
                </a:solidFill>
              </a:endParaRPr>
            </a:p>
          </p:txBody>
        </p:sp>
        <p:sp>
          <p:nvSpPr>
            <p:cNvPr id="210019" name="Rectangle 99"/>
            <p:cNvSpPr>
              <a:spLocks noChangeArrowheads="1"/>
            </p:cNvSpPr>
            <p:nvPr/>
          </p:nvSpPr>
          <p:spPr bwMode="auto">
            <a:xfrm>
              <a:off x="2693" y="2711"/>
              <a:ext cx="19"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600">
                  <a:solidFill>
                    <a:srgbClr val="000000"/>
                  </a:solidFill>
                </a:rPr>
                <a:t>ij</a:t>
              </a:r>
              <a:endParaRPr lang="en-US" altLang="en-US">
                <a:solidFill>
                  <a:srgbClr val="000000"/>
                </a:solidFill>
              </a:endParaRPr>
            </a:p>
          </p:txBody>
        </p:sp>
        <p:sp>
          <p:nvSpPr>
            <p:cNvPr id="210020" name="Rectangle 100"/>
            <p:cNvSpPr>
              <a:spLocks noChangeArrowheads="1"/>
            </p:cNvSpPr>
            <p:nvPr/>
          </p:nvSpPr>
          <p:spPr bwMode="auto">
            <a:xfrm>
              <a:off x="2738" y="2666"/>
              <a:ext cx="26"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 </a:t>
              </a:r>
              <a:endParaRPr lang="en-US" altLang="en-US">
                <a:solidFill>
                  <a:srgbClr val="000000"/>
                </a:solidFill>
              </a:endParaRPr>
            </a:p>
          </p:txBody>
        </p:sp>
        <p:sp>
          <p:nvSpPr>
            <p:cNvPr id="210021" name="Rectangle 101"/>
            <p:cNvSpPr>
              <a:spLocks noChangeArrowheads="1"/>
            </p:cNvSpPr>
            <p:nvPr/>
          </p:nvSpPr>
          <p:spPr bwMode="auto">
            <a:xfrm>
              <a:off x="2774" y="2666"/>
              <a:ext cx="29"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a:t>
              </a:r>
              <a:endParaRPr lang="en-US" altLang="en-US">
                <a:solidFill>
                  <a:srgbClr val="000000"/>
                </a:solidFill>
              </a:endParaRPr>
            </a:p>
          </p:txBody>
        </p:sp>
        <p:sp>
          <p:nvSpPr>
            <p:cNvPr id="210022" name="Rectangle 102"/>
            <p:cNvSpPr>
              <a:spLocks noChangeArrowheads="1"/>
            </p:cNvSpPr>
            <p:nvPr/>
          </p:nvSpPr>
          <p:spPr bwMode="auto">
            <a:xfrm>
              <a:off x="2814" y="2711"/>
              <a:ext cx="19"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600">
                  <a:solidFill>
                    <a:srgbClr val="000000"/>
                  </a:solidFill>
                </a:rPr>
                <a:t>ij</a:t>
              </a:r>
              <a:endParaRPr lang="en-US" altLang="en-US">
                <a:solidFill>
                  <a:srgbClr val="000000"/>
                </a:solidFill>
              </a:endParaRPr>
            </a:p>
          </p:txBody>
        </p:sp>
        <p:sp>
          <p:nvSpPr>
            <p:cNvPr id="210023" name="Rectangle 103"/>
            <p:cNvSpPr>
              <a:spLocks noChangeArrowheads="1"/>
            </p:cNvSpPr>
            <p:nvPr/>
          </p:nvSpPr>
          <p:spPr bwMode="auto">
            <a:xfrm>
              <a:off x="2840" y="2666"/>
              <a:ext cx="26"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 </a:t>
              </a:r>
              <a:endParaRPr lang="en-US" altLang="en-US">
                <a:solidFill>
                  <a:srgbClr val="000000"/>
                </a:solidFill>
              </a:endParaRPr>
            </a:p>
          </p:txBody>
        </p:sp>
        <p:sp>
          <p:nvSpPr>
            <p:cNvPr id="210024" name="Rectangle 104"/>
            <p:cNvSpPr>
              <a:spLocks noChangeArrowheads="1"/>
            </p:cNvSpPr>
            <p:nvPr/>
          </p:nvSpPr>
          <p:spPr bwMode="auto">
            <a:xfrm>
              <a:off x="2876" y="2666"/>
              <a:ext cx="49"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W</a:t>
              </a:r>
              <a:endParaRPr lang="en-US" altLang="en-US">
                <a:solidFill>
                  <a:srgbClr val="000000"/>
                </a:solidFill>
              </a:endParaRPr>
            </a:p>
          </p:txBody>
        </p:sp>
        <p:sp>
          <p:nvSpPr>
            <p:cNvPr id="210025" name="Rectangle 105"/>
            <p:cNvSpPr>
              <a:spLocks noChangeArrowheads="1"/>
            </p:cNvSpPr>
            <p:nvPr/>
          </p:nvSpPr>
          <p:spPr bwMode="auto">
            <a:xfrm>
              <a:off x="2945" y="2711"/>
              <a:ext cx="19"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600">
                  <a:solidFill>
                    <a:srgbClr val="000000"/>
                  </a:solidFill>
                </a:rPr>
                <a:t>ij</a:t>
              </a:r>
              <a:endParaRPr lang="en-US" altLang="en-US">
                <a:solidFill>
                  <a:srgbClr val="000000"/>
                </a:solidFill>
              </a:endParaRPr>
            </a:p>
          </p:txBody>
        </p:sp>
        <p:sp>
          <p:nvSpPr>
            <p:cNvPr id="210026" name="Rectangle 106"/>
            <p:cNvSpPr>
              <a:spLocks noChangeArrowheads="1"/>
            </p:cNvSpPr>
            <p:nvPr/>
          </p:nvSpPr>
          <p:spPr bwMode="auto">
            <a:xfrm>
              <a:off x="3007" y="2666"/>
              <a:ext cx="102"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and  </a:t>
              </a:r>
              <a:endParaRPr lang="en-US" altLang="en-US">
                <a:solidFill>
                  <a:srgbClr val="000000"/>
                </a:solidFill>
              </a:endParaRPr>
            </a:p>
          </p:txBody>
        </p:sp>
        <p:sp>
          <p:nvSpPr>
            <p:cNvPr id="210027" name="Rectangle 107"/>
            <p:cNvSpPr>
              <a:spLocks noChangeArrowheads="1"/>
            </p:cNvSpPr>
            <p:nvPr/>
          </p:nvSpPr>
          <p:spPr bwMode="auto">
            <a:xfrm>
              <a:off x="3147" y="2666"/>
              <a:ext cx="29"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S</a:t>
              </a:r>
              <a:endParaRPr lang="en-US" altLang="en-US">
                <a:solidFill>
                  <a:srgbClr val="000000"/>
                </a:solidFill>
              </a:endParaRPr>
            </a:p>
          </p:txBody>
        </p:sp>
        <p:sp>
          <p:nvSpPr>
            <p:cNvPr id="210028" name="Rectangle 108"/>
            <p:cNvSpPr>
              <a:spLocks noChangeArrowheads="1"/>
            </p:cNvSpPr>
            <p:nvPr/>
          </p:nvSpPr>
          <p:spPr bwMode="auto">
            <a:xfrm>
              <a:off x="3187" y="2711"/>
              <a:ext cx="19"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600">
                  <a:solidFill>
                    <a:srgbClr val="000000"/>
                  </a:solidFill>
                </a:rPr>
                <a:t>ij</a:t>
              </a:r>
              <a:endParaRPr lang="en-US" altLang="en-US">
                <a:solidFill>
                  <a:srgbClr val="000000"/>
                </a:solidFill>
              </a:endParaRPr>
            </a:p>
          </p:txBody>
        </p:sp>
        <p:sp>
          <p:nvSpPr>
            <p:cNvPr id="210029" name="Rectangle 109"/>
            <p:cNvSpPr>
              <a:spLocks noChangeArrowheads="1"/>
            </p:cNvSpPr>
            <p:nvPr/>
          </p:nvSpPr>
          <p:spPr bwMode="auto">
            <a:xfrm>
              <a:off x="3232" y="2666"/>
              <a:ext cx="43"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 </a:t>
              </a:r>
              <a:endParaRPr lang="en-US" altLang="en-US">
                <a:solidFill>
                  <a:srgbClr val="000000"/>
                </a:solidFill>
              </a:endParaRPr>
            </a:p>
          </p:txBody>
        </p:sp>
        <p:sp>
          <p:nvSpPr>
            <p:cNvPr id="210030" name="Rectangle 110"/>
            <p:cNvSpPr>
              <a:spLocks noChangeArrowheads="1"/>
            </p:cNvSpPr>
            <p:nvPr/>
          </p:nvSpPr>
          <p:spPr bwMode="auto">
            <a:xfrm>
              <a:off x="2415" y="2753"/>
              <a:ext cx="795"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Brewing, Packaging, Warehouse and </a:t>
              </a:r>
              <a:endParaRPr lang="en-US" altLang="en-US">
                <a:solidFill>
                  <a:srgbClr val="000000"/>
                </a:solidFill>
              </a:endParaRPr>
            </a:p>
          </p:txBody>
        </p:sp>
        <p:sp>
          <p:nvSpPr>
            <p:cNvPr id="210031" name="Rectangle 111"/>
            <p:cNvSpPr>
              <a:spLocks noChangeArrowheads="1"/>
            </p:cNvSpPr>
            <p:nvPr/>
          </p:nvSpPr>
          <p:spPr bwMode="auto">
            <a:xfrm>
              <a:off x="2415" y="2840"/>
              <a:ext cx="692"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Sales variables (tanks, products, </a:t>
              </a:r>
              <a:endParaRPr lang="en-US" altLang="en-US">
                <a:solidFill>
                  <a:srgbClr val="000000"/>
                </a:solidFill>
              </a:endParaRPr>
            </a:p>
          </p:txBody>
        </p:sp>
        <p:sp>
          <p:nvSpPr>
            <p:cNvPr id="210032" name="Rectangle 112"/>
            <p:cNvSpPr>
              <a:spLocks noChangeArrowheads="1"/>
            </p:cNvSpPr>
            <p:nvPr/>
          </p:nvSpPr>
          <p:spPr bwMode="auto">
            <a:xfrm>
              <a:off x="2415" y="2926"/>
              <a:ext cx="683" cy="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900">
                  <a:solidFill>
                    <a:srgbClr val="000000"/>
                  </a:solidFill>
                </a:rPr>
                <a:t>packaging lines, capacities, etc.)</a:t>
              </a:r>
              <a:endParaRPr lang="en-US" altLang="en-US">
                <a:solidFill>
                  <a:srgbClr val="000000"/>
                </a:solidFill>
              </a:endParaRPr>
            </a:p>
          </p:txBody>
        </p:sp>
      </p:grpSp>
    </p:spTree>
    <p:extLst>
      <p:ext uri="{BB962C8B-B14F-4D97-AF65-F5344CB8AC3E}">
        <p14:creationId xmlns:p14="http://schemas.microsoft.com/office/powerpoint/2010/main" val="130753691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685800" y="533400"/>
            <a:ext cx="7772400" cy="609600"/>
          </a:xfrm>
        </p:spPr>
        <p:txBody>
          <a:bodyPr>
            <a:noAutofit/>
          </a:bodyPr>
          <a:lstStyle/>
          <a:p>
            <a:r>
              <a:rPr lang="en-US" altLang="en-US" sz="2800" dirty="0" smtClean="0"/>
              <a:t>Warehouse and Inventory Level Optimization Study</a:t>
            </a:r>
            <a:endParaRPr lang="en-US" altLang="en-US" sz="2800" dirty="0"/>
          </a:p>
        </p:txBody>
      </p:sp>
      <p:sp>
        <p:nvSpPr>
          <p:cNvPr id="210947" name="Text Box 3"/>
          <p:cNvSpPr txBox="1">
            <a:spLocks noChangeArrowheads="1"/>
          </p:cNvSpPr>
          <p:nvPr/>
        </p:nvSpPr>
        <p:spPr bwMode="auto">
          <a:xfrm>
            <a:off x="609600" y="1143000"/>
            <a:ext cx="80772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Determine the Trade-off Optimal Product Mix (Form of MODM Model)</a:t>
            </a:r>
            <a:endParaRPr lang="en-US" altLang="en-US" dirty="0">
              <a:latin typeface="+mn-lt"/>
              <a:cs typeface="Times New Roman" panose="02020603050405020304" pitchFamily="18" charset="0"/>
            </a:endParaRPr>
          </a:p>
          <a:p>
            <a:pPr>
              <a:spcBef>
                <a:spcPct val="50000"/>
              </a:spcBef>
              <a:buFontTx/>
              <a:buChar char="•"/>
            </a:pPr>
            <a:r>
              <a:rPr lang="en-US" altLang="en-US" dirty="0">
                <a:latin typeface="+mn-lt"/>
                <a:cs typeface="Times New Roman" panose="02020603050405020304" pitchFamily="18" charset="0"/>
              </a:rPr>
              <a:t>Sometimes demand exceeds capacity and no safety stock replenishment can occur and beginning inventory was used to cover it.</a:t>
            </a:r>
          </a:p>
          <a:p>
            <a:pPr>
              <a:spcBef>
                <a:spcPct val="50000"/>
              </a:spcBef>
              <a:buFontTx/>
              <a:buChar char="•"/>
            </a:pPr>
            <a:r>
              <a:rPr lang="en-US" altLang="en-US" dirty="0">
                <a:latin typeface="+mn-lt"/>
                <a:cs typeface="Times New Roman" panose="02020603050405020304" pitchFamily="18" charset="0"/>
              </a:rPr>
              <a:t>The demand in the model was the production requirements which equals the actual demand + safety stock – beginning inventory</a:t>
            </a:r>
          </a:p>
          <a:p>
            <a:pPr>
              <a:spcBef>
                <a:spcPct val="50000"/>
              </a:spcBef>
              <a:buFontTx/>
              <a:buChar char="•"/>
            </a:pPr>
            <a:r>
              <a:rPr lang="en-US" altLang="en-US" dirty="0">
                <a:latin typeface="+mn-lt"/>
                <a:cs typeface="Times New Roman" panose="02020603050405020304" pitchFamily="18" charset="0"/>
              </a:rPr>
              <a:t>Samples were taken from distributions for both the beginning inventory for the wholesaler and warehouse and  from the product demand for the aggregate wholesaler</a:t>
            </a:r>
            <a:r>
              <a:rPr lang="en-US" altLang="en-US" dirty="0" smtClean="0">
                <a:latin typeface="+mn-lt"/>
                <a:cs typeface="Times New Roman" panose="02020603050405020304" pitchFamily="18" charset="0"/>
              </a:rPr>
              <a:t>.</a:t>
            </a:r>
            <a:endParaRPr lang="en-US" altLang="en-US" dirty="0">
              <a:latin typeface="+mn-lt"/>
              <a:cs typeface="Times New Roman" panose="02020603050405020304" pitchFamily="18" charset="0"/>
            </a:endParaRPr>
          </a:p>
        </p:txBody>
      </p:sp>
    </p:spTree>
    <p:extLst>
      <p:ext uri="{BB962C8B-B14F-4D97-AF65-F5344CB8AC3E}">
        <p14:creationId xmlns:p14="http://schemas.microsoft.com/office/powerpoint/2010/main" val="27928280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0947" name="Text Box 3"/>
          <p:cNvSpPr txBox="1">
            <a:spLocks noChangeArrowheads="1"/>
          </p:cNvSpPr>
          <p:nvPr/>
        </p:nvSpPr>
        <p:spPr bwMode="auto">
          <a:xfrm>
            <a:off x="609599" y="1143000"/>
            <a:ext cx="820189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Determine the Trade-off Optimal Product Mix (Form of MODM Model)</a:t>
            </a:r>
            <a:endParaRPr lang="en-US" altLang="en-US" dirty="0">
              <a:latin typeface="+mn-lt"/>
              <a:cs typeface="Times New Roman" panose="02020603050405020304" pitchFamily="18" charset="0"/>
            </a:endParaRPr>
          </a:p>
          <a:p>
            <a:pPr>
              <a:spcBef>
                <a:spcPct val="50000"/>
              </a:spcBef>
              <a:buFontTx/>
              <a:buChar char="•"/>
            </a:pPr>
            <a:r>
              <a:rPr lang="en-US" altLang="en-US" dirty="0" smtClean="0">
                <a:latin typeface="+mn-lt"/>
                <a:cs typeface="Times New Roman" panose="02020603050405020304" pitchFamily="18" charset="0"/>
              </a:rPr>
              <a:t>Safety </a:t>
            </a:r>
            <a:r>
              <a:rPr lang="en-US" altLang="en-US" dirty="0">
                <a:latin typeface="+mn-lt"/>
                <a:cs typeface="Times New Roman" panose="02020603050405020304" pitchFamily="18" charset="0"/>
              </a:rPr>
              <a:t>stock for the products was selected and production requirements by product and container were computer.</a:t>
            </a:r>
          </a:p>
          <a:p>
            <a:pPr>
              <a:spcBef>
                <a:spcPct val="50000"/>
              </a:spcBef>
              <a:buFontTx/>
              <a:buChar char="•"/>
            </a:pPr>
            <a:r>
              <a:rPr lang="en-US" altLang="en-US" dirty="0">
                <a:latin typeface="+mn-lt"/>
                <a:cs typeface="Times New Roman" panose="02020603050405020304" pitchFamily="18" charset="0"/>
              </a:rPr>
              <a:t>A number of sample points were taken to create the distribution of safety stock that is possible to maintain based on the constraints.</a:t>
            </a:r>
          </a:p>
          <a:p>
            <a:pPr>
              <a:spcBef>
                <a:spcPct val="50000"/>
              </a:spcBef>
              <a:buFontTx/>
              <a:buChar char="•"/>
            </a:pPr>
            <a:r>
              <a:rPr lang="en-US" altLang="en-US" dirty="0">
                <a:latin typeface="+mn-lt"/>
                <a:cs typeface="Times New Roman" panose="02020603050405020304" pitchFamily="18" charset="0"/>
              </a:rPr>
              <a:t>During low demand – all safety stock was produced.  During high demand – the MODM model was run to trade-off the objectives</a:t>
            </a:r>
          </a:p>
          <a:p>
            <a:pPr>
              <a:spcBef>
                <a:spcPct val="50000"/>
              </a:spcBef>
              <a:buFontTx/>
              <a:buChar char="•"/>
            </a:pPr>
            <a:r>
              <a:rPr lang="en-US" altLang="en-US" dirty="0">
                <a:latin typeface="+mn-lt"/>
                <a:cs typeface="Times New Roman" panose="02020603050405020304" pitchFamily="18" charset="0"/>
              </a:rPr>
              <a:t>Expected demand plus safety stock was the demand requirement for the week</a:t>
            </a:r>
          </a:p>
        </p:txBody>
      </p:sp>
    </p:spTree>
    <p:extLst>
      <p:ext uri="{BB962C8B-B14F-4D97-AF65-F5344CB8AC3E}">
        <p14:creationId xmlns:p14="http://schemas.microsoft.com/office/powerpoint/2010/main" val="16855152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1971" name="Text Box 3"/>
          <p:cNvSpPr txBox="1">
            <a:spLocks noChangeArrowheads="1"/>
          </p:cNvSpPr>
          <p:nvPr/>
        </p:nvSpPr>
        <p:spPr bwMode="auto">
          <a:xfrm>
            <a:off x="609600" y="1143000"/>
            <a:ext cx="807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a:cs typeface="Times New Roman" panose="02020603050405020304" pitchFamily="18" charset="0"/>
              </a:rPr>
              <a:t>Output of MODM Model – Optimal Strategy</a:t>
            </a:r>
            <a:endParaRPr lang="en-US" altLang="en-US" sz="1800">
              <a:cs typeface="Times New Roman" panose="02020603050405020304" pitchFamily="18" charset="0"/>
            </a:endParaRPr>
          </a:p>
        </p:txBody>
      </p:sp>
      <p:pic>
        <p:nvPicPr>
          <p:cNvPr id="212030" name="Picture 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662113"/>
            <a:ext cx="74676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615468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2995" name="Text Box 3"/>
          <p:cNvSpPr txBox="1">
            <a:spLocks noChangeArrowheads="1"/>
          </p:cNvSpPr>
          <p:nvPr/>
        </p:nvSpPr>
        <p:spPr bwMode="auto">
          <a:xfrm>
            <a:off x="609600" y="1143000"/>
            <a:ext cx="80772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Expert System to Track Process Flow by Shift</a:t>
            </a:r>
            <a:endParaRPr lang="en-US" altLang="en-US" dirty="0">
              <a:latin typeface="+mn-lt"/>
              <a:cs typeface="Times New Roman" panose="02020603050405020304" pitchFamily="18" charset="0"/>
            </a:endParaRPr>
          </a:p>
          <a:p>
            <a:pPr>
              <a:spcBef>
                <a:spcPct val="50000"/>
              </a:spcBef>
              <a:buFontTx/>
              <a:buChar char="•"/>
            </a:pPr>
            <a:r>
              <a:rPr lang="en-US" altLang="en-US" dirty="0">
                <a:latin typeface="+mn-lt"/>
                <a:cs typeface="Times New Roman" panose="02020603050405020304" pitchFamily="18" charset="0"/>
              </a:rPr>
              <a:t>An expert system was used as a simulation model to track the product through the entire process by shift to determine inventory levels.</a:t>
            </a:r>
          </a:p>
          <a:p>
            <a:pPr>
              <a:spcBef>
                <a:spcPct val="50000"/>
              </a:spcBef>
              <a:buFontTx/>
              <a:buChar char="•"/>
            </a:pPr>
            <a:r>
              <a:rPr lang="en-US" altLang="en-US" dirty="0">
                <a:latin typeface="+mn-lt"/>
                <a:cs typeface="Times New Roman" panose="02020603050405020304" pitchFamily="18" charset="0"/>
              </a:rPr>
              <a:t>This was done for a single week application.</a:t>
            </a:r>
          </a:p>
          <a:p>
            <a:pPr>
              <a:spcBef>
                <a:spcPct val="50000"/>
              </a:spcBef>
              <a:buFontTx/>
              <a:buChar char="•"/>
            </a:pPr>
            <a:r>
              <a:rPr lang="en-US" altLang="en-US" dirty="0">
                <a:latin typeface="+mn-lt"/>
                <a:cs typeface="Times New Roman" panose="02020603050405020304" pitchFamily="18" charset="0"/>
              </a:rPr>
              <a:t>The results from the previous step, the MODM model, was the expected value for the safety stock for each product.  </a:t>
            </a:r>
          </a:p>
          <a:p>
            <a:pPr>
              <a:spcBef>
                <a:spcPct val="50000"/>
              </a:spcBef>
              <a:buFontTx/>
              <a:buChar char="•"/>
            </a:pPr>
            <a:r>
              <a:rPr lang="en-US" altLang="en-US" dirty="0">
                <a:latin typeface="+mn-lt"/>
                <a:cs typeface="Times New Roman" panose="02020603050405020304" pitchFamily="18" charset="0"/>
              </a:rPr>
              <a:t>This amount was used in the simulation with random demand samples to generate the distribution of full goods days inventory.</a:t>
            </a:r>
          </a:p>
          <a:p>
            <a:pPr lvl="1">
              <a:spcBef>
                <a:spcPct val="50000"/>
              </a:spcBef>
            </a:pPr>
            <a:endParaRPr lang="en-US" altLang="en-US" dirty="0">
              <a:latin typeface="+mn-lt"/>
              <a:cs typeface="Times New Roman" panose="02020603050405020304" pitchFamily="18" charset="0"/>
            </a:endParaRPr>
          </a:p>
        </p:txBody>
      </p:sp>
    </p:spTree>
    <p:extLst>
      <p:ext uri="{BB962C8B-B14F-4D97-AF65-F5344CB8AC3E}">
        <p14:creationId xmlns:p14="http://schemas.microsoft.com/office/powerpoint/2010/main" val="36691411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2995" name="Text Box 3"/>
          <p:cNvSpPr txBox="1">
            <a:spLocks noChangeArrowheads="1"/>
          </p:cNvSpPr>
          <p:nvPr/>
        </p:nvSpPr>
        <p:spPr bwMode="auto">
          <a:xfrm>
            <a:off x="609600" y="1143000"/>
            <a:ext cx="8077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Expert System to Track Process Flow by Shift</a:t>
            </a:r>
            <a:endParaRPr lang="en-US" altLang="en-US" dirty="0">
              <a:latin typeface="+mn-lt"/>
              <a:cs typeface="Times New Roman" panose="02020603050405020304" pitchFamily="18" charset="0"/>
            </a:endParaRPr>
          </a:p>
          <a:p>
            <a:pPr>
              <a:spcBef>
                <a:spcPct val="50000"/>
              </a:spcBef>
              <a:buFontTx/>
              <a:buChar char="•"/>
            </a:pPr>
            <a:r>
              <a:rPr lang="en-US" altLang="en-US" dirty="0" smtClean="0">
                <a:latin typeface="+mn-lt"/>
                <a:cs typeface="Times New Roman" panose="02020603050405020304" pitchFamily="18" charset="0"/>
              </a:rPr>
              <a:t>The </a:t>
            </a:r>
            <a:r>
              <a:rPr lang="en-US" altLang="en-US" dirty="0">
                <a:latin typeface="+mn-lt"/>
                <a:cs typeface="Times New Roman" panose="02020603050405020304" pitchFamily="18" charset="0"/>
              </a:rPr>
              <a:t>expert system had a number of steps involved.</a:t>
            </a:r>
          </a:p>
          <a:p>
            <a:pPr lvl="1">
              <a:spcBef>
                <a:spcPct val="50000"/>
              </a:spcBef>
              <a:buFontTx/>
              <a:buAutoNum type="arabicPeriod"/>
            </a:pPr>
            <a:r>
              <a:rPr lang="en-US" altLang="en-US" dirty="0">
                <a:latin typeface="+mn-lt"/>
                <a:cs typeface="Times New Roman" panose="02020603050405020304" pitchFamily="18" charset="0"/>
              </a:rPr>
              <a:t>A random sample of total demand was generated from each wholesaler for a week.  (Including the % distribution of products across all wholesalers.)</a:t>
            </a:r>
          </a:p>
          <a:p>
            <a:pPr lvl="1">
              <a:spcBef>
                <a:spcPct val="50000"/>
              </a:spcBef>
              <a:buFontTx/>
              <a:buAutoNum type="arabicPeriod"/>
            </a:pPr>
            <a:r>
              <a:rPr lang="en-US" altLang="en-US" dirty="0">
                <a:latin typeface="+mn-lt"/>
                <a:cs typeface="Times New Roman" panose="02020603050405020304" pitchFamily="18" charset="0"/>
              </a:rPr>
              <a:t>The sample demand was adjusted for the safety stock value and run through a LP model to insure no constraints were violated.  The single objective of this model was product priority.</a:t>
            </a:r>
          </a:p>
          <a:p>
            <a:pPr lvl="1">
              <a:spcBef>
                <a:spcPct val="50000"/>
              </a:spcBef>
            </a:pPr>
            <a:endParaRPr lang="en-US" altLang="en-US" dirty="0">
              <a:latin typeface="+mn-lt"/>
              <a:cs typeface="Times New Roman" panose="02020603050405020304" pitchFamily="18" charset="0"/>
            </a:endParaRPr>
          </a:p>
        </p:txBody>
      </p:sp>
    </p:spTree>
    <p:extLst>
      <p:ext uri="{BB962C8B-B14F-4D97-AF65-F5344CB8AC3E}">
        <p14:creationId xmlns:p14="http://schemas.microsoft.com/office/powerpoint/2010/main" val="8569566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4019" name="Text Box 3"/>
          <p:cNvSpPr txBox="1">
            <a:spLocks noChangeArrowheads="1"/>
          </p:cNvSpPr>
          <p:nvPr/>
        </p:nvSpPr>
        <p:spPr bwMode="auto">
          <a:xfrm>
            <a:off x="609600" y="1143000"/>
            <a:ext cx="8077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u="sng" dirty="0">
                <a:latin typeface="+mn-lt"/>
                <a:cs typeface="Times New Roman" panose="02020603050405020304" pitchFamily="18" charset="0"/>
              </a:rPr>
              <a:t>Expert System to Track Process Flow by Shift</a:t>
            </a:r>
            <a:endParaRPr lang="en-US" altLang="en-US" sz="2000" dirty="0">
              <a:latin typeface="+mn-lt"/>
              <a:cs typeface="Times New Roman" panose="02020603050405020304" pitchFamily="18" charset="0"/>
            </a:endParaRPr>
          </a:p>
          <a:p>
            <a:pPr>
              <a:spcBef>
                <a:spcPct val="50000"/>
              </a:spcBef>
              <a:buFontTx/>
              <a:buChar char="•"/>
            </a:pPr>
            <a:r>
              <a:rPr lang="en-US" altLang="en-US" sz="2000" dirty="0">
                <a:latin typeface="+mn-lt"/>
                <a:cs typeface="Times New Roman" panose="02020603050405020304" pitchFamily="18" charset="0"/>
              </a:rPr>
              <a:t>Expert System Steps (continued)</a:t>
            </a:r>
          </a:p>
          <a:p>
            <a:pPr lvl="1">
              <a:spcBef>
                <a:spcPct val="50000"/>
              </a:spcBef>
              <a:buFontTx/>
              <a:buAutoNum type="arabicPeriod" startAt="3"/>
            </a:pPr>
            <a:r>
              <a:rPr lang="en-US" altLang="en-US" sz="2000" dirty="0">
                <a:latin typeface="+mn-lt"/>
                <a:cs typeface="Times New Roman" panose="02020603050405020304" pitchFamily="18" charset="0"/>
              </a:rPr>
              <a:t>Given the sample satisfied the constraints</a:t>
            </a:r>
            <a:r>
              <a:rPr lang="en-US" altLang="en-US" sz="2000" dirty="0" smtClean="0">
                <a:latin typeface="+mn-lt"/>
                <a:cs typeface="Times New Roman" panose="02020603050405020304" pitchFamily="18" charset="0"/>
              </a:rPr>
              <a:t>, the </a:t>
            </a:r>
            <a:r>
              <a:rPr lang="en-US" altLang="en-US" sz="2000" dirty="0">
                <a:latin typeface="+mn-lt"/>
                <a:cs typeface="Times New Roman" panose="02020603050405020304" pitchFamily="18" charset="0"/>
              </a:rPr>
              <a:t>flow of product by shift is traced through packaging, warehousing and distribution.  Methods and rules of operation were modeled including</a:t>
            </a:r>
          </a:p>
          <a:p>
            <a:pPr lvl="2">
              <a:spcBef>
                <a:spcPct val="50000"/>
              </a:spcBef>
              <a:buFontTx/>
              <a:buChar char="•"/>
            </a:pPr>
            <a:r>
              <a:rPr lang="en-US" altLang="en-US" sz="2000" dirty="0">
                <a:latin typeface="+mn-lt"/>
                <a:cs typeface="Times New Roman" panose="02020603050405020304" pitchFamily="18" charset="0"/>
              </a:rPr>
              <a:t>Beer availability</a:t>
            </a:r>
          </a:p>
          <a:p>
            <a:pPr lvl="2">
              <a:spcBef>
                <a:spcPct val="50000"/>
              </a:spcBef>
              <a:buFontTx/>
              <a:buChar char="•"/>
            </a:pPr>
            <a:r>
              <a:rPr lang="en-US" altLang="en-US" sz="2000" dirty="0">
                <a:latin typeface="+mn-lt"/>
                <a:cs typeface="Times New Roman" panose="02020603050405020304" pitchFamily="18" charset="0"/>
              </a:rPr>
              <a:t>Priority of order</a:t>
            </a:r>
          </a:p>
          <a:p>
            <a:pPr lvl="2">
              <a:spcBef>
                <a:spcPct val="50000"/>
              </a:spcBef>
              <a:buFontTx/>
              <a:buChar char="•"/>
            </a:pPr>
            <a:r>
              <a:rPr lang="en-US" altLang="en-US" sz="2000" dirty="0">
                <a:latin typeface="+mn-lt"/>
                <a:cs typeface="Times New Roman" panose="02020603050405020304" pitchFamily="18" charset="0"/>
              </a:rPr>
              <a:t>Assignment </a:t>
            </a:r>
            <a:r>
              <a:rPr lang="en-US" altLang="en-US" sz="2000" dirty="0" smtClean="0">
                <a:latin typeface="+mn-lt"/>
                <a:cs typeface="Times New Roman" panose="02020603050405020304" pitchFamily="18" charset="0"/>
              </a:rPr>
              <a:t>to </a:t>
            </a:r>
            <a:r>
              <a:rPr lang="en-US" altLang="en-US" sz="2000" dirty="0">
                <a:latin typeface="+mn-lt"/>
                <a:cs typeface="Times New Roman" panose="02020603050405020304" pitchFamily="18" charset="0"/>
              </a:rPr>
              <a:t>the packaging line</a:t>
            </a:r>
          </a:p>
          <a:p>
            <a:pPr lvl="2">
              <a:spcBef>
                <a:spcPct val="50000"/>
              </a:spcBef>
              <a:buFontTx/>
              <a:buChar char="•"/>
            </a:pPr>
            <a:r>
              <a:rPr lang="en-US" altLang="en-US" sz="2000" dirty="0">
                <a:latin typeface="+mn-lt"/>
                <a:cs typeface="Times New Roman" panose="02020603050405020304" pitchFamily="18" charset="0"/>
              </a:rPr>
              <a:t>Line efficiency</a:t>
            </a:r>
          </a:p>
          <a:p>
            <a:pPr lvl="2">
              <a:spcBef>
                <a:spcPct val="50000"/>
              </a:spcBef>
              <a:buFontTx/>
              <a:buChar char="•"/>
            </a:pPr>
            <a:r>
              <a:rPr lang="en-US" altLang="en-US" sz="2000" dirty="0">
                <a:latin typeface="+mn-lt"/>
                <a:cs typeface="Times New Roman" panose="02020603050405020304" pitchFamily="18" charset="0"/>
              </a:rPr>
              <a:t>Number of doors and train </a:t>
            </a:r>
            <a:r>
              <a:rPr lang="en-US" altLang="en-US" sz="2000" dirty="0" smtClean="0">
                <a:latin typeface="+mn-lt"/>
                <a:cs typeface="Times New Roman" panose="02020603050405020304" pitchFamily="18" charset="0"/>
              </a:rPr>
              <a:t>sidings</a:t>
            </a:r>
            <a:endParaRPr lang="en-US" altLang="en-US" sz="2000" dirty="0">
              <a:latin typeface="+mn-lt"/>
              <a:cs typeface="Times New Roman" panose="02020603050405020304" pitchFamily="18" charset="0"/>
            </a:endParaRPr>
          </a:p>
        </p:txBody>
      </p:sp>
    </p:spTree>
    <p:extLst>
      <p:ext uri="{BB962C8B-B14F-4D97-AF65-F5344CB8AC3E}">
        <p14:creationId xmlns:p14="http://schemas.microsoft.com/office/powerpoint/2010/main" val="27270743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4019" name="Text Box 3"/>
          <p:cNvSpPr txBox="1">
            <a:spLocks noChangeArrowheads="1"/>
          </p:cNvSpPr>
          <p:nvPr/>
        </p:nvSpPr>
        <p:spPr bwMode="auto">
          <a:xfrm>
            <a:off x="609600" y="1143000"/>
            <a:ext cx="80772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u="sng" dirty="0">
                <a:latin typeface="+mn-lt"/>
                <a:cs typeface="Times New Roman" panose="02020603050405020304" pitchFamily="18" charset="0"/>
              </a:rPr>
              <a:t>Expert System to Track Process Flow by Shift</a:t>
            </a:r>
            <a:endParaRPr lang="en-US" altLang="en-US" sz="2800" dirty="0">
              <a:latin typeface="+mn-lt"/>
              <a:cs typeface="Times New Roman" panose="02020603050405020304" pitchFamily="18" charset="0"/>
            </a:endParaRPr>
          </a:p>
          <a:p>
            <a:pPr>
              <a:spcBef>
                <a:spcPct val="50000"/>
              </a:spcBef>
              <a:buFontTx/>
              <a:buChar char="•"/>
            </a:pPr>
            <a:r>
              <a:rPr lang="en-US" altLang="en-US" sz="2800" dirty="0">
                <a:latin typeface="+mn-lt"/>
                <a:cs typeface="Times New Roman" panose="02020603050405020304" pitchFamily="18" charset="0"/>
              </a:rPr>
              <a:t>Expert System Steps (continued)</a:t>
            </a:r>
          </a:p>
          <a:p>
            <a:pPr lvl="1">
              <a:spcBef>
                <a:spcPct val="50000"/>
              </a:spcBef>
              <a:buFont typeface="+mj-lt"/>
              <a:buAutoNum type="arabicPeriod" startAt="4"/>
            </a:pPr>
            <a:r>
              <a:rPr lang="en-US" altLang="en-US" sz="2800" dirty="0" smtClean="0">
                <a:latin typeface="+mn-lt"/>
                <a:cs typeface="Times New Roman" panose="02020603050405020304" pitchFamily="18" charset="0"/>
              </a:rPr>
              <a:t>Inventory </a:t>
            </a:r>
            <a:r>
              <a:rPr lang="en-US" altLang="en-US" sz="2800" dirty="0">
                <a:latin typeface="+mn-lt"/>
                <a:cs typeface="Times New Roman" panose="02020603050405020304" pitchFamily="18" charset="0"/>
              </a:rPr>
              <a:t>levels were captured by product by shift.</a:t>
            </a:r>
          </a:p>
          <a:p>
            <a:pPr lvl="1">
              <a:spcBef>
                <a:spcPct val="50000"/>
              </a:spcBef>
              <a:buFontTx/>
              <a:buAutoNum type="arabicPeriod" startAt="4"/>
            </a:pPr>
            <a:r>
              <a:rPr lang="en-US" altLang="en-US" sz="2800" dirty="0">
                <a:latin typeface="+mn-lt"/>
                <a:cs typeface="Times New Roman" panose="02020603050405020304" pitchFamily="18" charset="0"/>
              </a:rPr>
              <a:t>The process was repeated until enough samples were generated to adequately develop the distributions for Full Goods Days Inventory.  This included automatically developing of the mean and standard deviation.</a:t>
            </a:r>
          </a:p>
        </p:txBody>
      </p:sp>
    </p:spTree>
    <p:extLst>
      <p:ext uri="{BB962C8B-B14F-4D97-AF65-F5344CB8AC3E}">
        <p14:creationId xmlns:p14="http://schemas.microsoft.com/office/powerpoint/2010/main" val="12299305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54102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5043" name="Text Box 3"/>
          <p:cNvSpPr txBox="1">
            <a:spLocks noChangeArrowheads="1"/>
          </p:cNvSpPr>
          <p:nvPr/>
        </p:nvSpPr>
        <p:spPr bwMode="auto">
          <a:xfrm>
            <a:off x="609600" y="1143000"/>
            <a:ext cx="80772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a:cs typeface="Times New Roman" panose="02020603050405020304" pitchFamily="18" charset="0"/>
              </a:rPr>
              <a:t>Expert System to Track Process Flow by Shift</a:t>
            </a:r>
            <a:endParaRPr lang="en-US" altLang="en-US" sz="1800">
              <a:cs typeface="Times New Roman" panose="02020603050405020304" pitchFamily="18" charset="0"/>
            </a:endParaRPr>
          </a:p>
          <a:p>
            <a:pPr>
              <a:spcBef>
                <a:spcPct val="50000"/>
              </a:spcBef>
              <a:buFontTx/>
              <a:buChar char="•"/>
            </a:pPr>
            <a:endParaRPr lang="en-US" altLang="en-US" sz="1800">
              <a:cs typeface="Times New Roman" panose="02020603050405020304" pitchFamily="18" charset="0"/>
            </a:endParaRPr>
          </a:p>
        </p:txBody>
      </p:sp>
      <p:pic>
        <p:nvPicPr>
          <p:cNvPr id="21504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536541"/>
            <a:ext cx="7010400" cy="4737100"/>
          </a:xfrm>
          <a:prstGeom prst="rect">
            <a:avLst/>
          </a:prstGeom>
          <a:solidFill>
            <a:schemeClr val="bg1"/>
          </a:solidFill>
          <a:ln>
            <a:noFill/>
          </a:ln>
          <a:extLst/>
        </p:spPr>
      </p:pic>
    </p:spTree>
    <p:extLst>
      <p:ext uri="{BB962C8B-B14F-4D97-AF65-F5344CB8AC3E}">
        <p14:creationId xmlns:p14="http://schemas.microsoft.com/office/powerpoint/2010/main" val="24077060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6067" name="Text Box 3"/>
          <p:cNvSpPr txBox="1">
            <a:spLocks noChangeArrowheads="1"/>
          </p:cNvSpPr>
          <p:nvPr/>
        </p:nvSpPr>
        <p:spPr bwMode="auto">
          <a:xfrm>
            <a:off x="609600" y="1143000"/>
            <a:ext cx="80772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a:cs typeface="Times New Roman" panose="02020603050405020304" pitchFamily="18" charset="0"/>
              </a:rPr>
              <a:t>Expert System to Track Process Flow by Shift</a:t>
            </a:r>
            <a:endParaRPr lang="en-US" altLang="en-US" sz="1800">
              <a:cs typeface="Times New Roman" panose="02020603050405020304" pitchFamily="18" charset="0"/>
            </a:endParaRPr>
          </a:p>
          <a:p>
            <a:pPr>
              <a:spcBef>
                <a:spcPct val="50000"/>
              </a:spcBef>
              <a:buFontTx/>
              <a:buChar char="•"/>
            </a:pPr>
            <a:endParaRPr lang="en-US" altLang="en-US" sz="1800">
              <a:cs typeface="Times New Roman" panose="02020603050405020304" pitchFamily="18" charset="0"/>
            </a:endParaRPr>
          </a:p>
        </p:txBody>
      </p:sp>
      <p:pic>
        <p:nvPicPr>
          <p:cNvPr id="21606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524000"/>
            <a:ext cx="7010400" cy="5043488"/>
          </a:xfrm>
          <a:prstGeom prst="rect">
            <a:avLst/>
          </a:prstGeom>
          <a:solidFill>
            <a:schemeClr val="bg1"/>
          </a:solidFill>
          <a:ln>
            <a:noFill/>
          </a:ln>
          <a:extLst/>
        </p:spPr>
      </p:pic>
    </p:spTree>
    <p:extLst>
      <p:ext uri="{BB962C8B-B14F-4D97-AF65-F5344CB8AC3E}">
        <p14:creationId xmlns:p14="http://schemas.microsoft.com/office/powerpoint/2010/main" val="3252045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pic>
        <p:nvPicPr>
          <p:cNvPr id="5" name="Picture 4"/>
          <p:cNvPicPr>
            <a:picLocks noChangeAspect="1"/>
          </p:cNvPicPr>
          <p:nvPr/>
        </p:nvPicPr>
        <p:blipFill rotWithShape="1">
          <a:blip r:embed="rId2"/>
          <a:srcRect l="1899" r="6210" b="5755"/>
          <a:stretch/>
        </p:blipFill>
        <p:spPr>
          <a:xfrm>
            <a:off x="457200" y="1491478"/>
            <a:ext cx="7793686" cy="4095707"/>
          </a:xfrm>
          <a:prstGeom prst="rect">
            <a:avLst/>
          </a:prstGeom>
        </p:spPr>
      </p:pic>
      <p:sp>
        <p:nvSpPr>
          <p:cNvPr id="7" name="TextBox 6"/>
          <p:cNvSpPr txBox="1"/>
          <p:nvPr/>
        </p:nvSpPr>
        <p:spPr>
          <a:xfrm>
            <a:off x="457200" y="5587185"/>
            <a:ext cx="8476938" cy="600164"/>
          </a:xfrm>
          <a:prstGeom prst="rect">
            <a:avLst/>
          </a:prstGeom>
          <a:noFill/>
        </p:spPr>
        <p:txBody>
          <a:bodyPr wrap="square" rtlCol="0">
            <a:spAutoFit/>
          </a:bodyPr>
          <a:lstStyle/>
          <a:p>
            <a:r>
              <a:rPr lang="en-US" sz="1100"/>
              <a:t>Optimization Methods in Supply Chain Applications:  a Review, Conference Paper, Dublin Institute of Technology, Amr Arisha and Waleed Abo-Hamad, 12th Annual Conference of the  Irish Academy of Management, Galway Mayo Institute of Technology, Galway, 2-4 September 2009.</a:t>
            </a:r>
          </a:p>
          <a:p>
            <a:endParaRPr lang="en-US" sz="1100" dirty="0"/>
          </a:p>
        </p:txBody>
      </p:sp>
    </p:spTree>
    <p:extLst>
      <p:ext uri="{BB962C8B-B14F-4D97-AF65-F5344CB8AC3E}">
        <p14:creationId xmlns:p14="http://schemas.microsoft.com/office/powerpoint/2010/main" val="300052720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685800" y="52959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8115" name="Text Box 3"/>
          <p:cNvSpPr txBox="1">
            <a:spLocks noChangeArrowheads="1"/>
          </p:cNvSpPr>
          <p:nvPr/>
        </p:nvSpPr>
        <p:spPr bwMode="auto">
          <a:xfrm>
            <a:off x="609600" y="1143000"/>
            <a:ext cx="80772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a:cs typeface="Times New Roman" panose="02020603050405020304" pitchFamily="18" charset="0"/>
              </a:rPr>
              <a:t>Expert System to Track Process Flow by Shift</a:t>
            </a:r>
            <a:endParaRPr lang="en-US" altLang="en-US" sz="1800">
              <a:cs typeface="Times New Roman" panose="02020603050405020304" pitchFamily="18" charset="0"/>
            </a:endParaRPr>
          </a:p>
          <a:p>
            <a:pPr>
              <a:spcBef>
                <a:spcPct val="50000"/>
              </a:spcBef>
              <a:buFontTx/>
              <a:buChar char="•"/>
            </a:pPr>
            <a:endParaRPr lang="en-US" altLang="en-US" sz="1800">
              <a:cs typeface="Times New Roman" panose="02020603050405020304" pitchFamily="18" charset="0"/>
            </a:endParaRPr>
          </a:p>
        </p:txBody>
      </p:sp>
      <p:pic>
        <p:nvPicPr>
          <p:cNvPr id="21811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600200"/>
            <a:ext cx="6324600" cy="4905375"/>
          </a:xfrm>
          <a:prstGeom prst="rect">
            <a:avLst/>
          </a:prstGeom>
          <a:solidFill>
            <a:schemeClr val="bg1"/>
          </a:solidFill>
          <a:ln>
            <a:noFill/>
          </a:ln>
          <a:extLst/>
        </p:spPr>
      </p:pic>
    </p:spTree>
    <p:extLst>
      <p:ext uri="{BB962C8B-B14F-4D97-AF65-F5344CB8AC3E}">
        <p14:creationId xmlns:p14="http://schemas.microsoft.com/office/powerpoint/2010/main" val="342282861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51816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7091" name="Text Box 3"/>
          <p:cNvSpPr txBox="1">
            <a:spLocks noChangeArrowheads="1"/>
          </p:cNvSpPr>
          <p:nvPr/>
        </p:nvSpPr>
        <p:spPr bwMode="auto">
          <a:xfrm>
            <a:off x="609600" y="1143000"/>
            <a:ext cx="80772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Sensitivity Analysis</a:t>
            </a:r>
          </a:p>
          <a:p>
            <a:pPr>
              <a:spcBef>
                <a:spcPct val="50000"/>
              </a:spcBef>
              <a:buFontTx/>
              <a:buChar char="•"/>
            </a:pPr>
            <a:r>
              <a:rPr lang="en-US" altLang="en-US" dirty="0">
                <a:latin typeface="+mn-lt"/>
                <a:cs typeface="Times New Roman" panose="02020603050405020304" pitchFamily="18" charset="0"/>
              </a:rPr>
              <a:t>The model integrated a number of different planning and operating systems under one umbrella and took a corporate wide view of operations.</a:t>
            </a:r>
          </a:p>
          <a:p>
            <a:pPr>
              <a:spcBef>
                <a:spcPct val="50000"/>
              </a:spcBef>
              <a:buFontTx/>
              <a:buChar char="•"/>
            </a:pPr>
            <a:r>
              <a:rPr lang="en-US" altLang="en-US" dirty="0">
                <a:latin typeface="+mn-lt"/>
                <a:cs typeface="Times New Roman" panose="02020603050405020304" pitchFamily="18" charset="0"/>
              </a:rPr>
              <a:t>Warehouse requirements, in a sense, are the combination of all other variations in the operating processes </a:t>
            </a:r>
          </a:p>
          <a:p>
            <a:pPr>
              <a:spcBef>
                <a:spcPct val="50000"/>
              </a:spcBef>
              <a:buFontTx/>
              <a:buChar char="•"/>
            </a:pPr>
            <a:r>
              <a:rPr lang="en-US" altLang="en-US" dirty="0">
                <a:latin typeface="+mn-lt"/>
                <a:cs typeface="Times New Roman" panose="02020603050405020304" pitchFamily="18" charset="0"/>
              </a:rPr>
              <a:t>The model was developed as a planning model</a:t>
            </a:r>
            <a:r>
              <a:rPr lang="en-US" altLang="en-US" dirty="0" smtClean="0">
                <a:latin typeface="+mn-lt"/>
                <a:cs typeface="Times New Roman" panose="02020603050405020304" pitchFamily="18" charset="0"/>
              </a:rPr>
              <a:t>.</a:t>
            </a:r>
            <a:endParaRPr lang="en-US" altLang="en-US" dirty="0">
              <a:latin typeface="+mn-lt"/>
              <a:cs typeface="Times New Roman" panose="02020603050405020304" pitchFamily="18" charset="0"/>
            </a:endParaRPr>
          </a:p>
        </p:txBody>
      </p:sp>
    </p:spTree>
    <p:extLst>
      <p:ext uri="{BB962C8B-B14F-4D97-AF65-F5344CB8AC3E}">
        <p14:creationId xmlns:p14="http://schemas.microsoft.com/office/powerpoint/2010/main" val="12574038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53340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7091" name="Text Box 3"/>
          <p:cNvSpPr txBox="1">
            <a:spLocks noChangeArrowheads="1"/>
          </p:cNvSpPr>
          <p:nvPr/>
        </p:nvSpPr>
        <p:spPr bwMode="auto">
          <a:xfrm>
            <a:off x="609600" y="1143000"/>
            <a:ext cx="80772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Sensitivity Analysis</a:t>
            </a:r>
          </a:p>
          <a:p>
            <a:pPr>
              <a:spcBef>
                <a:spcPct val="50000"/>
              </a:spcBef>
              <a:buFontTx/>
              <a:buChar char="•"/>
            </a:pPr>
            <a:r>
              <a:rPr lang="en-US" altLang="en-US" dirty="0" smtClean="0">
                <a:latin typeface="+mn-lt"/>
                <a:cs typeface="Times New Roman" panose="02020603050405020304" pitchFamily="18" charset="0"/>
              </a:rPr>
              <a:t>Types </a:t>
            </a:r>
            <a:r>
              <a:rPr lang="en-US" altLang="en-US" dirty="0">
                <a:latin typeface="+mn-lt"/>
                <a:cs typeface="Times New Roman" panose="02020603050405020304" pitchFamily="18" charset="0"/>
              </a:rPr>
              <a:t>of what-if analysis and parameters that could be changed by the model included:</a:t>
            </a:r>
          </a:p>
          <a:p>
            <a:pPr lvl="1">
              <a:spcBef>
                <a:spcPct val="50000"/>
              </a:spcBef>
              <a:buFontTx/>
              <a:buChar char="•"/>
            </a:pPr>
            <a:r>
              <a:rPr lang="en-US" altLang="en-US" dirty="0">
                <a:latin typeface="+mn-lt"/>
                <a:cs typeface="Times New Roman" panose="02020603050405020304" pitchFamily="18" charset="0"/>
              </a:rPr>
              <a:t>Parameters for brewing, lines, shifts, wholesalers and product codes. </a:t>
            </a:r>
          </a:p>
          <a:p>
            <a:pPr lvl="1">
              <a:spcBef>
                <a:spcPct val="50000"/>
              </a:spcBef>
              <a:buFontTx/>
              <a:buChar char="•"/>
            </a:pPr>
            <a:r>
              <a:rPr lang="en-US" altLang="en-US" dirty="0">
                <a:latin typeface="+mn-lt"/>
                <a:cs typeface="Times New Roman" panose="02020603050405020304" pitchFamily="18" charset="0"/>
              </a:rPr>
              <a:t>Objective weights</a:t>
            </a:r>
          </a:p>
          <a:p>
            <a:pPr lvl="1">
              <a:spcBef>
                <a:spcPct val="50000"/>
              </a:spcBef>
              <a:buFontTx/>
              <a:buChar char="•"/>
            </a:pPr>
            <a:r>
              <a:rPr lang="en-US" altLang="en-US" dirty="0">
                <a:latin typeface="+mn-lt"/>
                <a:cs typeface="Times New Roman" panose="02020603050405020304" pitchFamily="18" charset="0"/>
              </a:rPr>
              <a:t>Capacities and constraints for warehouse, brand, line, brewing duration and product code distribution.</a:t>
            </a:r>
          </a:p>
          <a:p>
            <a:pPr lvl="1">
              <a:spcBef>
                <a:spcPct val="50000"/>
              </a:spcBef>
              <a:buFontTx/>
              <a:buChar char="•"/>
            </a:pPr>
            <a:r>
              <a:rPr lang="en-US" altLang="en-US" dirty="0">
                <a:latin typeface="+mn-lt"/>
                <a:cs typeface="Times New Roman" panose="02020603050405020304" pitchFamily="18" charset="0"/>
              </a:rPr>
              <a:t>Historical distributions that had uses in other areas included demand, warehouse beginning inventory, wholesaler inventory and wholesaler sales distributions.</a:t>
            </a:r>
          </a:p>
        </p:txBody>
      </p:sp>
    </p:spTree>
    <p:extLst>
      <p:ext uri="{BB962C8B-B14F-4D97-AF65-F5344CB8AC3E}">
        <p14:creationId xmlns:p14="http://schemas.microsoft.com/office/powerpoint/2010/main" val="567598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85800" y="541020"/>
            <a:ext cx="7772400" cy="609600"/>
          </a:xfrm>
        </p:spPr>
        <p:txBody>
          <a:bodyPr>
            <a:normAutofit/>
          </a:bodyPr>
          <a:lstStyle/>
          <a:p>
            <a:r>
              <a:rPr lang="en-US" altLang="en-US" sz="2800" dirty="0" smtClean="0"/>
              <a:t>Warehouse and Inventory Level Optimization Study</a:t>
            </a:r>
            <a:endParaRPr lang="en-US" altLang="en-US" sz="2800" dirty="0"/>
          </a:p>
        </p:txBody>
      </p:sp>
      <p:sp>
        <p:nvSpPr>
          <p:cNvPr id="219139" name="Text Box 3"/>
          <p:cNvSpPr txBox="1">
            <a:spLocks noChangeArrowheads="1"/>
          </p:cNvSpPr>
          <p:nvPr/>
        </p:nvSpPr>
        <p:spPr bwMode="auto">
          <a:xfrm>
            <a:off x="609600" y="1143000"/>
            <a:ext cx="80772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Benefits</a:t>
            </a:r>
          </a:p>
          <a:p>
            <a:pPr>
              <a:spcBef>
                <a:spcPct val="50000"/>
              </a:spcBef>
              <a:buFontTx/>
              <a:buChar char="•"/>
            </a:pPr>
            <a:r>
              <a:rPr lang="en-US" altLang="en-US" dirty="0">
                <a:latin typeface="+mn-lt"/>
                <a:cs typeface="Times New Roman" panose="02020603050405020304" pitchFamily="18" charset="0"/>
              </a:rPr>
              <a:t>Insures adequate supply of product to the wholesalers for a growing number of products</a:t>
            </a:r>
          </a:p>
          <a:p>
            <a:pPr>
              <a:spcBef>
                <a:spcPct val="50000"/>
              </a:spcBef>
              <a:buFontTx/>
              <a:buChar char="•"/>
            </a:pPr>
            <a:r>
              <a:rPr lang="en-US" altLang="en-US" dirty="0">
                <a:latin typeface="+mn-lt"/>
                <a:cs typeface="Times New Roman" panose="02020603050405020304" pitchFamily="18" charset="0"/>
              </a:rPr>
              <a:t>Accurately determines the Full Goods Days Inventory needed to provide input on the necessary warehouse space. </a:t>
            </a:r>
          </a:p>
          <a:p>
            <a:pPr>
              <a:spcBef>
                <a:spcPct val="50000"/>
              </a:spcBef>
              <a:buFontTx/>
              <a:buChar char="•"/>
            </a:pPr>
            <a:r>
              <a:rPr lang="en-US" altLang="en-US" dirty="0">
                <a:latin typeface="+mn-lt"/>
                <a:cs typeface="Times New Roman" panose="02020603050405020304" pitchFamily="18" charset="0"/>
              </a:rPr>
              <a:t>Allowed management to determine the optimal amount of inventory to be maintained at both the brewery and wholesaler.</a:t>
            </a:r>
          </a:p>
          <a:p>
            <a:pPr>
              <a:spcBef>
                <a:spcPct val="50000"/>
              </a:spcBef>
              <a:buFontTx/>
              <a:buChar char="•"/>
            </a:pPr>
            <a:r>
              <a:rPr lang="en-US" altLang="en-US" dirty="0">
                <a:latin typeface="+mn-lt"/>
                <a:cs typeface="Times New Roman" panose="02020603050405020304" pitchFamily="18" charset="0"/>
              </a:rPr>
              <a:t>Improves scheduling of brewery and packaging and </a:t>
            </a:r>
            <a:r>
              <a:rPr lang="en-US" altLang="en-US" dirty="0" smtClean="0">
                <a:latin typeface="+mn-lt"/>
                <a:cs typeface="Times New Roman" panose="02020603050405020304" pitchFamily="18" charset="0"/>
              </a:rPr>
              <a:t>distribution</a:t>
            </a:r>
            <a:endParaRPr lang="en-US" altLang="en-US" dirty="0">
              <a:latin typeface="+mn-lt"/>
              <a:cs typeface="Times New Roman" panose="02020603050405020304" pitchFamily="18" charset="0"/>
            </a:endParaRPr>
          </a:p>
        </p:txBody>
      </p:sp>
    </p:spTree>
    <p:extLst>
      <p:ext uri="{BB962C8B-B14F-4D97-AF65-F5344CB8AC3E}">
        <p14:creationId xmlns:p14="http://schemas.microsoft.com/office/powerpoint/2010/main" val="55971785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85800" y="541020"/>
            <a:ext cx="7772400" cy="609600"/>
          </a:xfrm>
        </p:spPr>
        <p:txBody>
          <a:bodyPr/>
          <a:lstStyle/>
          <a:p>
            <a:r>
              <a:rPr lang="en-US" altLang="en-US" sz="2400" dirty="0" smtClean="0"/>
              <a:t>Warehouse and Inventory Level Optimization Study</a:t>
            </a:r>
            <a:endParaRPr lang="en-US" altLang="en-US" sz="2400" dirty="0"/>
          </a:p>
        </p:txBody>
      </p:sp>
      <p:sp>
        <p:nvSpPr>
          <p:cNvPr id="219139" name="Text Box 3"/>
          <p:cNvSpPr txBox="1">
            <a:spLocks noChangeArrowheads="1"/>
          </p:cNvSpPr>
          <p:nvPr/>
        </p:nvSpPr>
        <p:spPr bwMode="auto">
          <a:xfrm>
            <a:off x="609600" y="1143000"/>
            <a:ext cx="8077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latin typeface="+mn-lt"/>
                <a:cs typeface="Times New Roman" panose="02020603050405020304" pitchFamily="18" charset="0"/>
              </a:rPr>
              <a:t>Benefits</a:t>
            </a:r>
          </a:p>
          <a:p>
            <a:pPr>
              <a:spcBef>
                <a:spcPct val="50000"/>
              </a:spcBef>
              <a:buFontTx/>
              <a:buChar char="•"/>
            </a:pPr>
            <a:r>
              <a:rPr lang="en-US" altLang="en-US" dirty="0" smtClean="0">
                <a:latin typeface="+mn-lt"/>
                <a:cs typeface="Times New Roman" panose="02020603050405020304" pitchFamily="18" charset="0"/>
              </a:rPr>
              <a:t>Provides </a:t>
            </a:r>
            <a:r>
              <a:rPr lang="en-US" altLang="en-US" dirty="0">
                <a:latin typeface="+mn-lt"/>
                <a:cs typeface="Times New Roman" panose="02020603050405020304" pitchFamily="18" charset="0"/>
              </a:rPr>
              <a:t>an analysis tool to test changes in the operation before they are put in place to avoid costly errors.</a:t>
            </a:r>
          </a:p>
          <a:p>
            <a:pPr>
              <a:spcBef>
                <a:spcPct val="50000"/>
              </a:spcBef>
              <a:buFontTx/>
              <a:buChar char="•"/>
            </a:pPr>
            <a:r>
              <a:rPr lang="en-US" altLang="en-US" dirty="0">
                <a:latin typeface="+mn-lt"/>
                <a:cs typeface="Times New Roman" panose="02020603050405020304" pitchFamily="18" charset="0"/>
              </a:rPr>
              <a:t>A “predictive model” for determining the optimal inventory level at a brewery.</a:t>
            </a:r>
          </a:p>
          <a:p>
            <a:pPr>
              <a:spcBef>
                <a:spcPct val="50000"/>
              </a:spcBef>
              <a:buFontTx/>
              <a:buChar char="•"/>
            </a:pPr>
            <a:r>
              <a:rPr lang="en-US" altLang="en-US" dirty="0">
                <a:latin typeface="+mn-lt"/>
                <a:cs typeface="Times New Roman" panose="02020603050405020304" pitchFamily="18" charset="0"/>
              </a:rPr>
              <a:t>An interactive tool that allowed management to do “what-if” </a:t>
            </a:r>
            <a:r>
              <a:rPr lang="en-US" altLang="en-US" dirty="0" smtClean="0">
                <a:latin typeface="+mn-lt"/>
                <a:cs typeface="Times New Roman" panose="02020603050405020304" pitchFamily="18" charset="0"/>
              </a:rPr>
              <a:t>analysis </a:t>
            </a:r>
            <a:r>
              <a:rPr lang="en-US" altLang="en-US" dirty="0">
                <a:latin typeface="+mn-lt"/>
                <a:cs typeface="Times New Roman" panose="02020603050405020304" pitchFamily="18" charset="0"/>
              </a:rPr>
              <a:t>for changes in operations.</a:t>
            </a:r>
          </a:p>
          <a:p>
            <a:pPr>
              <a:spcBef>
                <a:spcPct val="50000"/>
              </a:spcBef>
              <a:buFontTx/>
              <a:buChar char="•"/>
            </a:pPr>
            <a:r>
              <a:rPr lang="en-US" altLang="en-US" dirty="0">
                <a:latin typeface="+mn-lt"/>
                <a:cs typeface="Times New Roman" panose="02020603050405020304" pitchFamily="18" charset="0"/>
              </a:rPr>
              <a:t>Allowed management to study the impact of introducing new products, changes in operations and changing product demand for wholesalers.</a:t>
            </a:r>
          </a:p>
        </p:txBody>
      </p:sp>
    </p:spTree>
    <p:extLst>
      <p:ext uri="{BB962C8B-B14F-4D97-AF65-F5344CB8AC3E}">
        <p14:creationId xmlns:p14="http://schemas.microsoft.com/office/powerpoint/2010/main" val="18639039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https://www.linearprogramming.info/example-of-a-product-mix-problem-in-linear-programming</a:t>
            </a:r>
            <a:r>
              <a:rPr lang="en-US" dirty="0" smtClean="0">
                <a:hlinkClick r:id="rId2"/>
              </a:rPr>
              <a:t>/</a:t>
            </a:r>
            <a:endParaRPr lang="en-US" dirty="0" smtClean="0"/>
          </a:p>
          <a:p>
            <a:r>
              <a:rPr lang="en-US" dirty="0">
                <a:hlinkClick r:id="rId3"/>
              </a:rPr>
              <a:t>https://</a:t>
            </a:r>
            <a:r>
              <a:rPr lang="en-US" dirty="0" smtClean="0">
                <a:hlinkClick r:id="rId3"/>
              </a:rPr>
              <a:t>www.youtube.com/watch?v=YQgKh1qdFEU</a:t>
            </a:r>
            <a:endParaRPr lang="en-US" dirty="0" smtClean="0"/>
          </a:p>
          <a:p>
            <a:r>
              <a:rPr lang="en-US" dirty="0">
                <a:hlinkClick r:id="rId4"/>
              </a:rPr>
              <a:t>https://</a:t>
            </a:r>
            <a:r>
              <a:rPr lang="en-US" dirty="0" smtClean="0">
                <a:hlinkClick r:id="rId4"/>
              </a:rPr>
              <a:t>www.solver.com/solver-tutorial-solver-model-using-product-mix-example</a:t>
            </a:r>
            <a:endParaRPr lang="en-US" dirty="0" smtClean="0"/>
          </a:p>
          <a:p>
            <a:endParaRPr lang="en-US" dirty="0" smtClean="0"/>
          </a:p>
          <a:p>
            <a:endParaRPr lang="en-US" dirty="0"/>
          </a:p>
        </p:txBody>
      </p:sp>
    </p:spTree>
    <p:extLst>
      <p:ext uri="{BB962C8B-B14F-4D97-AF65-F5344CB8AC3E}">
        <p14:creationId xmlns:p14="http://schemas.microsoft.com/office/powerpoint/2010/main" val="5914021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a:hlinkClick r:id="rId2"/>
              </a:rPr>
              <a:t>https://</a:t>
            </a:r>
            <a:r>
              <a:rPr lang="en-US" dirty="0" smtClean="0">
                <a:hlinkClick r:id="rId2"/>
              </a:rPr>
              <a:t>conspecte.com/Supply-Chain-Management/supply-chain-design-and-analysis-models-and-methods.html</a:t>
            </a:r>
            <a:endParaRPr lang="en-US" dirty="0" smtClean="0"/>
          </a:p>
          <a:p>
            <a:r>
              <a:rPr lang="en-US" dirty="0">
                <a:hlinkClick r:id="rId3"/>
              </a:rPr>
              <a:t>http://</a:t>
            </a:r>
            <a:r>
              <a:rPr lang="en-US" dirty="0" smtClean="0">
                <a:hlinkClick r:id="rId3"/>
              </a:rPr>
              <a:t>www.orms-today.org/orms-4-02/frvaluechain.html</a:t>
            </a:r>
            <a:endParaRPr lang="en-US" dirty="0" smtClean="0"/>
          </a:p>
          <a:p>
            <a:r>
              <a:rPr lang="en-US" dirty="0">
                <a:hlinkClick r:id="rId4"/>
              </a:rPr>
              <a:t>https://</a:t>
            </a:r>
            <a:r>
              <a:rPr lang="en-US" dirty="0" smtClean="0">
                <a:hlinkClick r:id="rId4"/>
              </a:rPr>
              <a:t>www.sciencedirect.com/science/article/pii/S037722171300787X</a:t>
            </a:r>
            <a:endParaRPr lang="en-US" dirty="0" smtClean="0"/>
          </a:p>
          <a:p>
            <a:r>
              <a:rPr lang="en-US" dirty="0"/>
              <a:t>Case Study:  Optimization Models in Supply Chain Risk </a:t>
            </a:r>
            <a:r>
              <a:rPr lang="en-US" dirty="0" smtClean="0"/>
              <a:t>Management</a:t>
            </a:r>
          </a:p>
          <a:p>
            <a:r>
              <a:rPr lang="en-US" dirty="0" smtClean="0"/>
              <a:t>Optimization Methods in Supply Chain Applications:  a Review, Conference Paper, Dublin Institute of Technology, Amr </a:t>
            </a:r>
            <a:r>
              <a:rPr lang="en-US" dirty="0" err="1" smtClean="0"/>
              <a:t>Arisha</a:t>
            </a:r>
            <a:r>
              <a:rPr lang="en-US" dirty="0" smtClean="0"/>
              <a:t> and Waleed Abo-Hamad, 12</a:t>
            </a:r>
            <a:r>
              <a:rPr lang="en-US" baseline="30000" dirty="0" smtClean="0"/>
              <a:t>th</a:t>
            </a:r>
            <a:r>
              <a:rPr lang="en-US" dirty="0" smtClean="0"/>
              <a:t> Annual Conference of the  Irish Academy of Management, Galway Mayo Institute of Technology, Galway, 2-4 September 2009.</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31655996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5" y="2130425"/>
            <a:ext cx="8786813" cy="1470025"/>
          </a:xfrm>
        </p:spPr>
        <p:txBody>
          <a:bodyPr>
            <a:normAutofit fontScale="90000"/>
          </a:bodyPr>
          <a:lstStyle/>
          <a:p>
            <a:r>
              <a:rPr lang="en-US" dirty="0"/>
              <a:t>IMSE </a:t>
            </a:r>
            <a:r>
              <a:rPr lang="en-US" dirty="0" smtClean="0"/>
              <a:t>802</a:t>
            </a:r>
            <a:r>
              <a:rPr lang="en-US" dirty="0"/>
              <a:t/>
            </a:r>
            <a:br>
              <a:rPr lang="en-US" dirty="0"/>
            </a:br>
            <a:r>
              <a:rPr lang="en-US" dirty="0" smtClean="0"/>
              <a:t>Supply Chain Operations </a:t>
            </a:r>
            <a:br>
              <a:rPr lang="en-US" dirty="0" smtClean="0"/>
            </a:br>
            <a:r>
              <a:rPr lang="en-US" dirty="0" smtClean="0"/>
              <a:t>and Decision Making</a:t>
            </a:r>
            <a:endParaRPr lang="en-US" dirty="0"/>
          </a:p>
        </p:txBody>
      </p:sp>
      <p:sp>
        <p:nvSpPr>
          <p:cNvPr id="3" name="Subtitle 2"/>
          <p:cNvSpPr>
            <a:spLocks noGrp="1"/>
          </p:cNvSpPr>
          <p:nvPr>
            <p:ph type="subTitle" idx="1"/>
          </p:nvPr>
        </p:nvSpPr>
        <p:spPr/>
        <p:txBody>
          <a:bodyPr>
            <a:normAutofit/>
          </a:bodyPr>
          <a:lstStyle/>
          <a:p>
            <a:r>
              <a:rPr lang="en-US" dirty="0" smtClean="0"/>
              <a:t>Lecture 3</a:t>
            </a:r>
          </a:p>
          <a:p>
            <a:r>
              <a:rPr lang="en-US" dirty="0" smtClean="0"/>
              <a:t>Supply Chain Models</a:t>
            </a:r>
            <a:endParaRPr lang="en-US" dirty="0"/>
          </a:p>
        </p:txBody>
      </p:sp>
    </p:spTree>
    <p:extLst>
      <p:ext uri="{BB962C8B-B14F-4D97-AF65-F5344CB8AC3E}">
        <p14:creationId xmlns:p14="http://schemas.microsoft.com/office/powerpoint/2010/main" val="3046007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Models</a:t>
            </a:r>
            <a:endParaRPr lang="en-US" dirty="0"/>
          </a:p>
        </p:txBody>
      </p:sp>
      <p:sp>
        <p:nvSpPr>
          <p:cNvPr id="7" name="TextBox 6"/>
          <p:cNvSpPr txBox="1"/>
          <p:nvPr/>
        </p:nvSpPr>
        <p:spPr>
          <a:xfrm>
            <a:off x="457200" y="5587185"/>
            <a:ext cx="8476938" cy="600164"/>
          </a:xfrm>
          <a:prstGeom prst="rect">
            <a:avLst/>
          </a:prstGeom>
          <a:noFill/>
        </p:spPr>
        <p:txBody>
          <a:bodyPr wrap="square" rtlCol="0">
            <a:spAutoFit/>
          </a:bodyPr>
          <a:lstStyle/>
          <a:p>
            <a:r>
              <a:rPr lang="en-US" sz="1100"/>
              <a:t>Optimization Methods in Supply Chain Applications:  a Review, Conference Paper, Dublin Institute of Technology, Amr Arisha and Waleed Abo-Hamad, 12th Annual Conference of the  Irish Academy of Management, Galway Mayo Institute of Technology, Galway, 2-4 September 2009.</a:t>
            </a:r>
          </a:p>
          <a:p>
            <a:endParaRPr lang="en-US" sz="1100" dirty="0"/>
          </a:p>
        </p:txBody>
      </p:sp>
      <p:pic>
        <p:nvPicPr>
          <p:cNvPr id="3" name="Picture 2"/>
          <p:cNvPicPr>
            <a:picLocks noChangeAspect="1"/>
          </p:cNvPicPr>
          <p:nvPr/>
        </p:nvPicPr>
        <p:blipFill rotWithShape="1">
          <a:blip r:embed="rId2"/>
          <a:srcRect l="3480" r="6829" b="4200"/>
          <a:stretch/>
        </p:blipFill>
        <p:spPr>
          <a:xfrm>
            <a:off x="1259173" y="1349155"/>
            <a:ext cx="6041037" cy="4277747"/>
          </a:xfrm>
          <a:prstGeom prst="rect">
            <a:avLst/>
          </a:prstGeom>
        </p:spPr>
      </p:pic>
    </p:spTree>
    <p:extLst>
      <p:ext uri="{BB962C8B-B14F-4D97-AF65-F5344CB8AC3E}">
        <p14:creationId xmlns:p14="http://schemas.microsoft.com/office/powerpoint/2010/main" val="747649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1959</TotalTime>
  <Words>5348</Words>
  <Application>Microsoft Office PowerPoint</Application>
  <PresentationFormat>On-screen Show (4:3)</PresentationFormat>
  <Paragraphs>1272</Paragraphs>
  <Slides>87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3" baseType="lpstr">
      <vt:lpstr>Arial</vt:lpstr>
      <vt:lpstr>Calibri</vt:lpstr>
      <vt:lpstr>CG Times</vt:lpstr>
      <vt:lpstr>Times New Roman</vt:lpstr>
      <vt:lpstr>Office Theme</vt:lpstr>
      <vt:lpstr>Document</vt:lpstr>
      <vt:lpstr>IMSE 802 Supply Chain Operations  and Decision Making</vt:lpstr>
      <vt:lpstr>Supply Chain Models</vt:lpstr>
      <vt:lpstr>Supply Chain Decision Levels</vt:lpstr>
      <vt:lpstr>Supply Chain Models</vt:lpstr>
      <vt:lpstr>Supply Chain Models</vt:lpstr>
      <vt:lpstr>Supply Chain Models</vt:lpstr>
      <vt:lpstr>Supply Chain Models</vt:lpstr>
      <vt:lpstr>Supply Chain Models</vt:lpstr>
      <vt:lpstr>Supply Chain Models</vt:lpstr>
      <vt:lpstr>Supply Chain Models</vt:lpstr>
      <vt:lpstr>Supply Chain Models</vt:lpstr>
      <vt:lpstr>Supply Chain Models</vt:lpstr>
      <vt:lpstr>Supply Chain Models</vt:lpstr>
      <vt:lpstr>Supply Chain Models</vt:lpstr>
      <vt:lpstr>Research Survey – Dimensions of SCM</vt:lpstr>
      <vt:lpstr>Research Survey - Modeling</vt:lpstr>
      <vt:lpstr>Supply Chain Models</vt:lpstr>
      <vt:lpstr>Optimization Models</vt:lpstr>
      <vt:lpstr>LP Models Applying to Supply Chains</vt:lpstr>
      <vt:lpstr>LP Models with Supply Chains</vt:lpstr>
      <vt:lpstr>LP Models with Supply Chains</vt:lpstr>
      <vt:lpstr>Example – Shipping Schedule</vt:lpstr>
      <vt:lpstr>Example – Shipping Schedule</vt:lpstr>
      <vt:lpstr>Example – Shipping Schedule</vt:lpstr>
      <vt:lpstr>Example – Shipping Schedule</vt:lpstr>
      <vt:lpstr>Example – Shipping Schedule</vt:lpstr>
      <vt:lpstr>Example Shipping - Schedule</vt:lpstr>
      <vt:lpstr>Example Shipping - Schedule</vt:lpstr>
      <vt:lpstr>Example Shipping - Schedule</vt:lpstr>
      <vt:lpstr>Example Shipping - Schedule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Product Mix Example</vt:lpstr>
      <vt:lpstr>PowerPoint Presentation</vt:lpstr>
      <vt:lpstr>General Modeling Overview</vt:lpstr>
      <vt:lpstr>General Modeling Overview</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Warehouse and Inventory Level Optimization Study</vt:lpstr>
      <vt:lpstr>References</vt:lpstr>
      <vt:lpstr>References</vt:lpstr>
      <vt:lpstr>IMSE 802 Supply Chain Operations  and Decision Making</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Jeffery Morris</dc:creator>
  <cp:lastModifiedBy>Deandra Cassone</cp:lastModifiedBy>
  <cp:revision>151</cp:revision>
  <cp:lastPrinted>2018-06-07T20:27:23Z</cp:lastPrinted>
  <dcterms:created xsi:type="dcterms:W3CDTF">2011-05-09T20:00:01Z</dcterms:created>
  <dcterms:modified xsi:type="dcterms:W3CDTF">2018-06-07T21:01:58Z</dcterms:modified>
</cp:coreProperties>
</file>