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45" r:id="rId3"/>
    <p:sldId id="351" r:id="rId4"/>
    <p:sldId id="352" r:id="rId5"/>
    <p:sldId id="353" r:id="rId6"/>
    <p:sldId id="354" r:id="rId7"/>
    <p:sldId id="355" r:id="rId8"/>
    <p:sldId id="356" r:id="rId9"/>
    <p:sldId id="358" r:id="rId10"/>
    <p:sldId id="360" r:id="rId11"/>
    <p:sldId id="389" r:id="rId12"/>
    <p:sldId id="357" r:id="rId13"/>
    <p:sldId id="359" r:id="rId14"/>
    <p:sldId id="361" r:id="rId15"/>
    <p:sldId id="362" r:id="rId16"/>
    <p:sldId id="363" r:id="rId17"/>
    <p:sldId id="364" r:id="rId18"/>
    <p:sldId id="365" r:id="rId19"/>
    <p:sldId id="366" r:id="rId20"/>
    <p:sldId id="367" r:id="rId21"/>
    <p:sldId id="368" r:id="rId22"/>
    <p:sldId id="369" r:id="rId23"/>
    <p:sldId id="372" r:id="rId24"/>
    <p:sldId id="370" r:id="rId25"/>
    <p:sldId id="373" r:id="rId26"/>
    <p:sldId id="374" r:id="rId27"/>
    <p:sldId id="375" r:id="rId28"/>
    <p:sldId id="376" r:id="rId29"/>
    <p:sldId id="377" r:id="rId30"/>
    <p:sldId id="378" r:id="rId31"/>
    <p:sldId id="379" r:id="rId32"/>
    <p:sldId id="380" r:id="rId33"/>
    <p:sldId id="390" r:id="rId34"/>
    <p:sldId id="381" r:id="rId35"/>
    <p:sldId id="383" r:id="rId36"/>
    <p:sldId id="382" r:id="rId37"/>
    <p:sldId id="392" r:id="rId38"/>
    <p:sldId id="393" r:id="rId39"/>
    <p:sldId id="394" r:id="rId40"/>
    <p:sldId id="395" r:id="rId41"/>
    <p:sldId id="396" r:id="rId42"/>
    <p:sldId id="384" r:id="rId43"/>
    <p:sldId id="385" r:id="rId44"/>
    <p:sldId id="387" r:id="rId45"/>
    <p:sldId id="388" r:id="rId46"/>
    <p:sldId id="371" r:id="rId47"/>
    <p:sldId id="35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64" d="100"/>
          <a:sy n="64" d="100"/>
        </p:scale>
        <p:origin x="1554" y="6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6/19/2018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6/19/2018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6/19/2018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6/19/2018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3" Type="http://schemas.openxmlformats.org/officeDocument/2006/relationships/hyperlink" Target="https://www.werc.org/assets/1/workflow_staging/AssetManager/3761.PDF" TargetMode="External"/><Relationship Id="rId2" Type="http://schemas.openxmlformats.org/officeDocument/2006/relationships/hyperlink" Target="https://www.werc.org/assets/1/Events/Metrics_Benchmarking_10_2014_NTEXAS.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a:xfrm>
            <a:off x="665018" y="3886200"/>
            <a:ext cx="7823200" cy="1752600"/>
          </a:xfrm>
        </p:spPr>
        <p:txBody>
          <a:bodyPr>
            <a:normAutofit fontScale="92500"/>
          </a:bodyPr>
          <a:lstStyle/>
          <a:p>
            <a:r>
              <a:rPr lang="en-US" dirty="0" smtClean="0"/>
              <a:t>Lecture 6</a:t>
            </a:r>
          </a:p>
          <a:p>
            <a:r>
              <a:rPr lang="en-US" dirty="0" smtClean="0"/>
              <a:t>Chapter 5</a:t>
            </a:r>
          </a:p>
          <a:p>
            <a:r>
              <a:rPr lang="en-US" dirty="0" smtClean="0"/>
              <a:t>Metrics for Measuring Supply Chain Performance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normAutofit/>
          </a:bodyPr>
          <a:lstStyle/>
          <a:p>
            <a:r>
              <a:rPr lang="en-US" dirty="0" smtClean="0"/>
              <a:t>Customer Service Metrics</a:t>
            </a:r>
          </a:p>
          <a:p>
            <a:pPr lvl="1"/>
            <a:r>
              <a:rPr lang="en-US" dirty="0" smtClean="0"/>
              <a:t>Build-to-Stock (BTS)</a:t>
            </a:r>
          </a:p>
          <a:p>
            <a:pPr lvl="2"/>
            <a:r>
              <a:rPr lang="en-US" dirty="0" smtClean="0"/>
              <a:t>Produced to a large market or customer base</a:t>
            </a:r>
          </a:p>
          <a:p>
            <a:pPr lvl="2"/>
            <a:r>
              <a:rPr lang="en-US" dirty="0" smtClean="0"/>
              <a:t>Customers expect products right away</a:t>
            </a:r>
          </a:p>
          <a:p>
            <a:pPr lvl="2"/>
            <a:r>
              <a:rPr lang="en-US" dirty="0" smtClean="0"/>
              <a:t>Order fulfilment must occur quickly</a:t>
            </a:r>
          </a:p>
        </p:txBody>
      </p:sp>
    </p:spTree>
    <p:extLst>
      <p:ext uri="{BB962C8B-B14F-4D97-AF65-F5344CB8AC3E}">
        <p14:creationId xmlns:p14="http://schemas.microsoft.com/office/powerpoint/2010/main" val="196719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normAutofit/>
          </a:bodyPr>
          <a:lstStyle/>
          <a:p>
            <a:r>
              <a:rPr lang="en-US" dirty="0" smtClean="0"/>
              <a:t>Customer Service Metrics</a:t>
            </a:r>
          </a:p>
          <a:p>
            <a:pPr lvl="1"/>
            <a:r>
              <a:rPr lang="en-US" dirty="0" smtClean="0"/>
              <a:t>Build-to-Order (BTO)</a:t>
            </a:r>
          </a:p>
          <a:p>
            <a:pPr lvl="2"/>
            <a:r>
              <a:rPr lang="en-US" dirty="0" smtClean="0"/>
              <a:t>A customized product is ordered by a customer</a:t>
            </a:r>
          </a:p>
          <a:p>
            <a:pPr lvl="2"/>
            <a:r>
              <a:rPr lang="en-US" dirty="0" smtClean="0"/>
              <a:t>Product is built based on specifications, i.e., Boeing airplanes</a:t>
            </a:r>
          </a:p>
          <a:p>
            <a:pPr lvl="2"/>
            <a:r>
              <a:rPr lang="en-US" dirty="0" smtClean="0"/>
              <a:t>Need to track both the quoted customer response time and the on-time completion rate</a:t>
            </a:r>
          </a:p>
          <a:p>
            <a:pPr lvl="2"/>
            <a:r>
              <a:rPr lang="en-US" dirty="0" smtClean="0"/>
              <a:t>Response time should be aligned with the company’s value proposition</a:t>
            </a:r>
            <a:endParaRPr lang="en-US" dirty="0"/>
          </a:p>
        </p:txBody>
      </p:sp>
    </p:spTree>
    <p:extLst>
      <p:ext uri="{BB962C8B-B14F-4D97-AF65-F5344CB8AC3E}">
        <p14:creationId xmlns:p14="http://schemas.microsoft.com/office/powerpoint/2010/main" val="178970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lstStyle/>
          <a:p>
            <a:r>
              <a:rPr lang="en-US" dirty="0" smtClean="0"/>
              <a:t>Customer Service Metrics</a:t>
            </a:r>
          </a:p>
          <a:p>
            <a:pPr lvl="1"/>
            <a:r>
              <a:rPr lang="en-US" dirty="0" smtClean="0"/>
              <a:t>Build-to-Stock Metrics</a:t>
            </a:r>
          </a:p>
          <a:p>
            <a:pPr lvl="2"/>
            <a:r>
              <a:rPr lang="en-US" dirty="0" smtClean="0"/>
              <a:t>Complete order fill rate and order line item fill rate</a:t>
            </a:r>
          </a:p>
          <a:p>
            <a:pPr lvl="2"/>
            <a:r>
              <a:rPr lang="en-US" dirty="0" smtClean="0"/>
              <a:t>On-time delivery rate</a:t>
            </a:r>
          </a:p>
          <a:p>
            <a:pPr lvl="2"/>
            <a:r>
              <a:rPr lang="en-US" dirty="0" smtClean="0"/>
              <a:t>Value of total backorders and number of backorders</a:t>
            </a:r>
          </a:p>
          <a:p>
            <a:pPr lvl="2"/>
            <a:r>
              <a:rPr lang="en-US" dirty="0" smtClean="0"/>
              <a:t>Frequency and duration of backorders</a:t>
            </a:r>
          </a:p>
          <a:p>
            <a:pPr lvl="2"/>
            <a:r>
              <a:rPr lang="en-US" dirty="0" smtClean="0"/>
              <a:t>Line item return rate</a:t>
            </a:r>
          </a:p>
          <a:p>
            <a:pPr lvl="2"/>
            <a:endParaRPr lang="en-US" dirty="0"/>
          </a:p>
        </p:txBody>
      </p:sp>
    </p:spTree>
    <p:extLst>
      <p:ext uri="{BB962C8B-B14F-4D97-AF65-F5344CB8AC3E}">
        <p14:creationId xmlns:p14="http://schemas.microsoft.com/office/powerpoint/2010/main" val="37256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lstStyle/>
          <a:p>
            <a:r>
              <a:rPr lang="en-US" dirty="0" smtClean="0"/>
              <a:t>Customer Service Metrics</a:t>
            </a:r>
          </a:p>
          <a:p>
            <a:pPr lvl="1"/>
            <a:r>
              <a:rPr lang="en-US" dirty="0" smtClean="0"/>
              <a:t>Build-to-Order Metrics</a:t>
            </a:r>
          </a:p>
          <a:p>
            <a:pPr lvl="2"/>
            <a:r>
              <a:rPr lang="en-US" dirty="0" smtClean="0"/>
              <a:t>Quoted customer response time and on-time completion rate</a:t>
            </a:r>
          </a:p>
          <a:p>
            <a:pPr lvl="2"/>
            <a:r>
              <a:rPr lang="en-US" dirty="0" smtClean="0"/>
              <a:t>On-time delivery rate</a:t>
            </a:r>
          </a:p>
          <a:p>
            <a:pPr lvl="2"/>
            <a:r>
              <a:rPr lang="en-US" dirty="0" smtClean="0"/>
              <a:t>Value of late orders and number of late orders</a:t>
            </a:r>
          </a:p>
          <a:p>
            <a:pPr lvl="2"/>
            <a:r>
              <a:rPr lang="en-US" dirty="0" smtClean="0"/>
              <a:t>Frequency and duration of late orders</a:t>
            </a:r>
          </a:p>
          <a:p>
            <a:pPr lvl="2"/>
            <a:r>
              <a:rPr lang="en-US" dirty="0" smtClean="0"/>
              <a:t>Number of warranty returns and repairs</a:t>
            </a:r>
          </a:p>
          <a:p>
            <a:pPr lvl="2"/>
            <a:endParaRPr lang="en-US" dirty="0"/>
          </a:p>
        </p:txBody>
      </p:sp>
    </p:spTree>
    <p:extLst>
      <p:ext uri="{BB962C8B-B14F-4D97-AF65-F5344CB8AC3E}">
        <p14:creationId xmlns:p14="http://schemas.microsoft.com/office/powerpoint/2010/main" val="39117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Efficiency Metrics</a:t>
            </a:r>
            <a:endParaRPr lang="en-US" dirty="0"/>
          </a:p>
        </p:txBody>
      </p:sp>
      <p:sp>
        <p:nvSpPr>
          <p:cNvPr id="3" name="Content Placeholder 2"/>
          <p:cNvSpPr>
            <a:spLocks noGrp="1"/>
          </p:cNvSpPr>
          <p:nvPr>
            <p:ph idx="1"/>
          </p:nvPr>
        </p:nvSpPr>
        <p:spPr/>
        <p:txBody>
          <a:bodyPr/>
          <a:lstStyle/>
          <a:p>
            <a:r>
              <a:rPr lang="en-US" dirty="0" smtClean="0"/>
              <a:t>Refers to the ability of a company or a supply chain to use its assets as profitably as possible</a:t>
            </a:r>
          </a:p>
          <a:p>
            <a:r>
              <a:rPr lang="en-US" dirty="0" smtClean="0"/>
              <a:t>Popular measures include:</a:t>
            </a:r>
          </a:p>
          <a:p>
            <a:pPr lvl="1"/>
            <a:r>
              <a:rPr lang="en-US" dirty="0" smtClean="0"/>
              <a:t>Inventory value</a:t>
            </a:r>
          </a:p>
          <a:p>
            <a:pPr lvl="1"/>
            <a:r>
              <a:rPr lang="en-US" dirty="0" smtClean="0"/>
              <a:t>Inventory turns</a:t>
            </a:r>
          </a:p>
          <a:p>
            <a:pPr lvl="1"/>
            <a:r>
              <a:rPr lang="en-US" dirty="0" smtClean="0"/>
              <a:t>Return on sales</a:t>
            </a:r>
          </a:p>
          <a:p>
            <a:pPr lvl="1"/>
            <a:r>
              <a:rPr lang="en-US" dirty="0" smtClean="0"/>
              <a:t>Cash-to-cash cycle time</a:t>
            </a:r>
            <a:endParaRPr lang="en-US" dirty="0"/>
          </a:p>
        </p:txBody>
      </p:sp>
    </p:spTree>
    <p:extLst>
      <p:ext uri="{BB962C8B-B14F-4D97-AF65-F5344CB8AC3E}">
        <p14:creationId xmlns:p14="http://schemas.microsoft.com/office/powerpoint/2010/main" val="45398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Efficiency Metrics</a:t>
            </a:r>
            <a:endParaRPr lang="en-US" dirty="0"/>
          </a:p>
        </p:txBody>
      </p:sp>
      <p:sp>
        <p:nvSpPr>
          <p:cNvPr id="3" name="Content Placeholder 2"/>
          <p:cNvSpPr>
            <a:spLocks noGrp="1"/>
          </p:cNvSpPr>
          <p:nvPr>
            <p:ph idx="1"/>
          </p:nvPr>
        </p:nvSpPr>
        <p:spPr/>
        <p:txBody>
          <a:bodyPr/>
          <a:lstStyle/>
          <a:p>
            <a:r>
              <a:rPr lang="en-US" dirty="0" smtClean="0"/>
              <a:t>Inventory value</a:t>
            </a:r>
          </a:p>
          <a:p>
            <a:pPr lvl="1"/>
            <a:r>
              <a:rPr lang="en-US" dirty="0" smtClean="0"/>
              <a:t>Measured both at a point in time and also as an average over time</a:t>
            </a:r>
          </a:p>
          <a:p>
            <a:pPr lvl="1"/>
            <a:r>
              <a:rPr lang="en-US" dirty="0" smtClean="0"/>
              <a:t>Supply chains look to reduce inventory levels unless you are in a high growth circumstance</a:t>
            </a:r>
          </a:p>
        </p:txBody>
      </p:sp>
    </p:spTree>
    <p:extLst>
      <p:ext uri="{BB962C8B-B14F-4D97-AF65-F5344CB8AC3E}">
        <p14:creationId xmlns:p14="http://schemas.microsoft.com/office/powerpoint/2010/main" val="392483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Efficiency Metrics</a:t>
            </a:r>
            <a:endParaRPr lang="en-US" dirty="0"/>
          </a:p>
        </p:txBody>
      </p:sp>
      <p:sp>
        <p:nvSpPr>
          <p:cNvPr id="3" name="Content Placeholder 2"/>
          <p:cNvSpPr>
            <a:spLocks noGrp="1"/>
          </p:cNvSpPr>
          <p:nvPr>
            <p:ph idx="1"/>
          </p:nvPr>
        </p:nvSpPr>
        <p:spPr/>
        <p:txBody>
          <a:bodyPr/>
          <a:lstStyle/>
          <a:p>
            <a:r>
              <a:rPr lang="en-US" dirty="0" smtClean="0"/>
              <a:t>Inventory turns</a:t>
            </a:r>
          </a:p>
          <a:p>
            <a:pPr lvl="1"/>
            <a:r>
              <a:rPr lang="en-US" dirty="0" smtClean="0"/>
              <a:t>Measure the profitability of inventory by tracking the speed with which it is sold or turned over</a:t>
            </a:r>
          </a:p>
          <a:p>
            <a:pPr lvl="1"/>
            <a:r>
              <a:rPr lang="en-US" dirty="0" smtClean="0"/>
              <a:t>Revered to as “turn and earn” (T&amp;E)</a:t>
            </a:r>
          </a:p>
          <a:p>
            <a:pPr lvl="2"/>
            <a:r>
              <a:rPr lang="en-US" dirty="0" smtClean="0"/>
              <a:t>Turns = Annual Cost of Sales/Annual Average Inventory Value</a:t>
            </a:r>
          </a:p>
          <a:p>
            <a:pPr lvl="1"/>
            <a:r>
              <a:rPr lang="en-US" dirty="0" smtClean="0"/>
              <a:t>Generally, the higher the turn rate the better.</a:t>
            </a:r>
          </a:p>
        </p:txBody>
      </p:sp>
    </p:spTree>
    <p:extLst>
      <p:ext uri="{BB962C8B-B14F-4D97-AF65-F5344CB8AC3E}">
        <p14:creationId xmlns:p14="http://schemas.microsoft.com/office/powerpoint/2010/main" val="17734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Efficiency Metrics</a:t>
            </a:r>
            <a:endParaRPr lang="en-US" dirty="0"/>
          </a:p>
        </p:txBody>
      </p:sp>
      <p:sp>
        <p:nvSpPr>
          <p:cNvPr id="3" name="Content Placeholder 2"/>
          <p:cNvSpPr>
            <a:spLocks noGrp="1"/>
          </p:cNvSpPr>
          <p:nvPr>
            <p:ph idx="1"/>
          </p:nvPr>
        </p:nvSpPr>
        <p:spPr/>
        <p:txBody>
          <a:bodyPr/>
          <a:lstStyle/>
          <a:p>
            <a:r>
              <a:rPr lang="en-US" dirty="0" smtClean="0"/>
              <a:t>Return on sales</a:t>
            </a:r>
          </a:p>
          <a:p>
            <a:pPr lvl="1"/>
            <a:r>
              <a:rPr lang="en-US" dirty="0" smtClean="0"/>
              <a:t>Broad measure of how well an operation is being run</a:t>
            </a:r>
          </a:p>
          <a:p>
            <a:pPr lvl="1"/>
            <a:r>
              <a:rPr lang="en-US" dirty="0" smtClean="0"/>
              <a:t>Measures how well fixed and variable costs are managed and also the gross profit generated on sales:</a:t>
            </a:r>
          </a:p>
          <a:p>
            <a:pPr lvl="2"/>
            <a:r>
              <a:rPr lang="en-US" dirty="0" smtClean="0"/>
              <a:t>Return on Sales = Earnings before Interest and Tax/Sales</a:t>
            </a:r>
          </a:p>
          <a:p>
            <a:pPr lvl="1"/>
            <a:r>
              <a:rPr lang="en-US" dirty="0" smtClean="0"/>
              <a:t>Generally, the higher the return rate the better.</a:t>
            </a:r>
          </a:p>
        </p:txBody>
      </p:sp>
    </p:spTree>
    <p:extLst>
      <p:ext uri="{BB962C8B-B14F-4D97-AF65-F5344CB8AC3E}">
        <p14:creationId xmlns:p14="http://schemas.microsoft.com/office/powerpoint/2010/main" val="373361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Efficiency Metrics</a:t>
            </a:r>
            <a:endParaRPr lang="en-US" dirty="0"/>
          </a:p>
        </p:txBody>
      </p:sp>
      <p:sp>
        <p:nvSpPr>
          <p:cNvPr id="3" name="Content Placeholder 2"/>
          <p:cNvSpPr>
            <a:spLocks noGrp="1"/>
          </p:cNvSpPr>
          <p:nvPr>
            <p:ph idx="1"/>
          </p:nvPr>
        </p:nvSpPr>
        <p:spPr/>
        <p:txBody>
          <a:bodyPr/>
          <a:lstStyle/>
          <a:p>
            <a:r>
              <a:rPr lang="en-US" dirty="0" smtClean="0"/>
              <a:t>Cash-to-cash cycle time</a:t>
            </a:r>
          </a:p>
          <a:p>
            <a:pPr lvl="1"/>
            <a:r>
              <a:rPr lang="en-US" dirty="0" smtClean="0"/>
              <a:t>The time it takes from when a company pays its suppliers for materials to when it gets paid by its customers.</a:t>
            </a:r>
          </a:p>
          <a:p>
            <a:pPr lvl="1"/>
            <a:r>
              <a:rPr lang="en-US" dirty="0" smtClean="0"/>
              <a:t>Estimated with the following formula:</a:t>
            </a:r>
          </a:p>
          <a:p>
            <a:pPr lvl="2"/>
            <a:r>
              <a:rPr lang="en-US" dirty="0" smtClean="0"/>
              <a:t>Cash-to-Cash Cycle Time = Inventory Days of Supply + Days Sales Outstanding – Average Payment Period on Purchases</a:t>
            </a:r>
          </a:p>
          <a:p>
            <a:pPr lvl="1"/>
            <a:r>
              <a:rPr lang="en-US" dirty="0" smtClean="0"/>
              <a:t>The shorter the cycle time the better</a:t>
            </a:r>
            <a:endParaRPr lang="en-US" dirty="0"/>
          </a:p>
        </p:txBody>
      </p:sp>
    </p:spTree>
    <p:extLst>
      <p:ext uri="{BB962C8B-B14F-4D97-AF65-F5344CB8AC3E}">
        <p14:creationId xmlns:p14="http://schemas.microsoft.com/office/powerpoint/2010/main" val="416861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Flexibility Metrics</a:t>
            </a:r>
            <a:endParaRPr lang="en-US" dirty="0"/>
          </a:p>
        </p:txBody>
      </p:sp>
      <p:sp>
        <p:nvSpPr>
          <p:cNvPr id="3" name="Content Placeholder 2"/>
          <p:cNvSpPr>
            <a:spLocks noGrp="1"/>
          </p:cNvSpPr>
          <p:nvPr>
            <p:ph idx="1"/>
          </p:nvPr>
        </p:nvSpPr>
        <p:spPr/>
        <p:txBody>
          <a:bodyPr/>
          <a:lstStyle/>
          <a:p>
            <a:r>
              <a:rPr lang="en-US" dirty="0" smtClean="0"/>
              <a:t>Demand Flexibility Metrics</a:t>
            </a:r>
          </a:p>
          <a:p>
            <a:pPr lvl="1"/>
            <a:r>
              <a:rPr lang="en-US" dirty="0" smtClean="0"/>
              <a:t>A company’s ability to be responsive to new demands in the quantity and range of products and to act quickly</a:t>
            </a:r>
          </a:p>
          <a:p>
            <a:pPr lvl="1"/>
            <a:r>
              <a:rPr lang="en-US" dirty="0" smtClean="0"/>
              <a:t>Measures of flexibility are:</a:t>
            </a:r>
          </a:p>
          <a:p>
            <a:pPr lvl="2"/>
            <a:r>
              <a:rPr lang="en-US" dirty="0" smtClean="0"/>
              <a:t>Activity cycle time</a:t>
            </a:r>
          </a:p>
          <a:p>
            <a:pPr lvl="2"/>
            <a:r>
              <a:rPr lang="en-US" dirty="0" smtClean="0"/>
              <a:t>Upside flexibility</a:t>
            </a:r>
          </a:p>
          <a:p>
            <a:pPr lvl="2"/>
            <a:r>
              <a:rPr lang="en-US" dirty="0" smtClean="0"/>
              <a:t>Outside flexibility</a:t>
            </a:r>
          </a:p>
        </p:txBody>
      </p:sp>
    </p:spTree>
    <p:extLst>
      <p:ext uri="{BB962C8B-B14F-4D97-AF65-F5344CB8AC3E}">
        <p14:creationId xmlns:p14="http://schemas.microsoft.com/office/powerpoint/2010/main" val="296428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lstStyle/>
          <a:p>
            <a:r>
              <a:rPr lang="en-US" dirty="0" smtClean="0"/>
              <a:t>Supply Chain Metrics</a:t>
            </a:r>
          </a:p>
          <a:p>
            <a:r>
              <a:rPr lang="en-US" dirty="0" smtClean="0"/>
              <a:t>WERC Metrics</a:t>
            </a:r>
          </a:p>
          <a:p>
            <a:r>
              <a:rPr lang="en-US" dirty="0" smtClean="0"/>
              <a:t>Benchmarking</a:t>
            </a:r>
            <a:endParaRPr lang="en-US" dirty="0"/>
          </a:p>
        </p:txBody>
      </p:sp>
    </p:spTree>
    <p:extLst>
      <p:ext uri="{BB962C8B-B14F-4D97-AF65-F5344CB8AC3E}">
        <p14:creationId xmlns:p14="http://schemas.microsoft.com/office/powerpoint/2010/main" val="246766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Flexibility Metrics</a:t>
            </a:r>
          </a:p>
        </p:txBody>
      </p:sp>
      <p:sp>
        <p:nvSpPr>
          <p:cNvPr id="3" name="Content Placeholder 2"/>
          <p:cNvSpPr>
            <a:spLocks noGrp="1"/>
          </p:cNvSpPr>
          <p:nvPr>
            <p:ph idx="1"/>
          </p:nvPr>
        </p:nvSpPr>
        <p:spPr/>
        <p:txBody>
          <a:bodyPr/>
          <a:lstStyle/>
          <a:p>
            <a:r>
              <a:rPr lang="en-US" dirty="0" smtClean="0"/>
              <a:t>Activity Cycle Time</a:t>
            </a:r>
          </a:p>
          <a:p>
            <a:pPr lvl="1"/>
            <a:r>
              <a:rPr lang="en-US" dirty="0" smtClean="0"/>
              <a:t>The amount of time it takes to perform a supply chain activity such as order fulfillment, product design, product assembly or any other activity.</a:t>
            </a:r>
          </a:p>
          <a:p>
            <a:pPr lvl="1"/>
            <a:endParaRPr lang="en-US" dirty="0" smtClean="0"/>
          </a:p>
        </p:txBody>
      </p:sp>
    </p:spTree>
    <p:extLst>
      <p:ext uri="{BB962C8B-B14F-4D97-AF65-F5344CB8AC3E}">
        <p14:creationId xmlns:p14="http://schemas.microsoft.com/office/powerpoint/2010/main" val="63794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Flexibility Metrics</a:t>
            </a:r>
          </a:p>
        </p:txBody>
      </p:sp>
      <p:sp>
        <p:nvSpPr>
          <p:cNvPr id="3" name="Content Placeholder 2"/>
          <p:cNvSpPr>
            <a:spLocks noGrp="1"/>
          </p:cNvSpPr>
          <p:nvPr>
            <p:ph idx="1"/>
          </p:nvPr>
        </p:nvSpPr>
        <p:spPr/>
        <p:txBody>
          <a:bodyPr/>
          <a:lstStyle/>
          <a:p>
            <a:r>
              <a:rPr lang="en-US" dirty="0" smtClean="0"/>
              <a:t>Upside Flexibility</a:t>
            </a:r>
          </a:p>
          <a:p>
            <a:pPr lvl="1"/>
            <a:r>
              <a:rPr lang="en-US" dirty="0" smtClean="0"/>
              <a:t>The ability of a company or supply chain to respond quickly to additional order volume for the products it carriers</a:t>
            </a:r>
          </a:p>
          <a:p>
            <a:pPr lvl="1"/>
            <a:r>
              <a:rPr lang="en-US" dirty="0" smtClean="0"/>
              <a:t>Measured by the percentage increase over the expected demand for a product</a:t>
            </a:r>
          </a:p>
        </p:txBody>
      </p:sp>
    </p:spTree>
    <p:extLst>
      <p:ext uri="{BB962C8B-B14F-4D97-AF65-F5344CB8AC3E}">
        <p14:creationId xmlns:p14="http://schemas.microsoft.com/office/powerpoint/2010/main" val="400005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Flexibility Metrics</a:t>
            </a:r>
          </a:p>
        </p:txBody>
      </p:sp>
      <p:sp>
        <p:nvSpPr>
          <p:cNvPr id="3" name="Content Placeholder 2"/>
          <p:cNvSpPr>
            <a:spLocks noGrp="1"/>
          </p:cNvSpPr>
          <p:nvPr>
            <p:ph idx="1"/>
          </p:nvPr>
        </p:nvSpPr>
        <p:spPr/>
        <p:txBody>
          <a:bodyPr/>
          <a:lstStyle/>
          <a:p>
            <a:r>
              <a:rPr lang="en-US" dirty="0" smtClean="0"/>
              <a:t>Outside Flexibility</a:t>
            </a:r>
          </a:p>
          <a:p>
            <a:pPr lvl="1"/>
            <a:r>
              <a:rPr lang="en-US" dirty="0" smtClean="0"/>
              <a:t>The ability to quickly provide the customer with additional products outside the bundle of products normally provided.</a:t>
            </a:r>
          </a:p>
          <a:p>
            <a:pPr lvl="1"/>
            <a:r>
              <a:rPr lang="en-US" dirty="0" smtClean="0"/>
              <a:t>Products that may have been considered outside the range of a company’s offerings can become a logical extension of its offerings</a:t>
            </a:r>
          </a:p>
        </p:txBody>
      </p:sp>
    </p:spTree>
    <p:extLst>
      <p:ext uri="{BB962C8B-B14F-4D97-AF65-F5344CB8AC3E}">
        <p14:creationId xmlns:p14="http://schemas.microsoft.com/office/powerpoint/2010/main" val="284315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Development Metrics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Measure a company’s ability to design, build and deliver new products</a:t>
            </a:r>
          </a:p>
          <a:p>
            <a:r>
              <a:rPr lang="en-US" dirty="0" smtClean="0"/>
              <a:t>A supply chain must keep pace with the market it serves</a:t>
            </a:r>
          </a:p>
          <a:p>
            <a:r>
              <a:rPr lang="en-US" dirty="0" smtClean="0"/>
              <a:t>The ability to keep pace can be measured by:</a:t>
            </a:r>
          </a:p>
          <a:p>
            <a:pPr lvl="1"/>
            <a:r>
              <a:rPr lang="en-US" dirty="0" smtClean="0"/>
              <a:t>Percentage of total products sold that were introduced in the last year</a:t>
            </a:r>
          </a:p>
          <a:p>
            <a:pPr lvl="1"/>
            <a:r>
              <a:rPr lang="en-US" dirty="0" smtClean="0"/>
              <a:t>Percentage of total sales from products introduced in the last year</a:t>
            </a:r>
          </a:p>
          <a:p>
            <a:pPr lvl="1"/>
            <a:r>
              <a:rPr lang="en-US" dirty="0" smtClean="0"/>
              <a:t>Cycle time to develop and deliver a new product</a:t>
            </a:r>
            <a:endParaRPr lang="en-US" dirty="0"/>
          </a:p>
        </p:txBody>
      </p:sp>
    </p:spTree>
    <p:extLst>
      <p:ext uri="{BB962C8B-B14F-4D97-AF65-F5344CB8AC3E}">
        <p14:creationId xmlns:p14="http://schemas.microsoft.com/office/powerpoint/2010/main" val="48032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pic>
        <p:nvPicPr>
          <p:cNvPr id="5" name="Picture 4"/>
          <p:cNvPicPr>
            <a:picLocks noChangeAspect="1"/>
          </p:cNvPicPr>
          <p:nvPr/>
        </p:nvPicPr>
        <p:blipFill>
          <a:blip r:embed="rId2"/>
          <a:stretch>
            <a:fillRect/>
          </a:stretch>
        </p:blipFill>
        <p:spPr>
          <a:xfrm>
            <a:off x="2514022" y="1356355"/>
            <a:ext cx="4016088" cy="5235582"/>
          </a:xfrm>
          <a:prstGeom prst="rect">
            <a:avLst/>
          </a:prstGeom>
        </p:spPr>
      </p:pic>
    </p:spTree>
    <p:extLst>
      <p:ext uri="{BB962C8B-B14F-4D97-AF65-F5344CB8AC3E}">
        <p14:creationId xmlns:p14="http://schemas.microsoft.com/office/powerpoint/2010/main" val="354935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that Enable Performance</a:t>
            </a:r>
            <a:endParaRPr lang="en-US" dirty="0"/>
          </a:p>
        </p:txBody>
      </p:sp>
      <p:sp>
        <p:nvSpPr>
          <p:cNvPr id="3" name="Content Placeholder 2"/>
          <p:cNvSpPr>
            <a:spLocks noGrp="1"/>
          </p:cNvSpPr>
          <p:nvPr>
            <p:ph idx="1"/>
          </p:nvPr>
        </p:nvSpPr>
        <p:spPr/>
        <p:txBody>
          <a:bodyPr/>
          <a:lstStyle/>
          <a:p>
            <a:r>
              <a:rPr lang="en-US" dirty="0" smtClean="0"/>
              <a:t>The four categories of supply chain operations from the SCOR model:</a:t>
            </a:r>
          </a:p>
          <a:p>
            <a:pPr lvl="1"/>
            <a:r>
              <a:rPr lang="en-US" dirty="0" smtClean="0"/>
              <a:t>Plan</a:t>
            </a:r>
          </a:p>
          <a:p>
            <a:pPr lvl="1"/>
            <a:r>
              <a:rPr lang="en-US" dirty="0" smtClean="0"/>
              <a:t>Source</a:t>
            </a:r>
          </a:p>
          <a:p>
            <a:pPr lvl="1"/>
            <a:r>
              <a:rPr lang="en-US" dirty="0" smtClean="0"/>
              <a:t>Make </a:t>
            </a:r>
          </a:p>
          <a:p>
            <a:pPr lvl="1"/>
            <a:r>
              <a:rPr lang="en-US" dirty="0" smtClean="0"/>
              <a:t>Deliver</a:t>
            </a:r>
            <a:endParaRPr lang="en-US" dirty="0"/>
          </a:p>
        </p:txBody>
      </p:sp>
    </p:spTree>
    <p:extLst>
      <p:ext uri="{BB962C8B-B14F-4D97-AF65-F5344CB8AC3E}">
        <p14:creationId xmlns:p14="http://schemas.microsoft.com/office/powerpoint/2010/main" val="254490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that Enable Performance</a:t>
            </a:r>
            <a:endParaRPr lang="en-US" dirty="0"/>
          </a:p>
        </p:txBody>
      </p:sp>
      <p:sp>
        <p:nvSpPr>
          <p:cNvPr id="3" name="Content Placeholder 2"/>
          <p:cNvSpPr>
            <a:spLocks noGrp="1"/>
          </p:cNvSpPr>
          <p:nvPr>
            <p:ph idx="1"/>
          </p:nvPr>
        </p:nvSpPr>
        <p:spPr/>
        <p:txBody>
          <a:bodyPr/>
          <a:lstStyle/>
          <a:p>
            <a:r>
              <a:rPr lang="en-US" dirty="0" smtClean="0"/>
              <a:t>Type of SCOR model metrics:</a:t>
            </a:r>
          </a:p>
          <a:p>
            <a:pPr lvl="1"/>
            <a:r>
              <a:rPr lang="en-US" dirty="0" smtClean="0"/>
              <a:t>Strategic data – Level 1 data</a:t>
            </a:r>
          </a:p>
          <a:p>
            <a:pPr lvl="1"/>
            <a:r>
              <a:rPr lang="en-US" dirty="0" smtClean="0"/>
              <a:t>Operational data – Level 2 Performance metrics</a:t>
            </a:r>
          </a:p>
          <a:p>
            <a:pPr lvl="1"/>
            <a:r>
              <a:rPr lang="en-US" dirty="0" smtClean="0"/>
              <a:t>Detailed data to analyze the supply chain operating areas – Level 3 Diagnostic Metrics</a:t>
            </a:r>
            <a:endParaRPr lang="en-US" dirty="0"/>
          </a:p>
        </p:txBody>
      </p:sp>
    </p:spTree>
    <p:extLst>
      <p:ext uri="{BB962C8B-B14F-4D97-AF65-F5344CB8AC3E}">
        <p14:creationId xmlns:p14="http://schemas.microsoft.com/office/powerpoint/2010/main" val="2505935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that Enable Performance</a:t>
            </a:r>
            <a:endParaRPr lang="en-US" dirty="0"/>
          </a:p>
        </p:txBody>
      </p:sp>
      <p:pic>
        <p:nvPicPr>
          <p:cNvPr id="5" name="Picture 4"/>
          <p:cNvPicPr>
            <a:picLocks noChangeAspect="1"/>
          </p:cNvPicPr>
          <p:nvPr/>
        </p:nvPicPr>
        <p:blipFill rotWithShape="1">
          <a:blip r:embed="rId2">
            <a:lum bright="-20000" contrast="40000"/>
          </a:blip>
          <a:srcRect t="6937" b="16033"/>
          <a:stretch/>
        </p:blipFill>
        <p:spPr>
          <a:xfrm>
            <a:off x="1283570" y="1214204"/>
            <a:ext cx="5102240" cy="5505792"/>
          </a:xfrm>
          <a:prstGeom prst="rect">
            <a:avLst/>
          </a:prstGeom>
        </p:spPr>
      </p:pic>
    </p:spTree>
    <p:extLst>
      <p:ext uri="{BB962C8B-B14F-4D97-AF65-F5344CB8AC3E}">
        <p14:creationId xmlns:p14="http://schemas.microsoft.com/office/powerpoint/2010/main" val="2231609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Diagnostic Data</a:t>
            </a:r>
            <a:endParaRPr lang="en-US" dirty="0"/>
          </a:p>
        </p:txBody>
      </p:sp>
      <p:pic>
        <p:nvPicPr>
          <p:cNvPr id="4" name="Content Placeholder 3"/>
          <p:cNvPicPr>
            <a:picLocks noGrp="1" noChangeAspect="1"/>
          </p:cNvPicPr>
          <p:nvPr>
            <p:ph idx="1"/>
          </p:nvPr>
        </p:nvPicPr>
        <p:blipFill>
          <a:blip r:embed="rId2">
            <a:lum bright="-20000" contrast="40000"/>
          </a:blip>
          <a:stretch>
            <a:fillRect/>
          </a:stretch>
        </p:blipFill>
        <p:spPr>
          <a:xfrm>
            <a:off x="2097087" y="1367580"/>
            <a:ext cx="3868997" cy="5343211"/>
          </a:xfrm>
          <a:prstGeom prst="rect">
            <a:avLst/>
          </a:prstGeom>
        </p:spPr>
      </p:pic>
    </p:spTree>
    <p:extLst>
      <p:ext uri="{BB962C8B-B14F-4D97-AF65-F5344CB8AC3E}">
        <p14:creationId xmlns:p14="http://schemas.microsoft.com/office/powerpoint/2010/main" val="758346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Data</a:t>
            </a:r>
            <a:endParaRPr lang="en-US" dirty="0"/>
          </a:p>
        </p:txBody>
      </p:sp>
      <p:sp>
        <p:nvSpPr>
          <p:cNvPr id="3" name="Content Placeholder 2"/>
          <p:cNvSpPr>
            <a:spLocks noGrp="1"/>
          </p:cNvSpPr>
          <p:nvPr>
            <p:ph idx="1"/>
          </p:nvPr>
        </p:nvSpPr>
        <p:spPr/>
        <p:txBody>
          <a:bodyPr/>
          <a:lstStyle/>
          <a:p>
            <a:r>
              <a:rPr lang="en-US" dirty="0" smtClean="0"/>
              <a:t>Business Intelligence (BI) systems should present data at three levels of detail:</a:t>
            </a:r>
          </a:p>
          <a:p>
            <a:pPr lvl="1"/>
            <a:r>
              <a:rPr lang="en-US" dirty="0" smtClean="0"/>
              <a:t>Strategic – To help top management decide </a:t>
            </a:r>
            <a:r>
              <a:rPr lang="en-US" b="1" i="1" dirty="0" smtClean="0"/>
              <a:t>what</a:t>
            </a:r>
            <a:r>
              <a:rPr lang="en-US" b="1" dirty="0" smtClean="0"/>
              <a:t> </a:t>
            </a:r>
            <a:r>
              <a:rPr lang="en-US" dirty="0" smtClean="0"/>
              <a:t>to do</a:t>
            </a:r>
          </a:p>
          <a:p>
            <a:pPr lvl="1"/>
            <a:r>
              <a:rPr lang="en-US" dirty="0" smtClean="0"/>
              <a:t>Tactical – To help middle management decide </a:t>
            </a:r>
            <a:r>
              <a:rPr lang="en-US" b="1" i="1" dirty="0" smtClean="0"/>
              <a:t>how</a:t>
            </a:r>
            <a:r>
              <a:rPr lang="en-US" i="1" dirty="0" smtClean="0"/>
              <a:t> </a:t>
            </a:r>
            <a:r>
              <a:rPr lang="en-US" dirty="0" smtClean="0"/>
              <a:t>to do it</a:t>
            </a:r>
          </a:p>
          <a:p>
            <a:pPr lvl="1"/>
            <a:r>
              <a:rPr lang="en-US" dirty="0" smtClean="0"/>
              <a:t>Operational – To help people </a:t>
            </a:r>
            <a:r>
              <a:rPr lang="en-US" b="1" i="1" dirty="0" smtClean="0"/>
              <a:t>actually</a:t>
            </a:r>
            <a:r>
              <a:rPr lang="en-US" dirty="0" smtClean="0"/>
              <a:t> do it</a:t>
            </a:r>
            <a:endParaRPr lang="en-US" dirty="0"/>
          </a:p>
        </p:txBody>
      </p:sp>
    </p:spTree>
    <p:extLst>
      <p:ext uri="{BB962C8B-B14F-4D97-AF65-F5344CB8AC3E}">
        <p14:creationId xmlns:p14="http://schemas.microsoft.com/office/powerpoint/2010/main" val="198436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Supply chains require companies to monitor and control them on a daily basis.</a:t>
            </a:r>
          </a:p>
          <a:p>
            <a:r>
              <a:rPr lang="en-US" dirty="0" smtClean="0"/>
              <a:t>This chapter identifies four performance characteristics that align with the SCOR model.</a:t>
            </a:r>
          </a:p>
          <a:p>
            <a:r>
              <a:rPr lang="en-US" dirty="0" smtClean="0"/>
              <a:t>Metrics should be tailored to the markets they serve</a:t>
            </a:r>
          </a:p>
          <a:p>
            <a:r>
              <a:rPr lang="en-US" dirty="0" smtClean="0"/>
              <a:t>A basic component of the market definition is based on supply and demand</a:t>
            </a:r>
            <a:endParaRPr lang="en-US" dirty="0"/>
          </a:p>
        </p:txBody>
      </p:sp>
    </p:spTree>
    <p:extLst>
      <p:ext uri="{BB962C8B-B14F-4D97-AF65-F5344CB8AC3E}">
        <p14:creationId xmlns:p14="http://schemas.microsoft.com/office/powerpoint/2010/main" val="417798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Data</a:t>
            </a:r>
            <a:endParaRPr lang="en-US" dirty="0"/>
          </a:p>
        </p:txBody>
      </p:sp>
      <p:pic>
        <p:nvPicPr>
          <p:cNvPr id="5" name="Picture 4"/>
          <p:cNvPicPr>
            <a:picLocks noChangeAspect="1"/>
          </p:cNvPicPr>
          <p:nvPr/>
        </p:nvPicPr>
        <p:blipFill>
          <a:blip r:embed="rId2">
            <a:lum bright="-20000" contrast="40000"/>
          </a:blip>
          <a:stretch>
            <a:fillRect/>
          </a:stretch>
        </p:blipFill>
        <p:spPr>
          <a:xfrm>
            <a:off x="2743709" y="1273649"/>
            <a:ext cx="3656582" cy="5392783"/>
          </a:xfrm>
          <a:prstGeom prst="rect">
            <a:avLst/>
          </a:prstGeom>
        </p:spPr>
      </p:pic>
    </p:spTree>
    <p:extLst>
      <p:ext uri="{BB962C8B-B14F-4D97-AF65-F5344CB8AC3E}">
        <p14:creationId xmlns:p14="http://schemas.microsoft.com/office/powerpoint/2010/main" val="141970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Data</a:t>
            </a:r>
            <a:endParaRPr lang="en-US" dirty="0"/>
          </a:p>
        </p:txBody>
      </p:sp>
      <p:sp>
        <p:nvSpPr>
          <p:cNvPr id="3" name="Content Placeholder 2"/>
          <p:cNvSpPr>
            <a:spLocks noGrp="1"/>
          </p:cNvSpPr>
          <p:nvPr>
            <p:ph idx="1"/>
          </p:nvPr>
        </p:nvSpPr>
        <p:spPr/>
        <p:txBody>
          <a:bodyPr>
            <a:normAutofit/>
          </a:bodyPr>
          <a:lstStyle/>
          <a:p>
            <a:r>
              <a:rPr lang="en-US" dirty="0" smtClean="0"/>
              <a:t>The Data Warehouse</a:t>
            </a:r>
          </a:p>
          <a:p>
            <a:pPr lvl="1"/>
            <a:r>
              <a:rPr lang="en-US" dirty="0" smtClean="0"/>
              <a:t>The data warehouse is a central repository of data that is drawn from a variety of operation systems and accounting systems in a company</a:t>
            </a:r>
          </a:p>
        </p:txBody>
      </p:sp>
    </p:spTree>
    <p:extLst>
      <p:ext uri="{BB962C8B-B14F-4D97-AF65-F5344CB8AC3E}">
        <p14:creationId xmlns:p14="http://schemas.microsoft.com/office/powerpoint/2010/main" val="3788448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Data</a:t>
            </a:r>
            <a:endParaRPr lang="en-US" dirty="0"/>
          </a:p>
        </p:txBody>
      </p:sp>
      <p:sp>
        <p:nvSpPr>
          <p:cNvPr id="3" name="Content Placeholder 2"/>
          <p:cNvSpPr>
            <a:spLocks noGrp="1"/>
          </p:cNvSpPr>
          <p:nvPr>
            <p:ph idx="1"/>
          </p:nvPr>
        </p:nvSpPr>
        <p:spPr/>
        <p:txBody>
          <a:bodyPr>
            <a:normAutofit/>
          </a:bodyPr>
          <a:lstStyle/>
          <a:p>
            <a:r>
              <a:rPr lang="en-US" dirty="0" smtClean="0"/>
              <a:t>The Data Warehouse</a:t>
            </a:r>
          </a:p>
          <a:p>
            <a:pPr lvl="1"/>
            <a:r>
              <a:rPr lang="en-US" dirty="0" smtClean="0"/>
              <a:t>Data should be collected at it source to maintain integrity</a:t>
            </a:r>
          </a:p>
          <a:p>
            <a:pPr lvl="1"/>
            <a:r>
              <a:rPr lang="en-US" dirty="0" smtClean="0"/>
              <a:t>Capture the data automatically</a:t>
            </a:r>
          </a:p>
          <a:p>
            <a:pPr lvl="1"/>
            <a:r>
              <a:rPr lang="en-US" dirty="0" smtClean="0"/>
              <a:t>Software packages automate the connections</a:t>
            </a:r>
          </a:p>
          <a:p>
            <a:pPr lvl="1"/>
            <a:r>
              <a:rPr lang="en-US" dirty="0" smtClean="0"/>
              <a:t>Create standard reports and graphics so the data is easy to digest</a:t>
            </a:r>
          </a:p>
        </p:txBody>
      </p:sp>
    </p:spTree>
    <p:extLst>
      <p:ext uri="{BB962C8B-B14F-4D97-AF65-F5344CB8AC3E}">
        <p14:creationId xmlns:p14="http://schemas.microsoft.com/office/powerpoint/2010/main" val="585429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Data</a:t>
            </a:r>
            <a:endParaRPr lang="en-US" dirty="0"/>
          </a:p>
        </p:txBody>
      </p:sp>
      <p:sp>
        <p:nvSpPr>
          <p:cNvPr id="3" name="Content Placeholder 2"/>
          <p:cNvSpPr>
            <a:spLocks noGrp="1"/>
          </p:cNvSpPr>
          <p:nvPr>
            <p:ph idx="1"/>
          </p:nvPr>
        </p:nvSpPr>
        <p:spPr/>
        <p:txBody>
          <a:bodyPr>
            <a:normAutofit/>
          </a:bodyPr>
          <a:lstStyle/>
          <a:p>
            <a:r>
              <a:rPr lang="en-US" dirty="0" smtClean="0"/>
              <a:t>The Data Warehouse</a:t>
            </a:r>
          </a:p>
          <a:p>
            <a:pPr lvl="1"/>
            <a:r>
              <a:rPr lang="en-US" dirty="0" smtClean="0"/>
              <a:t>Ad-hoc queries should also be available for detailed investigation and analysis</a:t>
            </a:r>
          </a:p>
          <a:p>
            <a:pPr lvl="1"/>
            <a:r>
              <a:rPr lang="en-US" dirty="0" smtClean="0"/>
              <a:t>Start simply and build on it for more complex reports</a:t>
            </a:r>
          </a:p>
          <a:p>
            <a:pPr lvl="1"/>
            <a:r>
              <a:rPr lang="en-US" dirty="0" smtClean="0"/>
              <a:t>Very beneficial to individuals and company operations</a:t>
            </a:r>
            <a:endParaRPr lang="en-US" dirty="0"/>
          </a:p>
        </p:txBody>
      </p:sp>
    </p:spTree>
    <p:extLst>
      <p:ext uri="{BB962C8B-B14F-4D97-AF65-F5344CB8AC3E}">
        <p14:creationId xmlns:p14="http://schemas.microsoft.com/office/powerpoint/2010/main" val="272095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Problems and Opportunities</a:t>
            </a:r>
            <a:endParaRPr lang="en-US" dirty="0"/>
          </a:p>
        </p:txBody>
      </p:sp>
      <p:sp>
        <p:nvSpPr>
          <p:cNvPr id="3" name="Content Placeholder 2"/>
          <p:cNvSpPr>
            <a:spLocks noGrp="1"/>
          </p:cNvSpPr>
          <p:nvPr>
            <p:ph idx="1"/>
          </p:nvPr>
        </p:nvSpPr>
        <p:spPr/>
        <p:txBody>
          <a:bodyPr>
            <a:normAutofit/>
          </a:bodyPr>
          <a:lstStyle/>
          <a:p>
            <a:r>
              <a:rPr lang="en-US" dirty="0" smtClean="0"/>
              <a:t>Senior managers should define a handful of key performance targets in the key areas</a:t>
            </a:r>
          </a:p>
          <a:p>
            <a:r>
              <a:rPr lang="en-US" dirty="0" smtClean="0"/>
              <a:t>These targets should be managed</a:t>
            </a:r>
          </a:p>
          <a:p>
            <a:r>
              <a:rPr lang="en-US" dirty="0" smtClean="0"/>
              <a:t>This data can be used daily, weekly and monthly operations and reviews</a:t>
            </a:r>
          </a:p>
          <a:p>
            <a:r>
              <a:rPr lang="en-US" dirty="0" smtClean="0"/>
              <a:t>A one-page display of key operating or financial targets should be readily available</a:t>
            </a:r>
          </a:p>
          <a:p>
            <a:r>
              <a:rPr lang="en-US" dirty="0" smtClean="0"/>
              <a:t>These one pagers are know as dashboards.</a:t>
            </a:r>
          </a:p>
        </p:txBody>
      </p:sp>
    </p:spTree>
    <p:extLst>
      <p:ext uri="{BB962C8B-B14F-4D97-AF65-F5344CB8AC3E}">
        <p14:creationId xmlns:p14="http://schemas.microsoft.com/office/powerpoint/2010/main" val="4040995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Problems and Opportunities</a:t>
            </a:r>
            <a:endParaRPr lang="en-US" dirty="0"/>
          </a:p>
        </p:txBody>
      </p:sp>
      <p:sp>
        <p:nvSpPr>
          <p:cNvPr id="3" name="Content Placeholder 2"/>
          <p:cNvSpPr>
            <a:spLocks noGrp="1"/>
          </p:cNvSpPr>
          <p:nvPr>
            <p:ph idx="1"/>
          </p:nvPr>
        </p:nvSpPr>
        <p:spPr/>
        <p:txBody>
          <a:bodyPr>
            <a:normAutofit lnSpcReduction="10000"/>
          </a:bodyPr>
          <a:lstStyle/>
          <a:p>
            <a:r>
              <a:rPr lang="en-US" dirty="0" smtClean="0"/>
              <a:t>Management typically monitor a handful of metrics</a:t>
            </a:r>
          </a:p>
          <a:p>
            <a:r>
              <a:rPr lang="en-US" dirty="0" smtClean="0"/>
              <a:t>Different levels of the organization will need more or less aggregated views of this data.</a:t>
            </a:r>
          </a:p>
          <a:p>
            <a:r>
              <a:rPr lang="en-US" dirty="0" smtClean="0"/>
              <a:t>This data is critical in decision making at all levels of the organization.</a:t>
            </a:r>
          </a:p>
          <a:p>
            <a:r>
              <a:rPr lang="en-US" dirty="0" smtClean="0"/>
              <a:t>Speed is critical, so available and accurate data to manage and monitor is critical to keeping a company competitive.</a:t>
            </a:r>
            <a:endParaRPr lang="en-US" dirty="0"/>
          </a:p>
        </p:txBody>
      </p:sp>
    </p:spTree>
    <p:extLst>
      <p:ext uri="{BB962C8B-B14F-4D97-AF65-F5344CB8AC3E}">
        <p14:creationId xmlns:p14="http://schemas.microsoft.com/office/powerpoint/2010/main" val="364992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Problems and Opportunities</a:t>
            </a:r>
            <a:endParaRPr lang="en-US" dirty="0"/>
          </a:p>
        </p:txBody>
      </p:sp>
      <p:pic>
        <p:nvPicPr>
          <p:cNvPr id="4" name="Picture 3"/>
          <p:cNvPicPr>
            <a:picLocks noChangeAspect="1"/>
          </p:cNvPicPr>
          <p:nvPr/>
        </p:nvPicPr>
        <p:blipFill rotWithShape="1">
          <a:blip r:embed="rId2">
            <a:lum bright="-20000" contrast="40000"/>
          </a:blip>
          <a:srcRect b="1699"/>
          <a:stretch/>
        </p:blipFill>
        <p:spPr>
          <a:xfrm>
            <a:off x="1213725" y="1491478"/>
            <a:ext cx="3852949" cy="5149746"/>
          </a:xfrm>
          <a:prstGeom prst="rect">
            <a:avLst/>
          </a:prstGeom>
        </p:spPr>
      </p:pic>
      <p:sp>
        <p:nvSpPr>
          <p:cNvPr id="5" name="TextBox 4"/>
          <p:cNvSpPr txBox="1"/>
          <p:nvPr/>
        </p:nvSpPr>
        <p:spPr>
          <a:xfrm>
            <a:off x="5321507" y="2443397"/>
            <a:ext cx="3110459" cy="2554545"/>
          </a:xfrm>
          <a:prstGeom prst="rect">
            <a:avLst/>
          </a:prstGeom>
          <a:noFill/>
        </p:spPr>
        <p:txBody>
          <a:bodyPr wrap="square" rtlCol="0">
            <a:spAutoFit/>
          </a:bodyPr>
          <a:lstStyle/>
          <a:p>
            <a:pPr algn="ctr"/>
            <a:r>
              <a:rPr lang="en-US" sz="3200" dirty="0" smtClean="0"/>
              <a:t>Dashboard Designs are Different at Each Level of the Organization</a:t>
            </a:r>
            <a:endParaRPr lang="en-US" sz="3200" dirty="0"/>
          </a:p>
        </p:txBody>
      </p:sp>
    </p:spTree>
    <p:extLst>
      <p:ext uri="{BB962C8B-B14F-4D97-AF65-F5344CB8AC3E}">
        <p14:creationId xmlns:p14="http://schemas.microsoft.com/office/powerpoint/2010/main" val="2349735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 KPI</a:t>
            </a:r>
            <a:endParaRPr lang="en-US" dirty="0"/>
          </a:p>
        </p:txBody>
      </p:sp>
      <p:sp>
        <p:nvSpPr>
          <p:cNvPr id="3" name="Content Placeholder 2"/>
          <p:cNvSpPr>
            <a:spLocks noGrp="1"/>
          </p:cNvSpPr>
          <p:nvPr>
            <p:ph idx="1"/>
          </p:nvPr>
        </p:nvSpPr>
        <p:spPr/>
        <p:txBody>
          <a:bodyPr/>
          <a:lstStyle/>
          <a:p>
            <a:r>
              <a:rPr lang="en-US" dirty="0" smtClean="0"/>
              <a:t>A KPI is a metric measuring how well the organization or an individual performs an operation, tactical or strategic activity that is critical for the current and future success of the organization.</a:t>
            </a:r>
            <a:endParaRPr lang="en-US" dirty="0"/>
          </a:p>
        </p:txBody>
      </p:sp>
    </p:spTree>
    <p:extLst>
      <p:ext uri="{BB962C8B-B14F-4D97-AF65-F5344CB8AC3E}">
        <p14:creationId xmlns:p14="http://schemas.microsoft.com/office/powerpoint/2010/main" val="3997442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about KPIs</a:t>
            </a:r>
            <a:endParaRPr lang="en-US" dirty="0"/>
          </a:p>
        </p:txBody>
      </p:sp>
      <p:sp>
        <p:nvSpPr>
          <p:cNvPr id="3" name="Content Placeholder 2"/>
          <p:cNvSpPr>
            <a:spLocks noGrp="1"/>
          </p:cNvSpPr>
          <p:nvPr>
            <p:ph idx="1"/>
          </p:nvPr>
        </p:nvSpPr>
        <p:spPr/>
        <p:txBody>
          <a:bodyPr/>
          <a:lstStyle/>
          <a:p>
            <a:r>
              <a:rPr lang="en-US" dirty="0" smtClean="0"/>
              <a:t>How many are needed?</a:t>
            </a:r>
          </a:p>
          <a:p>
            <a:r>
              <a:rPr lang="en-US" dirty="0" smtClean="0"/>
              <a:t>How often measured?</a:t>
            </a:r>
          </a:p>
          <a:p>
            <a:r>
              <a:rPr lang="en-US" dirty="0" smtClean="0"/>
              <a:t>What should be measured?</a:t>
            </a:r>
          </a:p>
          <a:p>
            <a:r>
              <a:rPr lang="en-US" dirty="0" smtClean="0"/>
              <a:t>How complex?</a:t>
            </a:r>
          </a:p>
          <a:p>
            <a:r>
              <a:rPr lang="en-US" dirty="0" smtClean="0"/>
              <a:t>Who is the owner?</a:t>
            </a:r>
          </a:p>
          <a:p>
            <a:r>
              <a:rPr lang="en-US" dirty="0" smtClean="0"/>
              <a:t>Will the KPI be a benchmark?</a:t>
            </a:r>
          </a:p>
        </p:txBody>
      </p:sp>
    </p:spTree>
    <p:extLst>
      <p:ext uri="{BB962C8B-B14F-4D97-AF65-F5344CB8AC3E}">
        <p14:creationId xmlns:p14="http://schemas.microsoft.com/office/powerpoint/2010/main" val="336275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Characteristics</a:t>
            </a:r>
            <a:endParaRPr lang="en-US" dirty="0"/>
          </a:p>
        </p:txBody>
      </p:sp>
      <p:sp>
        <p:nvSpPr>
          <p:cNvPr id="3" name="Content Placeholder 2"/>
          <p:cNvSpPr>
            <a:spLocks noGrp="1"/>
          </p:cNvSpPr>
          <p:nvPr>
            <p:ph idx="1"/>
          </p:nvPr>
        </p:nvSpPr>
        <p:spPr/>
        <p:txBody>
          <a:bodyPr>
            <a:normAutofit lnSpcReduction="10000"/>
          </a:bodyPr>
          <a:lstStyle/>
          <a:p>
            <a:r>
              <a:rPr lang="en-US" dirty="0" smtClean="0"/>
              <a:t>The SMART Rule</a:t>
            </a:r>
          </a:p>
          <a:p>
            <a:pPr lvl="1">
              <a:buFont typeface="Wingdings" panose="05000000000000000000" pitchFamily="2" charset="2"/>
              <a:buChar char="Ø"/>
            </a:pPr>
            <a:r>
              <a:rPr lang="en-US" dirty="0" smtClean="0"/>
              <a:t>S = Specific:  Clear and focused toward performance targets or a business purpose</a:t>
            </a:r>
          </a:p>
          <a:p>
            <a:pPr lvl="1">
              <a:buFont typeface="Wingdings" panose="05000000000000000000" pitchFamily="2" charset="2"/>
              <a:buChar char="Ø"/>
            </a:pPr>
            <a:r>
              <a:rPr lang="en-US" dirty="0" smtClean="0"/>
              <a:t>M = Measurable:  Can be expressed quantitatively</a:t>
            </a:r>
          </a:p>
          <a:p>
            <a:pPr lvl="1">
              <a:buFont typeface="Wingdings" panose="05000000000000000000" pitchFamily="2" charset="2"/>
              <a:buChar char="Ø"/>
            </a:pPr>
            <a:r>
              <a:rPr lang="en-US" dirty="0" smtClean="0"/>
              <a:t>A = Attainable:  The targets are reasonable and achievable</a:t>
            </a:r>
          </a:p>
          <a:p>
            <a:pPr lvl="1">
              <a:buFont typeface="Wingdings" panose="05000000000000000000" pitchFamily="2" charset="2"/>
              <a:buChar char="Ø"/>
            </a:pPr>
            <a:r>
              <a:rPr lang="en-US" dirty="0" smtClean="0"/>
              <a:t>R = Realistic or relevant:  The KPI is directly pertinent to the work done the project</a:t>
            </a:r>
          </a:p>
          <a:p>
            <a:pPr lvl="1">
              <a:buFont typeface="Wingdings" panose="05000000000000000000" pitchFamily="2" charset="2"/>
              <a:buChar char="Ø"/>
            </a:pPr>
            <a:r>
              <a:rPr lang="en-US" dirty="0" smtClean="0"/>
              <a:t>T = Time-Based:  The KPI is measurable within a given time period</a:t>
            </a:r>
            <a:endParaRPr lang="en-US" dirty="0"/>
          </a:p>
        </p:txBody>
      </p:sp>
    </p:spTree>
    <p:extLst>
      <p:ext uri="{BB962C8B-B14F-4D97-AF65-F5344CB8AC3E}">
        <p14:creationId xmlns:p14="http://schemas.microsoft.com/office/powerpoint/2010/main" val="80735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Four Market Quadrants</a:t>
            </a:r>
          </a:p>
          <a:p>
            <a:pPr lvl="1"/>
            <a:r>
              <a:rPr lang="en-US" dirty="0" smtClean="0"/>
              <a:t>Developing market – Supply and demand are low</a:t>
            </a:r>
          </a:p>
          <a:p>
            <a:pPr lvl="1"/>
            <a:r>
              <a:rPr lang="en-US" dirty="0" smtClean="0"/>
              <a:t>Growth market – Supply is low and demand is high</a:t>
            </a:r>
          </a:p>
          <a:p>
            <a:pPr lvl="1"/>
            <a:r>
              <a:rPr lang="en-US" dirty="0" smtClean="0"/>
              <a:t>Steady market – Supply and demand are high</a:t>
            </a:r>
          </a:p>
          <a:p>
            <a:pPr lvl="1"/>
            <a:r>
              <a:rPr lang="en-US" dirty="0" smtClean="0"/>
              <a:t>Mature market – Supply is higher than demand</a:t>
            </a:r>
          </a:p>
          <a:p>
            <a:r>
              <a:rPr lang="en-US" dirty="0"/>
              <a:t>A different mix of performance characteristics is required for companies of each kind of market</a:t>
            </a:r>
          </a:p>
          <a:p>
            <a:endParaRPr lang="en-US" dirty="0"/>
          </a:p>
        </p:txBody>
      </p:sp>
    </p:spTree>
    <p:extLst>
      <p:ext uri="{BB962C8B-B14F-4D97-AF65-F5344CB8AC3E}">
        <p14:creationId xmlns:p14="http://schemas.microsoft.com/office/powerpoint/2010/main" val="349514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457201" y="1600200"/>
            <a:ext cx="3977640" cy="4525963"/>
          </a:xfrm>
        </p:spPr>
        <p:txBody>
          <a:bodyPr>
            <a:normAutofit fontScale="92500" lnSpcReduction="20000"/>
          </a:bodyPr>
          <a:lstStyle/>
          <a:p>
            <a:r>
              <a:rPr lang="en-US" dirty="0" smtClean="0"/>
              <a:t>Dashboards are visual display mechanisms used in an </a:t>
            </a:r>
            <a:r>
              <a:rPr lang="en-US" b="1" i="1" dirty="0" smtClean="0"/>
              <a:t>operationally</a:t>
            </a:r>
            <a:r>
              <a:rPr lang="en-US" dirty="0" smtClean="0"/>
              <a:t> oriented performance measurement system</a:t>
            </a:r>
          </a:p>
          <a:p>
            <a:r>
              <a:rPr lang="en-US" dirty="0" smtClean="0"/>
              <a:t>Measures performance against targets and thresholds using right-time data.</a:t>
            </a:r>
          </a:p>
        </p:txBody>
      </p:sp>
      <p:pic>
        <p:nvPicPr>
          <p:cNvPr id="4" name="Picture 3"/>
          <p:cNvPicPr>
            <a:picLocks noChangeAspect="1"/>
          </p:cNvPicPr>
          <p:nvPr/>
        </p:nvPicPr>
        <p:blipFill>
          <a:blip r:embed="rId2"/>
          <a:stretch>
            <a:fillRect/>
          </a:stretch>
        </p:blipFill>
        <p:spPr>
          <a:xfrm>
            <a:off x="4682546" y="1850918"/>
            <a:ext cx="4037104" cy="2915392"/>
          </a:xfrm>
          <a:prstGeom prst="rect">
            <a:avLst/>
          </a:prstGeom>
        </p:spPr>
      </p:pic>
    </p:spTree>
    <p:extLst>
      <p:ext uri="{BB962C8B-B14F-4D97-AF65-F5344CB8AC3E}">
        <p14:creationId xmlns:p14="http://schemas.microsoft.com/office/powerpoint/2010/main" val="1471139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Scorecards</a:t>
            </a:r>
            <a:endParaRPr lang="en-US" dirty="0"/>
          </a:p>
        </p:txBody>
      </p:sp>
      <p:sp>
        <p:nvSpPr>
          <p:cNvPr id="3" name="Content Placeholder 2"/>
          <p:cNvSpPr>
            <a:spLocks noGrp="1"/>
          </p:cNvSpPr>
          <p:nvPr>
            <p:ph idx="1"/>
          </p:nvPr>
        </p:nvSpPr>
        <p:spPr>
          <a:xfrm>
            <a:off x="457201" y="1600200"/>
            <a:ext cx="4183379" cy="4525963"/>
          </a:xfrm>
        </p:spPr>
        <p:txBody>
          <a:bodyPr>
            <a:normAutofit fontScale="85000" lnSpcReduction="10000"/>
          </a:bodyPr>
          <a:lstStyle/>
          <a:p>
            <a:r>
              <a:rPr lang="en-US" dirty="0" smtClean="0"/>
              <a:t>Scorecards are visual displays used in a </a:t>
            </a:r>
            <a:r>
              <a:rPr lang="en-US" b="1" i="1" dirty="0" smtClean="0"/>
              <a:t>strategically</a:t>
            </a:r>
            <a:r>
              <a:rPr lang="en-US" dirty="0" smtClean="0"/>
              <a:t> oriented performance measurement system that chart progress towards achieving strategic goals and objectives</a:t>
            </a:r>
          </a:p>
          <a:p>
            <a:r>
              <a:rPr lang="en-US" dirty="0" smtClean="0"/>
              <a:t>Compares performance against targets and thresholds</a:t>
            </a:r>
            <a:endParaRPr lang="en-US" dirty="0"/>
          </a:p>
        </p:txBody>
      </p:sp>
      <p:pic>
        <p:nvPicPr>
          <p:cNvPr id="5" name="Picture 4"/>
          <p:cNvPicPr>
            <a:picLocks noChangeAspect="1"/>
          </p:cNvPicPr>
          <p:nvPr/>
        </p:nvPicPr>
        <p:blipFill>
          <a:blip r:embed="rId2"/>
          <a:stretch>
            <a:fillRect/>
          </a:stretch>
        </p:blipFill>
        <p:spPr>
          <a:xfrm>
            <a:off x="4943362" y="1824590"/>
            <a:ext cx="3743437" cy="3948155"/>
          </a:xfrm>
          <a:prstGeom prst="rect">
            <a:avLst/>
          </a:prstGeom>
        </p:spPr>
      </p:pic>
    </p:spTree>
    <p:extLst>
      <p:ext uri="{BB962C8B-B14F-4D97-AF65-F5344CB8AC3E}">
        <p14:creationId xmlns:p14="http://schemas.microsoft.com/office/powerpoint/2010/main" val="1619948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Migration and Operations</a:t>
            </a:r>
            <a:endParaRPr lang="en-US" dirty="0"/>
          </a:p>
        </p:txBody>
      </p:sp>
      <p:pic>
        <p:nvPicPr>
          <p:cNvPr id="4" name="Picture 3"/>
          <p:cNvPicPr>
            <a:picLocks noChangeAspect="1"/>
          </p:cNvPicPr>
          <p:nvPr/>
        </p:nvPicPr>
        <p:blipFill>
          <a:blip r:embed="rId2">
            <a:lum bright="-20000" contrast="40000"/>
          </a:blip>
          <a:stretch>
            <a:fillRect/>
          </a:stretch>
        </p:blipFill>
        <p:spPr>
          <a:xfrm>
            <a:off x="1133377" y="1491477"/>
            <a:ext cx="4517915" cy="4970967"/>
          </a:xfrm>
          <a:prstGeom prst="rect">
            <a:avLst/>
          </a:prstGeom>
        </p:spPr>
      </p:pic>
      <p:sp>
        <p:nvSpPr>
          <p:cNvPr id="5" name="TextBox 4"/>
          <p:cNvSpPr txBox="1"/>
          <p:nvPr/>
        </p:nvSpPr>
        <p:spPr>
          <a:xfrm>
            <a:off x="5921115" y="1903751"/>
            <a:ext cx="292308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Markets migrate over time</a:t>
            </a:r>
          </a:p>
          <a:p>
            <a:pPr marL="285750" indent="-285750">
              <a:buFont typeface="Arial" panose="020B0604020202020204" pitchFamily="34" charset="0"/>
              <a:buChar char="•"/>
            </a:pPr>
            <a:r>
              <a:rPr lang="en-US" sz="2000" dirty="0" smtClean="0"/>
              <a:t>Supply chains must be able to adjust their operations over time</a:t>
            </a:r>
          </a:p>
          <a:p>
            <a:pPr marL="285750" indent="-285750">
              <a:buFont typeface="Arial" panose="020B0604020202020204" pitchFamily="34" charset="0"/>
              <a:buChar char="•"/>
            </a:pPr>
            <a:r>
              <a:rPr lang="en-US" sz="2000" dirty="0" smtClean="0"/>
              <a:t>Adaptability is critical to survival</a:t>
            </a:r>
          </a:p>
          <a:p>
            <a:pPr marL="285750" indent="-285750">
              <a:buFont typeface="Arial" panose="020B0604020202020204" pitchFamily="34" charset="0"/>
              <a:buChar char="•"/>
            </a:pPr>
            <a:r>
              <a:rPr lang="en-US" sz="2000" dirty="0" smtClean="0"/>
              <a:t>Companies need to know when to shift emphasis in various areas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917436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Sharing Data Across the Supply Chain</a:t>
            </a:r>
            <a:endParaRPr lang="en-US" dirty="0"/>
          </a:p>
        </p:txBody>
      </p:sp>
      <p:sp>
        <p:nvSpPr>
          <p:cNvPr id="3" name="Content Placeholder 2"/>
          <p:cNvSpPr>
            <a:spLocks noGrp="1"/>
          </p:cNvSpPr>
          <p:nvPr>
            <p:ph idx="1"/>
          </p:nvPr>
        </p:nvSpPr>
        <p:spPr/>
        <p:txBody>
          <a:bodyPr>
            <a:normAutofit/>
          </a:bodyPr>
          <a:lstStyle/>
          <a:p>
            <a:r>
              <a:rPr lang="en-US" dirty="0" err="1" smtClean="0"/>
              <a:t>Hau</a:t>
            </a:r>
            <a:r>
              <a:rPr lang="en-US" dirty="0" smtClean="0"/>
              <a:t> Lee, Stanford Business professor, “envisions the supply chain as an intricate network of suppliers, distributors and customers who share carefully managed information about demand, decisions and performance and who recognize that success for one part of the supply chain means success for all.”</a:t>
            </a:r>
            <a:endParaRPr lang="en-US" dirty="0"/>
          </a:p>
        </p:txBody>
      </p:sp>
    </p:spTree>
    <p:extLst>
      <p:ext uri="{BB962C8B-B14F-4D97-AF65-F5344CB8AC3E}">
        <p14:creationId xmlns:p14="http://schemas.microsoft.com/office/powerpoint/2010/main" val="3508219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Sharing Data Across the Supply Chain</a:t>
            </a:r>
            <a:endParaRPr lang="en-US" dirty="0"/>
          </a:p>
        </p:txBody>
      </p:sp>
      <p:sp>
        <p:nvSpPr>
          <p:cNvPr id="3" name="Content Placeholder 2"/>
          <p:cNvSpPr>
            <a:spLocks noGrp="1"/>
          </p:cNvSpPr>
          <p:nvPr>
            <p:ph idx="1"/>
          </p:nvPr>
        </p:nvSpPr>
        <p:spPr/>
        <p:txBody>
          <a:bodyPr>
            <a:normAutofit/>
          </a:bodyPr>
          <a:lstStyle/>
          <a:p>
            <a:r>
              <a:rPr lang="en-US" dirty="0" smtClean="0"/>
              <a:t>Companies that can work together to create efficient supply chains are going to do best over time.</a:t>
            </a:r>
          </a:p>
          <a:p>
            <a:r>
              <a:rPr lang="en-US" dirty="0" smtClean="0"/>
              <a:t>Companies that share data effectively will create the most competitive supply chains</a:t>
            </a:r>
          </a:p>
          <a:p>
            <a:r>
              <a:rPr lang="en-US" dirty="0" smtClean="0"/>
              <a:t>More efficient supply chains lead to a competitive advantage</a:t>
            </a:r>
            <a:endParaRPr lang="en-US" dirty="0"/>
          </a:p>
        </p:txBody>
      </p:sp>
    </p:spTree>
    <p:extLst>
      <p:ext uri="{BB962C8B-B14F-4D97-AF65-F5344CB8AC3E}">
        <p14:creationId xmlns:p14="http://schemas.microsoft.com/office/powerpoint/2010/main" val="3484455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fontScale="90000"/>
          </a:bodyPr>
          <a:lstStyle/>
          <a:p>
            <a:r>
              <a:rPr lang="en-US" dirty="0"/>
              <a:t>Metrics, </a:t>
            </a:r>
            <a:r>
              <a:rPr lang="en-US" dirty="0" smtClean="0"/>
              <a:t>Benchmarking &amp; </a:t>
            </a:r>
            <a:r>
              <a:rPr lang="en-US" dirty="0"/>
              <a:t>Best Practices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952250253"/>
              </p:ext>
            </p:extLst>
          </p:nvPr>
        </p:nvGraphicFramePr>
        <p:xfrm>
          <a:off x="1643063" y="1600200"/>
          <a:ext cx="5857875" cy="4525963"/>
        </p:xfrm>
        <a:graphic>
          <a:graphicData uri="http://schemas.openxmlformats.org/presentationml/2006/ole">
            <mc:AlternateContent xmlns:mc="http://schemas.openxmlformats.org/markup-compatibility/2006">
              <mc:Choice xmlns:v="urn:schemas-microsoft-com:vml" Requires="v">
                <p:oleObj spid="_x0000_s1036" name="Acrobat Document" r:id="rId3" imgW="7543529" imgH="5829037" progId="Acrobat.Document.DC">
                  <p:embed/>
                </p:oleObj>
              </mc:Choice>
              <mc:Fallback>
                <p:oleObj name="Acrobat Document" r:id="rId3" imgW="7543529" imgH="5829037" progId="Acrobat.Document.DC">
                  <p:embed/>
                  <p:pic>
                    <p:nvPicPr>
                      <p:cNvPr id="0" name=""/>
                      <p:cNvPicPr/>
                      <p:nvPr/>
                    </p:nvPicPr>
                    <p:blipFill>
                      <a:blip r:embed="rId4"/>
                      <a:stretch>
                        <a:fillRect/>
                      </a:stretch>
                    </p:blipFill>
                    <p:spPr>
                      <a:xfrm>
                        <a:off x="1643063" y="1600200"/>
                        <a:ext cx="5857875" cy="4525963"/>
                      </a:xfrm>
                      <a:prstGeom prst="rect">
                        <a:avLst/>
                      </a:prstGeom>
                    </p:spPr>
                  </p:pic>
                </p:oleObj>
              </mc:Fallback>
            </mc:AlternateContent>
          </a:graphicData>
        </a:graphic>
      </p:graphicFrame>
    </p:spTree>
    <p:extLst>
      <p:ext uri="{BB962C8B-B14F-4D97-AF65-F5344CB8AC3E}">
        <p14:creationId xmlns:p14="http://schemas.microsoft.com/office/powerpoint/2010/main" val="574803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www.werc.org/assets/1/Events/Metrics_Benchmarking_10_2014_NTEXAS.pdf</a:t>
            </a:r>
            <a:endParaRPr lang="en-US" dirty="0" smtClean="0"/>
          </a:p>
          <a:p>
            <a:r>
              <a:rPr lang="en-US" dirty="0">
                <a:hlinkClick r:id="rId3"/>
              </a:rPr>
              <a:t>https://</a:t>
            </a:r>
            <a:r>
              <a:rPr lang="en-US" dirty="0" smtClean="0">
                <a:hlinkClick r:id="rId3"/>
              </a:rPr>
              <a:t>www.werc.org/assets/1/workflow_staging/AssetManager/3761.PDF</a:t>
            </a:r>
            <a:endParaRPr lang="en-US" dirty="0" smtClean="0"/>
          </a:p>
          <a:p>
            <a:endParaRPr lang="en-US" dirty="0" smtClean="0"/>
          </a:p>
          <a:p>
            <a:endParaRPr lang="en-US" dirty="0"/>
          </a:p>
        </p:txBody>
      </p:sp>
    </p:spTree>
    <p:extLst>
      <p:ext uri="{BB962C8B-B14F-4D97-AF65-F5344CB8AC3E}">
        <p14:creationId xmlns:p14="http://schemas.microsoft.com/office/powerpoint/2010/main" val="1475425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a:xfrm>
            <a:off x="665018" y="3886200"/>
            <a:ext cx="7823200" cy="1752600"/>
          </a:xfrm>
        </p:spPr>
        <p:txBody>
          <a:bodyPr>
            <a:normAutofit fontScale="92500"/>
          </a:bodyPr>
          <a:lstStyle/>
          <a:p>
            <a:r>
              <a:rPr lang="en-US" dirty="0" smtClean="0"/>
              <a:t>Lecture 6</a:t>
            </a:r>
          </a:p>
          <a:p>
            <a:r>
              <a:rPr lang="en-US" dirty="0" smtClean="0"/>
              <a:t>Chapter 5</a:t>
            </a:r>
          </a:p>
          <a:p>
            <a:r>
              <a:rPr lang="en-US" dirty="0" smtClean="0"/>
              <a:t>Metrics for Measuring Supply Chain Performance</a:t>
            </a:r>
            <a:endParaRPr lang="en-US" dirty="0"/>
          </a:p>
        </p:txBody>
      </p:sp>
    </p:spTree>
    <p:extLst>
      <p:ext uri="{BB962C8B-B14F-4D97-AF65-F5344CB8AC3E}">
        <p14:creationId xmlns:p14="http://schemas.microsoft.com/office/powerpoint/2010/main" val="3377327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lum bright="-20000" contrast="40000"/>
          </a:blip>
          <a:srcRect l="5720" t="17441" r="6906" b="13201"/>
          <a:stretch/>
        </p:blipFill>
        <p:spPr>
          <a:xfrm>
            <a:off x="629586" y="317277"/>
            <a:ext cx="5955207" cy="6259020"/>
          </a:xfrm>
          <a:prstGeom prst="rect">
            <a:avLst/>
          </a:prstGeom>
        </p:spPr>
      </p:pic>
      <p:sp>
        <p:nvSpPr>
          <p:cNvPr id="3" name="TextBox 2"/>
          <p:cNvSpPr txBox="1"/>
          <p:nvPr/>
        </p:nvSpPr>
        <p:spPr>
          <a:xfrm>
            <a:off x="6584794" y="1588956"/>
            <a:ext cx="2184451" cy="3416320"/>
          </a:xfrm>
          <a:prstGeom prst="rect">
            <a:avLst/>
          </a:prstGeom>
          <a:noFill/>
        </p:spPr>
        <p:txBody>
          <a:bodyPr wrap="square" rtlCol="0">
            <a:spAutoFit/>
          </a:bodyPr>
          <a:lstStyle/>
          <a:p>
            <a:r>
              <a:rPr lang="en-US" dirty="0" smtClean="0"/>
              <a:t>Market quadrants represent different opportunities</a:t>
            </a:r>
          </a:p>
          <a:p>
            <a:endParaRPr lang="en-US" dirty="0"/>
          </a:p>
          <a:p>
            <a:pPr marL="342900" indent="-342900">
              <a:buFont typeface="Arial" panose="020B0604020202020204" pitchFamily="34" charset="0"/>
              <a:buChar char="•"/>
            </a:pPr>
            <a:r>
              <a:rPr lang="en-US" dirty="0" smtClean="0"/>
              <a:t>What markets do you serve?</a:t>
            </a:r>
          </a:p>
          <a:p>
            <a:pPr marL="342900" indent="-342900">
              <a:buFont typeface="Arial" panose="020B0604020202020204" pitchFamily="34" charset="0"/>
              <a:buChar char="•"/>
            </a:pPr>
            <a:r>
              <a:rPr lang="en-US" dirty="0" smtClean="0"/>
              <a:t>What quadrants are they in?</a:t>
            </a:r>
          </a:p>
          <a:p>
            <a:pPr marL="342900" indent="-342900">
              <a:buFont typeface="Arial" panose="020B0604020202020204" pitchFamily="34" charset="0"/>
              <a:buChar char="•"/>
            </a:pPr>
            <a:r>
              <a:rPr lang="en-US" dirty="0" smtClean="0"/>
              <a:t>How does your company respond to opportunities?</a:t>
            </a:r>
            <a:endParaRPr lang="en-US" dirty="0"/>
          </a:p>
        </p:txBody>
      </p:sp>
    </p:spTree>
    <p:extLst>
      <p:ext uri="{BB962C8B-B14F-4D97-AF65-F5344CB8AC3E}">
        <p14:creationId xmlns:p14="http://schemas.microsoft.com/office/powerpoint/2010/main" val="74343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Supply Chain Measurement Categories</a:t>
            </a:r>
          </a:p>
          <a:p>
            <a:pPr marL="971550" lvl="1" indent="-514350">
              <a:buFont typeface="+mj-lt"/>
              <a:buAutoNum type="arabicPeriod"/>
            </a:pPr>
            <a:r>
              <a:rPr lang="en-US" dirty="0" smtClean="0"/>
              <a:t>Customer Service – The ability of the supply chain to meet the expectations of its customers</a:t>
            </a:r>
          </a:p>
          <a:p>
            <a:pPr marL="971550" lvl="1" indent="-514350">
              <a:buFont typeface="+mj-lt"/>
              <a:buAutoNum type="arabicPeriod"/>
            </a:pPr>
            <a:r>
              <a:rPr lang="en-US" dirty="0" smtClean="0"/>
              <a:t>Internal Efficiency – The ability of a supply chain to operate profitability</a:t>
            </a:r>
          </a:p>
          <a:p>
            <a:pPr marL="971550" lvl="1" indent="-514350">
              <a:buFont typeface="+mj-lt"/>
              <a:buAutoNum type="arabicPeriod"/>
            </a:pPr>
            <a:r>
              <a:rPr lang="en-US" dirty="0" smtClean="0"/>
              <a:t>Demand Flexibility – The ability to respond to uncertainty in demand</a:t>
            </a:r>
          </a:p>
          <a:p>
            <a:pPr marL="971550" lvl="1" indent="-514350">
              <a:buFont typeface="+mj-lt"/>
              <a:buAutoNum type="arabicPeriod"/>
            </a:pPr>
            <a:r>
              <a:rPr lang="en-US" dirty="0" smtClean="0"/>
              <a:t>Product Development – The ability of a company’s supply chain to evolve with its markets.</a:t>
            </a:r>
            <a:endParaRPr lang="en-US" dirty="0"/>
          </a:p>
        </p:txBody>
      </p:sp>
    </p:spTree>
    <p:extLst>
      <p:ext uri="{BB962C8B-B14F-4D97-AF65-F5344CB8AC3E}">
        <p14:creationId xmlns:p14="http://schemas.microsoft.com/office/powerpoint/2010/main" val="429371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Framework for Performance Metrics</a:t>
            </a:r>
          </a:p>
          <a:p>
            <a:pPr lvl="1"/>
            <a:r>
              <a:rPr lang="en-US" b="1" i="1" dirty="0" smtClean="0"/>
              <a:t>Developing markets </a:t>
            </a:r>
            <a:r>
              <a:rPr lang="en-US" dirty="0" smtClean="0"/>
              <a:t>require their supply chains to excel in product development and customer service</a:t>
            </a:r>
          </a:p>
          <a:p>
            <a:pPr lvl="1"/>
            <a:r>
              <a:rPr lang="en-US" b="1" i="1" dirty="0" smtClean="0"/>
              <a:t>Growth markets </a:t>
            </a:r>
            <a:r>
              <a:rPr lang="en-US" dirty="0" smtClean="0"/>
              <a:t>require high levels of customer service, especially with order fill rates and on-time delivery</a:t>
            </a:r>
          </a:p>
          <a:p>
            <a:pPr lvl="1"/>
            <a:r>
              <a:rPr lang="en-US" b="1" i="1" dirty="0" smtClean="0"/>
              <a:t>Steady markets </a:t>
            </a:r>
            <a:r>
              <a:rPr lang="en-US" dirty="0" smtClean="0"/>
              <a:t>require internal efficiency and broader customer service.</a:t>
            </a:r>
          </a:p>
          <a:p>
            <a:pPr lvl="1"/>
            <a:r>
              <a:rPr lang="en-US" b="1" i="1" dirty="0" smtClean="0"/>
              <a:t>Mature markets </a:t>
            </a:r>
            <a:r>
              <a:rPr lang="en-US" dirty="0" smtClean="0"/>
              <a:t>require all of the internal efficiency and customer service call for my steady markets and the highest level of demand flexibility.</a:t>
            </a:r>
            <a:endParaRPr lang="en-US" dirty="0"/>
          </a:p>
        </p:txBody>
      </p:sp>
    </p:spTree>
    <p:extLst>
      <p:ext uri="{BB962C8B-B14F-4D97-AF65-F5344CB8AC3E}">
        <p14:creationId xmlns:p14="http://schemas.microsoft.com/office/powerpoint/2010/main" val="225088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pic>
        <p:nvPicPr>
          <p:cNvPr id="5" name="Picture 4"/>
          <p:cNvPicPr>
            <a:picLocks noChangeAspect="1"/>
          </p:cNvPicPr>
          <p:nvPr/>
        </p:nvPicPr>
        <p:blipFill>
          <a:blip r:embed="rId2"/>
          <a:stretch>
            <a:fillRect/>
          </a:stretch>
        </p:blipFill>
        <p:spPr>
          <a:xfrm>
            <a:off x="1942549" y="1281151"/>
            <a:ext cx="5258901" cy="5244136"/>
          </a:xfrm>
          <a:prstGeom prst="rect">
            <a:avLst/>
          </a:prstGeom>
        </p:spPr>
      </p:pic>
    </p:spTree>
    <p:extLst>
      <p:ext uri="{BB962C8B-B14F-4D97-AF65-F5344CB8AC3E}">
        <p14:creationId xmlns:p14="http://schemas.microsoft.com/office/powerpoint/2010/main" val="17221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Metrics</a:t>
            </a:r>
            <a:endParaRPr lang="en-US" dirty="0"/>
          </a:p>
        </p:txBody>
      </p:sp>
      <p:sp>
        <p:nvSpPr>
          <p:cNvPr id="3" name="Content Placeholder 2"/>
          <p:cNvSpPr>
            <a:spLocks noGrp="1"/>
          </p:cNvSpPr>
          <p:nvPr>
            <p:ph idx="1"/>
          </p:nvPr>
        </p:nvSpPr>
        <p:spPr/>
        <p:txBody>
          <a:bodyPr/>
          <a:lstStyle/>
          <a:p>
            <a:r>
              <a:rPr lang="en-US" dirty="0" smtClean="0"/>
              <a:t>Customer Service Metrics</a:t>
            </a:r>
          </a:p>
          <a:p>
            <a:pPr lvl="1"/>
            <a:r>
              <a:rPr lang="en-US" dirty="0" smtClean="0"/>
              <a:t>The reason that any company exists is to be of service to its customers</a:t>
            </a:r>
          </a:p>
          <a:p>
            <a:pPr lvl="1"/>
            <a:r>
              <a:rPr lang="en-US" dirty="0" smtClean="0"/>
              <a:t>The reason any supply chain exists is to serve its market</a:t>
            </a:r>
          </a:p>
          <a:p>
            <a:pPr lvl="1"/>
            <a:r>
              <a:rPr lang="en-US" dirty="0" smtClean="0"/>
              <a:t>Two sets of customer service metrics, depending on whether Build-to-Stock (BTS) or Build-to-Order (BTO) is supported.</a:t>
            </a:r>
          </a:p>
          <a:p>
            <a:pPr marL="0" indent="0">
              <a:buNone/>
            </a:pPr>
            <a:endParaRPr lang="en-US" dirty="0"/>
          </a:p>
        </p:txBody>
      </p:sp>
    </p:spTree>
    <p:extLst>
      <p:ext uri="{BB962C8B-B14F-4D97-AF65-F5344CB8AC3E}">
        <p14:creationId xmlns:p14="http://schemas.microsoft.com/office/powerpoint/2010/main" val="154957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1689</TotalTime>
  <Words>1653</Words>
  <Application>Microsoft Office PowerPoint</Application>
  <PresentationFormat>On-screen Show (4:3)</PresentationFormat>
  <Paragraphs>214</Paragraphs>
  <Slides>47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2" baseType="lpstr">
      <vt:lpstr>Arial</vt:lpstr>
      <vt:lpstr>Calibri</vt:lpstr>
      <vt:lpstr>Wingdings</vt:lpstr>
      <vt:lpstr>Office Theme</vt:lpstr>
      <vt:lpstr>Acrobat Document</vt:lpstr>
      <vt:lpstr>IMSE 802 Supply Chain Operations  and Decision Making</vt:lpstr>
      <vt:lpstr>Supply Chain Metrics</vt:lpstr>
      <vt:lpstr>Supply Chain Metrics</vt:lpstr>
      <vt:lpstr>Supply Chain Metrics</vt:lpstr>
      <vt:lpstr>PowerPoint Presentation</vt:lpstr>
      <vt:lpstr>Supply Chain Metrics</vt:lpstr>
      <vt:lpstr>Supply Chain Metrics</vt:lpstr>
      <vt:lpstr>Supply Chain Metrics</vt:lpstr>
      <vt:lpstr>Supply Chain Metrics</vt:lpstr>
      <vt:lpstr>Supply Chain Metrics</vt:lpstr>
      <vt:lpstr>Supply Chain Metrics</vt:lpstr>
      <vt:lpstr>Supply Chain Metrics</vt:lpstr>
      <vt:lpstr>Supply Chain Metrics</vt:lpstr>
      <vt:lpstr>Internal Efficiency Metrics</vt:lpstr>
      <vt:lpstr>Internal Efficiency Metrics</vt:lpstr>
      <vt:lpstr>Internal Efficiency Metrics</vt:lpstr>
      <vt:lpstr>Internal Efficiency Metrics</vt:lpstr>
      <vt:lpstr>Internal Efficiency Metrics</vt:lpstr>
      <vt:lpstr>Demand Flexibility Metrics</vt:lpstr>
      <vt:lpstr>Demand Flexibility Metrics</vt:lpstr>
      <vt:lpstr>Demand Flexibility Metrics</vt:lpstr>
      <vt:lpstr>Demand Flexibility Metrics</vt:lpstr>
      <vt:lpstr>Product Development Metrics</vt:lpstr>
      <vt:lpstr>Supply Chain Metrics</vt:lpstr>
      <vt:lpstr>Operations that Enable Performance</vt:lpstr>
      <vt:lpstr>Operations that Enable Performance</vt:lpstr>
      <vt:lpstr>Operations that Enable Performance</vt:lpstr>
      <vt:lpstr>Performance and Diagnostic Data</vt:lpstr>
      <vt:lpstr>Performance Data</vt:lpstr>
      <vt:lpstr>Performance Data</vt:lpstr>
      <vt:lpstr>Performance Data</vt:lpstr>
      <vt:lpstr>Performance Data</vt:lpstr>
      <vt:lpstr>Performance Data</vt:lpstr>
      <vt:lpstr>Finding Problems and Opportunities</vt:lpstr>
      <vt:lpstr>Finding Problems and Opportunities</vt:lpstr>
      <vt:lpstr>Finding Problems and Opportunities</vt:lpstr>
      <vt:lpstr>Definition of a KPI</vt:lpstr>
      <vt:lpstr>Questions about KPIs</vt:lpstr>
      <vt:lpstr>KPI Characteristics</vt:lpstr>
      <vt:lpstr>Dashboards</vt:lpstr>
      <vt:lpstr>Scorecards</vt:lpstr>
      <vt:lpstr>Market Migration and Operations</vt:lpstr>
      <vt:lpstr>Sharing Data Across the Supply Chain</vt:lpstr>
      <vt:lpstr>Sharing Data Across the Supply Chain</vt:lpstr>
      <vt:lpstr>Metrics, Benchmarking &amp; Best Practices</vt:lpstr>
      <vt:lpstr>References</vt:lpstr>
      <vt:lpstr>IMSE 802 Supply Chain Operations  and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140</cp:revision>
  <dcterms:created xsi:type="dcterms:W3CDTF">2011-05-09T20:00:01Z</dcterms:created>
  <dcterms:modified xsi:type="dcterms:W3CDTF">2018-06-19T18:56:08Z</dcterms:modified>
</cp:coreProperties>
</file>