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5"/>
  </p:notesMasterIdLst>
  <p:sldIdLst>
    <p:sldId id="256" r:id="rId2"/>
    <p:sldId id="345" r:id="rId3"/>
    <p:sldId id="351" r:id="rId4"/>
    <p:sldId id="352" r:id="rId5"/>
    <p:sldId id="353" r:id="rId6"/>
    <p:sldId id="354" r:id="rId7"/>
    <p:sldId id="463" r:id="rId8"/>
    <p:sldId id="355" r:id="rId9"/>
    <p:sldId id="356" r:id="rId10"/>
    <p:sldId id="357" r:id="rId11"/>
    <p:sldId id="464" r:id="rId12"/>
    <p:sldId id="358" r:id="rId13"/>
    <p:sldId id="359" r:id="rId14"/>
    <p:sldId id="360" r:id="rId15"/>
    <p:sldId id="361" r:id="rId16"/>
    <p:sldId id="362" r:id="rId17"/>
    <p:sldId id="363"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385" r:id="rId40"/>
    <p:sldId id="386" r:id="rId41"/>
    <p:sldId id="387" r:id="rId42"/>
    <p:sldId id="388" r:id="rId43"/>
    <p:sldId id="389" r:id="rId44"/>
    <p:sldId id="390" r:id="rId45"/>
    <p:sldId id="391" r:id="rId46"/>
    <p:sldId id="465" r:id="rId47"/>
    <p:sldId id="392" r:id="rId48"/>
    <p:sldId id="393" r:id="rId49"/>
    <p:sldId id="394" r:id="rId50"/>
    <p:sldId id="395" r:id="rId51"/>
    <p:sldId id="396" r:id="rId52"/>
    <p:sldId id="397" r:id="rId53"/>
    <p:sldId id="398" r:id="rId54"/>
    <p:sldId id="400" r:id="rId55"/>
    <p:sldId id="401" r:id="rId56"/>
    <p:sldId id="402" r:id="rId57"/>
    <p:sldId id="403" r:id="rId58"/>
    <p:sldId id="404" r:id="rId59"/>
    <p:sldId id="405" r:id="rId60"/>
    <p:sldId id="406" r:id="rId61"/>
    <p:sldId id="407" r:id="rId62"/>
    <p:sldId id="408" r:id="rId63"/>
    <p:sldId id="409" r:id="rId64"/>
    <p:sldId id="410" r:id="rId65"/>
    <p:sldId id="411" r:id="rId66"/>
    <p:sldId id="412" r:id="rId67"/>
    <p:sldId id="413" r:id="rId68"/>
    <p:sldId id="414" r:id="rId69"/>
    <p:sldId id="415" r:id="rId70"/>
    <p:sldId id="416" r:id="rId71"/>
    <p:sldId id="417" r:id="rId72"/>
    <p:sldId id="418" r:id="rId73"/>
    <p:sldId id="419" r:id="rId74"/>
    <p:sldId id="420" r:id="rId75"/>
    <p:sldId id="421" r:id="rId76"/>
    <p:sldId id="422" r:id="rId77"/>
    <p:sldId id="423" r:id="rId78"/>
    <p:sldId id="424" r:id="rId79"/>
    <p:sldId id="425" r:id="rId80"/>
    <p:sldId id="426" r:id="rId81"/>
    <p:sldId id="427" r:id="rId82"/>
    <p:sldId id="428" r:id="rId83"/>
    <p:sldId id="429" r:id="rId84"/>
    <p:sldId id="444" r:id="rId85"/>
    <p:sldId id="445" r:id="rId86"/>
    <p:sldId id="446" r:id="rId87"/>
    <p:sldId id="447" r:id="rId88"/>
    <p:sldId id="448" r:id="rId89"/>
    <p:sldId id="449" r:id="rId90"/>
    <p:sldId id="450" r:id="rId91"/>
    <p:sldId id="451" r:id="rId92"/>
    <p:sldId id="452" r:id="rId93"/>
    <p:sldId id="453" r:id="rId94"/>
    <p:sldId id="454" r:id="rId95"/>
    <p:sldId id="455" r:id="rId96"/>
    <p:sldId id="456" r:id="rId97"/>
    <p:sldId id="457" r:id="rId98"/>
    <p:sldId id="458" r:id="rId99"/>
    <p:sldId id="459" r:id="rId100"/>
    <p:sldId id="460" r:id="rId101"/>
    <p:sldId id="461" r:id="rId102"/>
    <p:sldId id="462" r:id="rId103"/>
    <p:sldId id="350" r:id="rId10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64" d="100"/>
          <a:sy n="64" d="100"/>
        </p:scale>
        <p:origin x="1566" y="72"/>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333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ECC0A3-3E26-40F6-A956-9A7E217EE0DD}" type="doc">
      <dgm:prSet loTypeId="urn:microsoft.com/office/officeart/2005/8/layout/hierarchy2" loCatId="hierarchy" qsTypeId="urn:microsoft.com/office/officeart/2005/8/quickstyle/simple3" qsCatId="simple" csTypeId="urn:microsoft.com/office/officeart/2005/8/colors/accent0_1" csCatId="mainScheme" phldr="1"/>
      <dgm:spPr/>
      <dgm:t>
        <a:bodyPr/>
        <a:lstStyle/>
        <a:p>
          <a:endParaRPr lang="en-US"/>
        </a:p>
      </dgm:t>
    </dgm:pt>
    <dgm:pt modelId="{BB4D42BF-1F80-422C-945B-D329E940166F}">
      <dgm:prSet phldrT="[Text]" custT="1"/>
      <dgm:spPr/>
      <dgm:t>
        <a:bodyPr/>
        <a:lstStyle/>
        <a:p>
          <a:r>
            <a:rPr lang="en-US" sz="1400" dirty="0" smtClean="0">
              <a:latin typeface="Times New Roman" panose="02020603050405020304" pitchFamily="18" charset="0"/>
              <a:cs typeface="Times New Roman" panose="02020603050405020304" pitchFamily="18" charset="0"/>
            </a:rPr>
            <a:t>X</a:t>
          </a:r>
          <a:endParaRPr lang="en-US" sz="1400" dirty="0">
            <a:latin typeface="Times New Roman" panose="02020603050405020304" pitchFamily="18" charset="0"/>
            <a:cs typeface="Times New Roman" panose="02020603050405020304" pitchFamily="18" charset="0"/>
          </a:endParaRPr>
        </a:p>
      </dgm:t>
    </dgm:pt>
    <dgm:pt modelId="{9AC0D79A-77AB-40CD-B802-BC4D327BE942}" type="parTrans" cxnId="{3EADD71E-A7A4-44FE-A469-CBFDB127BDEE}">
      <dgm:prSet/>
      <dgm:spPr/>
      <dgm:t>
        <a:bodyPr/>
        <a:lstStyle/>
        <a:p>
          <a:endParaRPr lang="en-US" sz="1400">
            <a:latin typeface="Times New Roman" panose="02020603050405020304" pitchFamily="18" charset="0"/>
            <a:cs typeface="Times New Roman" panose="02020603050405020304" pitchFamily="18" charset="0"/>
          </a:endParaRPr>
        </a:p>
      </dgm:t>
    </dgm:pt>
    <dgm:pt modelId="{9E7466E9-0003-41F8-9A4E-D6EC6A35AACF}" type="sibTrans" cxnId="{3EADD71E-A7A4-44FE-A469-CBFDB127BDEE}">
      <dgm:prSet/>
      <dgm:spPr/>
      <dgm:t>
        <a:bodyPr/>
        <a:lstStyle/>
        <a:p>
          <a:endParaRPr lang="en-US" sz="1400">
            <a:latin typeface="Times New Roman" panose="02020603050405020304" pitchFamily="18" charset="0"/>
            <a:cs typeface="Times New Roman" panose="02020603050405020304" pitchFamily="18" charset="0"/>
          </a:endParaRPr>
        </a:p>
      </dgm:t>
    </dgm:pt>
    <dgm:pt modelId="{89725388-FF40-42B3-B78E-E2A8A82894BA}">
      <dgm:prSet phldrT="[Text]" custT="1"/>
      <dgm:spPr/>
      <dgm:t>
        <a:bodyPr/>
        <a:lstStyle/>
        <a:p>
          <a:r>
            <a:rPr lang="en-US" sz="1400" dirty="0" smtClean="0">
              <a:latin typeface="Times New Roman" panose="02020603050405020304" pitchFamily="18" charset="0"/>
              <a:cs typeface="Times New Roman" panose="02020603050405020304" pitchFamily="18" charset="0"/>
            </a:rPr>
            <a:t>x</a:t>
          </a:r>
          <a:r>
            <a:rPr lang="en-US" sz="1400" baseline="-25000" dirty="0" smtClean="0">
              <a:latin typeface="Times New Roman" panose="02020603050405020304" pitchFamily="18" charset="0"/>
              <a:cs typeface="Times New Roman" panose="02020603050405020304" pitchFamily="18" charset="0"/>
            </a:rPr>
            <a:t>1</a:t>
          </a:r>
        </a:p>
      </dgm:t>
    </dgm:pt>
    <dgm:pt modelId="{B16BC364-96A7-420F-BC31-DFA966A90F6A}" type="parTrans" cxnId="{1229481E-4CE8-406A-9A54-ECB7CA07AB62}">
      <dgm:prSet custT="1"/>
      <dgm:spPr/>
      <dgm:t>
        <a:bodyPr/>
        <a:lstStyle/>
        <a:p>
          <a:endParaRPr lang="en-US" sz="1400">
            <a:latin typeface="Times New Roman" panose="02020603050405020304" pitchFamily="18" charset="0"/>
            <a:cs typeface="Times New Roman" panose="02020603050405020304" pitchFamily="18" charset="0"/>
          </a:endParaRPr>
        </a:p>
      </dgm:t>
    </dgm:pt>
    <dgm:pt modelId="{F52D9CD8-DB03-4815-9F99-99F5D2874DBC}" type="sibTrans" cxnId="{1229481E-4CE8-406A-9A54-ECB7CA07AB62}">
      <dgm:prSet/>
      <dgm:spPr/>
      <dgm:t>
        <a:bodyPr/>
        <a:lstStyle/>
        <a:p>
          <a:endParaRPr lang="en-US" sz="1400">
            <a:latin typeface="Times New Roman" panose="02020603050405020304" pitchFamily="18" charset="0"/>
            <a:cs typeface="Times New Roman" panose="02020603050405020304" pitchFamily="18" charset="0"/>
          </a:endParaRPr>
        </a:p>
      </dgm:t>
    </dgm:pt>
    <dgm:pt modelId="{90005073-B91B-4BA1-8456-65F6D8ECAAE6}">
      <dgm:prSet phldrT="[Text]" custT="1"/>
      <dgm:spPr/>
      <dgm:t>
        <a:bodyPr/>
        <a:lstStyle/>
        <a:p>
          <a:r>
            <a:rPr lang="en-US" sz="1400" dirty="0" smtClean="0">
              <a:latin typeface="Times New Roman" panose="02020603050405020304" pitchFamily="18" charset="0"/>
              <a:cs typeface="Times New Roman" panose="02020603050405020304" pitchFamily="18" charset="0"/>
            </a:rPr>
            <a:t>x</a:t>
          </a:r>
          <a:r>
            <a:rPr lang="en-US" sz="1400" baseline="-25000" dirty="0" smtClean="0">
              <a:latin typeface="Times New Roman" panose="02020603050405020304" pitchFamily="18" charset="0"/>
              <a:cs typeface="Times New Roman" panose="02020603050405020304" pitchFamily="18" charset="0"/>
            </a:rPr>
            <a:t>11</a:t>
          </a:r>
          <a:endParaRPr lang="en-US" sz="1400" dirty="0">
            <a:latin typeface="Times New Roman" panose="02020603050405020304" pitchFamily="18" charset="0"/>
            <a:cs typeface="Times New Roman" panose="02020603050405020304" pitchFamily="18" charset="0"/>
          </a:endParaRPr>
        </a:p>
      </dgm:t>
    </dgm:pt>
    <dgm:pt modelId="{A876765B-19BB-4C3F-B622-9F4EF9118CCB}" type="parTrans" cxnId="{F2F9F510-F035-4FED-A4AC-358321F5C271}">
      <dgm:prSet custT="1"/>
      <dgm:spPr/>
      <dgm:t>
        <a:bodyPr/>
        <a:lstStyle/>
        <a:p>
          <a:endParaRPr lang="en-US" sz="1400">
            <a:latin typeface="Times New Roman" panose="02020603050405020304" pitchFamily="18" charset="0"/>
            <a:cs typeface="Times New Roman" panose="02020603050405020304" pitchFamily="18" charset="0"/>
          </a:endParaRPr>
        </a:p>
      </dgm:t>
    </dgm:pt>
    <dgm:pt modelId="{544A2DDB-DEFB-4C9E-AF05-C07CD45A6CFF}" type="sibTrans" cxnId="{F2F9F510-F035-4FED-A4AC-358321F5C271}">
      <dgm:prSet/>
      <dgm:spPr/>
      <dgm:t>
        <a:bodyPr/>
        <a:lstStyle/>
        <a:p>
          <a:endParaRPr lang="en-US" sz="1400">
            <a:latin typeface="Times New Roman" panose="02020603050405020304" pitchFamily="18" charset="0"/>
            <a:cs typeface="Times New Roman" panose="02020603050405020304" pitchFamily="18" charset="0"/>
          </a:endParaRPr>
        </a:p>
      </dgm:t>
    </dgm:pt>
    <dgm:pt modelId="{5ADBC884-AF20-400F-8B6D-2F3CB333DC1B}">
      <dgm:prSet phldrT="[Text]" custT="1"/>
      <dgm:spPr/>
      <dgm:t>
        <a:bodyPr/>
        <a:lstStyle/>
        <a:p>
          <a:r>
            <a:rPr lang="en-US" sz="1400" dirty="0" smtClean="0">
              <a:latin typeface="Times New Roman" panose="02020603050405020304" pitchFamily="18" charset="0"/>
              <a:cs typeface="Times New Roman" panose="02020603050405020304" pitchFamily="18" charset="0"/>
            </a:rPr>
            <a:t>x</a:t>
          </a:r>
          <a:r>
            <a:rPr lang="en-US" sz="1400" baseline="-25000" dirty="0" smtClean="0">
              <a:latin typeface="Times New Roman" panose="02020603050405020304" pitchFamily="18" charset="0"/>
              <a:cs typeface="Times New Roman" panose="02020603050405020304" pitchFamily="18" charset="0"/>
            </a:rPr>
            <a:t>12</a:t>
          </a:r>
          <a:endParaRPr lang="en-US" sz="1400" dirty="0">
            <a:latin typeface="Times New Roman" panose="02020603050405020304" pitchFamily="18" charset="0"/>
            <a:cs typeface="Times New Roman" panose="02020603050405020304" pitchFamily="18" charset="0"/>
          </a:endParaRPr>
        </a:p>
      </dgm:t>
    </dgm:pt>
    <dgm:pt modelId="{9D027289-969E-4CB6-A17D-C34D95500BAE}" type="parTrans" cxnId="{E0720B4F-7563-442F-832F-4C3B771D1713}">
      <dgm:prSet custT="1"/>
      <dgm:spPr/>
      <dgm:t>
        <a:bodyPr/>
        <a:lstStyle/>
        <a:p>
          <a:endParaRPr lang="en-US" sz="1400">
            <a:latin typeface="Times New Roman" panose="02020603050405020304" pitchFamily="18" charset="0"/>
            <a:cs typeface="Times New Roman" panose="02020603050405020304" pitchFamily="18" charset="0"/>
          </a:endParaRPr>
        </a:p>
      </dgm:t>
    </dgm:pt>
    <dgm:pt modelId="{1B03AD2F-4A02-4E7A-A463-04892A5CED02}" type="sibTrans" cxnId="{E0720B4F-7563-442F-832F-4C3B771D1713}">
      <dgm:prSet/>
      <dgm:spPr/>
      <dgm:t>
        <a:bodyPr/>
        <a:lstStyle/>
        <a:p>
          <a:endParaRPr lang="en-US" sz="1400">
            <a:latin typeface="Times New Roman" panose="02020603050405020304" pitchFamily="18" charset="0"/>
            <a:cs typeface="Times New Roman" panose="02020603050405020304" pitchFamily="18" charset="0"/>
          </a:endParaRPr>
        </a:p>
      </dgm:t>
    </dgm:pt>
    <dgm:pt modelId="{22DDA812-8E49-4FF0-814A-936A6D098187}">
      <dgm:prSet phldrT="[Text]" custT="1"/>
      <dgm:spPr/>
      <dgm:t>
        <a:bodyPr/>
        <a:lstStyle/>
        <a:p>
          <a:r>
            <a:rPr lang="en-US" sz="1400" dirty="0" smtClean="0">
              <a:latin typeface="Times New Roman" panose="02020603050405020304" pitchFamily="18" charset="0"/>
              <a:cs typeface="Times New Roman" panose="02020603050405020304" pitchFamily="18" charset="0"/>
            </a:rPr>
            <a:t>x</a:t>
          </a:r>
          <a:r>
            <a:rPr lang="en-US" sz="1400" baseline="-25000" dirty="0" smtClean="0">
              <a:latin typeface="Times New Roman" panose="02020603050405020304" pitchFamily="18" charset="0"/>
              <a:cs typeface="Times New Roman" panose="02020603050405020304" pitchFamily="18" charset="0"/>
            </a:rPr>
            <a:t>2</a:t>
          </a:r>
          <a:endParaRPr lang="en-US" sz="1400" baseline="-25000" dirty="0">
            <a:latin typeface="Times New Roman" panose="02020603050405020304" pitchFamily="18" charset="0"/>
            <a:cs typeface="Times New Roman" panose="02020603050405020304" pitchFamily="18" charset="0"/>
          </a:endParaRPr>
        </a:p>
      </dgm:t>
    </dgm:pt>
    <dgm:pt modelId="{F88ED5A0-2168-4A81-A2E0-71AF7DEA801A}" type="parTrans" cxnId="{BA89BD6F-12F4-49A8-B05E-02955B4FD240}">
      <dgm:prSet custT="1"/>
      <dgm:spPr/>
      <dgm:t>
        <a:bodyPr/>
        <a:lstStyle/>
        <a:p>
          <a:endParaRPr lang="en-US" sz="1400">
            <a:latin typeface="Times New Roman" panose="02020603050405020304" pitchFamily="18" charset="0"/>
            <a:cs typeface="Times New Roman" panose="02020603050405020304" pitchFamily="18" charset="0"/>
          </a:endParaRPr>
        </a:p>
      </dgm:t>
    </dgm:pt>
    <dgm:pt modelId="{A83D16DE-5E80-4B22-849E-76FBC26EC78F}" type="sibTrans" cxnId="{BA89BD6F-12F4-49A8-B05E-02955B4FD240}">
      <dgm:prSet/>
      <dgm:spPr/>
      <dgm:t>
        <a:bodyPr/>
        <a:lstStyle/>
        <a:p>
          <a:endParaRPr lang="en-US" sz="1400">
            <a:latin typeface="Times New Roman" panose="02020603050405020304" pitchFamily="18" charset="0"/>
            <a:cs typeface="Times New Roman" panose="02020603050405020304" pitchFamily="18" charset="0"/>
          </a:endParaRPr>
        </a:p>
      </dgm:t>
    </dgm:pt>
    <dgm:pt modelId="{BCB4602E-1F8F-4216-9242-9BC7276536F9}">
      <dgm:prSet phldrT="[Text]" custT="1"/>
      <dgm:spPr/>
      <dgm:t>
        <a:bodyPr/>
        <a:lstStyle/>
        <a:p>
          <a:r>
            <a:rPr lang="en-US" sz="1400" dirty="0" smtClean="0">
              <a:latin typeface="Times New Roman" panose="02020603050405020304" pitchFamily="18" charset="0"/>
              <a:cs typeface="Times New Roman" panose="02020603050405020304" pitchFamily="18" charset="0"/>
            </a:rPr>
            <a:t>x</a:t>
          </a:r>
          <a:r>
            <a:rPr lang="en-US" sz="1400" baseline="-25000" dirty="0" smtClean="0">
              <a:latin typeface="Times New Roman" panose="02020603050405020304" pitchFamily="18" charset="0"/>
              <a:cs typeface="Times New Roman" panose="02020603050405020304" pitchFamily="18" charset="0"/>
            </a:rPr>
            <a:t>21</a:t>
          </a:r>
          <a:endParaRPr lang="en-US" sz="1400" dirty="0">
            <a:latin typeface="Times New Roman" panose="02020603050405020304" pitchFamily="18" charset="0"/>
            <a:cs typeface="Times New Roman" panose="02020603050405020304" pitchFamily="18" charset="0"/>
          </a:endParaRPr>
        </a:p>
      </dgm:t>
    </dgm:pt>
    <dgm:pt modelId="{B653973B-A6FE-4C87-9DC5-9C7626BB232B}" type="parTrans" cxnId="{39166A11-9D2C-46EA-B340-1861353A08D7}">
      <dgm:prSet custT="1"/>
      <dgm:spPr/>
      <dgm:t>
        <a:bodyPr/>
        <a:lstStyle/>
        <a:p>
          <a:endParaRPr lang="en-US" sz="1400">
            <a:latin typeface="Times New Roman" panose="02020603050405020304" pitchFamily="18" charset="0"/>
            <a:cs typeface="Times New Roman" panose="02020603050405020304" pitchFamily="18" charset="0"/>
          </a:endParaRPr>
        </a:p>
      </dgm:t>
    </dgm:pt>
    <dgm:pt modelId="{416721ED-65F0-45A6-AA73-AD87DBC5A9F2}" type="sibTrans" cxnId="{39166A11-9D2C-46EA-B340-1861353A08D7}">
      <dgm:prSet/>
      <dgm:spPr/>
      <dgm:t>
        <a:bodyPr/>
        <a:lstStyle/>
        <a:p>
          <a:endParaRPr lang="en-US" sz="1400">
            <a:latin typeface="Times New Roman" panose="02020603050405020304" pitchFamily="18" charset="0"/>
            <a:cs typeface="Times New Roman" panose="02020603050405020304" pitchFamily="18" charset="0"/>
          </a:endParaRPr>
        </a:p>
      </dgm:t>
    </dgm:pt>
    <dgm:pt modelId="{20AEB6B4-647D-4024-979B-AF688FBA1ABA}">
      <dgm:prSet phldrT="[Text]" custT="1"/>
      <dgm:spPr/>
      <dgm:t>
        <a:bodyPr/>
        <a:lstStyle/>
        <a:p>
          <a:r>
            <a:rPr lang="en-US" sz="1400" baseline="-25000" dirty="0" smtClean="0">
              <a:latin typeface="Times New Roman" panose="02020603050405020304" pitchFamily="18" charset="0"/>
              <a:cs typeface="Times New Roman" panose="02020603050405020304" pitchFamily="18" charset="0"/>
            </a:rPr>
            <a:t>x3</a:t>
          </a:r>
          <a:endParaRPr lang="en-US" sz="1400" dirty="0">
            <a:latin typeface="Times New Roman" panose="02020603050405020304" pitchFamily="18" charset="0"/>
            <a:cs typeface="Times New Roman" panose="02020603050405020304" pitchFamily="18" charset="0"/>
          </a:endParaRPr>
        </a:p>
      </dgm:t>
    </dgm:pt>
    <dgm:pt modelId="{0FA3AACD-FB3B-41A7-A727-F816FB7D878B}" type="parTrans" cxnId="{6344F4F7-7A0B-4C20-97FE-F23CDC30173B}">
      <dgm:prSet custT="1"/>
      <dgm:spPr/>
      <dgm:t>
        <a:bodyPr/>
        <a:lstStyle/>
        <a:p>
          <a:endParaRPr lang="en-US" sz="1400">
            <a:latin typeface="Times New Roman" panose="02020603050405020304" pitchFamily="18" charset="0"/>
            <a:cs typeface="Times New Roman" panose="02020603050405020304" pitchFamily="18" charset="0"/>
          </a:endParaRPr>
        </a:p>
      </dgm:t>
    </dgm:pt>
    <dgm:pt modelId="{A9429AC2-2041-4D92-B01A-00E916960BFC}" type="sibTrans" cxnId="{6344F4F7-7A0B-4C20-97FE-F23CDC30173B}">
      <dgm:prSet/>
      <dgm:spPr/>
      <dgm:t>
        <a:bodyPr/>
        <a:lstStyle/>
        <a:p>
          <a:endParaRPr lang="en-US" sz="1400">
            <a:latin typeface="Times New Roman" panose="02020603050405020304" pitchFamily="18" charset="0"/>
            <a:cs typeface="Times New Roman" panose="02020603050405020304" pitchFamily="18" charset="0"/>
          </a:endParaRPr>
        </a:p>
      </dgm:t>
    </dgm:pt>
    <dgm:pt modelId="{D37AF008-08C3-44D5-B5CD-EA71A906E365}">
      <dgm:prSet phldrT="[Text]" custT="1"/>
      <dgm:spPr/>
      <dgm:t>
        <a:bodyPr/>
        <a:lstStyle/>
        <a:p>
          <a:r>
            <a:rPr lang="en-US" sz="1400" baseline="-25000" dirty="0" smtClean="0">
              <a:latin typeface="Times New Roman" panose="02020603050405020304" pitchFamily="18" charset="0"/>
              <a:cs typeface="Times New Roman" panose="02020603050405020304" pitchFamily="18" charset="0"/>
            </a:rPr>
            <a:t>x4</a:t>
          </a:r>
          <a:endParaRPr lang="en-US" sz="1400" dirty="0">
            <a:latin typeface="Times New Roman" panose="02020603050405020304" pitchFamily="18" charset="0"/>
            <a:cs typeface="Times New Roman" panose="02020603050405020304" pitchFamily="18" charset="0"/>
          </a:endParaRPr>
        </a:p>
      </dgm:t>
    </dgm:pt>
    <dgm:pt modelId="{A6B4BA12-68A9-4236-A553-252260D8BB23}" type="parTrans" cxnId="{E7FBBF4B-D466-433F-B2F7-8B0D044F1293}">
      <dgm:prSet custT="1"/>
      <dgm:spPr/>
      <dgm:t>
        <a:bodyPr/>
        <a:lstStyle/>
        <a:p>
          <a:endParaRPr lang="en-US" sz="1400">
            <a:latin typeface="Times New Roman" panose="02020603050405020304" pitchFamily="18" charset="0"/>
            <a:cs typeface="Times New Roman" panose="02020603050405020304" pitchFamily="18" charset="0"/>
          </a:endParaRPr>
        </a:p>
      </dgm:t>
    </dgm:pt>
    <dgm:pt modelId="{5C25D5B8-AAB2-4435-B699-47A2EDD6487C}" type="sibTrans" cxnId="{E7FBBF4B-D466-433F-B2F7-8B0D044F1293}">
      <dgm:prSet/>
      <dgm:spPr/>
      <dgm:t>
        <a:bodyPr/>
        <a:lstStyle/>
        <a:p>
          <a:endParaRPr lang="en-US" sz="1400">
            <a:latin typeface="Times New Roman" panose="02020603050405020304" pitchFamily="18" charset="0"/>
            <a:cs typeface="Times New Roman" panose="02020603050405020304" pitchFamily="18" charset="0"/>
          </a:endParaRPr>
        </a:p>
      </dgm:t>
    </dgm:pt>
    <dgm:pt modelId="{4F323F4B-BBD0-436D-8DB4-54B23BEB5DE3}">
      <dgm:prSet phldrT="[Text]" custT="1"/>
      <dgm:spPr/>
      <dgm:t>
        <a:bodyPr/>
        <a:lstStyle/>
        <a:p>
          <a:r>
            <a:rPr lang="en-US" sz="1400" baseline="-25000" dirty="0" smtClean="0">
              <a:latin typeface="Times New Roman" panose="02020603050405020304" pitchFamily="18" charset="0"/>
              <a:cs typeface="Times New Roman" panose="02020603050405020304" pitchFamily="18" charset="0"/>
            </a:rPr>
            <a:t>x5</a:t>
          </a:r>
          <a:endParaRPr lang="en-US" sz="1400" dirty="0">
            <a:latin typeface="Times New Roman" panose="02020603050405020304" pitchFamily="18" charset="0"/>
            <a:cs typeface="Times New Roman" panose="02020603050405020304" pitchFamily="18" charset="0"/>
          </a:endParaRPr>
        </a:p>
      </dgm:t>
    </dgm:pt>
    <dgm:pt modelId="{B6BF204A-3972-4486-88A3-B7B7DDE25E54}" type="parTrans" cxnId="{2C8E693D-AE5A-43F0-AA27-71260F7F94E4}">
      <dgm:prSet custT="1"/>
      <dgm:spPr/>
      <dgm:t>
        <a:bodyPr/>
        <a:lstStyle/>
        <a:p>
          <a:endParaRPr lang="en-US" sz="1400">
            <a:latin typeface="Times New Roman" panose="02020603050405020304" pitchFamily="18" charset="0"/>
            <a:cs typeface="Times New Roman" panose="02020603050405020304" pitchFamily="18" charset="0"/>
          </a:endParaRPr>
        </a:p>
      </dgm:t>
    </dgm:pt>
    <dgm:pt modelId="{21CC4885-C74B-4375-A17F-75581F072182}" type="sibTrans" cxnId="{2C8E693D-AE5A-43F0-AA27-71260F7F94E4}">
      <dgm:prSet/>
      <dgm:spPr/>
      <dgm:t>
        <a:bodyPr/>
        <a:lstStyle/>
        <a:p>
          <a:endParaRPr lang="en-US" sz="1400">
            <a:latin typeface="Times New Roman" panose="02020603050405020304" pitchFamily="18" charset="0"/>
            <a:cs typeface="Times New Roman" panose="02020603050405020304" pitchFamily="18" charset="0"/>
          </a:endParaRPr>
        </a:p>
      </dgm:t>
    </dgm:pt>
    <dgm:pt modelId="{12B4A01A-213D-470F-904C-BE2F5EECC7F3}">
      <dgm:prSet phldrT="[Text]" custT="1"/>
      <dgm:spPr/>
      <dgm:t>
        <a:bodyPr/>
        <a:lstStyle/>
        <a:p>
          <a:r>
            <a:rPr lang="en-US" sz="1400" baseline="-25000" dirty="0" smtClean="0">
              <a:latin typeface="Times New Roman" panose="02020603050405020304" pitchFamily="18" charset="0"/>
              <a:cs typeface="Times New Roman" panose="02020603050405020304" pitchFamily="18" charset="0"/>
            </a:rPr>
            <a:t>x33</a:t>
          </a:r>
          <a:endParaRPr lang="en-US" sz="1400" dirty="0">
            <a:latin typeface="Times New Roman" panose="02020603050405020304" pitchFamily="18" charset="0"/>
            <a:cs typeface="Times New Roman" panose="02020603050405020304" pitchFamily="18" charset="0"/>
          </a:endParaRPr>
        </a:p>
      </dgm:t>
    </dgm:pt>
    <dgm:pt modelId="{F89DC020-DD1C-428A-A213-8163F259D122}" type="parTrans" cxnId="{6F2B1413-A3C6-49D3-B5E0-33FC270AE1F5}">
      <dgm:prSet custT="1"/>
      <dgm:spPr/>
      <dgm:t>
        <a:bodyPr/>
        <a:lstStyle/>
        <a:p>
          <a:endParaRPr lang="en-US" sz="1400">
            <a:latin typeface="Times New Roman" panose="02020603050405020304" pitchFamily="18" charset="0"/>
            <a:cs typeface="Times New Roman" panose="02020603050405020304" pitchFamily="18" charset="0"/>
          </a:endParaRPr>
        </a:p>
      </dgm:t>
    </dgm:pt>
    <dgm:pt modelId="{FAE19357-1631-49DC-B311-E5AD4F802F4B}" type="sibTrans" cxnId="{6F2B1413-A3C6-49D3-B5E0-33FC270AE1F5}">
      <dgm:prSet/>
      <dgm:spPr/>
      <dgm:t>
        <a:bodyPr/>
        <a:lstStyle/>
        <a:p>
          <a:endParaRPr lang="en-US" sz="1400">
            <a:latin typeface="Times New Roman" panose="02020603050405020304" pitchFamily="18" charset="0"/>
            <a:cs typeface="Times New Roman" panose="02020603050405020304" pitchFamily="18" charset="0"/>
          </a:endParaRPr>
        </a:p>
      </dgm:t>
    </dgm:pt>
    <dgm:pt modelId="{60D26B46-B890-424F-A695-7F3228BD1F50}">
      <dgm:prSet phldrT="[Text]" custT="1"/>
      <dgm:spPr/>
      <dgm:t>
        <a:bodyPr/>
        <a:lstStyle/>
        <a:p>
          <a:r>
            <a:rPr lang="en-US" sz="1400" baseline="-25000" dirty="0" smtClean="0">
              <a:latin typeface="Times New Roman" panose="02020603050405020304" pitchFamily="18" charset="0"/>
              <a:cs typeface="Times New Roman" panose="02020603050405020304" pitchFamily="18" charset="0"/>
            </a:rPr>
            <a:t>x31</a:t>
          </a:r>
          <a:endParaRPr lang="en-US" sz="1400" dirty="0">
            <a:latin typeface="Times New Roman" panose="02020603050405020304" pitchFamily="18" charset="0"/>
            <a:cs typeface="Times New Roman" panose="02020603050405020304" pitchFamily="18" charset="0"/>
          </a:endParaRPr>
        </a:p>
      </dgm:t>
    </dgm:pt>
    <dgm:pt modelId="{86D33D57-1882-41B2-A08A-0AF876793029}" type="parTrans" cxnId="{50BD3F7D-4166-4718-AC75-EA025E65AB4A}">
      <dgm:prSet custT="1"/>
      <dgm:spPr/>
      <dgm:t>
        <a:bodyPr/>
        <a:lstStyle/>
        <a:p>
          <a:endParaRPr lang="en-US" sz="1400">
            <a:latin typeface="Times New Roman" panose="02020603050405020304" pitchFamily="18" charset="0"/>
            <a:cs typeface="Times New Roman" panose="02020603050405020304" pitchFamily="18" charset="0"/>
          </a:endParaRPr>
        </a:p>
      </dgm:t>
    </dgm:pt>
    <dgm:pt modelId="{9E63CF21-F3D4-477A-B516-B35A34931D70}" type="sibTrans" cxnId="{50BD3F7D-4166-4718-AC75-EA025E65AB4A}">
      <dgm:prSet/>
      <dgm:spPr/>
      <dgm:t>
        <a:bodyPr/>
        <a:lstStyle/>
        <a:p>
          <a:endParaRPr lang="en-US" sz="1400">
            <a:latin typeface="Times New Roman" panose="02020603050405020304" pitchFamily="18" charset="0"/>
            <a:cs typeface="Times New Roman" panose="02020603050405020304" pitchFamily="18" charset="0"/>
          </a:endParaRPr>
        </a:p>
      </dgm:t>
    </dgm:pt>
    <dgm:pt modelId="{2832D00E-35B1-4B8E-9E66-59CE22C66E17}">
      <dgm:prSet phldrT="[Text]" custT="1"/>
      <dgm:spPr/>
      <dgm:t>
        <a:bodyPr/>
        <a:lstStyle/>
        <a:p>
          <a:r>
            <a:rPr lang="en-US" sz="1400" baseline="-25000" dirty="0" smtClean="0">
              <a:latin typeface="Times New Roman" panose="02020603050405020304" pitchFamily="18" charset="0"/>
              <a:cs typeface="Times New Roman" panose="02020603050405020304" pitchFamily="18" charset="0"/>
            </a:rPr>
            <a:t>x32</a:t>
          </a:r>
          <a:endParaRPr lang="en-US" sz="1400" dirty="0">
            <a:latin typeface="Times New Roman" panose="02020603050405020304" pitchFamily="18" charset="0"/>
            <a:cs typeface="Times New Roman" panose="02020603050405020304" pitchFamily="18" charset="0"/>
          </a:endParaRPr>
        </a:p>
      </dgm:t>
    </dgm:pt>
    <dgm:pt modelId="{F0C7282A-C13D-45A8-A452-9D28918761E2}" type="parTrans" cxnId="{AD51BD99-BDFA-4118-B3CD-2EA40DDF8BFA}">
      <dgm:prSet custT="1"/>
      <dgm:spPr/>
      <dgm:t>
        <a:bodyPr/>
        <a:lstStyle/>
        <a:p>
          <a:endParaRPr lang="en-US" sz="1400" dirty="0">
            <a:latin typeface="Times New Roman" panose="02020603050405020304" pitchFamily="18" charset="0"/>
            <a:cs typeface="Times New Roman" panose="02020603050405020304" pitchFamily="18" charset="0"/>
          </a:endParaRPr>
        </a:p>
      </dgm:t>
    </dgm:pt>
    <dgm:pt modelId="{0EB29900-3A47-47E3-8F29-A157A7108DAA}" type="sibTrans" cxnId="{AD51BD99-BDFA-4118-B3CD-2EA40DDF8BFA}">
      <dgm:prSet/>
      <dgm:spPr/>
      <dgm:t>
        <a:bodyPr/>
        <a:lstStyle/>
        <a:p>
          <a:endParaRPr lang="en-US" sz="1400">
            <a:latin typeface="Times New Roman" panose="02020603050405020304" pitchFamily="18" charset="0"/>
            <a:cs typeface="Times New Roman" panose="02020603050405020304" pitchFamily="18" charset="0"/>
          </a:endParaRPr>
        </a:p>
      </dgm:t>
    </dgm:pt>
    <dgm:pt modelId="{5BD61473-56F3-4D1D-8D51-66BCBD2CE282}">
      <dgm:prSet phldrT="[Text]" custT="1"/>
      <dgm:spPr/>
      <dgm:t>
        <a:bodyPr/>
        <a:lstStyle/>
        <a:p>
          <a:r>
            <a:rPr lang="en-US" sz="1400" dirty="0" smtClean="0">
              <a:latin typeface="Times New Roman" panose="02020603050405020304" pitchFamily="18" charset="0"/>
              <a:cs typeface="Times New Roman" panose="02020603050405020304" pitchFamily="18" charset="0"/>
            </a:rPr>
            <a:t>x</a:t>
          </a:r>
          <a:r>
            <a:rPr lang="en-US" sz="1400" baseline="-25000" dirty="0" smtClean="0">
              <a:latin typeface="Times New Roman" panose="02020603050405020304" pitchFamily="18" charset="0"/>
              <a:cs typeface="Times New Roman" panose="02020603050405020304" pitchFamily="18" charset="0"/>
            </a:rPr>
            <a:t>22</a:t>
          </a:r>
          <a:endParaRPr lang="en-US" sz="1400" dirty="0">
            <a:latin typeface="Times New Roman" panose="02020603050405020304" pitchFamily="18" charset="0"/>
            <a:cs typeface="Times New Roman" panose="02020603050405020304" pitchFamily="18" charset="0"/>
          </a:endParaRPr>
        </a:p>
      </dgm:t>
    </dgm:pt>
    <dgm:pt modelId="{CF045B13-4B1E-4F97-8D2C-27A292504A1D}" type="parTrans" cxnId="{B70B59B2-9F53-4DDB-AAA8-D9FA09ADA4D7}">
      <dgm:prSet custT="1"/>
      <dgm:spPr/>
      <dgm:t>
        <a:bodyPr/>
        <a:lstStyle/>
        <a:p>
          <a:endParaRPr lang="en-US" sz="1400">
            <a:latin typeface="Times New Roman" panose="02020603050405020304" pitchFamily="18" charset="0"/>
            <a:cs typeface="Times New Roman" panose="02020603050405020304" pitchFamily="18" charset="0"/>
          </a:endParaRPr>
        </a:p>
      </dgm:t>
    </dgm:pt>
    <dgm:pt modelId="{97DFF7D0-B01E-41A4-AEB9-CAE58D2AA88B}" type="sibTrans" cxnId="{B70B59B2-9F53-4DDB-AAA8-D9FA09ADA4D7}">
      <dgm:prSet/>
      <dgm:spPr/>
      <dgm:t>
        <a:bodyPr/>
        <a:lstStyle/>
        <a:p>
          <a:endParaRPr lang="en-US" sz="1400">
            <a:latin typeface="Times New Roman" panose="02020603050405020304" pitchFamily="18" charset="0"/>
            <a:cs typeface="Times New Roman" panose="02020603050405020304" pitchFamily="18" charset="0"/>
          </a:endParaRPr>
        </a:p>
      </dgm:t>
    </dgm:pt>
    <dgm:pt modelId="{C2CC9565-0ABF-4582-94F1-B2824E6B0B44}">
      <dgm:prSet phldrT="[Text]" custT="1"/>
      <dgm:spPr/>
      <dgm:t>
        <a:bodyPr/>
        <a:lstStyle/>
        <a:p>
          <a:r>
            <a:rPr lang="en-US" sz="1400" baseline="-25000" dirty="0" smtClean="0">
              <a:latin typeface="Times New Roman" panose="02020603050405020304" pitchFamily="18" charset="0"/>
              <a:cs typeface="Times New Roman" panose="02020603050405020304" pitchFamily="18" charset="0"/>
            </a:rPr>
            <a:t>x41</a:t>
          </a:r>
          <a:endParaRPr lang="en-US" sz="1400" dirty="0">
            <a:latin typeface="Times New Roman" panose="02020603050405020304" pitchFamily="18" charset="0"/>
            <a:cs typeface="Times New Roman" panose="02020603050405020304" pitchFamily="18" charset="0"/>
          </a:endParaRPr>
        </a:p>
      </dgm:t>
    </dgm:pt>
    <dgm:pt modelId="{BB10E23E-B245-43E2-9A1A-EB4F24EBE3CC}" type="parTrans" cxnId="{36EA275C-034D-4E72-B7AD-8543CDA058B6}">
      <dgm:prSet custT="1"/>
      <dgm:spPr/>
      <dgm:t>
        <a:bodyPr/>
        <a:lstStyle/>
        <a:p>
          <a:endParaRPr lang="en-US" sz="1400" dirty="0">
            <a:latin typeface="Times New Roman" panose="02020603050405020304" pitchFamily="18" charset="0"/>
            <a:cs typeface="Times New Roman" panose="02020603050405020304" pitchFamily="18" charset="0"/>
          </a:endParaRPr>
        </a:p>
      </dgm:t>
    </dgm:pt>
    <dgm:pt modelId="{C54F1983-943C-4BEF-98E2-E9DE707F084E}" type="sibTrans" cxnId="{36EA275C-034D-4E72-B7AD-8543CDA058B6}">
      <dgm:prSet/>
      <dgm:spPr/>
      <dgm:t>
        <a:bodyPr/>
        <a:lstStyle/>
        <a:p>
          <a:endParaRPr lang="en-US" sz="1400">
            <a:latin typeface="Times New Roman" panose="02020603050405020304" pitchFamily="18" charset="0"/>
            <a:cs typeface="Times New Roman" panose="02020603050405020304" pitchFamily="18" charset="0"/>
          </a:endParaRPr>
        </a:p>
      </dgm:t>
    </dgm:pt>
    <dgm:pt modelId="{CF62DFD8-7D3D-41B3-9A38-41FAE6C82F90}">
      <dgm:prSet phldrT="[Text]" custT="1"/>
      <dgm:spPr/>
      <dgm:t>
        <a:bodyPr/>
        <a:lstStyle/>
        <a:p>
          <a:r>
            <a:rPr lang="en-US" sz="1400" baseline="-25000" dirty="0" smtClean="0">
              <a:latin typeface="Times New Roman" panose="02020603050405020304" pitchFamily="18" charset="0"/>
              <a:cs typeface="Times New Roman" panose="02020603050405020304" pitchFamily="18" charset="0"/>
            </a:rPr>
            <a:t>x42</a:t>
          </a:r>
          <a:endParaRPr lang="en-US" sz="1400" dirty="0">
            <a:latin typeface="Times New Roman" panose="02020603050405020304" pitchFamily="18" charset="0"/>
            <a:cs typeface="Times New Roman" panose="02020603050405020304" pitchFamily="18" charset="0"/>
          </a:endParaRPr>
        </a:p>
      </dgm:t>
    </dgm:pt>
    <dgm:pt modelId="{6E681AE4-4D17-456F-B2CD-AD7F32D77E22}" type="parTrans" cxnId="{7D63BAE1-B00D-4BAD-91B7-6CEB5B319E8F}">
      <dgm:prSet custT="1"/>
      <dgm:spPr/>
      <dgm:t>
        <a:bodyPr/>
        <a:lstStyle/>
        <a:p>
          <a:endParaRPr lang="en-US" sz="1400">
            <a:latin typeface="Times New Roman" panose="02020603050405020304" pitchFamily="18" charset="0"/>
            <a:cs typeface="Times New Roman" panose="02020603050405020304" pitchFamily="18" charset="0"/>
          </a:endParaRPr>
        </a:p>
      </dgm:t>
    </dgm:pt>
    <dgm:pt modelId="{788CEA7D-3DB2-45A4-AD0D-A8A9AFC57AC1}" type="sibTrans" cxnId="{7D63BAE1-B00D-4BAD-91B7-6CEB5B319E8F}">
      <dgm:prSet/>
      <dgm:spPr/>
      <dgm:t>
        <a:bodyPr/>
        <a:lstStyle/>
        <a:p>
          <a:endParaRPr lang="en-US" sz="1400">
            <a:latin typeface="Times New Roman" panose="02020603050405020304" pitchFamily="18" charset="0"/>
            <a:cs typeface="Times New Roman" panose="02020603050405020304" pitchFamily="18" charset="0"/>
          </a:endParaRPr>
        </a:p>
      </dgm:t>
    </dgm:pt>
    <dgm:pt modelId="{F268D8BE-3BF1-46ED-AD6A-D3267259A31C}">
      <dgm:prSet phldrT="[Text]" custT="1"/>
      <dgm:spPr/>
      <dgm:t>
        <a:bodyPr/>
        <a:lstStyle/>
        <a:p>
          <a:r>
            <a:rPr lang="en-US" sz="1400" baseline="-25000" dirty="0" smtClean="0">
              <a:latin typeface="Times New Roman" panose="02020603050405020304" pitchFamily="18" charset="0"/>
              <a:cs typeface="Times New Roman" panose="02020603050405020304" pitchFamily="18" charset="0"/>
            </a:rPr>
            <a:t>x53</a:t>
          </a:r>
          <a:endParaRPr lang="en-US" sz="1400" dirty="0">
            <a:latin typeface="Times New Roman" panose="02020603050405020304" pitchFamily="18" charset="0"/>
            <a:cs typeface="Times New Roman" panose="02020603050405020304" pitchFamily="18" charset="0"/>
          </a:endParaRPr>
        </a:p>
      </dgm:t>
    </dgm:pt>
    <dgm:pt modelId="{A7DF8C05-0335-456F-90AB-DAB135662A88}" type="parTrans" cxnId="{C05293B8-4E52-43FA-83D5-0FC46769A5B0}">
      <dgm:prSet custT="1"/>
      <dgm:spPr/>
      <dgm:t>
        <a:bodyPr/>
        <a:lstStyle/>
        <a:p>
          <a:endParaRPr lang="en-US" sz="1400">
            <a:latin typeface="Times New Roman" panose="02020603050405020304" pitchFamily="18" charset="0"/>
            <a:cs typeface="Times New Roman" panose="02020603050405020304" pitchFamily="18" charset="0"/>
          </a:endParaRPr>
        </a:p>
      </dgm:t>
    </dgm:pt>
    <dgm:pt modelId="{4DC8B51C-9904-4F92-ADEF-4CBF55552092}" type="sibTrans" cxnId="{C05293B8-4E52-43FA-83D5-0FC46769A5B0}">
      <dgm:prSet/>
      <dgm:spPr/>
      <dgm:t>
        <a:bodyPr/>
        <a:lstStyle/>
        <a:p>
          <a:endParaRPr lang="en-US" sz="1400">
            <a:latin typeface="Times New Roman" panose="02020603050405020304" pitchFamily="18" charset="0"/>
            <a:cs typeface="Times New Roman" panose="02020603050405020304" pitchFamily="18" charset="0"/>
          </a:endParaRPr>
        </a:p>
      </dgm:t>
    </dgm:pt>
    <dgm:pt modelId="{B3983A26-BEBE-4996-9FE0-B202317D4966}">
      <dgm:prSet phldrT="[Text]" custT="1"/>
      <dgm:spPr/>
      <dgm:t>
        <a:bodyPr/>
        <a:lstStyle/>
        <a:p>
          <a:r>
            <a:rPr lang="en-US" sz="1400" baseline="-25000" dirty="0" smtClean="0">
              <a:latin typeface="Times New Roman" panose="02020603050405020304" pitchFamily="18" charset="0"/>
              <a:cs typeface="Times New Roman" panose="02020603050405020304" pitchFamily="18" charset="0"/>
            </a:rPr>
            <a:t>x51</a:t>
          </a:r>
          <a:endParaRPr lang="en-US" sz="1400" dirty="0">
            <a:latin typeface="Times New Roman" panose="02020603050405020304" pitchFamily="18" charset="0"/>
            <a:cs typeface="Times New Roman" panose="02020603050405020304" pitchFamily="18" charset="0"/>
          </a:endParaRPr>
        </a:p>
      </dgm:t>
    </dgm:pt>
    <dgm:pt modelId="{3C8E1B98-8BDC-483A-89AC-18733F2FB77F}" type="parTrans" cxnId="{BA2665F0-DB71-49BB-9358-3562AD81F49B}">
      <dgm:prSet custT="1"/>
      <dgm:spPr/>
      <dgm:t>
        <a:bodyPr/>
        <a:lstStyle/>
        <a:p>
          <a:endParaRPr lang="en-US" sz="1400">
            <a:latin typeface="Times New Roman" panose="02020603050405020304" pitchFamily="18" charset="0"/>
            <a:cs typeface="Times New Roman" panose="02020603050405020304" pitchFamily="18" charset="0"/>
          </a:endParaRPr>
        </a:p>
      </dgm:t>
    </dgm:pt>
    <dgm:pt modelId="{BB49D1F1-A615-40D2-9595-9F9673438D3D}" type="sibTrans" cxnId="{BA2665F0-DB71-49BB-9358-3562AD81F49B}">
      <dgm:prSet/>
      <dgm:spPr/>
      <dgm:t>
        <a:bodyPr/>
        <a:lstStyle/>
        <a:p>
          <a:endParaRPr lang="en-US" sz="1400">
            <a:latin typeface="Times New Roman" panose="02020603050405020304" pitchFamily="18" charset="0"/>
            <a:cs typeface="Times New Roman" panose="02020603050405020304" pitchFamily="18" charset="0"/>
          </a:endParaRPr>
        </a:p>
      </dgm:t>
    </dgm:pt>
    <dgm:pt modelId="{0E33D91C-F5AA-440D-9AE5-9C88B056ED2A}">
      <dgm:prSet phldrT="[Text]" custT="1"/>
      <dgm:spPr/>
      <dgm:t>
        <a:bodyPr/>
        <a:lstStyle/>
        <a:p>
          <a:r>
            <a:rPr lang="en-US" sz="1400" baseline="-25000" dirty="0" smtClean="0">
              <a:latin typeface="Times New Roman" panose="02020603050405020304" pitchFamily="18" charset="0"/>
              <a:cs typeface="Times New Roman" panose="02020603050405020304" pitchFamily="18" charset="0"/>
            </a:rPr>
            <a:t>x52</a:t>
          </a:r>
          <a:endParaRPr lang="en-US" sz="1400" dirty="0">
            <a:latin typeface="Times New Roman" panose="02020603050405020304" pitchFamily="18" charset="0"/>
            <a:cs typeface="Times New Roman" panose="02020603050405020304" pitchFamily="18" charset="0"/>
          </a:endParaRPr>
        </a:p>
      </dgm:t>
    </dgm:pt>
    <dgm:pt modelId="{B00625D4-3EC3-4455-A123-69E946275583}" type="parTrans" cxnId="{AF2D4655-7F97-42CB-AA46-0033CDB2F06C}">
      <dgm:prSet custT="1"/>
      <dgm:spPr/>
      <dgm:t>
        <a:bodyPr/>
        <a:lstStyle/>
        <a:p>
          <a:endParaRPr lang="en-US" sz="1400">
            <a:latin typeface="Times New Roman" panose="02020603050405020304" pitchFamily="18" charset="0"/>
            <a:cs typeface="Times New Roman" panose="02020603050405020304" pitchFamily="18" charset="0"/>
          </a:endParaRPr>
        </a:p>
      </dgm:t>
    </dgm:pt>
    <dgm:pt modelId="{8E61BE8D-917D-46C1-8161-93830C2A10C2}" type="sibTrans" cxnId="{AF2D4655-7F97-42CB-AA46-0033CDB2F06C}">
      <dgm:prSet/>
      <dgm:spPr/>
      <dgm:t>
        <a:bodyPr/>
        <a:lstStyle/>
        <a:p>
          <a:endParaRPr lang="en-US" sz="1400">
            <a:latin typeface="Times New Roman" panose="02020603050405020304" pitchFamily="18" charset="0"/>
            <a:cs typeface="Times New Roman" panose="02020603050405020304" pitchFamily="18" charset="0"/>
          </a:endParaRPr>
        </a:p>
      </dgm:t>
    </dgm:pt>
    <dgm:pt modelId="{1D92FF1A-8E6C-4CDA-A99A-3E60532D566C}" type="pres">
      <dgm:prSet presAssocID="{A0ECC0A3-3E26-40F6-A956-9A7E217EE0DD}" presName="diagram" presStyleCnt="0">
        <dgm:presLayoutVars>
          <dgm:chPref val="1"/>
          <dgm:dir/>
          <dgm:animOne val="branch"/>
          <dgm:animLvl val="lvl"/>
          <dgm:resizeHandles val="exact"/>
        </dgm:presLayoutVars>
      </dgm:prSet>
      <dgm:spPr/>
      <dgm:t>
        <a:bodyPr/>
        <a:lstStyle/>
        <a:p>
          <a:endParaRPr lang="en-US"/>
        </a:p>
      </dgm:t>
    </dgm:pt>
    <dgm:pt modelId="{D1DB0AD0-40FC-4DF8-BBCD-1F18F65ECDD3}" type="pres">
      <dgm:prSet presAssocID="{BB4D42BF-1F80-422C-945B-D329E940166F}" presName="root1" presStyleCnt="0"/>
      <dgm:spPr/>
      <dgm:t>
        <a:bodyPr/>
        <a:lstStyle/>
        <a:p>
          <a:endParaRPr lang="en-US"/>
        </a:p>
      </dgm:t>
    </dgm:pt>
    <dgm:pt modelId="{306441A9-2704-477B-BAC1-ED39BBC89649}" type="pres">
      <dgm:prSet presAssocID="{BB4D42BF-1F80-422C-945B-D329E940166F}" presName="LevelOneTextNode" presStyleLbl="node0" presStyleIdx="0" presStyleCnt="1">
        <dgm:presLayoutVars>
          <dgm:chPref val="3"/>
        </dgm:presLayoutVars>
      </dgm:prSet>
      <dgm:spPr/>
      <dgm:t>
        <a:bodyPr/>
        <a:lstStyle/>
        <a:p>
          <a:endParaRPr lang="en-US"/>
        </a:p>
      </dgm:t>
    </dgm:pt>
    <dgm:pt modelId="{CF801CC1-174D-43AC-8A35-55E31C21B2C2}" type="pres">
      <dgm:prSet presAssocID="{BB4D42BF-1F80-422C-945B-D329E940166F}" presName="level2hierChild" presStyleCnt="0"/>
      <dgm:spPr/>
      <dgm:t>
        <a:bodyPr/>
        <a:lstStyle/>
        <a:p>
          <a:endParaRPr lang="en-US"/>
        </a:p>
      </dgm:t>
    </dgm:pt>
    <dgm:pt modelId="{D5A4F656-0032-4758-AB08-BA10D05BE1D9}" type="pres">
      <dgm:prSet presAssocID="{B16BC364-96A7-420F-BC31-DFA966A90F6A}" presName="conn2-1" presStyleLbl="parChTrans1D2" presStyleIdx="0" presStyleCnt="5"/>
      <dgm:spPr/>
      <dgm:t>
        <a:bodyPr/>
        <a:lstStyle/>
        <a:p>
          <a:endParaRPr lang="en-US"/>
        </a:p>
      </dgm:t>
    </dgm:pt>
    <dgm:pt modelId="{CF802E1D-7CD9-4541-A032-0342C659C42F}" type="pres">
      <dgm:prSet presAssocID="{B16BC364-96A7-420F-BC31-DFA966A90F6A}" presName="connTx" presStyleLbl="parChTrans1D2" presStyleIdx="0" presStyleCnt="5"/>
      <dgm:spPr/>
      <dgm:t>
        <a:bodyPr/>
        <a:lstStyle/>
        <a:p>
          <a:endParaRPr lang="en-US"/>
        </a:p>
      </dgm:t>
    </dgm:pt>
    <dgm:pt modelId="{D80D886C-AA80-40FB-8CA6-8319C24D6D61}" type="pres">
      <dgm:prSet presAssocID="{89725388-FF40-42B3-B78E-E2A8A82894BA}" presName="root2" presStyleCnt="0"/>
      <dgm:spPr/>
      <dgm:t>
        <a:bodyPr/>
        <a:lstStyle/>
        <a:p>
          <a:endParaRPr lang="en-US"/>
        </a:p>
      </dgm:t>
    </dgm:pt>
    <dgm:pt modelId="{2BC7A9DC-CAC3-40A2-9B6A-5B0B4B887E9A}" type="pres">
      <dgm:prSet presAssocID="{89725388-FF40-42B3-B78E-E2A8A82894BA}" presName="LevelTwoTextNode" presStyleLbl="node2" presStyleIdx="0" presStyleCnt="5">
        <dgm:presLayoutVars>
          <dgm:chPref val="3"/>
        </dgm:presLayoutVars>
      </dgm:prSet>
      <dgm:spPr/>
      <dgm:t>
        <a:bodyPr/>
        <a:lstStyle/>
        <a:p>
          <a:endParaRPr lang="en-US"/>
        </a:p>
      </dgm:t>
    </dgm:pt>
    <dgm:pt modelId="{E34F506D-77EF-43AC-944A-F65B34F6232B}" type="pres">
      <dgm:prSet presAssocID="{89725388-FF40-42B3-B78E-E2A8A82894BA}" presName="level3hierChild" presStyleCnt="0"/>
      <dgm:spPr/>
      <dgm:t>
        <a:bodyPr/>
        <a:lstStyle/>
        <a:p>
          <a:endParaRPr lang="en-US"/>
        </a:p>
      </dgm:t>
    </dgm:pt>
    <dgm:pt modelId="{274BD3D4-CEC7-4008-87CD-91C303376FC5}" type="pres">
      <dgm:prSet presAssocID="{A876765B-19BB-4C3F-B622-9F4EF9118CCB}" presName="conn2-1" presStyleLbl="parChTrans1D3" presStyleIdx="0" presStyleCnt="12"/>
      <dgm:spPr/>
      <dgm:t>
        <a:bodyPr/>
        <a:lstStyle/>
        <a:p>
          <a:endParaRPr lang="en-US"/>
        </a:p>
      </dgm:t>
    </dgm:pt>
    <dgm:pt modelId="{F463D94C-B2DA-4B07-9938-8AE9D181540A}" type="pres">
      <dgm:prSet presAssocID="{A876765B-19BB-4C3F-B622-9F4EF9118CCB}" presName="connTx" presStyleLbl="parChTrans1D3" presStyleIdx="0" presStyleCnt="12"/>
      <dgm:spPr/>
      <dgm:t>
        <a:bodyPr/>
        <a:lstStyle/>
        <a:p>
          <a:endParaRPr lang="en-US"/>
        </a:p>
      </dgm:t>
    </dgm:pt>
    <dgm:pt modelId="{2E733CF7-AD16-42B3-B484-D37816CAF29C}" type="pres">
      <dgm:prSet presAssocID="{90005073-B91B-4BA1-8456-65F6D8ECAAE6}" presName="root2" presStyleCnt="0"/>
      <dgm:spPr/>
      <dgm:t>
        <a:bodyPr/>
        <a:lstStyle/>
        <a:p>
          <a:endParaRPr lang="en-US"/>
        </a:p>
      </dgm:t>
    </dgm:pt>
    <dgm:pt modelId="{0643BD0A-9072-47E3-A8AA-E0B5D30F2003}" type="pres">
      <dgm:prSet presAssocID="{90005073-B91B-4BA1-8456-65F6D8ECAAE6}" presName="LevelTwoTextNode" presStyleLbl="node3" presStyleIdx="0" presStyleCnt="12">
        <dgm:presLayoutVars>
          <dgm:chPref val="3"/>
        </dgm:presLayoutVars>
      </dgm:prSet>
      <dgm:spPr/>
      <dgm:t>
        <a:bodyPr/>
        <a:lstStyle/>
        <a:p>
          <a:endParaRPr lang="en-US"/>
        </a:p>
      </dgm:t>
    </dgm:pt>
    <dgm:pt modelId="{C4D4B624-7EF1-4DA2-B68C-C7D3941924A8}" type="pres">
      <dgm:prSet presAssocID="{90005073-B91B-4BA1-8456-65F6D8ECAAE6}" presName="level3hierChild" presStyleCnt="0"/>
      <dgm:spPr/>
      <dgm:t>
        <a:bodyPr/>
        <a:lstStyle/>
        <a:p>
          <a:endParaRPr lang="en-US"/>
        </a:p>
      </dgm:t>
    </dgm:pt>
    <dgm:pt modelId="{12C57A31-E388-4541-BC99-59F3CD502495}" type="pres">
      <dgm:prSet presAssocID="{9D027289-969E-4CB6-A17D-C34D95500BAE}" presName="conn2-1" presStyleLbl="parChTrans1D3" presStyleIdx="1" presStyleCnt="12"/>
      <dgm:spPr/>
      <dgm:t>
        <a:bodyPr/>
        <a:lstStyle/>
        <a:p>
          <a:endParaRPr lang="en-US"/>
        </a:p>
      </dgm:t>
    </dgm:pt>
    <dgm:pt modelId="{FBF8DA64-A14D-4E84-A569-8458E8A50E78}" type="pres">
      <dgm:prSet presAssocID="{9D027289-969E-4CB6-A17D-C34D95500BAE}" presName="connTx" presStyleLbl="parChTrans1D3" presStyleIdx="1" presStyleCnt="12"/>
      <dgm:spPr/>
      <dgm:t>
        <a:bodyPr/>
        <a:lstStyle/>
        <a:p>
          <a:endParaRPr lang="en-US"/>
        </a:p>
      </dgm:t>
    </dgm:pt>
    <dgm:pt modelId="{645BEA40-67FD-4A68-ABED-6DA345C67490}" type="pres">
      <dgm:prSet presAssocID="{5ADBC884-AF20-400F-8B6D-2F3CB333DC1B}" presName="root2" presStyleCnt="0"/>
      <dgm:spPr/>
      <dgm:t>
        <a:bodyPr/>
        <a:lstStyle/>
        <a:p>
          <a:endParaRPr lang="en-US"/>
        </a:p>
      </dgm:t>
    </dgm:pt>
    <dgm:pt modelId="{E603D2A2-D612-43C0-96ED-7526397DBBDE}" type="pres">
      <dgm:prSet presAssocID="{5ADBC884-AF20-400F-8B6D-2F3CB333DC1B}" presName="LevelTwoTextNode" presStyleLbl="node3" presStyleIdx="1" presStyleCnt="12">
        <dgm:presLayoutVars>
          <dgm:chPref val="3"/>
        </dgm:presLayoutVars>
      </dgm:prSet>
      <dgm:spPr/>
      <dgm:t>
        <a:bodyPr/>
        <a:lstStyle/>
        <a:p>
          <a:endParaRPr lang="en-US"/>
        </a:p>
      </dgm:t>
    </dgm:pt>
    <dgm:pt modelId="{FE97F8B7-21B9-482E-A7EF-3D26D0D82A00}" type="pres">
      <dgm:prSet presAssocID="{5ADBC884-AF20-400F-8B6D-2F3CB333DC1B}" presName="level3hierChild" presStyleCnt="0"/>
      <dgm:spPr/>
      <dgm:t>
        <a:bodyPr/>
        <a:lstStyle/>
        <a:p>
          <a:endParaRPr lang="en-US"/>
        </a:p>
      </dgm:t>
    </dgm:pt>
    <dgm:pt modelId="{AD98E930-AB8E-448E-B25A-FEBBDC227F4F}" type="pres">
      <dgm:prSet presAssocID="{F88ED5A0-2168-4A81-A2E0-71AF7DEA801A}" presName="conn2-1" presStyleLbl="parChTrans1D2" presStyleIdx="1" presStyleCnt="5"/>
      <dgm:spPr/>
      <dgm:t>
        <a:bodyPr/>
        <a:lstStyle/>
        <a:p>
          <a:endParaRPr lang="en-US"/>
        </a:p>
      </dgm:t>
    </dgm:pt>
    <dgm:pt modelId="{00578A9F-762D-4434-A48E-0AE02563CDB5}" type="pres">
      <dgm:prSet presAssocID="{F88ED5A0-2168-4A81-A2E0-71AF7DEA801A}" presName="connTx" presStyleLbl="parChTrans1D2" presStyleIdx="1" presStyleCnt="5"/>
      <dgm:spPr/>
      <dgm:t>
        <a:bodyPr/>
        <a:lstStyle/>
        <a:p>
          <a:endParaRPr lang="en-US"/>
        </a:p>
      </dgm:t>
    </dgm:pt>
    <dgm:pt modelId="{CD928E77-A695-4187-9D0B-FD0B13731EE5}" type="pres">
      <dgm:prSet presAssocID="{22DDA812-8E49-4FF0-814A-936A6D098187}" presName="root2" presStyleCnt="0"/>
      <dgm:spPr/>
      <dgm:t>
        <a:bodyPr/>
        <a:lstStyle/>
        <a:p>
          <a:endParaRPr lang="en-US"/>
        </a:p>
      </dgm:t>
    </dgm:pt>
    <dgm:pt modelId="{3F7CDD97-4806-4E60-8454-8945238050FE}" type="pres">
      <dgm:prSet presAssocID="{22DDA812-8E49-4FF0-814A-936A6D098187}" presName="LevelTwoTextNode" presStyleLbl="node2" presStyleIdx="1" presStyleCnt="5">
        <dgm:presLayoutVars>
          <dgm:chPref val="3"/>
        </dgm:presLayoutVars>
      </dgm:prSet>
      <dgm:spPr/>
      <dgm:t>
        <a:bodyPr/>
        <a:lstStyle/>
        <a:p>
          <a:endParaRPr lang="en-US"/>
        </a:p>
      </dgm:t>
    </dgm:pt>
    <dgm:pt modelId="{D2D40C36-8F20-4994-B059-2D046810D381}" type="pres">
      <dgm:prSet presAssocID="{22DDA812-8E49-4FF0-814A-936A6D098187}" presName="level3hierChild" presStyleCnt="0"/>
      <dgm:spPr/>
      <dgm:t>
        <a:bodyPr/>
        <a:lstStyle/>
        <a:p>
          <a:endParaRPr lang="en-US"/>
        </a:p>
      </dgm:t>
    </dgm:pt>
    <dgm:pt modelId="{F563D426-F466-4966-B132-D9135461AE32}" type="pres">
      <dgm:prSet presAssocID="{B653973B-A6FE-4C87-9DC5-9C7626BB232B}" presName="conn2-1" presStyleLbl="parChTrans1D3" presStyleIdx="2" presStyleCnt="12"/>
      <dgm:spPr/>
      <dgm:t>
        <a:bodyPr/>
        <a:lstStyle/>
        <a:p>
          <a:endParaRPr lang="en-US"/>
        </a:p>
      </dgm:t>
    </dgm:pt>
    <dgm:pt modelId="{970EE71A-1C79-44DE-9595-339C04831045}" type="pres">
      <dgm:prSet presAssocID="{B653973B-A6FE-4C87-9DC5-9C7626BB232B}" presName="connTx" presStyleLbl="parChTrans1D3" presStyleIdx="2" presStyleCnt="12"/>
      <dgm:spPr/>
      <dgm:t>
        <a:bodyPr/>
        <a:lstStyle/>
        <a:p>
          <a:endParaRPr lang="en-US"/>
        </a:p>
      </dgm:t>
    </dgm:pt>
    <dgm:pt modelId="{5F8F2219-CBEC-4850-B888-517E624041C7}" type="pres">
      <dgm:prSet presAssocID="{BCB4602E-1F8F-4216-9242-9BC7276536F9}" presName="root2" presStyleCnt="0"/>
      <dgm:spPr/>
      <dgm:t>
        <a:bodyPr/>
        <a:lstStyle/>
        <a:p>
          <a:endParaRPr lang="en-US"/>
        </a:p>
      </dgm:t>
    </dgm:pt>
    <dgm:pt modelId="{E101D49C-B2D5-41A5-8F98-4962BEA0D538}" type="pres">
      <dgm:prSet presAssocID="{BCB4602E-1F8F-4216-9242-9BC7276536F9}" presName="LevelTwoTextNode" presStyleLbl="node3" presStyleIdx="2" presStyleCnt="12">
        <dgm:presLayoutVars>
          <dgm:chPref val="3"/>
        </dgm:presLayoutVars>
      </dgm:prSet>
      <dgm:spPr/>
      <dgm:t>
        <a:bodyPr/>
        <a:lstStyle/>
        <a:p>
          <a:endParaRPr lang="en-US"/>
        </a:p>
      </dgm:t>
    </dgm:pt>
    <dgm:pt modelId="{EE86D43A-589F-4D81-BA1D-C4506BB57C4E}" type="pres">
      <dgm:prSet presAssocID="{BCB4602E-1F8F-4216-9242-9BC7276536F9}" presName="level3hierChild" presStyleCnt="0"/>
      <dgm:spPr/>
      <dgm:t>
        <a:bodyPr/>
        <a:lstStyle/>
        <a:p>
          <a:endParaRPr lang="en-US"/>
        </a:p>
      </dgm:t>
    </dgm:pt>
    <dgm:pt modelId="{7AD46A7D-BF5E-4AC1-9F50-46088429131C}" type="pres">
      <dgm:prSet presAssocID="{CF045B13-4B1E-4F97-8D2C-27A292504A1D}" presName="conn2-1" presStyleLbl="parChTrans1D3" presStyleIdx="3" presStyleCnt="12"/>
      <dgm:spPr/>
      <dgm:t>
        <a:bodyPr/>
        <a:lstStyle/>
        <a:p>
          <a:endParaRPr lang="en-US"/>
        </a:p>
      </dgm:t>
    </dgm:pt>
    <dgm:pt modelId="{6446D5B3-1ED7-4716-AAAA-B3CE660128F3}" type="pres">
      <dgm:prSet presAssocID="{CF045B13-4B1E-4F97-8D2C-27A292504A1D}" presName="connTx" presStyleLbl="parChTrans1D3" presStyleIdx="3" presStyleCnt="12"/>
      <dgm:spPr/>
      <dgm:t>
        <a:bodyPr/>
        <a:lstStyle/>
        <a:p>
          <a:endParaRPr lang="en-US"/>
        </a:p>
      </dgm:t>
    </dgm:pt>
    <dgm:pt modelId="{5DB0D101-4DAA-45BB-9817-2FB5A324A8FF}" type="pres">
      <dgm:prSet presAssocID="{5BD61473-56F3-4D1D-8D51-66BCBD2CE282}" presName="root2" presStyleCnt="0"/>
      <dgm:spPr/>
      <dgm:t>
        <a:bodyPr/>
        <a:lstStyle/>
        <a:p>
          <a:endParaRPr lang="en-US"/>
        </a:p>
      </dgm:t>
    </dgm:pt>
    <dgm:pt modelId="{E8E88FF5-F164-41FA-BE12-DB77CCD3B3B1}" type="pres">
      <dgm:prSet presAssocID="{5BD61473-56F3-4D1D-8D51-66BCBD2CE282}" presName="LevelTwoTextNode" presStyleLbl="node3" presStyleIdx="3" presStyleCnt="12">
        <dgm:presLayoutVars>
          <dgm:chPref val="3"/>
        </dgm:presLayoutVars>
      </dgm:prSet>
      <dgm:spPr/>
      <dgm:t>
        <a:bodyPr/>
        <a:lstStyle/>
        <a:p>
          <a:endParaRPr lang="en-US"/>
        </a:p>
      </dgm:t>
    </dgm:pt>
    <dgm:pt modelId="{1ACFAE26-B45A-4341-83D9-F3E786A35234}" type="pres">
      <dgm:prSet presAssocID="{5BD61473-56F3-4D1D-8D51-66BCBD2CE282}" presName="level3hierChild" presStyleCnt="0"/>
      <dgm:spPr/>
      <dgm:t>
        <a:bodyPr/>
        <a:lstStyle/>
        <a:p>
          <a:endParaRPr lang="en-US"/>
        </a:p>
      </dgm:t>
    </dgm:pt>
    <dgm:pt modelId="{FC3CBE57-BDC4-48A9-9844-6911371DDF68}" type="pres">
      <dgm:prSet presAssocID="{0FA3AACD-FB3B-41A7-A727-F816FB7D878B}" presName="conn2-1" presStyleLbl="parChTrans1D2" presStyleIdx="2" presStyleCnt="5"/>
      <dgm:spPr/>
      <dgm:t>
        <a:bodyPr/>
        <a:lstStyle/>
        <a:p>
          <a:endParaRPr lang="en-US"/>
        </a:p>
      </dgm:t>
    </dgm:pt>
    <dgm:pt modelId="{080D315A-6D2E-4ED7-B1BA-E7904672CB2A}" type="pres">
      <dgm:prSet presAssocID="{0FA3AACD-FB3B-41A7-A727-F816FB7D878B}" presName="connTx" presStyleLbl="parChTrans1D2" presStyleIdx="2" presStyleCnt="5"/>
      <dgm:spPr/>
      <dgm:t>
        <a:bodyPr/>
        <a:lstStyle/>
        <a:p>
          <a:endParaRPr lang="en-US"/>
        </a:p>
      </dgm:t>
    </dgm:pt>
    <dgm:pt modelId="{22622B0D-8163-4357-A853-E2404FB6BE2F}" type="pres">
      <dgm:prSet presAssocID="{20AEB6B4-647D-4024-979B-AF688FBA1ABA}" presName="root2" presStyleCnt="0"/>
      <dgm:spPr/>
      <dgm:t>
        <a:bodyPr/>
        <a:lstStyle/>
        <a:p>
          <a:endParaRPr lang="en-US"/>
        </a:p>
      </dgm:t>
    </dgm:pt>
    <dgm:pt modelId="{86DB748C-6290-4BF0-BD74-F1D096136C38}" type="pres">
      <dgm:prSet presAssocID="{20AEB6B4-647D-4024-979B-AF688FBA1ABA}" presName="LevelTwoTextNode" presStyleLbl="node2" presStyleIdx="2" presStyleCnt="5">
        <dgm:presLayoutVars>
          <dgm:chPref val="3"/>
        </dgm:presLayoutVars>
      </dgm:prSet>
      <dgm:spPr/>
      <dgm:t>
        <a:bodyPr/>
        <a:lstStyle/>
        <a:p>
          <a:endParaRPr lang="en-US"/>
        </a:p>
      </dgm:t>
    </dgm:pt>
    <dgm:pt modelId="{AC0F4779-8FB1-4177-B810-C6042F009C3B}" type="pres">
      <dgm:prSet presAssocID="{20AEB6B4-647D-4024-979B-AF688FBA1ABA}" presName="level3hierChild" presStyleCnt="0"/>
      <dgm:spPr/>
      <dgm:t>
        <a:bodyPr/>
        <a:lstStyle/>
        <a:p>
          <a:endParaRPr lang="en-US"/>
        </a:p>
      </dgm:t>
    </dgm:pt>
    <dgm:pt modelId="{A6AE8790-01F7-45E4-B11C-33E481081D64}" type="pres">
      <dgm:prSet presAssocID="{86D33D57-1882-41B2-A08A-0AF876793029}" presName="conn2-1" presStyleLbl="parChTrans1D3" presStyleIdx="4" presStyleCnt="12"/>
      <dgm:spPr/>
      <dgm:t>
        <a:bodyPr/>
        <a:lstStyle/>
        <a:p>
          <a:endParaRPr lang="en-US"/>
        </a:p>
      </dgm:t>
    </dgm:pt>
    <dgm:pt modelId="{A1225C96-526A-4086-8A1C-1ECC2BE407DE}" type="pres">
      <dgm:prSet presAssocID="{86D33D57-1882-41B2-A08A-0AF876793029}" presName="connTx" presStyleLbl="parChTrans1D3" presStyleIdx="4" presStyleCnt="12"/>
      <dgm:spPr/>
      <dgm:t>
        <a:bodyPr/>
        <a:lstStyle/>
        <a:p>
          <a:endParaRPr lang="en-US"/>
        </a:p>
      </dgm:t>
    </dgm:pt>
    <dgm:pt modelId="{5CA10E5C-9526-4020-AD0D-62326562A1C8}" type="pres">
      <dgm:prSet presAssocID="{60D26B46-B890-424F-A695-7F3228BD1F50}" presName="root2" presStyleCnt="0"/>
      <dgm:spPr/>
      <dgm:t>
        <a:bodyPr/>
        <a:lstStyle/>
        <a:p>
          <a:endParaRPr lang="en-US"/>
        </a:p>
      </dgm:t>
    </dgm:pt>
    <dgm:pt modelId="{CF8B92DB-1B41-4C58-BB38-C71D1B9D90A9}" type="pres">
      <dgm:prSet presAssocID="{60D26B46-B890-424F-A695-7F3228BD1F50}" presName="LevelTwoTextNode" presStyleLbl="node3" presStyleIdx="4" presStyleCnt="12">
        <dgm:presLayoutVars>
          <dgm:chPref val="3"/>
        </dgm:presLayoutVars>
      </dgm:prSet>
      <dgm:spPr/>
      <dgm:t>
        <a:bodyPr/>
        <a:lstStyle/>
        <a:p>
          <a:endParaRPr lang="en-US"/>
        </a:p>
      </dgm:t>
    </dgm:pt>
    <dgm:pt modelId="{26A5D15E-D620-476F-A62C-C508FC2EB886}" type="pres">
      <dgm:prSet presAssocID="{60D26B46-B890-424F-A695-7F3228BD1F50}" presName="level3hierChild" presStyleCnt="0"/>
      <dgm:spPr/>
      <dgm:t>
        <a:bodyPr/>
        <a:lstStyle/>
        <a:p>
          <a:endParaRPr lang="en-US"/>
        </a:p>
      </dgm:t>
    </dgm:pt>
    <dgm:pt modelId="{2D837403-7555-49A9-87E7-112C007E5195}" type="pres">
      <dgm:prSet presAssocID="{F0C7282A-C13D-45A8-A452-9D28918761E2}" presName="conn2-1" presStyleLbl="parChTrans1D3" presStyleIdx="5" presStyleCnt="12"/>
      <dgm:spPr/>
      <dgm:t>
        <a:bodyPr/>
        <a:lstStyle/>
        <a:p>
          <a:endParaRPr lang="en-US"/>
        </a:p>
      </dgm:t>
    </dgm:pt>
    <dgm:pt modelId="{39FD27BF-0B90-4E83-B298-0FC46E2CEA53}" type="pres">
      <dgm:prSet presAssocID="{F0C7282A-C13D-45A8-A452-9D28918761E2}" presName="connTx" presStyleLbl="parChTrans1D3" presStyleIdx="5" presStyleCnt="12"/>
      <dgm:spPr/>
      <dgm:t>
        <a:bodyPr/>
        <a:lstStyle/>
        <a:p>
          <a:endParaRPr lang="en-US"/>
        </a:p>
      </dgm:t>
    </dgm:pt>
    <dgm:pt modelId="{59C6F22A-967F-4848-B7AE-72308B7652B7}" type="pres">
      <dgm:prSet presAssocID="{2832D00E-35B1-4B8E-9E66-59CE22C66E17}" presName="root2" presStyleCnt="0"/>
      <dgm:spPr/>
      <dgm:t>
        <a:bodyPr/>
        <a:lstStyle/>
        <a:p>
          <a:endParaRPr lang="en-US"/>
        </a:p>
      </dgm:t>
    </dgm:pt>
    <dgm:pt modelId="{F634E413-AF35-4265-A45E-F948DF453BD3}" type="pres">
      <dgm:prSet presAssocID="{2832D00E-35B1-4B8E-9E66-59CE22C66E17}" presName="LevelTwoTextNode" presStyleLbl="node3" presStyleIdx="5" presStyleCnt="12">
        <dgm:presLayoutVars>
          <dgm:chPref val="3"/>
        </dgm:presLayoutVars>
      </dgm:prSet>
      <dgm:spPr/>
      <dgm:t>
        <a:bodyPr/>
        <a:lstStyle/>
        <a:p>
          <a:endParaRPr lang="en-US"/>
        </a:p>
      </dgm:t>
    </dgm:pt>
    <dgm:pt modelId="{B4C6C72E-AB39-439E-86F5-61E3BF07DDA5}" type="pres">
      <dgm:prSet presAssocID="{2832D00E-35B1-4B8E-9E66-59CE22C66E17}" presName="level3hierChild" presStyleCnt="0"/>
      <dgm:spPr/>
      <dgm:t>
        <a:bodyPr/>
        <a:lstStyle/>
        <a:p>
          <a:endParaRPr lang="en-US"/>
        </a:p>
      </dgm:t>
    </dgm:pt>
    <dgm:pt modelId="{CB87E3AF-24D7-40FE-9EE8-3003A5D65A22}" type="pres">
      <dgm:prSet presAssocID="{F89DC020-DD1C-428A-A213-8163F259D122}" presName="conn2-1" presStyleLbl="parChTrans1D3" presStyleIdx="6" presStyleCnt="12"/>
      <dgm:spPr/>
      <dgm:t>
        <a:bodyPr/>
        <a:lstStyle/>
        <a:p>
          <a:endParaRPr lang="en-US"/>
        </a:p>
      </dgm:t>
    </dgm:pt>
    <dgm:pt modelId="{BB4A4673-7CAC-4A3E-9DA6-638FEC5CC5CF}" type="pres">
      <dgm:prSet presAssocID="{F89DC020-DD1C-428A-A213-8163F259D122}" presName="connTx" presStyleLbl="parChTrans1D3" presStyleIdx="6" presStyleCnt="12"/>
      <dgm:spPr/>
      <dgm:t>
        <a:bodyPr/>
        <a:lstStyle/>
        <a:p>
          <a:endParaRPr lang="en-US"/>
        </a:p>
      </dgm:t>
    </dgm:pt>
    <dgm:pt modelId="{35797889-75AC-42FF-9710-5490802D59A1}" type="pres">
      <dgm:prSet presAssocID="{12B4A01A-213D-470F-904C-BE2F5EECC7F3}" presName="root2" presStyleCnt="0"/>
      <dgm:spPr/>
      <dgm:t>
        <a:bodyPr/>
        <a:lstStyle/>
        <a:p>
          <a:endParaRPr lang="en-US"/>
        </a:p>
      </dgm:t>
    </dgm:pt>
    <dgm:pt modelId="{154A7328-46EA-43C0-8D9B-A4D6E956E566}" type="pres">
      <dgm:prSet presAssocID="{12B4A01A-213D-470F-904C-BE2F5EECC7F3}" presName="LevelTwoTextNode" presStyleLbl="node3" presStyleIdx="6" presStyleCnt="12">
        <dgm:presLayoutVars>
          <dgm:chPref val="3"/>
        </dgm:presLayoutVars>
      </dgm:prSet>
      <dgm:spPr/>
      <dgm:t>
        <a:bodyPr/>
        <a:lstStyle/>
        <a:p>
          <a:endParaRPr lang="en-US"/>
        </a:p>
      </dgm:t>
    </dgm:pt>
    <dgm:pt modelId="{C18A906F-F7FD-4BF7-B040-7AF8A4F1A2D6}" type="pres">
      <dgm:prSet presAssocID="{12B4A01A-213D-470F-904C-BE2F5EECC7F3}" presName="level3hierChild" presStyleCnt="0"/>
      <dgm:spPr/>
      <dgm:t>
        <a:bodyPr/>
        <a:lstStyle/>
        <a:p>
          <a:endParaRPr lang="en-US"/>
        </a:p>
      </dgm:t>
    </dgm:pt>
    <dgm:pt modelId="{AA1EC603-E8D0-4087-B6B1-082C246FD78A}" type="pres">
      <dgm:prSet presAssocID="{A6B4BA12-68A9-4236-A553-252260D8BB23}" presName="conn2-1" presStyleLbl="parChTrans1D2" presStyleIdx="3" presStyleCnt="5"/>
      <dgm:spPr/>
      <dgm:t>
        <a:bodyPr/>
        <a:lstStyle/>
        <a:p>
          <a:endParaRPr lang="en-US"/>
        </a:p>
      </dgm:t>
    </dgm:pt>
    <dgm:pt modelId="{78B6636C-D5EE-4F76-AD76-E49FB3B559CD}" type="pres">
      <dgm:prSet presAssocID="{A6B4BA12-68A9-4236-A553-252260D8BB23}" presName="connTx" presStyleLbl="parChTrans1D2" presStyleIdx="3" presStyleCnt="5"/>
      <dgm:spPr/>
      <dgm:t>
        <a:bodyPr/>
        <a:lstStyle/>
        <a:p>
          <a:endParaRPr lang="en-US"/>
        </a:p>
      </dgm:t>
    </dgm:pt>
    <dgm:pt modelId="{050EC3CE-27E0-4B18-9606-A2FEBD4806C3}" type="pres">
      <dgm:prSet presAssocID="{D37AF008-08C3-44D5-B5CD-EA71A906E365}" presName="root2" presStyleCnt="0"/>
      <dgm:spPr/>
      <dgm:t>
        <a:bodyPr/>
        <a:lstStyle/>
        <a:p>
          <a:endParaRPr lang="en-US"/>
        </a:p>
      </dgm:t>
    </dgm:pt>
    <dgm:pt modelId="{8F721D6D-7BA7-4BC7-B10D-33D754D5C2E8}" type="pres">
      <dgm:prSet presAssocID="{D37AF008-08C3-44D5-B5CD-EA71A906E365}" presName="LevelTwoTextNode" presStyleLbl="node2" presStyleIdx="3" presStyleCnt="5">
        <dgm:presLayoutVars>
          <dgm:chPref val="3"/>
        </dgm:presLayoutVars>
      </dgm:prSet>
      <dgm:spPr/>
      <dgm:t>
        <a:bodyPr/>
        <a:lstStyle/>
        <a:p>
          <a:endParaRPr lang="en-US"/>
        </a:p>
      </dgm:t>
    </dgm:pt>
    <dgm:pt modelId="{1D7F085C-3968-41DE-A704-FDBEA0AC6FCE}" type="pres">
      <dgm:prSet presAssocID="{D37AF008-08C3-44D5-B5CD-EA71A906E365}" presName="level3hierChild" presStyleCnt="0"/>
      <dgm:spPr/>
      <dgm:t>
        <a:bodyPr/>
        <a:lstStyle/>
        <a:p>
          <a:endParaRPr lang="en-US"/>
        </a:p>
      </dgm:t>
    </dgm:pt>
    <dgm:pt modelId="{C33F1841-9416-4B96-AB90-F2BE88E3DF9E}" type="pres">
      <dgm:prSet presAssocID="{BB10E23E-B245-43E2-9A1A-EB4F24EBE3CC}" presName="conn2-1" presStyleLbl="parChTrans1D3" presStyleIdx="7" presStyleCnt="12"/>
      <dgm:spPr/>
      <dgm:t>
        <a:bodyPr/>
        <a:lstStyle/>
        <a:p>
          <a:endParaRPr lang="en-US"/>
        </a:p>
      </dgm:t>
    </dgm:pt>
    <dgm:pt modelId="{BD88BBE4-A7FA-4C2E-96FD-502EA5F55FF7}" type="pres">
      <dgm:prSet presAssocID="{BB10E23E-B245-43E2-9A1A-EB4F24EBE3CC}" presName="connTx" presStyleLbl="parChTrans1D3" presStyleIdx="7" presStyleCnt="12"/>
      <dgm:spPr/>
      <dgm:t>
        <a:bodyPr/>
        <a:lstStyle/>
        <a:p>
          <a:endParaRPr lang="en-US"/>
        </a:p>
      </dgm:t>
    </dgm:pt>
    <dgm:pt modelId="{96408322-96E9-496D-AF84-B151D3983736}" type="pres">
      <dgm:prSet presAssocID="{C2CC9565-0ABF-4582-94F1-B2824E6B0B44}" presName="root2" presStyleCnt="0"/>
      <dgm:spPr/>
      <dgm:t>
        <a:bodyPr/>
        <a:lstStyle/>
        <a:p>
          <a:endParaRPr lang="en-US"/>
        </a:p>
      </dgm:t>
    </dgm:pt>
    <dgm:pt modelId="{87E6BD69-A898-487E-A838-2A7D107AAE25}" type="pres">
      <dgm:prSet presAssocID="{C2CC9565-0ABF-4582-94F1-B2824E6B0B44}" presName="LevelTwoTextNode" presStyleLbl="node3" presStyleIdx="7" presStyleCnt="12">
        <dgm:presLayoutVars>
          <dgm:chPref val="3"/>
        </dgm:presLayoutVars>
      </dgm:prSet>
      <dgm:spPr/>
      <dgm:t>
        <a:bodyPr/>
        <a:lstStyle/>
        <a:p>
          <a:endParaRPr lang="en-US"/>
        </a:p>
      </dgm:t>
    </dgm:pt>
    <dgm:pt modelId="{716FBC4C-BA43-4DC7-8ED3-1AD106118D61}" type="pres">
      <dgm:prSet presAssocID="{C2CC9565-0ABF-4582-94F1-B2824E6B0B44}" presName="level3hierChild" presStyleCnt="0"/>
      <dgm:spPr/>
      <dgm:t>
        <a:bodyPr/>
        <a:lstStyle/>
        <a:p>
          <a:endParaRPr lang="en-US"/>
        </a:p>
      </dgm:t>
    </dgm:pt>
    <dgm:pt modelId="{AD6C9EAE-D6CF-40E1-B4B2-E8059C6913B7}" type="pres">
      <dgm:prSet presAssocID="{6E681AE4-4D17-456F-B2CD-AD7F32D77E22}" presName="conn2-1" presStyleLbl="parChTrans1D3" presStyleIdx="8" presStyleCnt="12"/>
      <dgm:spPr/>
      <dgm:t>
        <a:bodyPr/>
        <a:lstStyle/>
        <a:p>
          <a:endParaRPr lang="en-US"/>
        </a:p>
      </dgm:t>
    </dgm:pt>
    <dgm:pt modelId="{CE5C00BF-5308-4DD4-89DD-96CB0A0B9A91}" type="pres">
      <dgm:prSet presAssocID="{6E681AE4-4D17-456F-B2CD-AD7F32D77E22}" presName="connTx" presStyleLbl="parChTrans1D3" presStyleIdx="8" presStyleCnt="12"/>
      <dgm:spPr/>
      <dgm:t>
        <a:bodyPr/>
        <a:lstStyle/>
        <a:p>
          <a:endParaRPr lang="en-US"/>
        </a:p>
      </dgm:t>
    </dgm:pt>
    <dgm:pt modelId="{7C4FDC3F-39E0-44FB-8FC1-028991BD1D7A}" type="pres">
      <dgm:prSet presAssocID="{CF62DFD8-7D3D-41B3-9A38-41FAE6C82F90}" presName="root2" presStyleCnt="0"/>
      <dgm:spPr/>
      <dgm:t>
        <a:bodyPr/>
        <a:lstStyle/>
        <a:p>
          <a:endParaRPr lang="en-US"/>
        </a:p>
      </dgm:t>
    </dgm:pt>
    <dgm:pt modelId="{B6ED84C1-DD54-4AFB-B43D-50681ED39EF1}" type="pres">
      <dgm:prSet presAssocID="{CF62DFD8-7D3D-41B3-9A38-41FAE6C82F90}" presName="LevelTwoTextNode" presStyleLbl="node3" presStyleIdx="8" presStyleCnt="12">
        <dgm:presLayoutVars>
          <dgm:chPref val="3"/>
        </dgm:presLayoutVars>
      </dgm:prSet>
      <dgm:spPr/>
      <dgm:t>
        <a:bodyPr/>
        <a:lstStyle/>
        <a:p>
          <a:endParaRPr lang="en-US"/>
        </a:p>
      </dgm:t>
    </dgm:pt>
    <dgm:pt modelId="{821191DF-E3CF-4140-9E4D-A1DA3F39D1FD}" type="pres">
      <dgm:prSet presAssocID="{CF62DFD8-7D3D-41B3-9A38-41FAE6C82F90}" presName="level3hierChild" presStyleCnt="0"/>
      <dgm:spPr/>
      <dgm:t>
        <a:bodyPr/>
        <a:lstStyle/>
        <a:p>
          <a:endParaRPr lang="en-US"/>
        </a:p>
      </dgm:t>
    </dgm:pt>
    <dgm:pt modelId="{C6CB32F4-CEB8-4F35-9C09-B88437D784E3}" type="pres">
      <dgm:prSet presAssocID="{B6BF204A-3972-4486-88A3-B7B7DDE25E54}" presName="conn2-1" presStyleLbl="parChTrans1D2" presStyleIdx="4" presStyleCnt="5"/>
      <dgm:spPr/>
      <dgm:t>
        <a:bodyPr/>
        <a:lstStyle/>
        <a:p>
          <a:endParaRPr lang="en-US"/>
        </a:p>
      </dgm:t>
    </dgm:pt>
    <dgm:pt modelId="{6F52C6A2-36FA-49F0-9579-6384B6433DFC}" type="pres">
      <dgm:prSet presAssocID="{B6BF204A-3972-4486-88A3-B7B7DDE25E54}" presName="connTx" presStyleLbl="parChTrans1D2" presStyleIdx="4" presStyleCnt="5"/>
      <dgm:spPr/>
      <dgm:t>
        <a:bodyPr/>
        <a:lstStyle/>
        <a:p>
          <a:endParaRPr lang="en-US"/>
        </a:p>
      </dgm:t>
    </dgm:pt>
    <dgm:pt modelId="{6280BFE0-44F4-45FA-BADE-508403131C9F}" type="pres">
      <dgm:prSet presAssocID="{4F323F4B-BBD0-436D-8DB4-54B23BEB5DE3}" presName="root2" presStyleCnt="0"/>
      <dgm:spPr/>
      <dgm:t>
        <a:bodyPr/>
        <a:lstStyle/>
        <a:p>
          <a:endParaRPr lang="en-US"/>
        </a:p>
      </dgm:t>
    </dgm:pt>
    <dgm:pt modelId="{522F21F4-E28E-4A62-92A4-49852A1CBDBD}" type="pres">
      <dgm:prSet presAssocID="{4F323F4B-BBD0-436D-8DB4-54B23BEB5DE3}" presName="LevelTwoTextNode" presStyleLbl="node2" presStyleIdx="4" presStyleCnt="5">
        <dgm:presLayoutVars>
          <dgm:chPref val="3"/>
        </dgm:presLayoutVars>
      </dgm:prSet>
      <dgm:spPr/>
      <dgm:t>
        <a:bodyPr/>
        <a:lstStyle/>
        <a:p>
          <a:endParaRPr lang="en-US"/>
        </a:p>
      </dgm:t>
    </dgm:pt>
    <dgm:pt modelId="{77242F04-AA4D-4570-BFC2-B63DA138F5C0}" type="pres">
      <dgm:prSet presAssocID="{4F323F4B-BBD0-436D-8DB4-54B23BEB5DE3}" presName="level3hierChild" presStyleCnt="0"/>
      <dgm:spPr/>
      <dgm:t>
        <a:bodyPr/>
        <a:lstStyle/>
        <a:p>
          <a:endParaRPr lang="en-US"/>
        </a:p>
      </dgm:t>
    </dgm:pt>
    <dgm:pt modelId="{E9D2ADAB-0113-4F0B-BA6B-B50EC0C4865A}" type="pres">
      <dgm:prSet presAssocID="{3C8E1B98-8BDC-483A-89AC-18733F2FB77F}" presName="conn2-1" presStyleLbl="parChTrans1D3" presStyleIdx="9" presStyleCnt="12"/>
      <dgm:spPr/>
      <dgm:t>
        <a:bodyPr/>
        <a:lstStyle/>
        <a:p>
          <a:endParaRPr lang="en-US"/>
        </a:p>
      </dgm:t>
    </dgm:pt>
    <dgm:pt modelId="{075B7277-201F-449C-B3F3-5A1D816119B9}" type="pres">
      <dgm:prSet presAssocID="{3C8E1B98-8BDC-483A-89AC-18733F2FB77F}" presName="connTx" presStyleLbl="parChTrans1D3" presStyleIdx="9" presStyleCnt="12"/>
      <dgm:spPr/>
      <dgm:t>
        <a:bodyPr/>
        <a:lstStyle/>
        <a:p>
          <a:endParaRPr lang="en-US"/>
        </a:p>
      </dgm:t>
    </dgm:pt>
    <dgm:pt modelId="{F2DA6910-74CD-4C4D-8D57-2D7A29BA7881}" type="pres">
      <dgm:prSet presAssocID="{B3983A26-BEBE-4996-9FE0-B202317D4966}" presName="root2" presStyleCnt="0"/>
      <dgm:spPr/>
      <dgm:t>
        <a:bodyPr/>
        <a:lstStyle/>
        <a:p>
          <a:endParaRPr lang="en-US"/>
        </a:p>
      </dgm:t>
    </dgm:pt>
    <dgm:pt modelId="{4C132FAD-A26B-496D-B018-2203DB1CEE74}" type="pres">
      <dgm:prSet presAssocID="{B3983A26-BEBE-4996-9FE0-B202317D4966}" presName="LevelTwoTextNode" presStyleLbl="node3" presStyleIdx="9" presStyleCnt="12">
        <dgm:presLayoutVars>
          <dgm:chPref val="3"/>
        </dgm:presLayoutVars>
      </dgm:prSet>
      <dgm:spPr/>
      <dgm:t>
        <a:bodyPr/>
        <a:lstStyle/>
        <a:p>
          <a:endParaRPr lang="en-US"/>
        </a:p>
      </dgm:t>
    </dgm:pt>
    <dgm:pt modelId="{BA5B58C4-37DB-4037-8585-A048B1F37C1A}" type="pres">
      <dgm:prSet presAssocID="{B3983A26-BEBE-4996-9FE0-B202317D4966}" presName="level3hierChild" presStyleCnt="0"/>
      <dgm:spPr/>
      <dgm:t>
        <a:bodyPr/>
        <a:lstStyle/>
        <a:p>
          <a:endParaRPr lang="en-US"/>
        </a:p>
      </dgm:t>
    </dgm:pt>
    <dgm:pt modelId="{62131F72-32B9-4872-8FC3-318A36834F09}" type="pres">
      <dgm:prSet presAssocID="{B00625D4-3EC3-4455-A123-69E946275583}" presName="conn2-1" presStyleLbl="parChTrans1D3" presStyleIdx="10" presStyleCnt="12"/>
      <dgm:spPr/>
      <dgm:t>
        <a:bodyPr/>
        <a:lstStyle/>
        <a:p>
          <a:endParaRPr lang="en-US"/>
        </a:p>
      </dgm:t>
    </dgm:pt>
    <dgm:pt modelId="{85096115-DAEB-41BB-83C1-AE0BC5DA16FD}" type="pres">
      <dgm:prSet presAssocID="{B00625D4-3EC3-4455-A123-69E946275583}" presName="connTx" presStyleLbl="parChTrans1D3" presStyleIdx="10" presStyleCnt="12"/>
      <dgm:spPr/>
      <dgm:t>
        <a:bodyPr/>
        <a:lstStyle/>
        <a:p>
          <a:endParaRPr lang="en-US"/>
        </a:p>
      </dgm:t>
    </dgm:pt>
    <dgm:pt modelId="{2C82D753-5E50-444B-8216-C00702AC32FA}" type="pres">
      <dgm:prSet presAssocID="{0E33D91C-F5AA-440D-9AE5-9C88B056ED2A}" presName="root2" presStyleCnt="0"/>
      <dgm:spPr/>
      <dgm:t>
        <a:bodyPr/>
        <a:lstStyle/>
        <a:p>
          <a:endParaRPr lang="en-US"/>
        </a:p>
      </dgm:t>
    </dgm:pt>
    <dgm:pt modelId="{A5F8313B-45C6-4BA9-836A-E503DD523CCE}" type="pres">
      <dgm:prSet presAssocID="{0E33D91C-F5AA-440D-9AE5-9C88B056ED2A}" presName="LevelTwoTextNode" presStyleLbl="node3" presStyleIdx="10" presStyleCnt="12">
        <dgm:presLayoutVars>
          <dgm:chPref val="3"/>
        </dgm:presLayoutVars>
      </dgm:prSet>
      <dgm:spPr/>
      <dgm:t>
        <a:bodyPr/>
        <a:lstStyle/>
        <a:p>
          <a:endParaRPr lang="en-US"/>
        </a:p>
      </dgm:t>
    </dgm:pt>
    <dgm:pt modelId="{8B5D6D0E-966B-4E9F-ABB6-BCF7A087ED93}" type="pres">
      <dgm:prSet presAssocID="{0E33D91C-F5AA-440D-9AE5-9C88B056ED2A}" presName="level3hierChild" presStyleCnt="0"/>
      <dgm:spPr/>
      <dgm:t>
        <a:bodyPr/>
        <a:lstStyle/>
        <a:p>
          <a:endParaRPr lang="en-US"/>
        </a:p>
      </dgm:t>
    </dgm:pt>
    <dgm:pt modelId="{A7B8BDBD-604D-4B33-ABD4-2ABED6B664D7}" type="pres">
      <dgm:prSet presAssocID="{A7DF8C05-0335-456F-90AB-DAB135662A88}" presName="conn2-1" presStyleLbl="parChTrans1D3" presStyleIdx="11" presStyleCnt="12"/>
      <dgm:spPr/>
      <dgm:t>
        <a:bodyPr/>
        <a:lstStyle/>
        <a:p>
          <a:endParaRPr lang="en-US"/>
        </a:p>
      </dgm:t>
    </dgm:pt>
    <dgm:pt modelId="{9AE31C70-301B-4673-986A-1BC85940A58F}" type="pres">
      <dgm:prSet presAssocID="{A7DF8C05-0335-456F-90AB-DAB135662A88}" presName="connTx" presStyleLbl="parChTrans1D3" presStyleIdx="11" presStyleCnt="12"/>
      <dgm:spPr/>
      <dgm:t>
        <a:bodyPr/>
        <a:lstStyle/>
        <a:p>
          <a:endParaRPr lang="en-US"/>
        </a:p>
      </dgm:t>
    </dgm:pt>
    <dgm:pt modelId="{27C26062-CD85-4872-B108-15D01BE1AEDF}" type="pres">
      <dgm:prSet presAssocID="{F268D8BE-3BF1-46ED-AD6A-D3267259A31C}" presName="root2" presStyleCnt="0"/>
      <dgm:spPr/>
      <dgm:t>
        <a:bodyPr/>
        <a:lstStyle/>
        <a:p>
          <a:endParaRPr lang="en-US"/>
        </a:p>
      </dgm:t>
    </dgm:pt>
    <dgm:pt modelId="{0F197E80-159C-4CBD-8884-30226E32769C}" type="pres">
      <dgm:prSet presAssocID="{F268D8BE-3BF1-46ED-AD6A-D3267259A31C}" presName="LevelTwoTextNode" presStyleLbl="node3" presStyleIdx="11" presStyleCnt="12">
        <dgm:presLayoutVars>
          <dgm:chPref val="3"/>
        </dgm:presLayoutVars>
      </dgm:prSet>
      <dgm:spPr/>
      <dgm:t>
        <a:bodyPr/>
        <a:lstStyle/>
        <a:p>
          <a:endParaRPr lang="en-US"/>
        </a:p>
      </dgm:t>
    </dgm:pt>
    <dgm:pt modelId="{05D5D6D6-301F-4017-AE03-2843BF0E50DF}" type="pres">
      <dgm:prSet presAssocID="{F268D8BE-3BF1-46ED-AD6A-D3267259A31C}" presName="level3hierChild" presStyleCnt="0"/>
      <dgm:spPr/>
      <dgm:t>
        <a:bodyPr/>
        <a:lstStyle/>
        <a:p>
          <a:endParaRPr lang="en-US"/>
        </a:p>
      </dgm:t>
    </dgm:pt>
  </dgm:ptLst>
  <dgm:cxnLst>
    <dgm:cxn modelId="{40500088-C3DB-4FFA-AC33-AB4C643BD7A2}" type="presOf" srcId="{3C8E1B98-8BDC-483A-89AC-18733F2FB77F}" destId="{075B7277-201F-449C-B3F3-5A1D816119B9}" srcOrd="1" destOrd="0" presId="urn:microsoft.com/office/officeart/2005/8/layout/hierarchy2"/>
    <dgm:cxn modelId="{50BD3F7D-4166-4718-AC75-EA025E65AB4A}" srcId="{20AEB6B4-647D-4024-979B-AF688FBA1ABA}" destId="{60D26B46-B890-424F-A695-7F3228BD1F50}" srcOrd="0" destOrd="0" parTransId="{86D33D57-1882-41B2-A08A-0AF876793029}" sibTransId="{9E63CF21-F3D4-477A-B516-B35A34931D70}"/>
    <dgm:cxn modelId="{7D63BAE1-B00D-4BAD-91B7-6CEB5B319E8F}" srcId="{D37AF008-08C3-44D5-B5CD-EA71A906E365}" destId="{CF62DFD8-7D3D-41B3-9A38-41FAE6C82F90}" srcOrd="1" destOrd="0" parTransId="{6E681AE4-4D17-456F-B2CD-AD7F32D77E22}" sibTransId="{788CEA7D-3DB2-45A4-AD0D-A8A9AFC57AC1}"/>
    <dgm:cxn modelId="{841A721D-21E7-48C5-8DAA-64CD95C668B2}" type="presOf" srcId="{86D33D57-1882-41B2-A08A-0AF876793029}" destId="{A1225C96-526A-4086-8A1C-1ECC2BE407DE}" srcOrd="1" destOrd="0" presId="urn:microsoft.com/office/officeart/2005/8/layout/hierarchy2"/>
    <dgm:cxn modelId="{B52556F7-6C85-46D3-A02C-AFC1C07DC07F}" type="presOf" srcId="{BCB4602E-1F8F-4216-9242-9BC7276536F9}" destId="{E101D49C-B2D5-41A5-8F98-4962BEA0D538}" srcOrd="0" destOrd="0" presId="urn:microsoft.com/office/officeart/2005/8/layout/hierarchy2"/>
    <dgm:cxn modelId="{36EA275C-034D-4E72-B7AD-8543CDA058B6}" srcId="{D37AF008-08C3-44D5-B5CD-EA71A906E365}" destId="{C2CC9565-0ABF-4582-94F1-B2824E6B0B44}" srcOrd="0" destOrd="0" parTransId="{BB10E23E-B245-43E2-9A1A-EB4F24EBE3CC}" sibTransId="{C54F1983-943C-4BEF-98E2-E9DE707F084E}"/>
    <dgm:cxn modelId="{F7D57A3B-14DC-43C2-9DA5-359648A2F5D8}" type="presOf" srcId="{A0ECC0A3-3E26-40F6-A956-9A7E217EE0DD}" destId="{1D92FF1A-8E6C-4CDA-A99A-3E60532D566C}" srcOrd="0" destOrd="0" presId="urn:microsoft.com/office/officeart/2005/8/layout/hierarchy2"/>
    <dgm:cxn modelId="{CD09845B-80F7-4A15-937D-32ADF1717ADD}" type="presOf" srcId="{F0C7282A-C13D-45A8-A452-9D28918761E2}" destId="{39FD27BF-0B90-4E83-B298-0FC46E2CEA53}" srcOrd="1" destOrd="0" presId="urn:microsoft.com/office/officeart/2005/8/layout/hierarchy2"/>
    <dgm:cxn modelId="{40AA4422-1097-4D57-8664-8A6E0828EC54}" type="presOf" srcId="{20AEB6B4-647D-4024-979B-AF688FBA1ABA}" destId="{86DB748C-6290-4BF0-BD74-F1D096136C38}" srcOrd="0" destOrd="0" presId="urn:microsoft.com/office/officeart/2005/8/layout/hierarchy2"/>
    <dgm:cxn modelId="{080E8F5E-17B5-4BBB-B7E0-264AE373AD8E}" type="presOf" srcId="{B3983A26-BEBE-4996-9FE0-B202317D4966}" destId="{4C132FAD-A26B-496D-B018-2203DB1CEE74}" srcOrd="0" destOrd="0" presId="urn:microsoft.com/office/officeart/2005/8/layout/hierarchy2"/>
    <dgm:cxn modelId="{AF2D4655-7F97-42CB-AA46-0033CDB2F06C}" srcId="{4F323F4B-BBD0-436D-8DB4-54B23BEB5DE3}" destId="{0E33D91C-F5AA-440D-9AE5-9C88B056ED2A}" srcOrd="1" destOrd="0" parTransId="{B00625D4-3EC3-4455-A123-69E946275583}" sibTransId="{8E61BE8D-917D-46C1-8161-93830C2A10C2}"/>
    <dgm:cxn modelId="{FDB7A119-89D6-4D89-B70A-E1B15FEA48D7}" type="presOf" srcId="{BB10E23E-B245-43E2-9A1A-EB4F24EBE3CC}" destId="{BD88BBE4-A7FA-4C2E-96FD-502EA5F55FF7}" srcOrd="1" destOrd="0" presId="urn:microsoft.com/office/officeart/2005/8/layout/hierarchy2"/>
    <dgm:cxn modelId="{85831DC5-4C64-4234-9057-2FAF3F10DA1A}" type="presOf" srcId="{22DDA812-8E49-4FF0-814A-936A6D098187}" destId="{3F7CDD97-4806-4E60-8454-8945238050FE}" srcOrd="0" destOrd="0" presId="urn:microsoft.com/office/officeart/2005/8/layout/hierarchy2"/>
    <dgm:cxn modelId="{FA7AEFCD-1FE0-40D7-ABCB-88FA3DC02D74}" type="presOf" srcId="{B6BF204A-3972-4486-88A3-B7B7DDE25E54}" destId="{C6CB32F4-CEB8-4F35-9C09-B88437D784E3}" srcOrd="0" destOrd="0" presId="urn:microsoft.com/office/officeart/2005/8/layout/hierarchy2"/>
    <dgm:cxn modelId="{FE2A45FF-A54A-4430-8119-B691B3C867E3}" type="presOf" srcId="{BB10E23E-B245-43E2-9A1A-EB4F24EBE3CC}" destId="{C33F1841-9416-4B96-AB90-F2BE88E3DF9E}" srcOrd="0" destOrd="0" presId="urn:microsoft.com/office/officeart/2005/8/layout/hierarchy2"/>
    <dgm:cxn modelId="{F4B19D57-6E27-4072-9B47-B4330E1A61C9}" type="presOf" srcId="{F89DC020-DD1C-428A-A213-8163F259D122}" destId="{BB4A4673-7CAC-4A3E-9DA6-638FEC5CC5CF}" srcOrd="1" destOrd="0" presId="urn:microsoft.com/office/officeart/2005/8/layout/hierarchy2"/>
    <dgm:cxn modelId="{F2F9F510-F035-4FED-A4AC-358321F5C271}" srcId="{89725388-FF40-42B3-B78E-E2A8A82894BA}" destId="{90005073-B91B-4BA1-8456-65F6D8ECAAE6}" srcOrd="0" destOrd="0" parTransId="{A876765B-19BB-4C3F-B622-9F4EF9118CCB}" sibTransId="{544A2DDB-DEFB-4C9E-AF05-C07CD45A6CFF}"/>
    <dgm:cxn modelId="{3FEB9E88-FF12-43FB-8148-2E9D9959368E}" type="presOf" srcId="{B6BF204A-3972-4486-88A3-B7B7DDE25E54}" destId="{6F52C6A2-36FA-49F0-9579-6384B6433DFC}" srcOrd="1" destOrd="0" presId="urn:microsoft.com/office/officeart/2005/8/layout/hierarchy2"/>
    <dgm:cxn modelId="{1DB30170-63D0-425F-83AD-3189AAA3748A}" type="presOf" srcId="{12B4A01A-213D-470F-904C-BE2F5EECC7F3}" destId="{154A7328-46EA-43C0-8D9B-A4D6E956E566}" srcOrd="0" destOrd="0" presId="urn:microsoft.com/office/officeart/2005/8/layout/hierarchy2"/>
    <dgm:cxn modelId="{8E19789F-87B9-4A6D-8E82-3F2D80243930}" type="presOf" srcId="{A876765B-19BB-4C3F-B622-9F4EF9118CCB}" destId="{F463D94C-B2DA-4B07-9938-8AE9D181540A}" srcOrd="1" destOrd="0" presId="urn:microsoft.com/office/officeart/2005/8/layout/hierarchy2"/>
    <dgm:cxn modelId="{C72D0555-63ED-48EB-87E1-04214E21CB5D}" type="presOf" srcId="{CF045B13-4B1E-4F97-8D2C-27A292504A1D}" destId="{6446D5B3-1ED7-4716-AAAA-B3CE660128F3}" srcOrd="1" destOrd="0" presId="urn:microsoft.com/office/officeart/2005/8/layout/hierarchy2"/>
    <dgm:cxn modelId="{3EADD71E-A7A4-44FE-A469-CBFDB127BDEE}" srcId="{A0ECC0A3-3E26-40F6-A956-9A7E217EE0DD}" destId="{BB4D42BF-1F80-422C-945B-D329E940166F}" srcOrd="0" destOrd="0" parTransId="{9AC0D79A-77AB-40CD-B802-BC4D327BE942}" sibTransId="{9E7466E9-0003-41F8-9A4E-D6EC6A35AACF}"/>
    <dgm:cxn modelId="{2693FC46-9331-4867-A249-A5A1E04167ED}" type="presOf" srcId="{B00625D4-3EC3-4455-A123-69E946275583}" destId="{85096115-DAEB-41BB-83C1-AE0BC5DA16FD}" srcOrd="1" destOrd="0" presId="urn:microsoft.com/office/officeart/2005/8/layout/hierarchy2"/>
    <dgm:cxn modelId="{E0FF5383-EF83-4831-8A67-6C426B98DFBA}" type="presOf" srcId="{B16BC364-96A7-420F-BC31-DFA966A90F6A}" destId="{CF802E1D-7CD9-4541-A032-0342C659C42F}" srcOrd="1" destOrd="0" presId="urn:microsoft.com/office/officeart/2005/8/layout/hierarchy2"/>
    <dgm:cxn modelId="{C05293B8-4E52-43FA-83D5-0FC46769A5B0}" srcId="{4F323F4B-BBD0-436D-8DB4-54B23BEB5DE3}" destId="{F268D8BE-3BF1-46ED-AD6A-D3267259A31C}" srcOrd="2" destOrd="0" parTransId="{A7DF8C05-0335-456F-90AB-DAB135662A88}" sibTransId="{4DC8B51C-9904-4F92-ADEF-4CBF55552092}"/>
    <dgm:cxn modelId="{C2FE0905-A664-4585-8FB6-17385A8051EA}" type="presOf" srcId="{5ADBC884-AF20-400F-8B6D-2F3CB333DC1B}" destId="{E603D2A2-D612-43C0-96ED-7526397DBBDE}" srcOrd="0" destOrd="0" presId="urn:microsoft.com/office/officeart/2005/8/layout/hierarchy2"/>
    <dgm:cxn modelId="{29A46D10-B934-4B1F-9E7D-6C020AE1FEF2}" type="presOf" srcId="{4F323F4B-BBD0-436D-8DB4-54B23BEB5DE3}" destId="{522F21F4-E28E-4A62-92A4-49852A1CBDBD}" srcOrd="0" destOrd="0" presId="urn:microsoft.com/office/officeart/2005/8/layout/hierarchy2"/>
    <dgm:cxn modelId="{6344F4F7-7A0B-4C20-97FE-F23CDC30173B}" srcId="{BB4D42BF-1F80-422C-945B-D329E940166F}" destId="{20AEB6B4-647D-4024-979B-AF688FBA1ABA}" srcOrd="2" destOrd="0" parTransId="{0FA3AACD-FB3B-41A7-A727-F816FB7D878B}" sibTransId="{A9429AC2-2041-4D92-B01A-00E916960BFC}"/>
    <dgm:cxn modelId="{DB69EA8C-E6BA-49E0-ADF4-9C2FC8AB13E1}" type="presOf" srcId="{F88ED5A0-2168-4A81-A2E0-71AF7DEA801A}" destId="{00578A9F-762D-4434-A48E-0AE02563CDB5}" srcOrd="1" destOrd="0" presId="urn:microsoft.com/office/officeart/2005/8/layout/hierarchy2"/>
    <dgm:cxn modelId="{4713E4F5-CF40-4D9B-AF6A-8E669B90BAA1}" type="presOf" srcId="{86D33D57-1882-41B2-A08A-0AF876793029}" destId="{A6AE8790-01F7-45E4-B11C-33E481081D64}" srcOrd="0" destOrd="0" presId="urn:microsoft.com/office/officeart/2005/8/layout/hierarchy2"/>
    <dgm:cxn modelId="{77A188D4-870F-4449-B4DD-AB920308D691}" type="presOf" srcId="{B653973B-A6FE-4C87-9DC5-9C7626BB232B}" destId="{F563D426-F466-4966-B132-D9135461AE32}" srcOrd="0" destOrd="0" presId="urn:microsoft.com/office/officeart/2005/8/layout/hierarchy2"/>
    <dgm:cxn modelId="{DC356984-FD8F-46D0-B3D6-868FAA30F7B9}" type="presOf" srcId="{3C8E1B98-8BDC-483A-89AC-18733F2FB77F}" destId="{E9D2ADAB-0113-4F0B-BA6B-B50EC0C4865A}" srcOrd="0" destOrd="0" presId="urn:microsoft.com/office/officeart/2005/8/layout/hierarchy2"/>
    <dgm:cxn modelId="{BAFD6AD5-3307-4C78-A9B9-161BBFEADD00}" type="presOf" srcId="{A6B4BA12-68A9-4236-A553-252260D8BB23}" destId="{78B6636C-D5EE-4F76-AD76-E49FB3B559CD}" srcOrd="1" destOrd="0" presId="urn:microsoft.com/office/officeart/2005/8/layout/hierarchy2"/>
    <dgm:cxn modelId="{298DA53E-D62D-421F-A3C2-1CDF603F52D1}" type="presOf" srcId="{6E681AE4-4D17-456F-B2CD-AD7F32D77E22}" destId="{AD6C9EAE-D6CF-40E1-B4B2-E8059C6913B7}" srcOrd="0" destOrd="0" presId="urn:microsoft.com/office/officeart/2005/8/layout/hierarchy2"/>
    <dgm:cxn modelId="{8AFEC873-A545-4A20-9146-D1029733FAFD}" type="presOf" srcId="{A7DF8C05-0335-456F-90AB-DAB135662A88}" destId="{A7B8BDBD-604D-4B33-ABD4-2ABED6B664D7}" srcOrd="0" destOrd="0" presId="urn:microsoft.com/office/officeart/2005/8/layout/hierarchy2"/>
    <dgm:cxn modelId="{E7FBBF4B-D466-433F-B2F7-8B0D044F1293}" srcId="{BB4D42BF-1F80-422C-945B-D329E940166F}" destId="{D37AF008-08C3-44D5-B5CD-EA71A906E365}" srcOrd="3" destOrd="0" parTransId="{A6B4BA12-68A9-4236-A553-252260D8BB23}" sibTransId="{5C25D5B8-AAB2-4435-B699-47A2EDD6487C}"/>
    <dgm:cxn modelId="{25EA45DD-1802-47E7-83AF-88ABDAFD5D3F}" type="presOf" srcId="{A876765B-19BB-4C3F-B622-9F4EF9118CCB}" destId="{274BD3D4-CEC7-4008-87CD-91C303376FC5}" srcOrd="0" destOrd="0" presId="urn:microsoft.com/office/officeart/2005/8/layout/hierarchy2"/>
    <dgm:cxn modelId="{74135655-AAA0-4745-83EF-2739F8AF3199}" type="presOf" srcId="{90005073-B91B-4BA1-8456-65F6D8ECAAE6}" destId="{0643BD0A-9072-47E3-A8AA-E0B5D30F2003}" srcOrd="0" destOrd="0" presId="urn:microsoft.com/office/officeart/2005/8/layout/hierarchy2"/>
    <dgm:cxn modelId="{B0C9785E-05DB-4820-B43F-9233FAEB17FF}" type="presOf" srcId="{60D26B46-B890-424F-A695-7F3228BD1F50}" destId="{CF8B92DB-1B41-4C58-BB38-C71D1B9D90A9}" srcOrd="0" destOrd="0" presId="urn:microsoft.com/office/officeart/2005/8/layout/hierarchy2"/>
    <dgm:cxn modelId="{AD51BD99-BDFA-4118-B3CD-2EA40DDF8BFA}" srcId="{20AEB6B4-647D-4024-979B-AF688FBA1ABA}" destId="{2832D00E-35B1-4B8E-9E66-59CE22C66E17}" srcOrd="1" destOrd="0" parTransId="{F0C7282A-C13D-45A8-A452-9D28918761E2}" sibTransId="{0EB29900-3A47-47E3-8F29-A157A7108DAA}"/>
    <dgm:cxn modelId="{B70B59B2-9F53-4DDB-AAA8-D9FA09ADA4D7}" srcId="{22DDA812-8E49-4FF0-814A-936A6D098187}" destId="{5BD61473-56F3-4D1D-8D51-66BCBD2CE282}" srcOrd="1" destOrd="0" parTransId="{CF045B13-4B1E-4F97-8D2C-27A292504A1D}" sibTransId="{97DFF7D0-B01E-41A4-AEB9-CAE58D2AA88B}"/>
    <dgm:cxn modelId="{5F7CE833-A9E7-4421-9B6F-2443B26FCDD6}" type="presOf" srcId="{9D027289-969E-4CB6-A17D-C34D95500BAE}" destId="{12C57A31-E388-4541-BC99-59F3CD502495}" srcOrd="0" destOrd="0" presId="urn:microsoft.com/office/officeart/2005/8/layout/hierarchy2"/>
    <dgm:cxn modelId="{2BC595D8-BAE4-44E1-94BD-00C4B0A7EEDD}" type="presOf" srcId="{0FA3AACD-FB3B-41A7-A727-F816FB7D878B}" destId="{080D315A-6D2E-4ED7-B1BA-E7904672CB2A}" srcOrd="1" destOrd="0" presId="urn:microsoft.com/office/officeart/2005/8/layout/hierarchy2"/>
    <dgm:cxn modelId="{C356F9EC-1941-4011-B0D3-701D6193BFA9}" type="presOf" srcId="{F89DC020-DD1C-428A-A213-8163F259D122}" destId="{CB87E3AF-24D7-40FE-9EE8-3003A5D65A22}" srcOrd="0" destOrd="0" presId="urn:microsoft.com/office/officeart/2005/8/layout/hierarchy2"/>
    <dgm:cxn modelId="{F2CADF42-2162-451F-AB4B-105E51072510}" type="presOf" srcId="{9D027289-969E-4CB6-A17D-C34D95500BAE}" destId="{FBF8DA64-A14D-4E84-A569-8458E8A50E78}" srcOrd="1" destOrd="0" presId="urn:microsoft.com/office/officeart/2005/8/layout/hierarchy2"/>
    <dgm:cxn modelId="{AECFC35A-3DFA-438D-9654-E02883501676}" type="presOf" srcId="{0E33D91C-F5AA-440D-9AE5-9C88B056ED2A}" destId="{A5F8313B-45C6-4BA9-836A-E503DD523CCE}" srcOrd="0" destOrd="0" presId="urn:microsoft.com/office/officeart/2005/8/layout/hierarchy2"/>
    <dgm:cxn modelId="{CEEA1480-2688-4267-977F-E433157846F5}" type="presOf" srcId="{CF045B13-4B1E-4F97-8D2C-27A292504A1D}" destId="{7AD46A7D-BF5E-4AC1-9F50-46088429131C}" srcOrd="0" destOrd="0" presId="urn:microsoft.com/office/officeart/2005/8/layout/hierarchy2"/>
    <dgm:cxn modelId="{3E141C5A-F084-4D6F-B3B7-2290D9B9A7BE}" type="presOf" srcId="{F0C7282A-C13D-45A8-A452-9D28918761E2}" destId="{2D837403-7555-49A9-87E7-112C007E5195}" srcOrd="0" destOrd="0" presId="urn:microsoft.com/office/officeart/2005/8/layout/hierarchy2"/>
    <dgm:cxn modelId="{15C37BDF-99F8-485E-BCBF-06CD9544BFCD}" type="presOf" srcId="{D37AF008-08C3-44D5-B5CD-EA71A906E365}" destId="{8F721D6D-7BA7-4BC7-B10D-33D754D5C2E8}" srcOrd="0" destOrd="0" presId="urn:microsoft.com/office/officeart/2005/8/layout/hierarchy2"/>
    <dgm:cxn modelId="{0C9E5142-AB60-41F3-9645-5E8794790F0E}" type="presOf" srcId="{6E681AE4-4D17-456F-B2CD-AD7F32D77E22}" destId="{CE5C00BF-5308-4DD4-89DD-96CB0A0B9A91}" srcOrd="1" destOrd="0" presId="urn:microsoft.com/office/officeart/2005/8/layout/hierarchy2"/>
    <dgm:cxn modelId="{3485A6A9-50B9-464C-92C5-434AC9E55DD6}" type="presOf" srcId="{F268D8BE-3BF1-46ED-AD6A-D3267259A31C}" destId="{0F197E80-159C-4CBD-8884-30226E32769C}" srcOrd="0" destOrd="0" presId="urn:microsoft.com/office/officeart/2005/8/layout/hierarchy2"/>
    <dgm:cxn modelId="{1229481E-4CE8-406A-9A54-ECB7CA07AB62}" srcId="{BB4D42BF-1F80-422C-945B-D329E940166F}" destId="{89725388-FF40-42B3-B78E-E2A8A82894BA}" srcOrd="0" destOrd="0" parTransId="{B16BC364-96A7-420F-BC31-DFA966A90F6A}" sibTransId="{F52D9CD8-DB03-4815-9F99-99F5D2874DBC}"/>
    <dgm:cxn modelId="{3FC82268-BFD2-4B4C-BD42-712CA87A3F18}" type="presOf" srcId="{A6B4BA12-68A9-4236-A553-252260D8BB23}" destId="{AA1EC603-E8D0-4087-B6B1-082C246FD78A}" srcOrd="0" destOrd="0" presId="urn:microsoft.com/office/officeart/2005/8/layout/hierarchy2"/>
    <dgm:cxn modelId="{61E54113-0025-4EDE-81CB-187C197E1465}" type="presOf" srcId="{F88ED5A0-2168-4A81-A2E0-71AF7DEA801A}" destId="{AD98E930-AB8E-448E-B25A-FEBBDC227F4F}" srcOrd="0" destOrd="0" presId="urn:microsoft.com/office/officeart/2005/8/layout/hierarchy2"/>
    <dgm:cxn modelId="{4C777310-CFEB-42AC-B3C4-7B46C609BC31}" type="presOf" srcId="{B00625D4-3EC3-4455-A123-69E946275583}" destId="{62131F72-32B9-4872-8FC3-318A36834F09}" srcOrd="0" destOrd="0" presId="urn:microsoft.com/office/officeart/2005/8/layout/hierarchy2"/>
    <dgm:cxn modelId="{F93F8E29-F7B2-42F3-83A5-048040DC91A4}" type="presOf" srcId="{A7DF8C05-0335-456F-90AB-DAB135662A88}" destId="{9AE31C70-301B-4673-986A-1BC85940A58F}" srcOrd="1" destOrd="0" presId="urn:microsoft.com/office/officeart/2005/8/layout/hierarchy2"/>
    <dgm:cxn modelId="{BEDB31FE-9496-4AD9-9DAF-74FB3E68C19D}" type="presOf" srcId="{B16BC364-96A7-420F-BC31-DFA966A90F6A}" destId="{D5A4F656-0032-4758-AB08-BA10D05BE1D9}" srcOrd="0" destOrd="0" presId="urn:microsoft.com/office/officeart/2005/8/layout/hierarchy2"/>
    <dgm:cxn modelId="{84E11F50-F5E2-4CD4-8602-09E42A96463E}" type="presOf" srcId="{2832D00E-35B1-4B8E-9E66-59CE22C66E17}" destId="{F634E413-AF35-4265-A45E-F948DF453BD3}" srcOrd="0" destOrd="0" presId="urn:microsoft.com/office/officeart/2005/8/layout/hierarchy2"/>
    <dgm:cxn modelId="{E0720B4F-7563-442F-832F-4C3B771D1713}" srcId="{89725388-FF40-42B3-B78E-E2A8A82894BA}" destId="{5ADBC884-AF20-400F-8B6D-2F3CB333DC1B}" srcOrd="1" destOrd="0" parTransId="{9D027289-969E-4CB6-A17D-C34D95500BAE}" sibTransId="{1B03AD2F-4A02-4E7A-A463-04892A5CED02}"/>
    <dgm:cxn modelId="{BA89BD6F-12F4-49A8-B05E-02955B4FD240}" srcId="{BB4D42BF-1F80-422C-945B-D329E940166F}" destId="{22DDA812-8E49-4FF0-814A-936A6D098187}" srcOrd="1" destOrd="0" parTransId="{F88ED5A0-2168-4A81-A2E0-71AF7DEA801A}" sibTransId="{A83D16DE-5E80-4B22-849E-76FBC26EC78F}"/>
    <dgm:cxn modelId="{FB75D9F9-7582-45F2-AF6C-42C2A22B6097}" type="presOf" srcId="{0FA3AACD-FB3B-41A7-A727-F816FB7D878B}" destId="{FC3CBE57-BDC4-48A9-9844-6911371DDF68}" srcOrd="0" destOrd="0" presId="urn:microsoft.com/office/officeart/2005/8/layout/hierarchy2"/>
    <dgm:cxn modelId="{1C5DA0AB-2B86-420F-9A98-97B6BE90B41D}" type="presOf" srcId="{B653973B-A6FE-4C87-9DC5-9C7626BB232B}" destId="{970EE71A-1C79-44DE-9595-339C04831045}" srcOrd="1" destOrd="0" presId="urn:microsoft.com/office/officeart/2005/8/layout/hierarchy2"/>
    <dgm:cxn modelId="{EE9D413C-9765-4526-8AD9-DDE39BDA5BE2}" type="presOf" srcId="{89725388-FF40-42B3-B78E-E2A8A82894BA}" destId="{2BC7A9DC-CAC3-40A2-9B6A-5B0B4B887E9A}" srcOrd="0" destOrd="0" presId="urn:microsoft.com/office/officeart/2005/8/layout/hierarchy2"/>
    <dgm:cxn modelId="{498A632A-B367-4FB6-ABE9-4BEDBBAFFBD1}" type="presOf" srcId="{CF62DFD8-7D3D-41B3-9A38-41FAE6C82F90}" destId="{B6ED84C1-DD54-4AFB-B43D-50681ED39EF1}" srcOrd="0" destOrd="0" presId="urn:microsoft.com/office/officeart/2005/8/layout/hierarchy2"/>
    <dgm:cxn modelId="{39166A11-9D2C-46EA-B340-1861353A08D7}" srcId="{22DDA812-8E49-4FF0-814A-936A6D098187}" destId="{BCB4602E-1F8F-4216-9242-9BC7276536F9}" srcOrd="0" destOrd="0" parTransId="{B653973B-A6FE-4C87-9DC5-9C7626BB232B}" sibTransId="{416721ED-65F0-45A6-AA73-AD87DBC5A9F2}"/>
    <dgm:cxn modelId="{603A2AB9-1804-4D49-94D5-72DB1314965D}" type="presOf" srcId="{BB4D42BF-1F80-422C-945B-D329E940166F}" destId="{306441A9-2704-477B-BAC1-ED39BBC89649}" srcOrd="0" destOrd="0" presId="urn:microsoft.com/office/officeart/2005/8/layout/hierarchy2"/>
    <dgm:cxn modelId="{BA2665F0-DB71-49BB-9358-3562AD81F49B}" srcId="{4F323F4B-BBD0-436D-8DB4-54B23BEB5DE3}" destId="{B3983A26-BEBE-4996-9FE0-B202317D4966}" srcOrd="0" destOrd="0" parTransId="{3C8E1B98-8BDC-483A-89AC-18733F2FB77F}" sibTransId="{BB49D1F1-A615-40D2-9595-9F9673438D3D}"/>
    <dgm:cxn modelId="{6F2B1413-A3C6-49D3-B5E0-33FC270AE1F5}" srcId="{20AEB6B4-647D-4024-979B-AF688FBA1ABA}" destId="{12B4A01A-213D-470F-904C-BE2F5EECC7F3}" srcOrd="2" destOrd="0" parTransId="{F89DC020-DD1C-428A-A213-8163F259D122}" sibTransId="{FAE19357-1631-49DC-B311-E5AD4F802F4B}"/>
    <dgm:cxn modelId="{2C8E693D-AE5A-43F0-AA27-71260F7F94E4}" srcId="{BB4D42BF-1F80-422C-945B-D329E940166F}" destId="{4F323F4B-BBD0-436D-8DB4-54B23BEB5DE3}" srcOrd="4" destOrd="0" parTransId="{B6BF204A-3972-4486-88A3-B7B7DDE25E54}" sibTransId="{21CC4885-C74B-4375-A17F-75581F072182}"/>
    <dgm:cxn modelId="{CA1A9A5E-A9E3-46E1-8834-3B4BD551D230}" type="presOf" srcId="{C2CC9565-0ABF-4582-94F1-B2824E6B0B44}" destId="{87E6BD69-A898-487E-A838-2A7D107AAE25}" srcOrd="0" destOrd="0" presId="urn:microsoft.com/office/officeart/2005/8/layout/hierarchy2"/>
    <dgm:cxn modelId="{3F7FEC3C-0570-4AFA-AEDF-09EE12C80C7D}" type="presOf" srcId="{5BD61473-56F3-4D1D-8D51-66BCBD2CE282}" destId="{E8E88FF5-F164-41FA-BE12-DB77CCD3B3B1}" srcOrd="0" destOrd="0" presId="urn:microsoft.com/office/officeart/2005/8/layout/hierarchy2"/>
    <dgm:cxn modelId="{0D5FF57A-952F-4B77-972C-D4347D438448}" type="presParOf" srcId="{1D92FF1A-8E6C-4CDA-A99A-3E60532D566C}" destId="{D1DB0AD0-40FC-4DF8-BBCD-1F18F65ECDD3}" srcOrd="0" destOrd="0" presId="urn:microsoft.com/office/officeart/2005/8/layout/hierarchy2"/>
    <dgm:cxn modelId="{22857D81-4D60-4F1F-9C5F-0C0A03759C3B}" type="presParOf" srcId="{D1DB0AD0-40FC-4DF8-BBCD-1F18F65ECDD3}" destId="{306441A9-2704-477B-BAC1-ED39BBC89649}" srcOrd="0" destOrd="0" presId="urn:microsoft.com/office/officeart/2005/8/layout/hierarchy2"/>
    <dgm:cxn modelId="{79C7ABA2-B438-4F4D-A04D-952FCF50A74A}" type="presParOf" srcId="{D1DB0AD0-40FC-4DF8-BBCD-1F18F65ECDD3}" destId="{CF801CC1-174D-43AC-8A35-55E31C21B2C2}" srcOrd="1" destOrd="0" presId="urn:microsoft.com/office/officeart/2005/8/layout/hierarchy2"/>
    <dgm:cxn modelId="{E14390AE-C5A9-41D6-B14F-E672627E4E0A}" type="presParOf" srcId="{CF801CC1-174D-43AC-8A35-55E31C21B2C2}" destId="{D5A4F656-0032-4758-AB08-BA10D05BE1D9}" srcOrd="0" destOrd="0" presId="urn:microsoft.com/office/officeart/2005/8/layout/hierarchy2"/>
    <dgm:cxn modelId="{6C0A4A51-E852-4BC5-B94E-72434D2DF249}" type="presParOf" srcId="{D5A4F656-0032-4758-AB08-BA10D05BE1D9}" destId="{CF802E1D-7CD9-4541-A032-0342C659C42F}" srcOrd="0" destOrd="0" presId="urn:microsoft.com/office/officeart/2005/8/layout/hierarchy2"/>
    <dgm:cxn modelId="{8BC638F5-B0CD-496B-A63E-630130CE559A}" type="presParOf" srcId="{CF801CC1-174D-43AC-8A35-55E31C21B2C2}" destId="{D80D886C-AA80-40FB-8CA6-8319C24D6D61}" srcOrd="1" destOrd="0" presId="urn:microsoft.com/office/officeart/2005/8/layout/hierarchy2"/>
    <dgm:cxn modelId="{B09EB159-BC94-44E2-832E-D5CD6AD5AB40}" type="presParOf" srcId="{D80D886C-AA80-40FB-8CA6-8319C24D6D61}" destId="{2BC7A9DC-CAC3-40A2-9B6A-5B0B4B887E9A}" srcOrd="0" destOrd="0" presId="urn:microsoft.com/office/officeart/2005/8/layout/hierarchy2"/>
    <dgm:cxn modelId="{09F65B26-4C6C-4666-8991-0F5AF9F51344}" type="presParOf" srcId="{D80D886C-AA80-40FB-8CA6-8319C24D6D61}" destId="{E34F506D-77EF-43AC-944A-F65B34F6232B}" srcOrd="1" destOrd="0" presId="urn:microsoft.com/office/officeart/2005/8/layout/hierarchy2"/>
    <dgm:cxn modelId="{7545C4A8-A290-4981-8575-A6BEE90F601B}" type="presParOf" srcId="{E34F506D-77EF-43AC-944A-F65B34F6232B}" destId="{274BD3D4-CEC7-4008-87CD-91C303376FC5}" srcOrd="0" destOrd="0" presId="urn:microsoft.com/office/officeart/2005/8/layout/hierarchy2"/>
    <dgm:cxn modelId="{0C2237C2-47D2-4CF8-9D1B-FA9D8799BB63}" type="presParOf" srcId="{274BD3D4-CEC7-4008-87CD-91C303376FC5}" destId="{F463D94C-B2DA-4B07-9938-8AE9D181540A}" srcOrd="0" destOrd="0" presId="urn:microsoft.com/office/officeart/2005/8/layout/hierarchy2"/>
    <dgm:cxn modelId="{20B07859-C3AA-47BD-B720-0E9C9BE62130}" type="presParOf" srcId="{E34F506D-77EF-43AC-944A-F65B34F6232B}" destId="{2E733CF7-AD16-42B3-B484-D37816CAF29C}" srcOrd="1" destOrd="0" presId="urn:microsoft.com/office/officeart/2005/8/layout/hierarchy2"/>
    <dgm:cxn modelId="{59663414-698E-486E-805E-2E419B317630}" type="presParOf" srcId="{2E733CF7-AD16-42B3-B484-D37816CAF29C}" destId="{0643BD0A-9072-47E3-A8AA-E0B5D30F2003}" srcOrd="0" destOrd="0" presId="urn:microsoft.com/office/officeart/2005/8/layout/hierarchy2"/>
    <dgm:cxn modelId="{BE206F75-1B69-4DE1-8F7C-F5E6949439CB}" type="presParOf" srcId="{2E733CF7-AD16-42B3-B484-D37816CAF29C}" destId="{C4D4B624-7EF1-4DA2-B68C-C7D3941924A8}" srcOrd="1" destOrd="0" presId="urn:microsoft.com/office/officeart/2005/8/layout/hierarchy2"/>
    <dgm:cxn modelId="{EAF2F524-D111-451F-864C-B348895D6423}" type="presParOf" srcId="{E34F506D-77EF-43AC-944A-F65B34F6232B}" destId="{12C57A31-E388-4541-BC99-59F3CD502495}" srcOrd="2" destOrd="0" presId="urn:microsoft.com/office/officeart/2005/8/layout/hierarchy2"/>
    <dgm:cxn modelId="{5CBE27ED-AFD4-4C1F-8999-A2AAB131B765}" type="presParOf" srcId="{12C57A31-E388-4541-BC99-59F3CD502495}" destId="{FBF8DA64-A14D-4E84-A569-8458E8A50E78}" srcOrd="0" destOrd="0" presId="urn:microsoft.com/office/officeart/2005/8/layout/hierarchy2"/>
    <dgm:cxn modelId="{9F76E9E8-6B53-4168-8C18-ADE99CE49062}" type="presParOf" srcId="{E34F506D-77EF-43AC-944A-F65B34F6232B}" destId="{645BEA40-67FD-4A68-ABED-6DA345C67490}" srcOrd="3" destOrd="0" presId="urn:microsoft.com/office/officeart/2005/8/layout/hierarchy2"/>
    <dgm:cxn modelId="{F8674D55-7A77-4543-9A63-BE7059901A59}" type="presParOf" srcId="{645BEA40-67FD-4A68-ABED-6DA345C67490}" destId="{E603D2A2-D612-43C0-96ED-7526397DBBDE}" srcOrd="0" destOrd="0" presId="urn:microsoft.com/office/officeart/2005/8/layout/hierarchy2"/>
    <dgm:cxn modelId="{EC44E18C-661B-4B59-A004-A3B47E1DF62C}" type="presParOf" srcId="{645BEA40-67FD-4A68-ABED-6DA345C67490}" destId="{FE97F8B7-21B9-482E-A7EF-3D26D0D82A00}" srcOrd="1" destOrd="0" presId="urn:microsoft.com/office/officeart/2005/8/layout/hierarchy2"/>
    <dgm:cxn modelId="{BC18CE6F-6E9C-4FF4-884F-F2C8958BB949}" type="presParOf" srcId="{CF801CC1-174D-43AC-8A35-55E31C21B2C2}" destId="{AD98E930-AB8E-448E-B25A-FEBBDC227F4F}" srcOrd="2" destOrd="0" presId="urn:microsoft.com/office/officeart/2005/8/layout/hierarchy2"/>
    <dgm:cxn modelId="{99F6D49D-7DD4-420D-9C2F-7193F0EED56A}" type="presParOf" srcId="{AD98E930-AB8E-448E-B25A-FEBBDC227F4F}" destId="{00578A9F-762D-4434-A48E-0AE02563CDB5}" srcOrd="0" destOrd="0" presId="urn:microsoft.com/office/officeart/2005/8/layout/hierarchy2"/>
    <dgm:cxn modelId="{ABF12D8B-66A9-4BB2-BDCF-5204B35D1356}" type="presParOf" srcId="{CF801CC1-174D-43AC-8A35-55E31C21B2C2}" destId="{CD928E77-A695-4187-9D0B-FD0B13731EE5}" srcOrd="3" destOrd="0" presId="urn:microsoft.com/office/officeart/2005/8/layout/hierarchy2"/>
    <dgm:cxn modelId="{5B146EB1-F906-453A-A002-EB924C693EFD}" type="presParOf" srcId="{CD928E77-A695-4187-9D0B-FD0B13731EE5}" destId="{3F7CDD97-4806-4E60-8454-8945238050FE}" srcOrd="0" destOrd="0" presId="urn:microsoft.com/office/officeart/2005/8/layout/hierarchy2"/>
    <dgm:cxn modelId="{5C892348-F1EF-4C36-A86D-181DE727DB21}" type="presParOf" srcId="{CD928E77-A695-4187-9D0B-FD0B13731EE5}" destId="{D2D40C36-8F20-4994-B059-2D046810D381}" srcOrd="1" destOrd="0" presId="urn:microsoft.com/office/officeart/2005/8/layout/hierarchy2"/>
    <dgm:cxn modelId="{22A78360-04D4-4D34-AB00-7D3C762DAEA6}" type="presParOf" srcId="{D2D40C36-8F20-4994-B059-2D046810D381}" destId="{F563D426-F466-4966-B132-D9135461AE32}" srcOrd="0" destOrd="0" presId="urn:microsoft.com/office/officeart/2005/8/layout/hierarchy2"/>
    <dgm:cxn modelId="{9109E0DF-EF43-4BD2-AF10-91F1E37E5C02}" type="presParOf" srcId="{F563D426-F466-4966-B132-D9135461AE32}" destId="{970EE71A-1C79-44DE-9595-339C04831045}" srcOrd="0" destOrd="0" presId="urn:microsoft.com/office/officeart/2005/8/layout/hierarchy2"/>
    <dgm:cxn modelId="{4F9BFE8A-E475-4CC0-AFA6-1368B6737EAE}" type="presParOf" srcId="{D2D40C36-8F20-4994-B059-2D046810D381}" destId="{5F8F2219-CBEC-4850-B888-517E624041C7}" srcOrd="1" destOrd="0" presId="urn:microsoft.com/office/officeart/2005/8/layout/hierarchy2"/>
    <dgm:cxn modelId="{481971CC-E112-44EC-A666-B543C6B807B0}" type="presParOf" srcId="{5F8F2219-CBEC-4850-B888-517E624041C7}" destId="{E101D49C-B2D5-41A5-8F98-4962BEA0D538}" srcOrd="0" destOrd="0" presId="urn:microsoft.com/office/officeart/2005/8/layout/hierarchy2"/>
    <dgm:cxn modelId="{804A6042-C430-4432-BFE0-8EBC7537E2E1}" type="presParOf" srcId="{5F8F2219-CBEC-4850-B888-517E624041C7}" destId="{EE86D43A-589F-4D81-BA1D-C4506BB57C4E}" srcOrd="1" destOrd="0" presId="urn:microsoft.com/office/officeart/2005/8/layout/hierarchy2"/>
    <dgm:cxn modelId="{EA0A82F7-7157-4410-82DE-66AE6F9B739F}" type="presParOf" srcId="{D2D40C36-8F20-4994-B059-2D046810D381}" destId="{7AD46A7D-BF5E-4AC1-9F50-46088429131C}" srcOrd="2" destOrd="0" presId="urn:microsoft.com/office/officeart/2005/8/layout/hierarchy2"/>
    <dgm:cxn modelId="{1CD886EC-45D3-41B3-8BA6-4FE9877D0893}" type="presParOf" srcId="{7AD46A7D-BF5E-4AC1-9F50-46088429131C}" destId="{6446D5B3-1ED7-4716-AAAA-B3CE660128F3}" srcOrd="0" destOrd="0" presId="urn:microsoft.com/office/officeart/2005/8/layout/hierarchy2"/>
    <dgm:cxn modelId="{BBEE2B27-D028-4133-92C2-5D5901891D13}" type="presParOf" srcId="{D2D40C36-8F20-4994-B059-2D046810D381}" destId="{5DB0D101-4DAA-45BB-9817-2FB5A324A8FF}" srcOrd="3" destOrd="0" presId="urn:microsoft.com/office/officeart/2005/8/layout/hierarchy2"/>
    <dgm:cxn modelId="{026B9E87-8D27-473B-9EE3-18F1B24920BF}" type="presParOf" srcId="{5DB0D101-4DAA-45BB-9817-2FB5A324A8FF}" destId="{E8E88FF5-F164-41FA-BE12-DB77CCD3B3B1}" srcOrd="0" destOrd="0" presId="urn:microsoft.com/office/officeart/2005/8/layout/hierarchy2"/>
    <dgm:cxn modelId="{062E87E4-C9C2-40AD-B449-3F6E5B0991BD}" type="presParOf" srcId="{5DB0D101-4DAA-45BB-9817-2FB5A324A8FF}" destId="{1ACFAE26-B45A-4341-83D9-F3E786A35234}" srcOrd="1" destOrd="0" presId="urn:microsoft.com/office/officeart/2005/8/layout/hierarchy2"/>
    <dgm:cxn modelId="{790908F8-2F60-4C50-9277-1EF08CB9E020}" type="presParOf" srcId="{CF801CC1-174D-43AC-8A35-55E31C21B2C2}" destId="{FC3CBE57-BDC4-48A9-9844-6911371DDF68}" srcOrd="4" destOrd="0" presId="urn:microsoft.com/office/officeart/2005/8/layout/hierarchy2"/>
    <dgm:cxn modelId="{9EBD974A-902B-45CE-9BFA-71AAF84AF1EC}" type="presParOf" srcId="{FC3CBE57-BDC4-48A9-9844-6911371DDF68}" destId="{080D315A-6D2E-4ED7-B1BA-E7904672CB2A}" srcOrd="0" destOrd="0" presId="urn:microsoft.com/office/officeart/2005/8/layout/hierarchy2"/>
    <dgm:cxn modelId="{A0C7FF8E-7432-43F2-995A-162A202BFA9B}" type="presParOf" srcId="{CF801CC1-174D-43AC-8A35-55E31C21B2C2}" destId="{22622B0D-8163-4357-A853-E2404FB6BE2F}" srcOrd="5" destOrd="0" presId="urn:microsoft.com/office/officeart/2005/8/layout/hierarchy2"/>
    <dgm:cxn modelId="{96788B9A-9865-47E4-AF78-4AAC8D1F6D92}" type="presParOf" srcId="{22622B0D-8163-4357-A853-E2404FB6BE2F}" destId="{86DB748C-6290-4BF0-BD74-F1D096136C38}" srcOrd="0" destOrd="0" presId="urn:microsoft.com/office/officeart/2005/8/layout/hierarchy2"/>
    <dgm:cxn modelId="{A2D23EF3-FD14-4BD1-8BD1-0AE0F280EDDA}" type="presParOf" srcId="{22622B0D-8163-4357-A853-E2404FB6BE2F}" destId="{AC0F4779-8FB1-4177-B810-C6042F009C3B}" srcOrd="1" destOrd="0" presId="urn:microsoft.com/office/officeart/2005/8/layout/hierarchy2"/>
    <dgm:cxn modelId="{A92A752A-7F40-4D53-BCD6-25D2BCB9EFCE}" type="presParOf" srcId="{AC0F4779-8FB1-4177-B810-C6042F009C3B}" destId="{A6AE8790-01F7-45E4-B11C-33E481081D64}" srcOrd="0" destOrd="0" presId="urn:microsoft.com/office/officeart/2005/8/layout/hierarchy2"/>
    <dgm:cxn modelId="{3915D965-0FBE-4EC2-B1DF-576FA34EC667}" type="presParOf" srcId="{A6AE8790-01F7-45E4-B11C-33E481081D64}" destId="{A1225C96-526A-4086-8A1C-1ECC2BE407DE}" srcOrd="0" destOrd="0" presId="urn:microsoft.com/office/officeart/2005/8/layout/hierarchy2"/>
    <dgm:cxn modelId="{551F9915-7E73-4177-A065-36394F1A699D}" type="presParOf" srcId="{AC0F4779-8FB1-4177-B810-C6042F009C3B}" destId="{5CA10E5C-9526-4020-AD0D-62326562A1C8}" srcOrd="1" destOrd="0" presId="urn:microsoft.com/office/officeart/2005/8/layout/hierarchy2"/>
    <dgm:cxn modelId="{8715E7D2-3DD4-4177-9897-5228528D3BA6}" type="presParOf" srcId="{5CA10E5C-9526-4020-AD0D-62326562A1C8}" destId="{CF8B92DB-1B41-4C58-BB38-C71D1B9D90A9}" srcOrd="0" destOrd="0" presId="urn:microsoft.com/office/officeart/2005/8/layout/hierarchy2"/>
    <dgm:cxn modelId="{2771BC93-04F0-441C-97CA-940AF434E5CD}" type="presParOf" srcId="{5CA10E5C-9526-4020-AD0D-62326562A1C8}" destId="{26A5D15E-D620-476F-A62C-C508FC2EB886}" srcOrd="1" destOrd="0" presId="urn:microsoft.com/office/officeart/2005/8/layout/hierarchy2"/>
    <dgm:cxn modelId="{085BCD0A-9759-437D-A864-49BEFBA18DE1}" type="presParOf" srcId="{AC0F4779-8FB1-4177-B810-C6042F009C3B}" destId="{2D837403-7555-49A9-87E7-112C007E5195}" srcOrd="2" destOrd="0" presId="urn:microsoft.com/office/officeart/2005/8/layout/hierarchy2"/>
    <dgm:cxn modelId="{18CBD62E-493E-4A6B-B18E-B4E9058BA6EB}" type="presParOf" srcId="{2D837403-7555-49A9-87E7-112C007E5195}" destId="{39FD27BF-0B90-4E83-B298-0FC46E2CEA53}" srcOrd="0" destOrd="0" presId="urn:microsoft.com/office/officeart/2005/8/layout/hierarchy2"/>
    <dgm:cxn modelId="{A26C2562-BC1C-477C-9863-51D6EE778A80}" type="presParOf" srcId="{AC0F4779-8FB1-4177-B810-C6042F009C3B}" destId="{59C6F22A-967F-4848-B7AE-72308B7652B7}" srcOrd="3" destOrd="0" presId="urn:microsoft.com/office/officeart/2005/8/layout/hierarchy2"/>
    <dgm:cxn modelId="{77EF2710-AD4C-41D6-9430-F52253679553}" type="presParOf" srcId="{59C6F22A-967F-4848-B7AE-72308B7652B7}" destId="{F634E413-AF35-4265-A45E-F948DF453BD3}" srcOrd="0" destOrd="0" presId="urn:microsoft.com/office/officeart/2005/8/layout/hierarchy2"/>
    <dgm:cxn modelId="{B1B58A75-9907-4312-800E-D4CCF80228C3}" type="presParOf" srcId="{59C6F22A-967F-4848-B7AE-72308B7652B7}" destId="{B4C6C72E-AB39-439E-86F5-61E3BF07DDA5}" srcOrd="1" destOrd="0" presId="urn:microsoft.com/office/officeart/2005/8/layout/hierarchy2"/>
    <dgm:cxn modelId="{81B8C129-5009-4FC0-B595-AA63136F8A20}" type="presParOf" srcId="{AC0F4779-8FB1-4177-B810-C6042F009C3B}" destId="{CB87E3AF-24D7-40FE-9EE8-3003A5D65A22}" srcOrd="4" destOrd="0" presId="urn:microsoft.com/office/officeart/2005/8/layout/hierarchy2"/>
    <dgm:cxn modelId="{43740A72-0F51-4E3D-B097-BA0C24B2B8AE}" type="presParOf" srcId="{CB87E3AF-24D7-40FE-9EE8-3003A5D65A22}" destId="{BB4A4673-7CAC-4A3E-9DA6-638FEC5CC5CF}" srcOrd="0" destOrd="0" presId="urn:microsoft.com/office/officeart/2005/8/layout/hierarchy2"/>
    <dgm:cxn modelId="{FF5456C3-5F97-4B50-877B-1CE30177373B}" type="presParOf" srcId="{AC0F4779-8FB1-4177-B810-C6042F009C3B}" destId="{35797889-75AC-42FF-9710-5490802D59A1}" srcOrd="5" destOrd="0" presId="urn:microsoft.com/office/officeart/2005/8/layout/hierarchy2"/>
    <dgm:cxn modelId="{445F2415-03B7-4DF7-B3EC-019C21164B06}" type="presParOf" srcId="{35797889-75AC-42FF-9710-5490802D59A1}" destId="{154A7328-46EA-43C0-8D9B-A4D6E956E566}" srcOrd="0" destOrd="0" presId="urn:microsoft.com/office/officeart/2005/8/layout/hierarchy2"/>
    <dgm:cxn modelId="{25A951C6-A065-486F-9E63-FD832A7AF07D}" type="presParOf" srcId="{35797889-75AC-42FF-9710-5490802D59A1}" destId="{C18A906F-F7FD-4BF7-B040-7AF8A4F1A2D6}" srcOrd="1" destOrd="0" presId="urn:microsoft.com/office/officeart/2005/8/layout/hierarchy2"/>
    <dgm:cxn modelId="{EB820DE8-F4D2-4164-A1A5-CAEB4602F81A}" type="presParOf" srcId="{CF801CC1-174D-43AC-8A35-55E31C21B2C2}" destId="{AA1EC603-E8D0-4087-B6B1-082C246FD78A}" srcOrd="6" destOrd="0" presId="urn:microsoft.com/office/officeart/2005/8/layout/hierarchy2"/>
    <dgm:cxn modelId="{E9805DA8-3F23-4AA3-BA6C-359535267289}" type="presParOf" srcId="{AA1EC603-E8D0-4087-B6B1-082C246FD78A}" destId="{78B6636C-D5EE-4F76-AD76-E49FB3B559CD}" srcOrd="0" destOrd="0" presId="urn:microsoft.com/office/officeart/2005/8/layout/hierarchy2"/>
    <dgm:cxn modelId="{3D38D561-4903-4F3E-9C24-BD4F7FFAA3C6}" type="presParOf" srcId="{CF801CC1-174D-43AC-8A35-55E31C21B2C2}" destId="{050EC3CE-27E0-4B18-9606-A2FEBD4806C3}" srcOrd="7" destOrd="0" presId="urn:microsoft.com/office/officeart/2005/8/layout/hierarchy2"/>
    <dgm:cxn modelId="{86FAB15F-4C43-4E9F-9108-FB3CF1DC47BC}" type="presParOf" srcId="{050EC3CE-27E0-4B18-9606-A2FEBD4806C3}" destId="{8F721D6D-7BA7-4BC7-B10D-33D754D5C2E8}" srcOrd="0" destOrd="0" presId="urn:microsoft.com/office/officeart/2005/8/layout/hierarchy2"/>
    <dgm:cxn modelId="{D11874E2-405A-4DDC-965F-A545D9B5F19C}" type="presParOf" srcId="{050EC3CE-27E0-4B18-9606-A2FEBD4806C3}" destId="{1D7F085C-3968-41DE-A704-FDBEA0AC6FCE}" srcOrd="1" destOrd="0" presId="urn:microsoft.com/office/officeart/2005/8/layout/hierarchy2"/>
    <dgm:cxn modelId="{D1DD8E45-D88C-4100-8050-7B8FCE875808}" type="presParOf" srcId="{1D7F085C-3968-41DE-A704-FDBEA0AC6FCE}" destId="{C33F1841-9416-4B96-AB90-F2BE88E3DF9E}" srcOrd="0" destOrd="0" presId="urn:microsoft.com/office/officeart/2005/8/layout/hierarchy2"/>
    <dgm:cxn modelId="{B242C02E-C6DA-47DC-9C52-4581AD9FC68F}" type="presParOf" srcId="{C33F1841-9416-4B96-AB90-F2BE88E3DF9E}" destId="{BD88BBE4-A7FA-4C2E-96FD-502EA5F55FF7}" srcOrd="0" destOrd="0" presId="urn:microsoft.com/office/officeart/2005/8/layout/hierarchy2"/>
    <dgm:cxn modelId="{F792148E-C0B0-4456-AD58-510B35F5DA78}" type="presParOf" srcId="{1D7F085C-3968-41DE-A704-FDBEA0AC6FCE}" destId="{96408322-96E9-496D-AF84-B151D3983736}" srcOrd="1" destOrd="0" presId="urn:microsoft.com/office/officeart/2005/8/layout/hierarchy2"/>
    <dgm:cxn modelId="{B149BC4C-0CCD-4DD7-8715-C9F0108209FB}" type="presParOf" srcId="{96408322-96E9-496D-AF84-B151D3983736}" destId="{87E6BD69-A898-487E-A838-2A7D107AAE25}" srcOrd="0" destOrd="0" presId="urn:microsoft.com/office/officeart/2005/8/layout/hierarchy2"/>
    <dgm:cxn modelId="{F9C8D44E-371F-4188-98AD-BAA45E17DAAB}" type="presParOf" srcId="{96408322-96E9-496D-AF84-B151D3983736}" destId="{716FBC4C-BA43-4DC7-8ED3-1AD106118D61}" srcOrd="1" destOrd="0" presId="urn:microsoft.com/office/officeart/2005/8/layout/hierarchy2"/>
    <dgm:cxn modelId="{3BA1E8D8-F27E-48AF-AD37-5C75816BC2F7}" type="presParOf" srcId="{1D7F085C-3968-41DE-A704-FDBEA0AC6FCE}" destId="{AD6C9EAE-D6CF-40E1-B4B2-E8059C6913B7}" srcOrd="2" destOrd="0" presId="urn:microsoft.com/office/officeart/2005/8/layout/hierarchy2"/>
    <dgm:cxn modelId="{F45F5BE6-75A3-43BD-B610-F661A7E1BCA6}" type="presParOf" srcId="{AD6C9EAE-D6CF-40E1-B4B2-E8059C6913B7}" destId="{CE5C00BF-5308-4DD4-89DD-96CB0A0B9A91}" srcOrd="0" destOrd="0" presId="urn:microsoft.com/office/officeart/2005/8/layout/hierarchy2"/>
    <dgm:cxn modelId="{C50472A5-C8B0-43F3-BB0D-D8484405B566}" type="presParOf" srcId="{1D7F085C-3968-41DE-A704-FDBEA0AC6FCE}" destId="{7C4FDC3F-39E0-44FB-8FC1-028991BD1D7A}" srcOrd="3" destOrd="0" presId="urn:microsoft.com/office/officeart/2005/8/layout/hierarchy2"/>
    <dgm:cxn modelId="{43088A12-9570-4E9B-8F12-9E934E29988F}" type="presParOf" srcId="{7C4FDC3F-39E0-44FB-8FC1-028991BD1D7A}" destId="{B6ED84C1-DD54-4AFB-B43D-50681ED39EF1}" srcOrd="0" destOrd="0" presId="urn:microsoft.com/office/officeart/2005/8/layout/hierarchy2"/>
    <dgm:cxn modelId="{B9DB140E-6EB0-4F90-A8C8-DAC9C9CA96CA}" type="presParOf" srcId="{7C4FDC3F-39E0-44FB-8FC1-028991BD1D7A}" destId="{821191DF-E3CF-4140-9E4D-A1DA3F39D1FD}" srcOrd="1" destOrd="0" presId="urn:microsoft.com/office/officeart/2005/8/layout/hierarchy2"/>
    <dgm:cxn modelId="{7D376541-131A-408D-98AC-1A5708BC2132}" type="presParOf" srcId="{CF801CC1-174D-43AC-8A35-55E31C21B2C2}" destId="{C6CB32F4-CEB8-4F35-9C09-B88437D784E3}" srcOrd="8" destOrd="0" presId="urn:microsoft.com/office/officeart/2005/8/layout/hierarchy2"/>
    <dgm:cxn modelId="{5FAF8A87-BBD0-45EE-B328-1016F9870E96}" type="presParOf" srcId="{C6CB32F4-CEB8-4F35-9C09-B88437D784E3}" destId="{6F52C6A2-36FA-49F0-9579-6384B6433DFC}" srcOrd="0" destOrd="0" presId="urn:microsoft.com/office/officeart/2005/8/layout/hierarchy2"/>
    <dgm:cxn modelId="{73C7B91A-D1F6-4E1B-AEA2-54B27F8882D0}" type="presParOf" srcId="{CF801CC1-174D-43AC-8A35-55E31C21B2C2}" destId="{6280BFE0-44F4-45FA-BADE-508403131C9F}" srcOrd="9" destOrd="0" presId="urn:microsoft.com/office/officeart/2005/8/layout/hierarchy2"/>
    <dgm:cxn modelId="{15335EFD-255C-4D65-9D76-9C04A922C889}" type="presParOf" srcId="{6280BFE0-44F4-45FA-BADE-508403131C9F}" destId="{522F21F4-E28E-4A62-92A4-49852A1CBDBD}" srcOrd="0" destOrd="0" presId="urn:microsoft.com/office/officeart/2005/8/layout/hierarchy2"/>
    <dgm:cxn modelId="{F938D168-0255-4696-8EEA-4F7024FD8602}" type="presParOf" srcId="{6280BFE0-44F4-45FA-BADE-508403131C9F}" destId="{77242F04-AA4D-4570-BFC2-B63DA138F5C0}" srcOrd="1" destOrd="0" presId="urn:microsoft.com/office/officeart/2005/8/layout/hierarchy2"/>
    <dgm:cxn modelId="{C55D00C1-C524-4F2A-9D02-90422E05D902}" type="presParOf" srcId="{77242F04-AA4D-4570-BFC2-B63DA138F5C0}" destId="{E9D2ADAB-0113-4F0B-BA6B-B50EC0C4865A}" srcOrd="0" destOrd="0" presId="urn:microsoft.com/office/officeart/2005/8/layout/hierarchy2"/>
    <dgm:cxn modelId="{D73EEC12-C963-4E0E-8950-C7C4D5FBB1C6}" type="presParOf" srcId="{E9D2ADAB-0113-4F0B-BA6B-B50EC0C4865A}" destId="{075B7277-201F-449C-B3F3-5A1D816119B9}" srcOrd="0" destOrd="0" presId="urn:microsoft.com/office/officeart/2005/8/layout/hierarchy2"/>
    <dgm:cxn modelId="{2099C331-22D0-4A6B-A007-3F8DDAE499C3}" type="presParOf" srcId="{77242F04-AA4D-4570-BFC2-B63DA138F5C0}" destId="{F2DA6910-74CD-4C4D-8D57-2D7A29BA7881}" srcOrd="1" destOrd="0" presId="urn:microsoft.com/office/officeart/2005/8/layout/hierarchy2"/>
    <dgm:cxn modelId="{66214BBF-72E8-422C-AEB6-72601174A04D}" type="presParOf" srcId="{F2DA6910-74CD-4C4D-8D57-2D7A29BA7881}" destId="{4C132FAD-A26B-496D-B018-2203DB1CEE74}" srcOrd="0" destOrd="0" presId="urn:microsoft.com/office/officeart/2005/8/layout/hierarchy2"/>
    <dgm:cxn modelId="{79E37813-CCD3-4E37-9741-7373E27A4E1B}" type="presParOf" srcId="{F2DA6910-74CD-4C4D-8D57-2D7A29BA7881}" destId="{BA5B58C4-37DB-4037-8585-A048B1F37C1A}" srcOrd="1" destOrd="0" presId="urn:microsoft.com/office/officeart/2005/8/layout/hierarchy2"/>
    <dgm:cxn modelId="{2676DBAA-02BA-4667-9BC1-8BF87B83C943}" type="presParOf" srcId="{77242F04-AA4D-4570-BFC2-B63DA138F5C0}" destId="{62131F72-32B9-4872-8FC3-318A36834F09}" srcOrd="2" destOrd="0" presId="urn:microsoft.com/office/officeart/2005/8/layout/hierarchy2"/>
    <dgm:cxn modelId="{DAE0FB26-ED3A-4204-85F3-C8219572AD65}" type="presParOf" srcId="{62131F72-32B9-4872-8FC3-318A36834F09}" destId="{85096115-DAEB-41BB-83C1-AE0BC5DA16FD}" srcOrd="0" destOrd="0" presId="urn:microsoft.com/office/officeart/2005/8/layout/hierarchy2"/>
    <dgm:cxn modelId="{F6CBCAF3-6244-4CBD-84B8-7501B98234E1}" type="presParOf" srcId="{77242F04-AA4D-4570-BFC2-B63DA138F5C0}" destId="{2C82D753-5E50-444B-8216-C00702AC32FA}" srcOrd="3" destOrd="0" presId="urn:microsoft.com/office/officeart/2005/8/layout/hierarchy2"/>
    <dgm:cxn modelId="{5569B1ED-64F3-4FBA-9B02-C7F6C1084B5A}" type="presParOf" srcId="{2C82D753-5E50-444B-8216-C00702AC32FA}" destId="{A5F8313B-45C6-4BA9-836A-E503DD523CCE}" srcOrd="0" destOrd="0" presId="urn:microsoft.com/office/officeart/2005/8/layout/hierarchy2"/>
    <dgm:cxn modelId="{C851097D-F8CA-4B35-A0C6-1CDB006E4A00}" type="presParOf" srcId="{2C82D753-5E50-444B-8216-C00702AC32FA}" destId="{8B5D6D0E-966B-4E9F-ABB6-BCF7A087ED93}" srcOrd="1" destOrd="0" presId="urn:microsoft.com/office/officeart/2005/8/layout/hierarchy2"/>
    <dgm:cxn modelId="{EBE88EEF-CEAC-4870-8105-354E2AFC801E}" type="presParOf" srcId="{77242F04-AA4D-4570-BFC2-B63DA138F5C0}" destId="{A7B8BDBD-604D-4B33-ABD4-2ABED6B664D7}" srcOrd="4" destOrd="0" presId="urn:microsoft.com/office/officeart/2005/8/layout/hierarchy2"/>
    <dgm:cxn modelId="{C9D928C2-D5C4-4C53-9F01-40EF4EA3342E}" type="presParOf" srcId="{A7B8BDBD-604D-4B33-ABD4-2ABED6B664D7}" destId="{9AE31C70-301B-4673-986A-1BC85940A58F}" srcOrd="0" destOrd="0" presId="urn:microsoft.com/office/officeart/2005/8/layout/hierarchy2"/>
    <dgm:cxn modelId="{2A9C9EE1-9431-4F06-BB55-AA73BA5AE010}" type="presParOf" srcId="{77242F04-AA4D-4570-BFC2-B63DA138F5C0}" destId="{27C26062-CD85-4872-B108-15D01BE1AEDF}" srcOrd="5" destOrd="0" presId="urn:microsoft.com/office/officeart/2005/8/layout/hierarchy2"/>
    <dgm:cxn modelId="{759EE7A2-6E16-4453-9261-5642CE5352D6}" type="presParOf" srcId="{27C26062-CD85-4872-B108-15D01BE1AEDF}" destId="{0F197E80-159C-4CBD-8884-30226E32769C}" srcOrd="0" destOrd="0" presId="urn:microsoft.com/office/officeart/2005/8/layout/hierarchy2"/>
    <dgm:cxn modelId="{71C2353E-CB16-423F-8C23-6F6601B743B2}" type="presParOf" srcId="{27C26062-CD85-4872-B108-15D01BE1AEDF}" destId="{05D5D6D6-301F-4017-AE03-2843BF0E50D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441A9-2704-477B-BAC1-ED39BBC89649}">
      <dsp:nvSpPr>
        <dsp:cNvPr id="0" name=""/>
        <dsp:cNvSpPr/>
      </dsp:nvSpPr>
      <dsp:spPr>
        <a:xfrm>
          <a:off x="1002506" y="1797595"/>
          <a:ext cx="595312" cy="29765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Times New Roman" panose="02020603050405020304" pitchFamily="18" charset="0"/>
              <a:cs typeface="Times New Roman" panose="02020603050405020304" pitchFamily="18" charset="0"/>
            </a:rPr>
            <a:t>X</a:t>
          </a:r>
          <a:endParaRPr lang="en-US" sz="1400" kern="1200" dirty="0">
            <a:latin typeface="Times New Roman" panose="02020603050405020304" pitchFamily="18" charset="0"/>
            <a:cs typeface="Times New Roman" panose="02020603050405020304" pitchFamily="18" charset="0"/>
          </a:endParaRPr>
        </a:p>
      </dsp:txBody>
      <dsp:txXfrm>
        <a:off x="1011224" y="1806313"/>
        <a:ext cx="577876" cy="280220"/>
      </dsp:txXfrm>
    </dsp:sp>
    <dsp:sp modelId="{D5A4F656-0032-4758-AB08-BA10D05BE1D9}">
      <dsp:nvSpPr>
        <dsp:cNvPr id="0" name=""/>
        <dsp:cNvSpPr/>
      </dsp:nvSpPr>
      <dsp:spPr>
        <a:xfrm rot="16699915">
          <a:off x="895235" y="1126858"/>
          <a:ext cx="1643291" cy="13183"/>
        </a:xfrm>
        <a:custGeom>
          <a:avLst/>
          <a:gdLst/>
          <a:ahLst/>
          <a:cxnLst/>
          <a:rect l="0" t="0" r="0" b="0"/>
          <a:pathLst>
            <a:path>
              <a:moveTo>
                <a:pt x="0" y="6591"/>
              </a:moveTo>
              <a:lnTo>
                <a:pt x="1643291" y="6591"/>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Times New Roman" panose="02020603050405020304" pitchFamily="18" charset="0"/>
            <a:cs typeface="Times New Roman" panose="02020603050405020304" pitchFamily="18" charset="0"/>
          </a:endParaRPr>
        </a:p>
      </dsp:txBody>
      <dsp:txXfrm>
        <a:off x="1675798" y="1092367"/>
        <a:ext cx="82164" cy="82164"/>
      </dsp:txXfrm>
    </dsp:sp>
    <dsp:sp modelId="{2BC7A9DC-CAC3-40A2-9B6A-5B0B4B887E9A}">
      <dsp:nvSpPr>
        <dsp:cNvPr id="0" name=""/>
        <dsp:cNvSpPr/>
      </dsp:nvSpPr>
      <dsp:spPr>
        <a:xfrm>
          <a:off x="1835943" y="171648"/>
          <a:ext cx="595312" cy="29765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Times New Roman" panose="02020603050405020304" pitchFamily="18" charset="0"/>
              <a:cs typeface="Times New Roman" panose="02020603050405020304" pitchFamily="18" charset="0"/>
            </a:rPr>
            <a:t>x</a:t>
          </a:r>
          <a:r>
            <a:rPr lang="en-US" sz="1400" kern="1200" baseline="-25000" dirty="0" smtClean="0">
              <a:latin typeface="Times New Roman" panose="02020603050405020304" pitchFamily="18" charset="0"/>
              <a:cs typeface="Times New Roman" panose="02020603050405020304" pitchFamily="18" charset="0"/>
            </a:rPr>
            <a:t>1</a:t>
          </a:r>
        </a:p>
      </dsp:txBody>
      <dsp:txXfrm>
        <a:off x="1844661" y="180366"/>
        <a:ext cx="577876" cy="280220"/>
      </dsp:txXfrm>
    </dsp:sp>
    <dsp:sp modelId="{274BD3D4-CEC7-4008-87CD-91C303376FC5}">
      <dsp:nvSpPr>
        <dsp:cNvPr id="0" name=""/>
        <dsp:cNvSpPr/>
      </dsp:nvSpPr>
      <dsp:spPr>
        <a:xfrm rot="19457599">
          <a:off x="2403692" y="228308"/>
          <a:ext cx="293251" cy="13183"/>
        </a:xfrm>
        <a:custGeom>
          <a:avLst/>
          <a:gdLst/>
          <a:ahLst/>
          <a:cxnLst/>
          <a:rect l="0" t="0" r="0" b="0"/>
          <a:pathLst>
            <a:path>
              <a:moveTo>
                <a:pt x="0" y="6591"/>
              </a:moveTo>
              <a:lnTo>
                <a:pt x="293251"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Times New Roman" panose="02020603050405020304" pitchFamily="18" charset="0"/>
            <a:cs typeface="Times New Roman" panose="02020603050405020304" pitchFamily="18" charset="0"/>
          </a:endParaRPr>
        </a:p>
      </dsp:txBody>
      <dsp:txXfrm>
        <a:off x="2542987" y="227569"/>
        <a:ext cx="14662" cy="14662"/>
      </dsp:txXfrm>
    </dsp:sp>
    <dsp:sp modelId="{0643BD0A-9072-47E3-A8AA-E0B5D30F2003}">
      <dsp:nvSpPr>
        <dsp:cNvPr id="0" name=""/>
        <dsp:cNvSpPr/>
      </dsp:nvSpPr>
      <dsp:spPr>
        <a:xfrm>
          <a:off x="2669381" y="496"/>
          <a:ext cx="595312" cy="29765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Times New Roman" panose="02020603050405020304" pitchFamily="18" charset="0"/>
              <a:cs typeface="Times New Roman" panose="02020603050405020304" pitchFamily="18" charset="0"/>
            </a:rPr>
            <a:t>x</a:t>
          </a:r>
          <a:r>
            <a:rPr lang="en-US" sz="1400" kern="1200" baseline="-25000" dirty="0" smtClean="0">
              <a:latin typeface="Times New Roman" panose="02020603050405020304" pitchFamily="18" charset="0"/>
              <a:cs typeface="Times New Roman" panose="02020603050405020304" pitchFamily="18" charset="0"/>
            </a:rPr>
            <a:t>11</a:t>
          </a:r>
          <a:endParaRPr lang="en-US" sz="1400" kern="1200" dirty="0">
            <a:latin typeface="Times New Roman" panose="02020603050405020304" pitchFamily="18" charset="0"/>
            <a:cs typeface="Times New Roman" panose="02020603050405020304" pitchFamily="18" charset="0"/>
          </a:endParaRPr>
        </a:p>
      </dsp:txBody>
      <dsp:txXfrm>
        <a:off x="2678099" y="9214"/>
        <a:ext cx="577876" cy="280220"/>
      </dsp:txXfrm>
    </dsp:sp>
    <dsp:sp modelId="{12C57A31-E388-4541-BC99-59F3CD502495}">
      <dsp:nvSpPr>
        <dsp:cNvPr id="0" name=""/>
        <dsp:cNvSpPr/>
      </dsp:nvSpPr>
      <dsp:spPr>
        <a:xfrm rot="2142401">
          <a:off x="2403692" y="399460"/>
          <a:ext cx="293251" cy="13183"/>
        </a:xfrm>
        <a:custGeom>
          <a:avLst/>
          <a:gdLst/>
          <a:ahLst/>
          <a:cxnLst/>
          <a:rect l="0" t="0" r="0" b="0"/>
          <a:pathLst>
            <a:path>
              <a:moveTo>
                <a:pt x="0" y="6591"/>
              </a:moveTo>
              <a:lnTo>
                <a:pt x="293251"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Times New Roman" panose="02020603050405020304" pitchFamily="18" charset="0"/>
            <a:cs typeface="Times New Roman" panose="02020603050405020304" pitchFamily="18" charset="0"/>
          </a:endParaRPr>
        </a:p>
      </dsp:txBody>
      <dsp:txXfrm>
        <a:off x="2542987" y="398721"/>
        <a:ext cx="14662" cy="14662"/>
      </dsp:txXfrm>
    </dsp:sp>
    <dsp:sp modelId="{E603D2A2-D612-43C0-96ED-7526397DBBDE}">
      <dsp:nvSpPr>
        <dsp:cNvPr id="0" name=""/>
        <dsp:cNvSpPr/>
      </dsp:nvSpPr>
      <dsp:spPr>
        <a:xfrm>
          <a:off x="2669381" y="342800"/>
          <a:ext cx="595312" cy="29765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Times New Roman" panose="02020603050405020304" pitchFamily="18" charset="0"/>
              <a:cs typeface="Times New Roman" panose="02020603050405020304" pitchFamily="18" charset="0"/>
            </a:rPr>
            <a:t>x</a:t>
          </a:r>
          <a:r>
            <a:rPr lang="en-US" sz="1400" kern="1200" baseline="-25000" dirty="0" smtClean="0">
              <a:latin typeface="Times New Roman" panose="02020603050405020304" pitchFamily="18" charset="0"/>
              <a:cs typeface="Times New Roman" panose="02020603050405020304" pitchFamily="18" charset="0"/>
            </a:rPr>
            <a:t>12</a:t>
          </a:r>
          <a:endParaRPr lang="en-US" sz="1400" kern="1200" dirty="0">
            <a:latin typeface="Times New Roman" panose="02020603050405020304" pitchFamily="18" charset="0"/>
            <a:cs typeface="Times New Roman" panose="02020603050405020304" pitchFamily="18" charset="0"/>
          </a:endParaRPr>
        </a:p>
      </dsp:txBody>
      <dsp:txXfrm>
        <a:off x="2678099" y="351518"/>
        <a:ext cx="577876" cy="280220"/>
      </dsp:txXfrm>
    </dsp:sp>
    <dsp:sp modelId="{AD98E930-AB8E-448E-B25A-FEBBDC227F4F}">
      <dsp:nvSpPr>
        <dsp:cNvPr id="0" name=""/>
        <dsp:cNvSpPr/>
      </dsp:nvSpPr>
      <dsp:spPr>
        <a:xfrm rot="17051759">
          <a:off x="1231386" y="1469163"/>
          <a:ext cx="970989" cy="13183"/>
        </a:xfrm>
        <a:custGeom>
          <a:avLst/>
          <a:gdLst/>
          <a:ahLst/>
          <a:cxnLst/>
          <a:rect l="0" t="0" r="0" b="0"/>
          <a:pathLst>
            <a:path>
              <a:moveTo>
                <a:pt x="0" y="6591"/>
              </a:moveTo>
              <a:lnTo>
                <a:pt x="970989" y="6591"/>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Times New Roman" panose="02020603050405020304" pitchFamily="18" charset="0"/>
            <a:cs typeface="Times New Roman" panose="02020603050405020304" pitchFamily="18" charset="0"/>
          </a:endParaRPr>
        </a:p>
      </dsp:txBody>
      <dsp:txXfrm>
        <a:off x="1692606" y="1451480"/>
        <a:ext cx="48549" cy="48549"/>
      </dsp:txXfrm>
    </dsp:sp>
    <dsp:sp modelId="{3F7CDD97-4806-4E60-8454-8945238050FE}">
      <dsp:nvSpPr>
        <dsp:cNvPr id="0" name=""/>
        <dsp:cNvSpPr/>
      </dsp:nvSpPr>
      <dsp:spPr>
        <a:xfrm>
          <a:off x="1835943" y="856257"/>
          <a:ext cx="595312" cy="29765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Times New Roman" panose="02020603050405020304" pitchFamily="18" charset="0"/>
              <a:cs typeface="Times New Roman" panose="02020603050405020304" pitchFamily="18" charset="0"/>
            </a:rPr>
            <a:t>x</a:t>
          </a:r>
          <a:r>
            <a:rPr lang="en-US" sz="1400" kern="1200" baseline="-25000" dirty="0" smtClean="0">
              <a:latin typeface="Times New Roman" panose="02020603050405020304" pitchFamily="18" charset="0"/>
              <a:cs typeface="Times New Roman" panose="02020603050405020304" pitchFamily="18" charset="0"/>
            </a:rPr>
            <a:t>2</a:t>
          </a:r>
          <a:endParaRPr lang="en-US" sz="1400" kern="1200" baseline="-25000" dirty="0">
            <a:latin typeface="Times New Roman" panose="02020603050405020304" pitchFamily="18" charset="0"/>
            <a:cs typeface="Times New Roman" panose="02020603050405020304" pitchFamily="18" charset="0"/>
          </a:endParaRPr>
        </a:p>
      </dsp:txBody>
      <dsp:txXfrm>
        <a:off x="1844661" y="864975"/>
        <a:ext cx="577876" cy="280220"/>
      </dsp:txXfrm>
    </dsp:sp>
    <dsp:sp modelId="{F563D426-F466-4966-B132-D9135461AE32}">
      <dsp:nvSpPr>
        <dsp:cNvPr id="0" name=""/>
        <dsp:cNvSpPr/>
      </dsp:nvSpPr>
      <dsp:spPr>
        <a:xfrm rot="19457599">
          <a:off x="2403692" y="912917"/>
          <a:ext cx="293251" cy="13183"/>
        </a:xfrm>
        <a:custGeom>
          <a:avLst/>
          <a:gdLst/>
          <a:ahLst/>
          <a:cxnLst/>
          <a:rect l="0" t="0" r="0" b="0"/>
          <a:pathLst>
            <a:path>
              <a:moveTo>
                <a:pt x="0" y="6591"/>
              </a:moveTo>
              <a:lnTo>
                <a:pt x="293251"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Times New Roman" panose="02020603050405020304" pitchFamily="18" charset="0"/>
            <a:cs typeface="Times New Roman" panose="02020603050405020304" pitchFamily="18" charset="0"/>
          </a:endParaRPr>
        </a:p>
      </dsp:txBody>
      <dsp:txXfrm>
        <a:off x="2542987" y="912178"/>
        <a:ext cx="14662" cy="14662"/>
      </dsp:txXfrm>
    </dsp:sp>
    <dsp:sp modelId="{E101D49C-B2D5-41A5-8F98-4962BEA0D538}">
      <dsp:nvSpPr>
        <dsp:cNvPr id="0" name=""/>
        <dsp:cNvSpPr/>
      </dsp:nvSpPr>
      <dsp:spPr>
        <a:xfrm>
          <a:off x="2669381" y="685105"/>
          <a:ext cx="595312" cy="29765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Times New Roman" panose="02020603050405020304" pitchFamily="18" charset="0"/>
              <a:cs typeface="Times New Roman" panose="02020603050405020304" pitchFamily="18" charset="0"/>
            </a:rPr>
            <a:t>x</a:t>
          </a:r>
          <a:r>
            <a:rPr lang="en-US" sz="1400" kern="1200" baseline="-25000" dirty="0" smtClean="0">
              <a:latin typeface="Times New Roman" panose="02020603050405020304" pitchFamily="18" charset="0"/>
              <a:cs typeface="Times New Roman" panose="02020603050405020304" pitchFamily="18" charset="0"/>
            </a:rPr>
            <a:t>21</a:t>
          </a:r>
          <a:endParaRPr lang="en-US" sz="1400" kern="1200" dirty="0">
            <a:latin typeface="Times New Roman" panose="02020603050405020304" pitchFamily="18" charset="0"/>
            <a:cs typeface="Times New Roman" panose="02020603050405020304" pitchFamily="18" charset="0"/>
          </a:endParaRPr>
        </a:p>
      </dsp:txBody>
      <dsp:txXfrm>
        <a:off x="2678099" y="693823"/>
        <a:ext cx="577876" cy="280220"/>
      </dsp:txXfrm>
    </dsp:sp>
    <dsp:sp modelId="{7AD46A7D-BF5E-4AC1-9F50-46088429131C}">
      <dsp:nvSpPr>
        <dsp:cNvPr id="0" name=""/>
        <dsp:cNvSpPr/>
      </dsp:nvSpPr>
      <dsp:spPr>
        <a:xfrm rot="2142401">
          <a:off x="2403692" y="1084070"/>
          <a:ext cx="293251" cy="13183"/>
        </a:xfrm>
        <a:custGeom>
          <a:avLst/>
          <a:gdLst/>
          <a:ahLst/>
          <a:cxnLst/>
          <a:rect l="0" t="0" r="0" b="0"/>
          <a:pathLst>
            <a:path>
              <a:moveTo>
                <a:pt x="0" y="6591"/>
              </a:moveTo>
              <a:lnTo>
                <a:pt x="293251"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Times New Roman" panose="02020603050405020304" pitchFamily="18" charset="0"/>
            <a:cs typeface="Times New Roman" panose="02020603050405020304" pitchFamily="18" charset="0"/>
          </a:endParaRPr>
        </a:p>
      </dsp:txBody>
      <dsp:txXfrm>
        <a:off x="2542987" y="1083330"/>
        <a:ext cx="14662" cy="14662"/>
      </dsp:txXfrm>
    </dsp:sp>
    <dsp:sp modelId="{E8E88FF5-F164-41FA-BE12-DB77CCD3B3B1}">
      <dsp:nvSpPr>
        <dsp:cNvPr id="0" name=""/>
        <dsp:cNvSpPr/>
      </dsp:nvSpPr>
      <dsp:spPr>
        <a:xfrm>
          <a:off x="2669381" y="1027410"/>
          <a:ext cx="595312" cy="29765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Times New Roman" panose="02020603050405020304" pitchFamily="18" charset="0"/>
              <a:cs typeface="Times New Roman" panose="02020603050405020304" pitchFamily="18" charset="0"/>
            </a:rPr>
            <a:t>x</a:t>
          </a:r>
          <a:r>
            <a:rPr lang="en-US" sz="1400" kern="1200" baseline="-25000" dirty="0" smtClean="0">
              <a:latin typeface="Times New Roman" panose="02020603050405020304" pitchFamily="18" charset="0"/>
              <a:cs typeface="Times New Roman" panose="02020603050405020304" pitchFamily="18" charset="0"/>
            </a:rPr>
            <a:t>22</a:t>
          </a:r>
          <a:endParaRPr lang="en-US" sz="1400" kern="1200" dirty="0">
            <a:latin typeface="Times New Roman" panose="02020603050405020304" pitchFamily="18" charset="0"/>
            <a:cs typeface="Times New Roman" panose="02020603050405020304" pitchFamily="18" charset="0"/>
          </a:endParaRPr>
        </a:p>
      </dsp:txBody>
      <dsp:txXfrm>
        <a:off x="2678099" y="1036128"/>
        <a:ext cx="577876" cy="280220"/>
      </dsp:txXfrm>
    </dsp:sp>
    <dsp:sp modelId="{FC3CBE57-BDC4-48A9-9844-6911371DDF68}">
      <dsp:nvSpPr>
        <dsp:cNvPr id="0" name=""/>
        <dsp:cNvSpPr/>
      </dsp:nvSpPr>
      <dsp:spPr>
        <a:xfrm rot="20413970">
          <a:off x="1590363" y="1897043"/>
          <a:ext cx="253035" cy="13183"/>
        </a:xfrm>
        <a:custGeom>
          <a:avLst/>
          <a:gdLst/>
          <a:ahLst/>
          <a:cxnLst/>
          <a:rect l="0" t="0" r="0" b="0"/>
          <a:pathLst>
            <a:path>
              <a:moveTo>
                <a:pt x="0" y="6591"/>
              </a:moveTo>
              <a:lnTo>
                <a:pt x="253035" y="6591"/>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Times New Roman" panose="02020603050405020304" pitchFamily="18" charset="0"/>
            <a:cs typeface="Times New Roman" panose="02020603050405020304" pitchFamily="18" charset="0"/>
          </a:endParaRPr>
        </a:p>
      </dsp:txBody>
      <dsp:txXfrm>
        <a:off x="1710555" y="1897309"/>
        <a:ext cx="12651" cy="12651"/>
      </dsp:txXfrm>
    </dsp:sp>
    <dsp:sp modelId="{86DB748C-6290-4BF0-BD74-F1D096136C38}">
      <dsp:nvSpPr>
        <dsp:cNvPr id="0" name=""/>
        <dsp:cNvSpPr/>
      </dsp:nvSpPr>
      <dsp:spPr>
        <a:xfrm>
          <a:off x="1835943" y="1712019"/>
          <a:ext cx="595312" cy="29765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baseline="-25000" dirty="0" smtClean="0">
              <a:latin typeface="Times New Roman" panose="02020603050405020304" pitchFamily="18" charset="0"/>
              <a:cs typeface="Times New Roman" panose="02020603050405020304" pitchFamily="18" charset="0"/>
            </a:rPr>
            <a:t>x3</a:t>
          </a:r>
          <a:endParaRPr lang="en-US" sz="1400" kern="1200" dirty="0">
            <a:latin typeface="Times New Roman" panose="02020603050405020304" pitchFamily="18" charset="0"/>
            <a:cs typeface="Times New Roman" panose="02020603050405020304" pitchFamily="18" charset="0"/>
          </a:endParaRPr>
        </a:p>
      </dsp:txBody>
      <dsp:txXfrm>
        <a:off x="1844661" y="1720737"/>
        <a:ext cx="577876" cy="280220"/>
      </dsp:txXfrm>
    </dsp:sp>
    <dsp:sp modelId="{A6AE8790-01F7-45E4-B11C-33E481081D64}">
      <dsp:nvSpPr>
        <dsp:cNvPr id="0" name=""/>
        <dsp:cNvSpPr/>
      </dsp:nvSpPr>
      <dsp:spPr>
        <a:xfrm rot="18289469">
          <a:off x="2341826" y="1683103"/>
          <a:ext cx="416984" cy="13183"/>
        </a:xfrm>
        <a:custGeom>
          <a:avLst/>
          <a:gdLst/>
          <a:ahLst/>
          <a:cxnLst/>
          <a:rect l="0" t="0" r="0" b="0"/>
          <a:pathLst>
            <a:path>
              <a:moveTo>
                <a:pt x="0" y="6591"/>
              </a:moveTo>
              <a:lnTo>
                <a:pt x="416984"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Times New Roman" panose="02020603050405020304" pitchFamily="18" charset="0"/>
            <a:cs typeface="Times New Roman" panose="02020603050405020304" pitchFamily="18" charset="0"/>
          </a:endParaRPr>
        </a:p>
      </dsp:txBody>
      <dsp:txXfrm>
        <a:off x="2539894" y="1679270"/>
        <a:ext cx="20849" cy="20849"/>
      </dsp:txXfrm>
    </dsp:sp>
    <dsp:sp modelId="{CF8B92DB-1B41-4C58-BB38-C71D1B9D90A9}">
      <dsp:nvSpPr>
        <dsp:cNvPr id="0" name=""/>
        <dsp:cNvSpPr/>
      </dsp:nvSpPr>
      <dsp:spPr>
        <a:xfrm>
          <a:off x="2669381" y="1369714"/>
          <a:ext cx="595312" cy="29765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baseline="-25000" dirty="0" smtClean="0">
              <a:latin typeface="Times New Roman" panose="02020603050405020304" pitchFamily="18" charset="0"/>
              <a:cs typeface="Times New Roman" panose="02020603050405020304" pitchFamily="18" charset="0"/>
            </a:rPr>
            <a:t>x31</a:t>
          </a:r>
          <a:endParaRPr lang="en-US" sz="1400" kern="1200" dirty="0">
            <a:latin typeface="Times New Roman" panose="02020603050405020304" pitchFamily="18" charset="0"/>
            <a:cs typeface="Times New Roman" panose="02020603050405020304" pitchFamily="18" charset="0"/>
          </a:endParaRPr>
        </a:p>
      </dsp:txBody>
      <dsp:txXfrm>
        <a:off x="2678099" y="1378432"/>
        <a:ext cx="577876" cy="280220"/>
      </dsp:txXfrm>
    </dsp:sp>
    <dsp:sp modelId="{2D837403-7555-49A9-87E7-112C007E5195}">
      <dsp:nvSpPr>
        <dsp:cNvPr id="0" name=""/>
        <dsp:cNvSpPr/>
      </dsp:nvSpPr>
      <dsp:spPr>
        <a:xfrm>
          <a:off x="2431256" y="1854255"/>
          <a:ext cx="238125" cy="13183"/>
        </a:xfrm>
        <a:custGeom>
          <a:avLst/>
          <a:gdLst/>
          <a:ahLst/>
          <a:cxnLst/>
          <a:rect l="0" t="0" r="0" b="0"/>
          <a:pathLst>
            <a:path>
              <a:moveTo>
                <a:pt x="0" y="6591"/>
              </a:moveTo>
              <a:lnTo>
                <a:pt x="238125"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dirty="0">
            <a:latin typeface="Times New Roman" panose="02020603050405020304" pitchFamily="18" charset="0"/>
            <a:cs typeface="Times New Roman" panose="02020603050405020304" pitchFamily="18" charset="0"/>
          </a:endParaRPr>
        </a:p>
      </dsp:txBody>
      <dsp:txXfrm>
        <a:off x="2544365" y="1854894"/>
        <a:ext cx="11906" cy="11906"/>
      </dsp:txXfrm>
    </dsp:sp>
    <dsp:sp modelId="{F634E413-AF35-4265-A45E-F948DF453BD3}">
      <dsp:nvSpPr>
        <dsp:cNvPr id="0" name=""/>
        <dsp:cNvSpPr/>
      </dsp:nvSpPr>
      <dsp:spPr>
        <a:xfrm>
          <a:off x="2669381" y="1712019"/>
          <a:ext cx="595312" cy="29765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baseline="-25000" dirty="0" smtClean="0">
              <a:latin typeface="Times New Roman" panose="02020603050405020304" pitchFamily="18" charset="0"/>
              <a:cs typeface="Times New Roman" panose="02020603050405020304" pitchFamily="18" charset="0"/>
            </a:rPr>
            <a:t>x32</a:t>
          </a:r>
          <a:endParaRPr lang="en-US" sz="1400" kern="1200" dirty="0">
            <a:latin typeface="Times New Roman" panose="02020603050405020304" pitchFamily="18" charset="0"/>
            <a:cs typeface="Times New Roman" panose="02020603050405020304" pitchFamily="18" charset="0"/>
          </a:endParaRPr>
        </a:p>
      </dsp:txBody>
      <dsp:txXfrm>
        <a:off x="2678099" y="1720737"/>
        <a:ext cx="577876" cy="280220"/>
      </dsp:txXfrm>
    </dsp:sp>
    <dsp:sp modelId="{CB87E3AF-24D7-40FE-9EE8-3003A5D65A22}">
      <dsp:nvSpPr>
        <dsp:cNvPr id="0" name=""/>
        <dsp:cNvSpPr/>
      </dsp:nvSpPr>
      <dsp:spPr>
        <a:xfrm rot="3310531">
          <a:off x="2341826" y="2025408"/>
          <a:ext cx="416984" cy="13183"/>
        </a:xfrm>
        <a:custGeom>
          <a:avLst/>
          <a:gdLst/>
          <a:ahLst/>
          <a:cxnLst/>
          <a:rect l="0" t="0" r="0" b="0"/>
          <a:pathLst>
            <a:path>
              <a:moveTo>
                <a:pt x="0" y="6591"/>
              </a:moveTo>
              <a:lnTo>
                <a:pt x="416984"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Times New Roman" panose="02020603050405020304" pitchFamily="18" charset="0"/>
            <a:cs typeface="Times New Roman" panose="02020603050405020304" pitchFamily="18" charset="0"/>
          </a:endParaRPr>
        </a:p>
      </dsp:txBody>
      <dsp:txXfrm>
        <a:off x="2539894" y="2021575"/>
        <a:ext cx="20849" cy="20849"/>
      </dsp:txXfrm>
    </dsp:sp>
    <dsp:sp modelId="{154A7328-46EA-43C0-8D9B-A4D6E956E566}">
      <dsp:nvSpPr>
        <dsp:cNvPr id="0" name=""/>
        <dsp:cNvSpPr/>
      </dsp:nvSpPr>
      <dsp:spPr>
        <a:xfrm>
          <a:off x="2669381" y="2054324"/>
          <a:ext cx="595312" cy="29765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baseline="-25000" dirty="0" smtClean="0">
              <a:latin typeface="Times New Roman" panose="02020603050405020304" pitchFamily="18" charset="0"/>
              <a:cs typeface="Times New Roman" panose="02020603050405020304" pitchFamily="18" charset="0"/>
            </a:rPr>
            <a:t>x33</a:t>
          </a:r>
          <a:endParaRPr lang="en-US" sz="1400" kern="1200" dirty="0">
            <a:latin typeface="Times New Roman" panose="02020603050405020304" pitchFamily="18" charset="0"/>
            <a:cs typeface="Times New Roman" panose="02020603050405020304" pitchFamily="18" charset="0"/>
          </a:endParaRPr>
        </a:p>
      </dsp:txBody>
      <dsp:txXfrm>
        <a:off x="2678099" y="2063042"/>
        <a:ext cx="577876" cy="280220"/>
      </dsp:txXfrm>
    </dsp:sp>
    <dsp:sp modelId="{AA1EC603-E8D0-4087-B6B1-082C246FD78A}">
      <dsp:nvSpPr>
        <dsp:cNvPr id="0" name=""/>
        <dsp:cNvSpPr/>
      </dsp:nvSpPr>
      <dsp:spPr>
        <a:xfrm rot="4369170">
          <a:off x="1313802" y="2324924"/>
          <a:ext cx="806157" cy="13183"/>
        </a:xfrm>
        <a:custGeom>
          <a:avLst/>
          <a:gdLst/>
          <a:ahLst/>
          <a:cxnLst/>
          <a:rect l="0" t="0" r="0" b="0"/>
          <a:pathLst>
            <a:path>
              <a:moveTo>
                <a:pt x="0" y="6591"/>
              </a:moveTo>
              <a:lnTo>
                <a:pt x="806157" y="6591"/>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Times New Roman" panose="02020603050405020304" pitchFamily="18" charset="0"/>
            <a:cs typeface="Times New Roman" panose="02020603050405020304" pitchFamily="18" charset="0"/>
          </a:endParaRPr>
        </a:p>
      </dsp:txBody>
      <dsp:txXfrm>
        <a:off x="1696727" y="2311362"/>
        <a:ext cx="40307" cy="40307"/>
      </dsp:txXfrm>
    </dsp:sp>
    <dsp:sp modelId="{8F721D6D-7BA7-4BC7-B10D-33D754D5C2E8}">
      <dsp:nvSpPr>
        <dsp:cNvPr id="0" name=""/>
        <dsp:cNvSpPr/>
      </dsp:nvSpPr>
      <dsp:spPr>
        <a:xfrm>
          <a:off x="1835943" y="2567781"/>
          <a:ext cx="595312" cy="29765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baseline="-25000" dirty="0" smtClean="0">
              <a:latin typeface="Times New Roman" panose="02020603050405020304" pitchFamily="18" charset="0"/>
              <a:cs typeface="Times New Roman" panose="02020603050405020304" pitchFamily="18" charset="0"/>
            </a:rPr>
            <a:t>x4</a:t>
          </a:r>
          <a:endParaRPr lang="en-US" sz="1400" kern="1200" dirty="0">
            <a:latin typeface="Times New Roman" panose="02020603050405020304" pitchFamily="18" charset="0"/>
            <a:cs typeface="Times New Roman" panose="02020603050405020304" pitchFamily="18" charset="0"/>
          </a:endParaRPr>
        </a:p>
      </dsp:txBody>
      <dsp:txXfrm>
        <a:off x="1844661" y="2576499"/>
        <a:ext cx="577876" cy="280220"/>
      </dsp:txXfrm>
    </dsp:sp>
    <dsp:sp modelId="{C33F1841-9416-4B96-AB90-F2BE88E3DF9E}">
      <dsp:nvSpPr>
        <dsp:cNvPr id="0" name=""/>
        <dsp:cNvSpPr/>
      </dsp:nvSpPr>
      <dsp:spPr>
        <a:xfrm rot="19457599">
          <a:off x="2403692" y="2624441"/>
          <a:ext cx="293251" cy="13183"/>
        </a:xfrm>
        <a:custGeom>
          <a:avLst/>
          <a:gdLst/>
          <a:ahLst/>
          <a:cxnLst/>
          <a:rect l="0" t="0" r="0" b="0"/>
          <a:pathLst>
            <a:path>
              <a:moveTo>
                <a:pt x="0" y="6591"/>
              </a:moveTo>
              <a:lnTo>
                <a:pt x="293251"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dirty="0">
            <a:latin typeface="Times New Roman" panose="02020603050405020304" pitchFamily="18" charset="0"/>
            <a:cs typeface="Times New Roman" panose="02020603050405020304" pitchFamily="18" charset="0"/>
          </a:endParaRPr>
        </a:p>
      </dsp:txBody>
      <dsp:txXfrm>
        <a:off x="2542987" y="2623701"/>
        <a:ext cx="14662" cy="14662"/>
      </dsp:txXfrm>
    </dsp:sp>
    <dsp:sp modelId="{87E6BD69-A898-487E-A838-2A7D107AAE25}">
      <dsp:nvSpPr>
        <dsp:cNvPr id="0" name=""/>
        <dsp:cNvSpPr/>
      </dsp:nvSpPr>
      <dsp:spPr>
        <a:xfrm>
          <a:off x="2669381" y="2396628"/>
          <a:ext cx="595312" cy="29765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baseline="-25000" dirty="0" smtClean="0">
              <a:latin typeface="Times New Roman" panose="02020603050405020304" pitchFamily="18" charset="0"/>
              <a:cs typeface="Times New Roman" panose="02020603050405020304" pitchFamily="18" charset="0"/>
            </a:rPr>
            <a:t>x41</a:t>
          </a:r>
          <a:endParaRPr lang="en-US" sz="1400" kern="1200" dirty="0">
            <a:latin typeface="Times New Roman" panose="02020603050405020304" pitchFamily="18" charset="0"/>
            <a:cs typeface="Times New Roman" panose="02020603050405020304" pitchFamily="18" charset="0"/>
          </a:endParaRPr>
        </a:p>
      </dsp:txBody>
      <dsp:txXfrm>
        <a:off x="2678099" y="2405346"/>
        <a:ext cx="577876" cy="280220"/>
      </dsp:txXfrm>
    </dsp:sp>
    <dsp:sp modelId="{AD6C9EAE-D6CF-40E1-B4B2-E8059C6913B7}">
      <dsp:nvSpPr>
        <dsp:cNvPr id="0" name=""/>
        <dsp:cNvSpPr/>
      </dsp:nvSpPr>
      <dsp:spPr>
        <a:xfrm rot="2142401">
          <a:off x="2403692" y="2795593"/>
          <a:ext cx="293251" cy="13183"/>
        </a:xfrm>
        <a:custGeom>
          <a:avLst/>
          <a:gdLst/>
          <a:ahLst/>
          <a:cxnLst/>
          <a:rect l="0" t="0" r="0" b="0"/>
          <a:pathLst>
            <a:path>
              <a:moveTo>
                <a:pt x="0" y="6591"/>
              </a:moveTo>
              <a:lnTo>
                <a:pt x="293251"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Times New Roman" panose="02020603050405020304" pitchFamily="18" charset="0"/>
            <a:cs typeface="Times New Roman" panose="02020603050405020304" pitchFamily="18" charset="0"/>
          </a:endParaRPr>
        </a:p>
      </dsp:txBody>
      <dsp:txXfrm>
        <a:off x="2542987" y="2794854"/>
        <a:ext cx="14662" cy="14662"/>
      </dsp:txXfrm>
    </dsp:sp>
    <dsp:sp modelId="{B6ED84C1-DD54-4AFB-B43D-50681ED39EF1}">
      <dsp:nvSpPr>
        <dsp:cNvPr id="0" name=""/>
        <dsp:cNvSpPr/>
      </dsp:nvSpPr>
      <dsp:spPr>
        <a:xfrm>
          <a:off x="2669381" y="2738933"/>
          <a:ext cx="595312" cy="29765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baseline="-25000" dirty="0" smtClean="0">
              <a:latin typeface="Times New Roman" panose="02020603050405020304" pitchFamily="18" charset="0"/>
              <a:cs typeface="Times New Roman" panose="02020603050405020304" pitchFamily="18" charset="0"/>
            </a:rPr>
            <a:t>x42</a:t>
          </a:r>
          <a:endParaRPr lang="en-US" sz="1400" kern="1200" dirty="0">
            <a:latin typeface="Times New Roman" panose="02020603050405020304" pitchFamily="18" charset="0"/>
            <a:cs typeface="Times New Roman" panose="02020603050405020304" pitchFamily="18" charset="0"/>
          </a:endParaRPr>
        </a:p>
      </dsp:txBody>
      <dsp:txXfrm>
        <a:off x="2678099" y="2747651"/>
        <a:ext cx="577876" cy="280220"/>
      </dsp:txXfrm>
    </dsp:sp>
    <dsp:sp modelId="{C6CB32F4-CEB8-4F35-9C09-B88437D784E3}">
      <dsp:nvSpPr>
        <dsp:cNvPr id="0" name=""/>
        <dsp:cNvSpPr/>
      </dsp:nvSpPr>
      <dsp:spPr>
        <a:xfrm rot="4900085">
          <a:off x="895235" y="2752805"/>
          <a:ext cx="1643291" cy="13183"/>
        </a:xfrm>
        <a:custGeom>
          <a:avLst/>
          <a:gdLst/>
          <a:ahLst/>
          <a:cxnLst/>
          <a:rect l="0" t="0" r="0" b="0"/>
          <a:pathLst>
            <a:path>
              <a:moveTo>
                <a:pt x="0" y="6591"/>
              </a:moveTo>
              <a:lnTo>
                <a:pt x="1643291" y="6591"/>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Times New Roman" panose="02020603050405020304" pitchFamily="18" charset="0"/>
            <a:cs typeface="Times New Roman" panose="02020603050405020304" pitchFamily="18" charset="0"/>
          </a:endParaRPr>
        </a:p>
      </dsp:txBody>
      <dsp:txXfrm>
        <a:off x="1675798" y="2718315"/>
        <a:ext cx="82164" cy="82164"/>
      </dsp:txXfrm>
    </dsp:sp>
    <dsp:sp modelId="{522F21F4-E28E-4A62-92A4-49852A1CBDBD}">
      <dsp:nvSpPr>
        <dsp:cNvPr id="0" name=""/>
        <dsp:cNvSpPr/>
      </dsp:nvSpPr>
      <dsp:spPr>
        <a:xfrm>
          <a:off x="1835943" y="3423542"/>
          <a:ext cx="595312" cy="29765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baseline="-25000" dirty="0" smtClean="0">
              <a:latin typeface="Times New Roman" panose="02020603050405020304" pitchFamily="18" charset="0"/>
              <a:cs typeface="Times New Roman" panose="02020603050405020304" pitchFamily="18" charset="0"/>
            </a:rPr>
            <a:t>x5</a:t>
          </a:r>
          <a:endParaRPr lang="en-US" sz="1400" kern="1200" dirty="0">
            <a:latin typeface="Times New Roman" panose="02020603050405020304" pitchFamily="18" charset="0"/>
            <a:cs typeface="Times New Roman" panose="02020603050405020304" pitchFamily="18" charset="0"/>
          </a:endParaRPr>
        </a:p>
      </dsp:txBody>
      <dsp:txXfrm>
        <a:off x="1844661" y="3432260"/>
        <a:ext cx="577876" cy="280220"/>
      </dsp:txXfrm>
    </dsp:sp>
    <dsp:sp modelId="{E9D2ADAB-0113-4F0B-BA6B-B50EC0C4865A}">
      <dsp:nvSpPr>
        <dsp:cNvPr id="0" name=""/>
        <dsp:cNvSpPr/>
      </dsp:nvSpPr>
      <dsp:spPr>
        <a:xfrm rot="18289469">
          <a:off x="2341826" y="3394626"/>
          <a:ext cx="416984" cy="13183"/>
        </a:xfrm>
        <a:custGeom>
          <a:avLst/>
          <a:gdLst/>
          <a:ahLst/>
          <a:cxnLst/>
          <a:rect l="0" t="0" r="0" b="0"/>
          <a:pathLst>
            <a:path>
              <a:moveTo>
                <a:pt x="0" y="6591"/>
              </a:moveTo>
              <a:lnTo>
                <a:pt x="416984"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Times New Roman" panose="02020603050405020304" pitchFamily="18" charset="0"/>
            <a:cs typeface="Times New Roman" panose="02020603050405020304" pitchFamily="18" charset="0"/>
          </a:endParaRPr>
        </a:p>
      </dsp:txBody>
      <dsp:txXfrm>
        <a:off x="2539894" y="3390794"/>
        <a:ext cx="20849" cy="20849"/>
      </dsp:txXfrm>
    </dsp:sp>
    <dsp:sp modelId="{4C132FAD-A26B-496D-B018-2203DB1CEE74}">
      <dsp:nvSpPr>
        <dsp:cNvPr id="0" name=""/>
        <dsp:cNvSpPr/>
      </dsp:nvSpPr>
      <dsp:spPr>
        <a:xfrm>
          <a:off x="2669381" y="3081238"/>
          <a:ext cx="595312" cy="29765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baseline="-25000" dirty="0" smtClean="0">
              <a:latin typeface="Times New Roman" panose="02020603050405020304" pitchFamily="18" charset="0"/>
              <a:cs typeface="Times New Roman" panose="02020603050405020304" pitchFamily="18" charset="0"/>
            </a:rPr>
            <a:t>x51</a:t>
          </a:r>
          <a:endParaRPr lang="en-US" sz="1400" kern="1200" dirty="0">
            <a:latin typeface="Times New Roman" panose="02020603050405020304" pitchFamily="18" charset="0"/>
            <a:cs typeface="Times New Roman" panose="02020603050405020304" pitchFamily="18" charset="0"/>
          </a:endParaRPr>
        </a:p>
      </dsp:txBody>
      <dsp:txXfrm>
        <a:off x="2678099" y="3089956"/>
        <a:ext cx="577876" cy="280220"/>
      </dsp:txXfrm>
    </dsp:sp>
    <dsp:sp modelId="{62131F72-32B9-4872-8FC3-318A36834F09}">
      <dsp:nvSpPr>
        <dsp:cNvPr id="0" name=""/>
        <dsp:cNvSpPr/>
      </dsp:nvSpPr>
      <dsp:spPr>
        <a:xfrm>
          <a:off x="2431256" y="3565779"/>
          <a:ext cx="238125" cy="13183"/>
        </a:xfrm>
        <a:custGeom>
          <a:avLst/>
          <a:gdLst/>
          <a:ahLst/>
          <a:cxnLst/>
          <a:rect l="0" t="0" r="0" b="0"/>
          <a:pathLst>
            <a:path>
              <a:moveTo>
                <a:pt x="0" y="6591"/>
              </a:moveTo>
              <a:lnTo>
                <a:pt x="238125"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Times New Roman" panose="02020603050405020304" pitchFamily="18" charset="0"/>
            <a:cs typeface="Times New Roman" panose="02020603050405020304" pitchFamily="18" charset="0"/>
          </a:endParaRPr>
        </a:p>
      </dsp:txBody>
      <dsp:txXfrm>
        <a:off x="2544365" y="3566417"/>
        <a:ext cx="11906" cy="11906"/>
      </dsp:txXfrm>
    </dsp:sp>
    <dsp:sp modelId="{A5F8313B-45C6-4BA9-836A-E503DD523CCE}">
      <dsp:nvSpPr>
        <dsp:cNvPr id="0" name=""/>
        <dsp:cNvSpPr/>
      </dsp:nvSpPr>
      <dsp:spPr>
        <a:xfrm>
          <a:off x="2669381" y="3423542"/>
          <a:ext cx="595312" cy="29765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baseline="-25000" dirty="0" smtClean="0">
              <a:latin typeface="Times New Roman" panose="02020603050405020304" pitchFamily="18" charset="0"/>
              <a:cs typeface="Times New Roman" panose="02020603050405020304" pitchFamily="18" charset="0"/>
            </a:rPr>
            <a:t>x52</a:t>
          </a:r>
          <a:endParaRPr lang="en-US" sz="1400" kern="1200" dirty="0">
            <a:latin typeface="Times New Roman" panose="02020603050405020304" pitchFamily="18" charset="0"/>
            <a:cs typeface="Times New Roman" panose="02020603050405020304" pitchFamily="18" charset="0"/>
          </a:endParaRPr>
        </a:p>
      </dsp:txBody>
      <dsp:txXfrm>
        <a:off x="2678099" y="3432260"/>
        <a:ext cx="577876" cy="280220"/>
      </dsp:txXfrm>
    </dsp:sp>
    <dsp:sp modelId="{A7B8BDBD-604D-4B33-ABD4-2ABED6B664D7}">
      <dsp:nvSpPr>
        <dsp:cNvPr id="0" name=""/>
        <dsp:cNvSpPr/>
      </dsp:nvSpPr>
      <dsp:spPr>
        <a:xfrm rot="3310531">
          <a:off x="2341826" y="3736931"/>
          <a:ext cx="416984" cy="13183"/>
        </a:xfrm>
        <a:custGeom>
          <a:avLst/>
          <a:gdLst/>
          <a:ahLst/>
          <a:cxnLst/>
          <a:rect l="0" t="0" r="0" b="0"/>
          <a:pathLst>
            <a:path>
              <a:moveTo>
                <a:pt x="0" y="6591"/>
              </a:moveTo>
              <a:lnTo>
                <a:pt x="416984"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Times New Roman" panose="02020603050405020304" pitchFamily="18" charset="0"/>
            <a:cs typeface="Times New Roman" panose="02020603050405020304" pitchFamily="18" charset="0"/>
          </a:endParaRPr>
        </a:p>
      </dsp:txBody>
      <dsp:txXfrm>
        <a:off x="2539894" y="3733098"/>
        <a:ext cx="20849" cy="20849"/>
      </dsp:txXfrm>
    </dsp:sp>
    <dsp:sp modelId="{0F197E80-159C-4CBD-8884-30226E32769C}">
      <dsp:nvSpPr>
        <dsp:cNvPr id="0" name=""/>
        <dsp:cNvSpPr/>
      </dsp:nvSpPr>
      <dsp:spPr>
        <a:xfrm>
          <a:off x="2669381" y="3765847"/>
          <a:ext cx="595312" cy="29765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baseline="-25000" dirty="0" smtClean="0">
              <a:latin typeface="Times New Roman" panose="02020603050405020304" pitchFamily="18" charset="0"/>
              <a:cs typeface="Times New Roman" panose="02020603050405020304" pitchFamily="18" charset="0"/>
            </a:rPr>
            <a:t>x53</a:t>
          </a:r>
          <a:endParaRPr lang="en-US" sz="1400" kern="1200" dirty="0">
            <a:latin typeface="Times New Roman" panose="02020603050405020304" pitchFamily="18" charset="0"/>
            <a:cs typeface="Times New Roman" panose="02020603050405020304" pitchFamily="18" charset="0"/>
          </a:endParaRPr>
        </a:p>
      </dsp:txBody>
      <dsp:txXfrm>
        <a:off x="2678099" y="3774565"/>
        <a:ext cx="577876" cy="2802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9F5C5-AC72-47A4-BF29-C3519F02E99C}" type="datetimeFigureOut">
              <a:rPr lang="en-US" smtClean="0"/>
              <a:t>6/15/2018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65232F-D18C-4CE1-81F1-30F377492414}" type="slidenum">
              <a:rPr lang="en-US" smtClean="0"/>
              <a:t>‹#›</a:t>
            </a:fld>
            <a:endParaRPr lang="en-US"/>
          </a:p>
        </p:txBody>
      </p:sp>
    </p:spTree>
    <p:extLst>
      <p:ext uri="{BB962C8B-B14F-4D97-AF65-F5344CB8AC3E}">
        <p14:creationId xmlns:p14="http://schemas.microsoft.com/office/powerpoint/2010/main" val="1131325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D957FDD8-04B8-45FC-B4E7-F58007C22422}" type="slidenum">
              <a:rPr lang="en-US" altLang="en-US" smtClean="0"/>
              <a:pPr/>
              <a:t>89</a:t>
            </a:fld>
            <a:endParaRPr lang="en-US" altLang="en-US" smtClean="0"/>
          </a:p>
        </p:txBody>
      </p:sp>
      <p:sp>
        <p:nvSpPr>
          <p:cNvPr id="122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488701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089E8DF5-E64D-4569-8488-99DD4238AF73}" type="slidenum">
              <a:rPr lang="en-US" altLang="en-US" smtClean="0"/>
              <a:pPr/>
              <a:t>90</a:t>
            </a:fld>
            <a:endParaRPr lang="en-US" altLang="en-US" smtClean="0"/>
          </a:p>
        </p:txBody>
      </p:sp>
      <p:sp>
        <p:nvSpPr>
          <p:cNvPr id="14339"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373309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073855E2-42D9-4350-A062-3333CB3FB3CA}" type="slidenum">
              <a:rPr lang="en-US" altLang="en-US" smtClean="0"/>
              <a:pPr/>
              <a:t>91</a:t>
            </a:fld>
            <a:endParaRPr lang="en-US" altLang="en-US" smtClean="0"/>
          </a:p>
        </p:txBody>
      </p:sp>
      <p:sp>
        <p:nvSpPr>
          <p:cNvPr id="16387"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8"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03378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C5FEC14F-A9A2-4BD4-96CD-3CEC0907833F}" type="slidenum">
              <a:rPr lang="en-US" altLang="en-US" smtClean="0"/>
              <a:pPr/>
              <a:t>92</a:t>
            </a:fld>
            <a:endParaRPr lang="en-US" altLang="en-US" smtClean="0"/>
          </a:p>
        </p:txBody>
      </p:sp>
      <p:sp>
        <p:nvSpPr>
          <p:cNvPr id="18435"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967197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C11516CD-6173-440A-AE7F-AA160984908C}" type="slidenum">
              <a:rPr lang="en-US" altLang="en-US" smtClean="0"/>
              <a:pPr/>
              <a:t>93</a:t>
            </a:fld>
            <a:endParaRPr lang="en-US" altLang="en-US" smtClean="0"/>
          </a:p>
        </p:txBody>
      </p:sp>
      <p:sp>
        <p:nvSpPr>
          <p:cNvPr id="20483"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598300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E7F97F18-A8AD-42C0-8417-DD21AA4115F0}" type="slidenum">
              <a:rPr lang="en-US" altLang="en-US" smtClean="0"/>
              <a:pPr/>
              <a:t>94</a:t>
            </a:fld>
            <a:endParaRPr lang="en-US" altLang="en-US" smtClean="0"/>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638150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E7F97F18-A8AD-42C0-8417-DD21AA4115F0}" type="slidenum">
              <a:rPr lang="en-US" altLang="en-US" smtClean="0"/>
              <a:pPr/>
              <a:t>95</a:t>
            </a:fld>
            <a:endParaRPr lang="en-US" altLang="en-US" smtClean="0"/>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985628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48478"/>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7C792F-31EE-C344-A2D6-ED544E6AF3F4}" type="datetimeFigureOut">
              <a:rPr lang="en-US" smtClean="0"/>
              <a:pPr/>
              <a:t>6/15/2018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7C792F-31EE-C344-A2D6-ED544E6AF3F4}" type="datetimeFigureOut">
              <a:rPr lang="en-US" smtClean="0"/>
              <a:pPr/>
              <a:t>6/15/2018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7C792F-31EE-C344-A2D6-ED544E6AF3F4}" type="datetimeFigureOut">
              <a:rPr lang="en-US" smtClean="0"/>
              <a:pPr/>
              <a:t>6/15/2018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07550"/>
            <a:ext cx="82296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7C792F-31EE-C344-A2D6-ED544E6AF3F4}" type="datetimeFigureOut">
              <a:rPr lang="en-US" smtClean="0"/>
              <a:pPr/>
              <a:t>6/15/2018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C792F-31EE-C344-A2D6-ED544E6AF3F4}" type="datetimeFigureOut">
              <a:rPr lang="en-US" smtClean="0"/>
              <a:pPr/>
              <a:t>6/15/2018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792F-31EE-C344-A2D6-ED544E6AF3F4}" type="datetimeFigureOut">
              <a:rPr lang="en-US" smtClean="0"/>
              <a:pPr/>
              <a:t>6/15/2018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792F-31EE-C344-A2D6-ED544E6AF3F4}" type="datetimeFigureOut">
              <a:rPr lang="en-US" smtClean="0"/>
              <a:pPr/>
              <a:t>6/15/2018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C792F-31EE-C344-A2D6-ED544E6AF3F4}" type="datetimeFigureOut">
              <a:rPr lang="en-US" smtClean="0"/>
              <a:pPr/>
              <a:t>6/15/2018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DBE74-70D2-8C43-ADAD-6EB1AA575FDB}" type="slidenum">
              <a:rPr lang="en-US" smtClean="0"/>
              <a:pPr/>
              <a:t>‹#›</a:t>
            </a:fld>
            <a:endParaRPr lang="en-US"/>
          </a:p>
        </p:txBody>
      </p:sp>
      <p:pic>
        <p:nvPicPr>
          <p:cNvPr id="7" name="Picture 6" descr="new template.jpg"/>
          <p:cNvPicPr>
            <a:picLocks noChangeAspect="1"/>
          </p:cNvPicPr>
          <p:nvPr userDrawn="1"/>
        </p:nvPicPr>
        <p:blipFill>
          <a:blip r:embed="rId1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internetofthingsagenda.techtarget.com/definition/dron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en.wikipedia.org/wiki/Aritificial_intelligence#cite-ref-Intelligent_agents_1-1"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en.wikipedia.org/wiki/3D_printin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5" y="2130425"/>
            <a:ext cx="8786813" cy="1470025"/>
          </a:xfrm>
        </p:spPr>
        <p:txBody>
          <a:bodyPr>
            <a:normAutofit fontScale="90000"/>
          </a:bodyPr>
          <a:lstStyle/>
          <a:p>
            <a:r>
              <a:rPr lang="en-US" dirty="0"/>
              <a:t>IMSE </a:t>
            </a:r>
            <a:r>
              <a:rPr lang="en-US" dirty="0" smtClean="0"/>
              <a:t>802</a:t>
            </a:r>
            <a:r>
              <a:rPr lang="en-US" dirty="0"/>
              <a:t/>
            </a:r>
            <a:br>
              <a:rPr lang="en-US" dirty="0"/>
            </a:br>
            <a:r>
              <a:rPr lang="en-US" dirty="0" smtClean="0"/>
              <a:t>Supply Chain Operations </a:t>
            </a:r>
            <a:br>
              <a:rPr lang="en-US" dirty="0" smtClean="0"/>
            </a:br>
            <a:r>
              <a:rPr lang="en-US" dirty="0" smtClean="0"/>
              <a:t>and Decision Making</a:t>
            </a:r>
            <a:endParaRPr lang="en-US" dirty="0"/>
          </a:p>
        </p:txBody>
      </p:sp>
      <p:sp>
        <p:nvSpPr>
          <p:cNvPr id="3" name="Subtitle 2"/>
          <p:cNvSpPr>
            <a:spLocks noGrp="1"/>
          </p:cNvSpPr>
          <p:nvPr>
            <p:ph type="subTitle" idx="1"/>
          </p:nvPr>
        </p:nvSpPr>
        <p:spPr/>
        <p:txBody>
          <a:bodyPr>
            <a:normAutofit/>
          </a:bodyPr>
          <a:lstStyle/>
          <a:p>
            <a:r>
              <a:rPr lang="en-US" dirty="0" smtClean="0"/>
              <a:t>Lecture 5</a:t>
            </a:r>
          </a:p>
          <a:p>
            <a:r>
              <a:rPr lang="en-US" dirty="0" smtClean="0"/>
              <a:t>Chapter 4</a:t>
            </a:r>
          </a:p>
          <a:p>
            <a:r>
              <a:rPr lang="en-US" dirty="0" smtClean="0"/>
              <a:t>Supply Chain Technology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Data Transmission (EDI)</a:t>
            </a:r>
          </a:p>
          <a:p>
            <a:pPr lvl="1"/>
            <a:r>
              <a:rPr lang="en-US" dirty="0" smtClean="0"/>
              <a:t>Electronic data interchange (EDI) transmits common types of data between companies that do business with each </a:t>
            </a:r>
            <a:r>
              <a:rPr lang="en-US" dirty="0" smtClean="0"/>
              <a:t>other</a:t>
            </a:r>
            <a:endParaRPr lang="en-US" dirty="0" smtClean="0"/>
          </a:p>
        </p:txBody>
      </p:sp>
    </p:spTree>
    <p:extLst>
      <p:ext uri="{BB962C8B-B14F-4D97-AF65-F5344CB8AC3E}">
        <p14:creationId xmlns:p14="http://schemas.microsoft.com/office/powerpoint/2010/main" val="396943400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Item Retention and Deletion </a:t>
            </a:r>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a:t>decision process was used to determine which line items are to be deleted or retained from the product mix for a large food company</a:t>
            </a:r>
          </a:p>
          <a:p>
            <a:r>
              <a:rPr lang="en-US" dirty="0"/>
              <a:t>Using a wide range of conflicting criteria, the model was able to evaluate the current and proposed products, weight the decision criteria, rank the products, do sensitivity and what-if analysis</a:t>
            </a:r>
          </a:p>
          <a:p>
            <a:r>
              <a:rPr lang="en-US" dirty="0"/>
              <a:t>Regional differences and preferences were included in the model</a:t>
            </a:r>
          </a:p>
          <a:p>
            <a:r>
              <a:rPr lang="en-US" dirty="0"/>
              <a:t>The process helped management determine new product introductions</a:t>
            </a:r>
          </a:p>
          <a:p>
            <a:endParaRPr lang="en-US" dirty="0"/>
          </a:p>
          <a:p>
            <a:endParaRPr lang="en-US" dirty="0"/>
          </a:p>
        </p:txBody>
      </p:sp>
    </p:spTree>
    <p:extLst>
      <p:ext uri="{BB962C8B-B14F-4D97-AF65-F5344CB8AC3E}">
        <p14:creationId xmlns:p14="http://schemas.microsoft.com/office/powerpoint/2010/main" val="34597333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Item Retention and Deletion </a:t>
            </a:r>
          </a:p>
        </p:txBody>
      </p:sp>
      <p:sp>
        <p:nvSpPr>
          <p:cNvPr id="3" name="Content Placeholder 2"/>
          <p:cNvSpPr>
            <a:spLocks noGrp="1"/>
          </p:cNvSpPr>
          <p:nvPr>
            <p:ph idx="1"/>
          </p:nvPr>
        </p:nvSpPr>
        <p:spPr/>
        <p:txBody>
          <a:bodyPr>
            <a:normAutofit fontScale="92500" lnSpcReduction="20000"/>
          </a:bodyPr>
          <a:lstStyle/>
          <a:p>
            <a:r>
              <a:rPr lang="en-US" dirty="0" smtClean="0"/>
              <a:t>Decision </a:t>
            </a:r>
            <a:r>
              <a:rPr lang="en-US" dirty="0"/>
              <a:t>Criteria </a:t>
            </a:r>
          </a:p>
          <a:p>
            <a:pPr lvl="1"/>
            <a:r>
              <a:rPr lang="en-US" dirty="0"/>
              <a:t>FINANCIAL CRITERIA</a:t>
            </a:r>
          </a:p>
          <a:p>
            <a:pPr lvl="2"/>
            <a:r>
              <a:rPr lang="en-US" dirty="0"/>
              <a:t>Sales Volume</a:t>
            </a:r>
          </a:p>
          <a:p>
            <a:pPr lvl="2"/>
            <a:r>
              <a:rPr lang="en-US" dirty="0"/>
              <a:t>Dollar Profitability</a:t>
            </a:r>
          </a:p>
          <a:p>
            <a:pPr lvl="2"/>
            <a:r>
              <a:rPr lang="en-US" dirty="0"/>
              <a:t>Contribution to Margin </a:t>
            </a:r>
          </a:p>
          <a:p>
            <a:pPr lvl="2"/>
            <a:r>
              <a:rPr lang="en-US" dirty="0"/>
              <a:t>Obsolescence Costs</a:t>
            </a:r>
          </a:p>
          <a:p>
            <a:pPr lvl="1"/>
            <a:r>
              <a:rPr lang="en-US" dirty="0"/>
              <a:t>MARKETING CRITERIA</a:t>
            </a:r>
          </a:p>
          <a:p>
            <a:pPr lvl="2"/>
            <a:r>
              <a:rPr lang="en-US" dirty="0"/>
              <a:t>Future Potential Sales </a:t>
            </a:r>
          </a:p>
          <a:p>
            <a:pPr lvl="2"/>
            <a:r>
              <a:rPr lang="en-US" dirty="0"/>
              <a:t>Competitive Position</a:t>
            </a:r>
          </a:p>
          <a:p>
            <a:pPr lvl="2"/>
            <a:r>
              <a:rPr lang="en-US" dirty="0"/>
              <a:t>Replacement Potential</a:t>
            </a:r>
          </a:p>
          <a:p>
            <a:pPr lvl="2"/>
            <a:r>
              <a:rPr lang="en-US" dirty="0"/>
              <a:t>Product Line Position</a:t>
            </a:r>
          </a:p>
          <a:p>
            <a:pPr lvl="2"/>
            <a:r>
              <a:rPr lang="en-US" dirty="0"/>
              <a:t>Strategic </a:t>
            </a:r>
            <a:r>
              <a:rPr lang="en-US" dirty="0" smtClean="0"/>
              <a:t>Importance</a:t>
            </a:r>
            <a:endParaRPr lang="en-US" dirty="0"/>
          </a:p>
        </p:txBody>
      </p:sp>
    </p:spTree>
    <p:extLst>
      <p:ext uri="{BB962C8B-B14F-4D97-AF65-F5344CB8AC3E}">
        <p14:creationId xmlns:p14="http://schemas.microsoft.com/office/powerpoint/2010/main" val="66580706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Item Retention and Deletion </a:t>
            </a:r>
          </a:p>
        </p:txBody>
      </p:sp>
      <p:sp>
        <p:nvSpPr>
          <p:cNvPr id="3" name="Content Placeholder 2"/>
          <p:cNvSpPr>
            <a:spLocks noGrp="1"/>
          </p:cNvSpPr>
          <p:nvPr>
            <p:ph idx="1"/>
          </p:nvPr>
        </p:nvSpPr>
        <p:spPr/>
        <p:txBody>
          <a:bodyPr>
            <a:normAutofit/>
          </a:bodyPr>
          <a:lstStyle/>
          <a:p>
            <a:r>
              <a:rPr lang="en-US" dirty="0" smtClean="0"/>
              <a:t>Decision </a:t>
            </a:r>
            <a:r>
              <a:rPr lang="en-US" dirty="0"/>
              <a:t>Criteria </a:t>
            </a:r>
          </a:p>
          <a:p>
            <a:pPr lvl="1"/>
            <a:r>
              <a:rPr lang="en-US" dirty="0"/>
              <a:t>OPERATIONS CRITERIA</a:t>
            </a:r>
          </a:p>
          <a:p>
            <a:pPr lvl="2"/>
            <a:r>
              <a:rPr lang="en-US" dirty="0"/>
              <a:t>Impact on Overall Quality</a:t>
            </a:r>
          </a:p>
          <a:p>
            <a:pPr lvl="2"/>
            <a:r>
              <a:rPr lang="en-US" dirty="0"/>
              <a:t>Impact on Sales</a:t>
            </a:r>
          </a:p>
          <a:p>
            <a:pPr lvl="2"/>
            <a:r>
              <a:rPr lang="en-US" dirty="0"/>
              <a:t>Impact on Operating Costs</a:t>
            </a:r>
          </a:p>
          <a:p>
            <a:pPr lvl="2"/>
            <a:r>
              <a:rPr lang="en-US" dirty="0"/>
              <a:t>Impact on Production Capacity</a:t>
            </a:r>
          </a:p>
          <a:p>
            <a:pPr lvl="1"/>
            <a:r>
              <a:rPr lang="en-US" dirty="0"/>
              <a:t>TECHNOLOGY</a:t>
            </a:r>
          </a:p>
          <a:p>
            <a:pPr lvl="2"/>
            <a:r>
              <a:rPr lang="en-US" dirty="0"/>
              <a:t>Impact on Equipment </a:t>
            </a:r>
          </a:p>
          <a:p>
            <a:endParaRPr lang="en-US" dirty="0"/>
          </a:p>
        </p:txBody>
      </p:sp>
    </p:spTree>
    <p:extLst>
      <p:ext uri="{BB962C8B-B14F-4D97-AF65-F5344CB8AC3E}">
        <p14:creationId xmlns:p14="http://schemas.microsoft.com/office/powerpoint/2010/main" val="310188059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5" y="2130425"/>
            <a:ext cx="8786813" cy="1470025"/>
          </a:xfrm>
        </p:spPr>
        <p:txBody>
          <a:bodyPr>
            <a:normAutofit fontScale="90000"/>
          </a:bodyPr>
          <a:lstStyle/>
          <a:p>
            <a:r>
              <a:rPr lang="en-US" dirty="0"/>
              <a:t>IMSE </a:t>
            </a:r>
            <a:r>
              <a:rPr lang="en-US" dirty="0" smtClean="0"/>
              <a:t>802</a:t>
            </a:r>
            <a:r>
              <a:rPr lang="en-US" dirty="0"/>
              <a:t/>
            </a:r>
            <a:br>
              <a:rPr lang="en-US" dirty="0"/>
            </a:br>
            <a:r>
              <a:rPr lang="en-US" dirty="0" smtClean="0"/>
              <a:t>Supply Chain Operations </a:t>
            </a:r>
            <a:br>
              <a:rPr lang="en-US" dirty="0" smtClean="0"/>
            </a:br>
            <a:r>
              <a:rPr lang="en-US" dirty="0" smtClean="0"/>
              <a:t>and Decision Making</a:t>
            </a:r>
            <a:endParaRPr lang="en-US" dirty="0"/>
          </a:p>
        </p:txBody>
      </p:sp>
      <p:sp>
        <p:nvSpPr>
          <p:cNvPr id="3" name="Subtitle 2"/>
          <p:cNvSpPr>
            <a:spLocks noGrp="1"/>
          </p:cNvSpPr>
          <p:nvPr>
            <p:ph type="subTitle" idx="1"/>
          </p:nvPr>
        </p:nvSpPr>
        <p:spPr/>
        <p:txBody>
          <a:bodyPr>
            <a:normAutofit/>
          </a:bodyPr>
          <a:lstStyle/>
          <a:p>
            <a:r>
              <a:rPr lang="en-US" dirty="0" smtClean="0"/>
              <a:t>Lecture 5</a:t>
            </a:r>
          </a:p>
          <a:p>
            <a:r>
              <a:rPr lang="en-US" dirty="0" smtClean="0"/>
              <a:t>Chapter 4</a:t>
            </a:r>
          </a:p>
          <a:p>
            <a:r>
              <a:rPr lang="en-US" dirty="0" smtClean="0"/>
              <a:t>Supply Chain Technology</a:t>
            </a:r>
            <a:endParaRPr lang="en-US" dirty="0"/>
          </a:p>
        </p:txBody>
      </p:sp>
    </p:spTree>
    <p:extLst>
      <p:ext uri="{BB962C8B-B14F-4D97-AF65-F5344CB8AC3E}">
        <p14:creationId xmlns:p14="http://schemas.microsoft.com/office/powerpoint/2010/main" val="3599944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Data Transmission (EDI)</a:t>
            </a:r>
          </a:p>
          <a:p>
            <a:pPr lvl="1"/>
            <a:r>
              <a:rPr lang="en-US" dirty="0" smtClean="0"/>
              <a:t>First </a:t>
            </a:r>
            <a:r>
              <a:rPr lang="en-US" dirty="0" smtClean="0"/>
              <a:t>deployed in the 1980s to automate back-office transactions</a:t>
            </a:r>
          </a:p>
          <a:p>
            <a:pPr lvl="2"/>
            <a:r>
              <a:rPr lang="en-US" dirty="0" smtClean="0"/>
              <a:t>Purchase orders - “850” transactions</a:t>
            </a:r>
          </a:p>
          <a:p>
            <a:pPr lvl="2"/>
            <a:r>
              <a:rPr lang="en-US" dirty="0" smtClean="0"/>
              <a:t>Invoices – “810” transactions</a:t>
            </a:r>
          </a:p>
          <a:p>
            <a:pPr lvl="2"/>
            <a:r>
              <a:rPr lang="en-US" dirty="0" smtClean="0"/>
              <a:t>Advanced shipment notices – “ 856” transactions</a:t>
            </a:r>
          </a:p>
          <a:p>
            <a:pPr lvl="2"/>
            <a:r>
              <a:rPr lang="en-US" dirty="0" smtClean="0"/>
              <a:t>Backorder status – “855” transactions</a:t>
            </a:r>
          </a:p>
          <a:p>
            <a:pPr lvl="1"/>
            <a:r>
              <a:rPr lang="en-US" dirty="0" smtClean="0"/>
              <a:t>Run on mainframes using value-added networks (VANs) to connect with other trading partners</a:t>
            </a:r>
            <a:endParaRPr lang="en-US" dirty="0"/>
          </a:p>
        </p:txBody>
      </p:sp>
    </p:spTree>
    <p:extLst>
      <p:ext uri="{BB962C8B-B14F-4D97-AF65-F5344CB8AC3E}">
        <p14:creationId xmlns:p14="http://schemas.microsoft.com/office/powerpoint/2010/main" val="1791063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Data Transmission (EDI)</a:t>
            </a:r>
          </a:p>
          <a:p>
            <a:pPr lvl="1"/>
            <a:r>
              <a:rPr lang="en-US" dirty="0" smtClean="0"/>
              <a:t>Cost effective to communicate with businesses</a:t>
            </a:r>
          </a:p>
          <a:p>
            <a:pPr lvl="1"/>
            <a:r>
              <a:rPr lang="en-US" dirty="0" smtClean="0"/>
              <a:t>Standards have been developed for a large number of transactions</a:t>
            </a:r>
          </a:p>
          <a:p>
            <a:pPr lvl="1"/>
            <a:r>
              <a:rPr lang="en-US" dirty="0" smtClean="0"/>
              <a:t>Can be now run on any type of computer</a:t>
            </a:r>
          </a:p>
          <a:p>
            <a:pPr lvl="1"/>
            <a:r>
              <a:rPr lang="en-US" dirty="0" smtClean="0"/>
              <a:t>Can use the internet for data communication as well as VANs</a:t>
            </a:r>
          </a:p>
          <a:p>
            <a:pPr lvl="1"/>
            <a:r>
              <a:rPr lang="en-US" dirty="0" smtClean="0"/>
              <a:t>Costs have decreased over time</a:t>
            </a:r>
          </a:p>
          <a:p>
            <a:pPr lvl="1"/>
            <a:endParaRPr lang="en-US" dirty="0"/>
          </a:p>
        </p:txBody>
      </p:sp>
    </p:spTree>
    <p:extLst>
      <p:ext uri="{BB962C8B-B14F-4D97-AF65-F5344CB8AC3E}">
        <p14:creationId xmlns:p14="http://schemas.microsoft.com/office/powerpoint/2010/main" val="1255340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Data Transmission (XML)</a:t>
            </a:r>
          </a:p>
          <a:p>
            <a:pPr lvl="1"/>
            <a:r>
              <a:rPr lang="en-US" dirty="0" smtClean="0"/>
              <a:t>XML (eXtensible Markup Language) is a technology that is being developed to transmit data in flexible formats between computers</a:t>
            </a:r>
          </a:p>
          <a:p>
            <a:pPr lvl="1"/>
            <a:r>
              <a:rPr lang="en-US" dirty="0" smtClean="0"/>
              <a:t>XML is extensible can be used to communicate a wide range of data and processing</a:t>
            </a:r>
          </a:p>
          <a:p>
            <a:pPr lvl="1"/>
            <a:r>
              <a:rPr lang="en-US" dirty="0" smtClean="0"/>
              <a:t>The exact data transactions and processing sequences don’t have to be defined like EDI</a:t>
            </a:r>
            <a:endParaRPr lang="en-US" dirty="0"/>
          </a:p>
        </p:txBody>
      </p:sp>
    </p:spTree>
    <p:extLst>
      <p:ext uri="{BB962C8B-B14F-4D97-AF65-F5344CB8AC3E}">
        <p14:creationId xmlns:p14="http://schemas.microsoft.com/office/powerpoint/2010/main" val="452240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EDI and XML are Merging</a:t>
            </a:r>
          </a:p>
          <a:p>
            <a:pPr lvl="1"/>
            <a:r>
              <a:rPr lang="en-US" dirty="0" smtClean="0"/>
              <a:t>Currently they are merging into a hybrid system</a:t>
            </a:r>
          </a:p>
          <a:p>
            <a:pPr lvl="1"/>
            <a:r>
              <a:rPr lang="en-US" dirty="0" smtClean="0"/>
              <a:t>Many companies are replacing EDI with XML</a:t>
            </a:r>
          </a:p>
          <a:p>
            <a:pPr lvl="1"/>
            <a:r>
              <a:rPr lang="en-US" dirty="0" smtClean="0"/>
              <a:t>Longer term, EDI will be consumed by XML, once XML standards are agreed upon and spread</a:t>
            </a:r>
          </a:p>
          <a:p>
            <a:pPr lvl="1"/>
            <a:r>
              <a:rPr lang="en-US" dirty="0" smtClean="0"/>
              <a:t>XML allows for more free form communication, like human interaction</a:t>
            </a:r>
            <a:endParaRPr lang="en-US" dirty="0"/>
          </a:p>
        </p:txBody>
      </p:sp>
    </p:spTree>
    <p:extLst>
      <p:ext uri="{BB962C8B-B14F-4D97-AF65-F5344CB8AC3E}">
        <p14:creationId xmlns:p14="http://schemas.microsoft.com/office/powerpoint/2010/main" val="3024378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Databases and Business Analytics</a:t>
            </a:r>
          </a:p>
          <a:p>
            <a:pPr lvl="1"/>
            <a:r>
              <a:rPr lang="en-US" dirty="0" smtClean="0"/>
              <a:t>A database is an organized grouping of data that is stored in an electronic format.</a:t>
            </a:r>
          </a:p>
          <a:p>
            <a:pPr lvl="1"/>
            <a:r>
              <a:rPr lang="en-US" dirty="0" smtClean="0"/>
              <a:t>Relational databases store groupings of related data in individual tables</a:t>
            </a:r>
          </a:p>
          <a:p>
            <a:pPr lvl="1"/>
            <a:r>
              <a:rPr lang="en-US" dirty="0" smtClean="0"/>
              <a:t>They provide the use of standard query language (SQL) to retrieve the data</a:t>
            </a:r>
          </a:p>
          <a:p>
            <a:pPr lvl="1"/>
            <a:r>
              <a:rPr lang="en-US" dirty="0" smtClean="0"/>
              <a:t>A model of the business process </a:t>
            </a:r>
            <a:r>
              <a:rPr lang="en-US" dirty="0" smtClean="0"/>
              <a:t>in how it collects </a:t>
            </a:r>
            <a:r>
              <a:rPr lang="en-US" dirty="0" smtClean="0"/>
              <a:t>and stores data</a:t>
            </a:r>
          </a:p>
        </p:txBody>
      </p:sp>
    </p:spTree>
    <p:extLst>
      <p:ext uri="{BB962C8B-B14F-4D97-AF65-F5344CB8AC3E}">
        <p14:creationId xmlns:p14="http://schemas.microsoft.com/office/powerpoint/2010/main" val="3573259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Databases and Business Analytics</a:t>
            </a:r>
          </a:p>
          <a:p>
            <a:pPr lvl="1"/>
            <a:r>
              <a:rPr lang="en-US" dirty="0" smtClean="0"/>
              <a:t>The data model captures the balance of highly aggregate data and highly detailed data to provide meaningful data back to the customer.</a:t>
            </a:r>
          </a:p>
          <a:p>
            <a:pPr lvl="1"/>
            <a:r>
              <a:rPr lang="en-US" dirty="0" smtClean="0"/>
              <a:t>Database transactions are stored and processed in the database.</a:t>
            </a:r>
          </a:p>
          <a:p>
            <a:pPr lvl="1"/>
            <a:r>
              <a:rPr lang="en-US" dirty="0" smtClean="0"/>
              <a:t>This can happen in real-time or can be batch processed at a given point in time.</a:t>
            </a:r>
          </a:p>
        </p:txBody>
      </p:sp>
    </p:spTree>
    <p:extLst>
      <p:ext uri="{BB962C8B-B14F-4D97-AF65-F5344CB8AC3E}">
        <p14:creationId xmlns:p14="http://schemas.microsoft.com/office/powerpoint/2010/main" val="2422562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Databases and Business Analytics</a:t>
            </a:r>
          </a:p>
          <a:p>
            <a:pPr lvl="1"/>
            <a:r>
              <a:rPr lang="en-US" dirty="0" smtClean="0"/>
              <a:t>Different views of the data are created and provided to meet reporting needs</a:t>
            </a:r>
          </a:p>
          <a:p>
            <a:pPr lvl="1"/>
            <a:r>
              <a:rPr lang="en-US" dirty="0" smtClean="0"/>
              <a:t>These views are specific or aggregated data and are intended to help individuals do their job.</a:t>
            </a:r>
          </a:p>
          <a:p>
            <a:pPr lvl="1"/>
            <a:r>
              <a:rPr lang="en-US" dirty="0" smtClean="0"/>
              <a:t>Different views of the same data can be provided based on different functional use.</a:t>
            </a:r>
          </a:p>
        </p:txBody>
      </p:sp>
    </p:spTree>
    <p:extLst>
      <p:ext uri="{BB962C8B-B14F-4D97-AF65-F5344CB8AC3E}">
        <p14:creationId xmlns:p14="http://schemas.microsoft.com/office/powerpoint/2010/main" val="2278836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Application Systems</a:t>
            </a:r>
          </a:p>
          <a:p>
            <a:pPr lvl="1"/>
            <a:r>
              <a:rPr lang="en-US" dirty="0" smtClean="0"/>
              <a:t>Different supply chain application systems are created by combining processing logic to manipulate and display data.</a:t>
            </a:r>
          </a:p>
          <a:p>
            <a:pPr lvl="1"/>
            <a:r>
              <a:rPr lang="en-US" dirty="0" smtClean="0"/>
              <a:t>This information is used to capture, communicate, store and retrieve that data.</a:t>
            </a:r>
          </a:p>
          <a:p>
            <a:pPr lvl="1"/>
            <a:r>
              <a:rPr lang="en-US" dirty="0" smtClean="0"/>
              <a:t>Several different types of systems support supply chain operations</a:t>
            </a:r>
          </a:p>
        </p:txBody>
      </p:sp>
    </p:spTree>
    <p:extLst>
      <p:ext uri="{BB962C8B-B14F-4D97-AF65-F5344CB8AC3E}">
        <p14:creationId xmlns:p14="http://schemas.microsoft.com/office/powerpoint/2010/main" val="1345784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lnSpcReduction="10000"/>
          </a:bodyPr>
          <a:lstStyle/>
          <a:p>
            <a:r>
              <a:rPr lang="en-US" dirty="0" smtClean="0"/>
              <a:t>Application Systems</a:t>
            </a:r>
          </a:p>
          <a:p>
            <a:pPr lvl="1"/>
            <a:r>
              <a:rPr lang="en-US" dirty="0" smtClean="0"/>
              <a:t>Enterprise Resource Planning (ERP)</a:t>
            </a:r>
          </a:p>
          <a:p>
            <a:pPr lvl="2"/>
            <a:r>
              <a:rPr lang="en-US" dirty="0" smtClean="0"/>
              <a:t>Gathers data from across multiple functions in a company</a:t>
            </a:r>
          </a:p>
          <a:p>
            <a:pPr lvl="2"/>
            <a:r>
              <a:rPr lang="en-US" dirty="0" smtClean="0"/>
              <a:t>Monitors orders, production, schedules, raw material purchases and finished goods inventory</a:t>
            </a:r>
          </a:p>
          <a:p>
            <a:pPr lvl="2"/>
            <a:r>
              <a:rPr lang="en-US" dirty="0" smtClean="0"/>
              <a:t>Supports a </a:t>
            </a:r>
            <a:r>
              <a:rPr lang="en-US" dirty="0" smtClean="0"/>
              <a:t>process-oriented view of the business that cuts across different functional departments.</a:t>
            </a:r>
          </a:p>
          <a:p>
            <a:pPr lvl="2"/>
            <a:r>
              <a:rPr lang="en-US" dirty="0" smtClean="0"/>
              <a:t>Comes in modules that can be installed on their own or in combination with other modules such as finance, procurement, manufacturing, logistics, etc.</a:t>
            </a:r>
          </a:p>
        </p:txBody>
      </p:sp>
    </p:spTree>
    <p:extLst>
      <p:ext uri="{BB962C8B-B14F-4D97-AF65-F5344CB8AC3E}">
        <p14:creationId xmlns:p14="http://schemas.microsoft.com/office/powerpoint/2010/main" val="1177482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lstStyle/>
          <a:p>
            <a:r>
              <a:rPr lang="en-US" dirty="0" smtClean="0"/>
              <a:t>Supply Chain Technology</a:t>
            </a:r>
          </a:p>
          <a:p>
            <a:r>
              <a:rPr lang="en-US" dirty="0" smtClean="0"/>
              <a:t>Decision Making Framework</a:t>
            </a:r>
          </a:p>
          <a:p>
            <a:r>
              <a:rPr lang="en-US" dirty="0" smtClean="0"/>
              <a:t>Multiple Attribute Decision </a:t>
            </a:r>
            <a:r>
              <a:rPr lang="en-US" smtClean="0"/>
              <a:t>Making </a:t>
            </a:r>
          </a:p>
          <a:p>
            <a:r>
              <a:rPr lang="en-US" smtClean="0"/>
              <a:t>Line </a:t>
            </a:r>
            <a:r>
              <a:rPr lang="en-US" dirty="0" smtClean="0"/>
              <a:t>Item Deletion/Retention</a:t>
            </a:r>
            <a:endParaRPr lang="en-US" dirty="0"/>
          </a:p>
        </p:txBody>
      </p:sp>
    </p:spTree>
    <p:extLst>
      <p:ext uri="{BB962C8B-B14F-4D97-AF65-F5344CB8AC3E}">
        <p14:creationId xmlns:p14="http://schemas.microsoft.com/office/powerpoint/2010/main" val="2467667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Application Systems</a:t>
            </a:r>
          </a:p>
          <a:p>
            <a:pPr lvl="1"/>
            <a:r>
              <a:rPr lang="en-US" dirty="0" smtClean="0"/>
              <a:t>Procurement Systems</a:t>
            </a:r>
          </a:p>
          <a:p>
            <a:pPr lvl="2"/>
            <a:r>
              <a:rPr lang="en-US" dirty="0" smtClean="0"/>
              <a:t>Focus on procurement activities between the company and the suppliers.</a:t>
            </a:r>
          </a:p>
          <a:p>
            <a:pPr lvl="2"/>
            <a:r>
              <a:rPr lang="en-US" dirty="0" smtClean="0"/>
              <a:t>Streamline the procurement process</a:t>
            </a:r>
          </a:p>
          <a:p>
            <a:pPr lvl="2"/>
            <a:r>
              <a:rPr lang="en-US" dirty="0" smtClean="0"/>
              <a:t>Track parts, prices, purchasing history, etc.</a:t>
            </a:r>
          </a:p>
          <a:p>
            <a:pPr lvl="2"/>
            <a:r>
              <a:rPr lang="en-US" dirty="0" smtClean="0"/>
              <a:t>Allows people to compare the price and performance capability of different suppliers</a:t>
            </a:r>
          </a:p>
        </p:txBody>
      </p:sp>
    </p:spTree>
    <p:extLst>
      <p:ext uri="{BB962C8B-B14F-4D97-AF65-F5344CB8AC3E}">
        <p14:creationId xmlns:p14="http://schemas.microsoft.com/office/powerpoint/2010/main" val="502817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fontScale="92500"/>
          </a:bodyPr>
          <a:lstStyle/>
          <a:p>
            <a:r>
              <a:rPr lang="en-US" dirty="0" smtClean="0"/>
              <a:t>Application Systems</a:t>
            </a:r>
          </a:p>
          <a:p>
            <a:pPr lvl="1"/>
            <a:r>
              <a:rPr lang="en-US" dirty="0" smtClean="0"/>
              <a:t>Advanced Planning and Scheduling</a:t>
            </a:r>
          </a:p>
          <a:p>
            <a:pPr lvl="2"/>
            <a:r>
              <a:rPr lang="en-US" dirty="0" smtClean="0"/>
              <a:t>Advanced planning and scheduling (APS) systems are highly analytical applications whose purpose is to address plant capacity, material availability, and customer demand.</a:t>
            </a:r>
          </a:p>
          <a:p>
            <a:pPr lvl="2"/>
            <a:r>
              <a:rPr lang="en-US" dirty="0" smtClean="0"/>
              <a:t>APS systems then produce production schedules over time.</a:t>
            </a:r>
          </a:p>
          <a:p>
            <a:pPr lvl="2"/>
            <a:r>
              <a:rPr lang="en-US" dirty="0" smtClean="0"/>
              <a:t>Base calculations on input-level ERP data or legacy system</a:t>
            </a:r>
          </a:p>
          <a:p>
            <a:pPr lvl="2"/>
            <a:r>
              <a:rPr lang="en-US" dirty="0" smtClean="0"/>
              <a:t>Use linear programming techniques or other sophisticated algorithms.</a:t>
            </a:r>
          </a:p>
        </p:txBody>
      </p:sp>
    </p:spTree>
    <p:extLst>
      <p:ext uri="{BB962C8B-B14F-4D97-AF65-F5344CB8AC3E}">
        <p14:creationId xmlns:p14="http://schemas.microsoft.com/office/powerpoint/2010/main" val="1218478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Application Systems</a:t>
            </a:r>
          </a:p>
          <a:p>
            <a:pPr lvl="1"/>
            <a:r>
              <a:rPr lang="en-US" dirty="0" smtClean="0"/>
              <a:t>Transportation Planning Systems</a:t>
            </a:r>
          </a:p>
          <a:p>
            <a:pPr lvl="2"/>
            <a:r>
              <a:rPr lang="en-US" dirty="0" smtClean="0"/>
              <a:t>Calculate what quantity of materials should  be brought to what locations at what times.</a:t>
            </a:r>
          </a:p>
          <a:p>
            <a:pPr lvl="2"/>
            <a:r>
              <a:rPr lang="en-US" dirty="0" smtClean="0"/>
              <a:t>Enable the comparison of transportation modes and costs</a:t>
            </a:r>
          </a:p>
          <a:p>
            <a:pPr lvl="2"/>
            <a:r>
              <a:rPr lang="en-US" dirty="0" smtClean="0"/>
              <a:t>Transportation plans are generated from these systems.</a:t>
            </a:r>
            <a:endParaRPr lang="en-US" dirty="0"/>
          </a:p>
          <a:p>
            <a:pPr lvl="2"/>
            <a:r>
              <a:rPr lang="en-US" dirty="0" smtClean="0"/>
              <a:t>Content vendors provide the data needed by the systems such as mileage, fuel costs, and shipping tariffs</a:t>
            </a:r>
          </a:p>
        </p:txBody>
      </p:sp>
    </p:spTree>
    <p:extLst>
      <p:ext uri="{BB962C8B-B14F-4D97-AF65-F5344CB8AC3E}">
        <p14:creationId xmlns:p14="http://schemas.microsoft.com/office/powerpoint/2010/main" val="1740305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a:xfrm>
            <a:off x="457199" y="1600200"/>
            <a:ext cx="8431967" cy="4525963"/>
          </a:xfrm>
        </p:spPr>
        <p:txBody>
          <a:bodyPr>
            <a:normAutofit/>
          </a:bodyPr>
          <a:lstStyle/>
          <a:p>
            <a:r>
              <a:rPr lang="en-US" dirty="0" smtClean="0"/>
              <a:t>Application Systems</a:t>
            </a:r>
          </a:p>
          <a:p>
            <a:pPr lvl="1"/>
            <a:r>
              <a:rPr lang="en-US" dirty="0" smtClean="0"/>
              <a:t>Demand Planning</a:t>
            </a:r>
          </a:p>
          <a:p>
            <a:pPr lvl="2"/>
            <a:r>
              <a:rPr lang="en-US" dirty="0" smtClean="0"/>
              <a:t>Use techniques and algorithms to forecast demand</a:t>
            </a:r>
          </a:p>
          <a:p>
            <a:pPr lvl="2"/>
            <a:r>
              <a:rPr lang="en-US" dirty="0" smtClean="0"/>
              <a:t>Information used includes historical data, promotions, seasonality and market trends to create </a:t>
            </a:r>
            <a:r>
              <a:rPr lang="en-US" dirty="0" smtClean="0"/>
              <a:t>forecast models.</a:t>
            </a:r>
            <a:endParaRPr lang="en-US" dirty="0" smtClean="0"/>
          </a:p>
          <a:p>
            <a:pPr lvl="2"/>
            <a:r>
              <a:rPr lang="en-US" dirty="0" smtClean="0"/>
              <a:t>Also included is revenue management which lets companies experiment with different pricing mixes.</a:t>
            </a:r>
          </a:p>
        </p:txBody>
      </p:sp>
    </p:spTree>
    <p:extLst>
      <p:ext uri="{BB962C8B-B14F-4D97-AF65-F5344CB8AC3E}">
        <p14:creationId xmlns:p14="http://schemas.microsoft.com/office/powerpoint/2010/main" val="1374330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Application Systems</a:t>
            </a:r>
          </a:p>
          <a:p>
            <a:pPr lvl="1"/>
            <a:r>
              <a:rPr lang="en-US" dirty="0" smtClean="0"/>
              <a:t>Customer Relationship Management (CRM)</a:t>
            </a:r>
          </a:p>
          <a:p>
            <a:pPr lvl="2"/>
            <a:r>
              <a:rPr lang="en-US" dirty="0" smtClean="0"/>
              <a:t>Related to servicing customers</a:t>
            </a:r>
          </a:p>
          <a:p>
            <a:pPr lvl="2"/>
            <a:r>
              <a:rPr lang="en-US" dirty="0" smtClean="0"/>
              <a:t>Related to finding new customers</a:t>
            </a:r>
          </a:p>
          <a:p>
            <a:pPr lvl="2"/>
            <a:r>
              <a:rPr lang="en-US" dirty="0" smtClean="0"/>
              <a:t>Track buying patterns and histories of customers</a:t>
            </a:r>
          </a:p>
          <a:p>
            <a:pPr lvl="2"/>
            <a:r>
              <a:rPr lang="en-US" dirty="0" smtClean="0"/>
              <a:t>Consolidate customer-related data so that it is quickly accessible</a:t>
            </a:r>
          </a:p>
        </p:txBody>
      </p:sp>
    </p:spTree>
    <p:extLst>
      <p:ext uri="{BB962C8B-B14F-4D97-AF65-F5344CB8AC3E}">
        <p14:creationId xmlns:p14="http://schemas.microsoft.com/office/powerpoint/2010/main" val="2944512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Application Systems</a:t>
            </a:r>
          </a:p>
          <a:p>
            <a:pPr lvl="1"/>
            <a:r>
              <a:rPr lang="en-US" dirty="0" smtClean="0"/>
              <a:t>Sales Force Automation</a:t>
            </a:r>
          </a:p>
          <a:p>
            <a:pPr lvl="2"/>
            <a:r>
              <a:rPr lang="en-US" dirty="0" smtClean="0"/>
              <a:t>Allows companies to better coordinate and monitor the activities of its sales force</a:t>
            </a:r>
          </a:p>
          <a:p>
            <a:pPr lvl="2"/>
            <a:r>
              <a:rPr lang="en-US" dirty="0" smtClean="0"/>
              <a:t>Automate scheduling sales calls and follow-up visits</a:t>
            </a:r>
          </a:p>
          <a:p>
            <a:pPr lvl="2"/>
            <a:r>
              <a:rPr lang="en-US" dirty="0" smtClean="0"/>
              <a:t>Automate preparing quotes and proposals for customers and prospects.</a:t>
            </a:r>
          </a:p>
        </p:txBody>
      </p:sp>
    </p:spTree>
    <p:extLst>
      <p:ext uri="{BB962C8B-B14F-4D97-AF65-F5344CB8AC3E}">
        <p14:creationId xmlns:p14="http://schemas.microsoft.com/office/powerpoint/2010/main" val="3289731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Application Systems</a:t>
            </a:r>
          </a:p>
          <a:p>
            <a:pPr lvl="1"/>
            <a:r>
              <a:rPr lang="en-US" dirty="0" smtClean="0"/>
              <a:t>Supply Chain Management (SCM)</a:t>
            </a:r>
          </a:p>
          <a:p>
            <a:pPr lvl="2"/>
            <a:r>
              <a:rPr lang="en-US" dirty="0" smtClean="0"/>
              <a:t>Suites of different supply chain applications that are tightly integrated with each other</a:t>
            </a:r>
          </a:p>
          <a:p>
            <a:pPr lvl="2"/>
            <a:r>
              <a:rPr lang="en-US" dirty="0" smtClean="0"/>
              <a:t>An example might include planning, transportation, scheduling, inventory demand planning, etc.</a:t>
            </a:r>
          </a:p>
          <a:p>
            <a:pPr lvl="2"/>
            <a:r>
              <a:rPr lang="en-US" dirty="0" smtClean="0"/>
              <a:t>Relies on ERP systems to provide data</a:t>
            </a:r>
          </a:p>
          <a:p>
            <a:pPr lvl="2"/>
            <a:r>
              <a:rPr lang="en-US" dirty="0" smtClean="0"/>
              <a:t>Typically has analytical capabilities</a:t>
            </a:r>
          </a:p>
          <a:p>
            <a:pPr lvl="1"/>
            <a:endParaRPr lang="en-US" dirty="0" smtClean="0"/>
          </a:p>
        </p:txBody>
      </p:sp>
    </p:spTree>
    <p:extLst>
      <p:ext uri="{BB962C8B-B14F-4D97-AF65-F5344CB8AC3E}">
        <p14:creationId xmlns:p14="http://schemas.microsoft.com/office/powerpoint/2010/main" val="1413166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Application Systems</a:t>
            </a:r>
          </a:p>
          <a:p>
            <a:pPr lvl="1"/>
            <a:r>
              <a:rPr lang="en-US" dirty="0" smtClean="0"/>
              <a:t>Inventory Management Systems</a:t>
            </a:r>
          </a:p>
          <a:p>
            <a:pPr lvl="2"/>
            <a:r>
              <a:rPr lang="en-US" dirty="0" smtClean="0"/>
              <a:t>Supports inventory management functions</a:t>
            </a:r>
          </a:p>
          <a:p>
            <a:pPr lvl="2"/>
            <a:r>
              <a:rPr lang="en-US" dirty="0" smtClean="0"/>
              <a:t>Includes demand patterns, inventory levels, economic order quantities, etc.</a:t>
            </a:r>
          </a:p>
          <a:p>
            <a:pPr lvl="2"/>
            <a:r>
              <a:rPr lang="en-US" dirty="0" smtClean="0"/>
              <a:t>Used to find the right balance of carrying costs and inventory levels to minimize lost sales.</a:t>
            </a:r>
          </a:p>
          <a:p>
            <a:pPr lvl="2"/>
            <a:endParaRPr lang="en-US" dirty="0" smtClean="0"/>
          </a:p>
          <a:p>
            <a:pPr lvl="1"/>
            <a:endParaRPr lang="en-US" dirty="0" smtClean="0"/>
          </a:p>
        </p:txBody>
      </p:sp>
    </p:spTree>
    <p:extLst>
      <p:ext uri="{BB962C8B-B14F-4D97-AF65-F5344CB8AC3E}">
        <p14:creationId xmlns:p14="http://schemas.microsoft.com/office/powerpoint/2010/main" val="1521963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Application Systems</a:t>
            </a:r>
          </a:p>
          <a:p>
            <a:pPr lvl="1"/>
            <a:r>
              <a:rPr lang="en-US" dirty="0" smtClean="0"/>
              <a:t>Manufacturing Execution System (MES)</a:t>
            </a:r>
          </a:p>
          <a:p>
            <a:pPr lvl="2"/>
            <a:r>
              <a:rPr lang="en-US" dirty="0" smtClean="0"/>
              <a:t>Focused on carrying out the production activities in a facility.</a:t>
            </a:r>
          </a:p>
          <a:p>
            <a:pPr lvl="2"/>
            <a:r>
              <a:rPr lang="en-US" dirty="0" smtClean="0"/>
              <a:t>Less analytical than an advanced planning system</a:t>
            </a:r>
          </a:p>
          <a:p>
            <a:pPr lvl="2"/>
            <a:r>
              <a:rPr lang="en-US" dirty="0" smtClean="0"/>
              <a:t>Produces short-term executable schedules</a:t>
            </a:r>
          </a:p>
          <a:p>
            <a:pPr lvl="2"/>
            <a:r>
              <a:rPr lang="en-US" dirty="0" smtClean="0"/>
              <a:t>Operationally focused</a:t>
            </a:r>
          </a:p>
          <a:p>
            <a:pPr lvl="1"/>
            <a:endParaRPr lang="en-US" dirty="0" smtClean="0"/>
          </a:p>
        </p:txBody>
      </p:sp>
    </p:spTree>
    <p:extLst>
      <p:ext uri="{BB962C8B-B14F-4D97-AF65-F5344CB8AC3E}">
        <p14:creationId xmlns:p14="http://schemas.microsoft.com/office/powerpoint/2010/main" val="3315301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Application Systems</a:t>
            </a:r>
          </a:p>
          <a:p>
            <a:pPr lvl="1"/>
            <a:r>
              <a:rPr lang="en-US" dirty="0" smtClean="0"/>
              <a:t>Transportation Scheduling Systems</a:t>
            </a:r>
          </a:p>
          <a:p>
            <a:pPr lvl="2"/>
            <a:r>
              <a:rPr lang="en-US" dirty="0" smtClean="0"/>
              <a:t>Operationally based system</a:t>
            </a:r>
          </a:p>
          <a:p>
            <a:pPr lvl="2"/>
            <a:r>
              <a:rPr lang="en-US" dirty="0" smtClean="0"/>
              <a:t>Focused on daily operations</a:t>
            </a:r>
          </a:p>
          <a:p>
            <a:pPr lvl="2"/>
            <a:r>
              <a:rPr lang="en-US" dirty="0" smtClean="0"/>
              <a:t>Produce short-term transportation and delivery schedules</a:t>
            </a:r>
          </a:p>
          <a:p>
            <a:pPr lvl="2"/>
            <a:endParaRPr lang="en-US" dirty="0" smtClean="0"/>
          </a:p>
          <a:p>
            <a:pPr lvl="1"/>
            <a:endParaRPr lang="en-US" dirty="0" smtClean="0"/>
          </a:p>
        </p:txBody>
      </p:sp>
    </p:spTree>
    <p:extLst>
      <p:ext uri="{BB962C8B-B14F-4D97-AF65-F5344CB8AC3E}">
        <p14:creationId xmlns:p14="http://schemas.microsoft.com/office/powerpoint/2010/main" val="174331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fontScale="92500"/>
          </a:bodyPr>
          <a:lstStyle/>
          <a:p>
            <a:r>
              <a:rPr lang="en-US" dirty="0" smtClean="0"/>
              <a:t>Information technology and traditional supply chain technologies are merging</a:t>
            </a:r>
          </a:p>
          <a:p>
            <a:r>
              <a:rPr lang="en-US" dirty="0" smtClean="0"/>
              <a:t>Key are changes in how technologies are managed with the new capabilities</a:t>
            </a:r>
          </a:p>
          <a:p>
            <a:r>
              <a:rPr lang="en-US" dirty="0" smtClean="0"/>
              <a:t>Robots and smart machines are changing how factories and warehouses operate</a:t>
            </a:r>
          </a:p>
          <a:p>
            <a:r>
              <a:rPr lang="en-US" dirty="0" smtClean="0"/>
              <a:t>Technologies include robots, driverless vehicles, drones, manufacturing operations, pick, pack and ship operations are all being automated.</a:t>
            </a:r>
            <a:endParaRPr lang="en-US" dirty="0"/>
          </a:p>
        </p:txBody>
      </p:sp>
    </p:spTree>
    <p:extLst>
      <p:ext uri="{BB962C8B-B14F-4D97-AF65-F5344CB8AC3E}">
        <p14:creationId xmlns:p14="http://schemas.microsoft.com/office/powerpoint/2010/main" val="1431863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Application Systems</a:t>
            </a:r>
          </a:p>
          <a:p>
            <a:pPr lvl="1"/>
            <a:r>
              <a:rPr lang="en-US" dirty="0" smtClean="0"/>
              <a:t>Warehouse Management System (WMS)</a:t>
            </a:r>
          </a:p>
          <a:p>
            <a:pPr lvl="2"/>
            <a:r>
              <a:rPr lang="en-US" dirty="0" smtClean="0"/>
              <a:t>Supports daily warehouse operations</a:t>
            </a:r>
          </a:p>
          <a:p>
            <a:pPr lvl="2"/>
            <a:r>
              <a:rPr lang="en-US" dirty="0" smtClean="0"/>
              <a:t>Provides capabilities to efficiently run the warehouse</a:t>
            </a:r>
          </a:p>
          <a:p>
            <a:pPr lvl="2"/>
            <a:r>
              <a:rPr lang="en-US" dirty="0" smtClean="0"/>
              <a:t>Tracks inventory levels and stocking locations within the warehouse</a:t>
            </a:r>
          </a:p>
          <a:p>
            <a:pPr lvl="2"/>
            <a:r>
              <a:rPr lang="en-US" dirty="0" smtClean="0"/>
              <a:t>Supports the activities required to pick, pack and ship product to customers</a:t>
            </a:r>
          </a:p>
        </p:txBody>
      </p:sp>
    </p:spTree>
    <p:extLst>
      <p:ext uri="{BB962C8B-B14F-4D97-AF65-F5344CB8AC3E}">
        <p14:creationId xmlns:p14="http://schemas.microsoft.com/office/powerpoint/2010/main" val="2431061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New Supply Chain Technology</a:t>
            </a:r>
          </a:p>
          <a:p>
            <a:pPr lvl="1"/>
            <a:r>
              <a:rPr lang="en-US" dirty="0" smtClean="0"/>
              <a:t>Complementary Supply Chain Technologies</a:t>
            </a:r>
          </a:p>
          <a:p>
            <a:pPr lvl="2"/>
            <a:r>
              <a:rPr lang="en-US" dirty="0" smtClean="0"/>
              <a:t>Industrial robots</a:t>
            </a:r>
          </a:p>
          <a:p>
            <a:pPr lvl="2"/>
            <a:r>
              <a:rPr lang="en-US" dirty="0" smtClean="0"/>
              <a:t>Drones and driverless vehicles</a:t>
            </a:r>
          </a:p>
          <a:p>
            <a:pPr lvl="2"/>
            <a:r>
              <a:rPr lang="en-US" dirty="0" smtClean="0"/>
              <a:t>Artificial intelligence (AI)</a:t>
            </a:r>
          </a:p>
          <a:p>
            <a:pPr lvl="2"/>
            <a:r>
              <a:rPr lang="en-US" dirty="0" smtClean="0"/>
              <a:t>Internet of Things (</a:t>
            </a:r>
            <a:r>
              <a:rPr lang="en-US" dirty="0" err="1" smtClean="0"/>
              <a:t>IoT</a:t>
            </a:r>
            <a:r>
              <a:rPr lang="en-US" dirty="0" smtClean="0"/>
              <a:t>) and big data</a:t>
            </a:r>
          </a:p>
          <a:p>
            <a:pPr lvl="2"/>
            <a:r>
              <a:rPr lang="en-US" dirty="0" smtClean="0"/>
              <a:t>Real-time product information</a:t>
            </a:r>
          </a:p>
          <a:p>
            <a:pPr lvl="2"/>
            <a:r>
              <a:rPr lang="en-US" dirty="0" smtClean="0"/>
              <a:t>3D printing and additive manufacturing</a:t>
            </a:r>
          </a:p>
          <a:p>
            <a:pPr lvl="2"/>
            <a:endParaRPr lang="en-US" dirty="0" smtClean="0"/>
          </a:p>
        </p:txBody>
      </p:sp>
    </p:spTree>
    <p:extLst>
      <p:ext uri="{BB962C8B-B14F-4D97-AF65-F5344CB8AC3E}">
        <p14:creationId xmlns:p14="http://schemas.microsoft.com/office/powerpoint/2010/main" val="3951246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lnSpcReduction="10000"/>
          </a:bodyPr>
          <a:lstStyle/>
          <a:p>
            <a:r>
              <a:rPr lang="en-US" dirty="0" smtClean="0"/>
              <a:t>Complementary Supply Chain Technologies</a:t>
            </a:r>
          </a:p>
          <a:p>
            <a:pPr lvl="1"/>
            <a:r>
              <a:rPr lang="en-US" dirty="0" smtClean="0"/>
              <a:t>Industrial robots</a:t>
            </a:r>
          </a:p>
          <a:p>
            <a:pPr lvl="2"/>
            <a:r>
              <a:rPr lang="en-US" dirty="0" smtClean="0"/>
              <a:t>An industrial robot is a manipulator designed to move materials, parts, and tools and perform programmed tasks in manufacturing and production</a:t>
            </a:r>
          </a:p>
          <a:p>
            <a:pPr lvl="2"/>
            <a:r>
              <a:rPr lang="en-US" dirty="0" smtClean="0"/>
              <a:t>Can be used for dangerous or unsuitable tasks</a:t>
            </a:r>
          </a:p>
          <a:p>
            <a:pPr lvl="2"/>
            <a:r>
              <a:rPr lang="en-US" dirty="0" smtClean="0"/>
              <a:t>They are reaching new levels of sophistication and affordability</a:t>
            </a:r>
          </a:p>
          <a:p>
            <a:pPr lvl="2"/>
            <a:r>
              <a:rPr lang="en-US" dirty="0" smtClean="0"/>
              <a:t>Can be connected for complex manufacturing</a:t>
            </a:r>
          </a:p>
          <a:p>
            <a:pPr lvl="2"/>
            <a:r>
              <a:rPr lang="en-US" dirty="0" smtClean="0"/>
              <a:t>Robots typically communicate with a central system for programming and scheduling</a:t>
            </a:r>
          </a:p>
        </p:txBody>
      </p:sp>
    </p:spTree>
    <p:extLst>
      <p:ext uri="{BB962C8B-B14F-4D97-AF65-F5344CB8AC3E}">
        <p14:creationId xmlns:p14="http://schemas.microsoft.com/office/powerpoint/2010/main" val="3007624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lnSpcReduction="10000"/>
          </a:bodyPr>
          <a:lstStyle/>
          <a:p>
            <a:r>
              <a:rPr lang="en-US" dirty="0" smtClean="0"/>
              <a:t>Complementary Supply Chain Technologies</a:t>
            </a:r>
          </a:p>
          <a:p>
            <a:pPr lvl="1"/>
            <a:r>
              <a:rPr lang="en-US" dirty="0" smtClean="0"/>
              <a:t>Drones and Driverless Vehicles</a:t>
            </a:r>
          </a:p>
          <a:p>
            <a:pPr lvl="2"/>
            <a:r>
              <a:rPr lang="en-US" dirty="0" smtClean="0"/>
              <a:t>“Essentially, a drone is a flying robot.  The aircrafts may be remotely controlled or can fly autonomously through software-controlled flight plans in their embedded systems working in conjunction with onboard sensors and GPS.  (</a:t>
            </a:r>
            <a:r>
              <a:rPr lang="en-US" dirty="0" err="1" smtClean="0"/>
              <a:t>TechTarget</a:t>
            </a:r>
            <a:r>
              <a:rPr lang="en-US" dirty="0" smtClean="0"/>
              <a:t>, “</a:t>
            </a:r>
            <a:r>
              <a:rPr lang="en-US" dirty="0" err="1" smtClean="0"/>
              <a:t>IoT</a:t>
            </a:r>
            <a:r>
              <a:rPr lang="en-US" dirty="0" smtClean="0"/>
              <a:t> Agenda, Drone,” </a:t>
            </a:r>
            <a:r>
              <a:rPr lang="en-US" dirty="0" smtClean="0">
                <a:hlinkClick r:id="rId2"/>
              </a:rPr>
              <a:t>http://internetofthingsagenda.techtarget.com/definition/drone</a:t>
            </a:r>
            <a:r>
              <a:rPr lang="en-US" dirty="0" smtClean="0"/>
              <a:t>)</a:t>
            </a:r>
          </a:p>
          <a:p>
            <a:pPr lvl="2"/>
            <a:r>
              <a:rPr lang="en-US" dirty="0" smtClean="0"/>
              <a:t>Can be used to move products and parts in a supply chain.</a:t>
            </a:r>
          </a:p>
          <a:p>
            <a:pPr lvl="2"/>
            <a:endParaRPr lang="en-US" dirty="0" smtClean="0"/>
          </a:p>
        </p:txBody>
      </p:sp>
    </p:spTree>
    <p:extLst>
      <p:ext uri="{BB962C8B-B14F-4D97-AF65-F5344CB8AC3E}">
        <p14:creationId xmlns:p14="http://schemas.microsoft.com/office/powerpoint/2010/main" val="2184843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lnSpcReduction="10000"/>
          </a:bodyPr>
          <a:lstStyle/>
          <a:p>
            <a:r>
              <a:rPr lang="en-US" dirty="0" smtClean="0"/>
              <a:t>Complementary Supply Chain Technologies</a:t>
            </a:r>
          </a:p>
          <a:p>
            <a:pPr lvl="1"/>
            <a:r>
              <a:rPr lang="en-US" dirty="0" smtClean="0"/>
              <a:t>Artificial Intelligence (AI)</a:t>
            </a:r>
          </a:p>
          <a:p>
            <a:pPr lvl="2"/>
            <a:r>
              <a:rPr lang="en-US" dirty="0" smtClean="0"/>
              <a:t>“Artificial intelligence (AI) is intelligence exhibited by machines.  In computer science, the field of AI research defines itself as the study of “intelligent agents”: any device that perceives its environment and takes actions that maximize its change of success at some goal.  (Wikipedia, 2017, </a:t>
            </a:r>
            <a:r>
              <a:rPr lang="en-US" dirty="0" smtClean="0">
                <a:hlinkClick r:id="rId2"/>
              </a:rPr>
              <a:t>https://en.Wikipedia.org/wiki/Aritificial_intelligence#cite-ref-Intelligent_agents_1-1</a:t>
            </a:r>
            <a:r>
              <a:rPr lang="en-US" dirty="0" smtClean="0"/>
              <a:t>)</a:t>
            </a:r>
          </a:p>
          <a:p>
            <a:pPr lvl="2"/>
            <a:r>
              <a:rPr lang="en-US" dirty="0" smtClean="0"/>
              <a:t>Machine learning will continue to enhance supply chain operational advancements.</a:t>
            </a:r>
          </a:p>
        </p:txBody>
      </p:sp>
    </p:spTree>
    <p:extLst>
      <p:ext uri="{BB962C8B-B14F-4D97-AF65-F5344CB8AC3E}">
        <p14:creationId xmlns:p14="http://schemas.microsoft.com/office/powerpoint/2010/main" val="687029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lnSpcReduction="10000"/>
          </a:bodyPr>
          <a:lstStyle/>
          <a:p>
            <a:r>
              <a:rPr lang="en-US" dirty="0" smtClean="0"/>
              <a:t>Complementary Supply Chain Technologies</a:t>
            </a:r>
          </a:p>
          <a:p>
            <a:pPr lvl="1"/>
            <a:r>
              <a:rPr lang="en-US" dirty="0" smtClean="0"/>
              <a:t>Internet of Things (</a:t>
            </a:r>
            <a:r>
              <a:rPr lang="en-US" dirty="0" err="1" smtClean="0"/>
              <a:t>IoT</a:t>
            </a:r>
            <a:r>
              <a:rPr lang="en-US" dirty="0" smtClean="0"/>
              <a:t>) and Big Data</a:t>
            </a:r>
          </a:p>
          <a:p>
            <a:pPr lvl="2"/>
            <a:r>
              <a:rPr lang="en-US" dirty="0" smtClean="0"/>
              <a:t>“The interconnection via the Internet of computing devices embedded in everyday </a:t>
            </a:r>
            <a:r>
              <a:rPr lang="en-US" dirty="0" smtClean="0"/>
              <a:t>objects</a:t>
            </a:r>
            <a:r>
              <a:rPr lang="en-US" dirty="0" smtClean="0"/>
              <a:t>, enabling them to send and receive data.  (Google online </a:t>
            </a:r>
            <a:r>
              <a:rPr lang="en-US" dirty="0" smtClean="0"/>
              <a:t>dictionary </a:t>
            </a:r>
            <a:r>
              <a:rPr lang="en-US" dirty="0" smtClean="0"/>
              <a:t>definition from Google search on “Internet of Things”)</a:t>
            </a:r>
          </a:p>
          <a:p>
            <a:pPr lvl="2"/>
            <a:r>
              <a:rPr lang="en-US" dirty="0" smtClean="0"/>
              <a:t>“Extremely large datasets that may be analyzed computationally to reveal patterns, trends, and associations, especially relating to human behavior and interactions. (Google online dictionary definition from Google search on “Internet of Things”)</a:t>
            </a:r>
          </a:p>
        </p:txBody>
      </p:sp>
    </p:spTree>
    <p:extLst>
      <p:ext uri="{BB962C8B-B14F-4D97-AF65-F5344CB8AC3E}">
        <p14:creationId xmlns:p14="http://schemas.microsoft.com/office/powerpoint/2010/main" val="2506759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Complementary Supply Chain Technologies</a:t>
            </a:r>
          </a:p>
          <a:p>
            <a:pPr lvl="1"/>
            <a:r>
              <a:rPr lang="en-US" dirty="0" smtClean="0"/>
              <a:t>Real-Time Product Information</a:t>
            </a:r>
          </a:p>
          <a:p>
            <a:pPr lvl="2"/>
            <a:r>
              <a:rPr lang="en-US" dirty="0" smtClean="0"/>
              <a:t>Product information is composed of descriptive data about the product itself plus tracking data that traces the movement of a product through the supply chain.</a:t>
            </a:r>
          </a:p>
          <a:p>
            <a:pPr lvl="2"/>
            <a:r>
              <a:rPr lang="en-US" dirty="0" smtClean="0"/>
              <a:t>Currently, there is one organization called GS1 that sets product categorization standards</a:t>
            </a:r>
          </a:p>
        </p:txBody>
      </p:sp>
    </p:spTree>
    <p:extLst>
      <p:ext uri="{BB962C8B-B14F-4D97-AF65-F5344CB8AC3E}">
        <p14:creationId xmlns:p14="http://schemas.microsoft.com/office/powerpoint/2010/main" val="385598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lnSpcReduction="10000"/>
          </a:bodyPr>
          <a:lstStyle/>
          <a:p>
            <a:r>
              <a:rPr lang="en-US" dirty="0" smtClean="0"/>
              <a:t>Complementary Supply Chain Technologies</a:t>
            </a:r>
          </a:p>
          <a:p>
            <a:pPr lvl="1"/>
            <a:r>
              <a:rPr lang="en-US" dirty="0" smtClean="0"/>
              <a:t>Real-Time Product Information</a:t>
            </a:r>
          </a:p>
          <a:p>
            <a:pPr lvl="2"/>
            <a:r>
              <a:rPr lang="en-US" dirty="0" smtClean="0"/>
              <a:t>Previously, there were two product codes called the Universal Product Code (UPC) and European Article Number (EAN)</a:t>
            </a:r>
          </a:p>
          <a:p>
            <a:pPr lvl="2"/>
            <a:r>
              <a:rPr lang="en-US" dirty="0" smtClean="0"/>
              <a:t>From 2005 onward, the format was combined into one 14-digit UPC in North America and the 13-digitit EAN plus check digit.</a:t>
            </a:r>
          </a:p>
          <a:p>
            <a:pPr lvl="2"/>
            <a:r>
              <a:rPr lang="en-US" dirty="0" smtClean="0"/>
              <a:t>GS1 also introduced the Global Trade Item Number (GTIN) which refers to the fact that there is now just one 14-digit numbering scheme</a:t>
            </a:r>
          </a:p>
          <a:p>
            <a:pPr lvl="2"/>
            <a:endParaRPr lang="en-US" dirty="0" smtClean="0"/>
          </a:p>
        </p:txBody>
      </p:sp>
    </p:spTree>
    <p:extLst>
      <p:ext uri="{BB962C8B-B14F-4D97-AF65-F5344CB8AC3E}">
        <p14:creationId xmlns:p14="http://schemas.microsoft.com/office/powerpoint/2010/main" val="496622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Complementary Supply Chain Technologies</a:t>
            </a:r>
          </a:p>
          <a:p>
            <a:pPr lvl="1"/>
            <a:r>
              <a:rPr lang="en-US" dirty="0" smtClean="0"/>
              <a:t>Real-Time Product Information</a:t>
            </a:r>
          </a:p>
          <a:p>
            <a:pPr lvl="2"/>
            <a:r>
              <a:rPr lang="en-US" dirty="0" smtClean="0"/>
              <a:t>The GTIN is part of a global item-numbering scheme called the Electronic Product Code (EPC) that GS1 had introduced.  This is comprise of four components:</a:t>
            </a:r>
          </a:p>
          <a:p>
            <a:pPr marL="1828800" lvl="3" indent="-457200">
              <a:buFont typeface="+mj-lt"/>
              <a:buAutoNum type="arabicPeriod"/>
            </a:pPr>
            <a:r>
              <a:rPr lang="en-US" dirty="0" smtClean="0"/>
              <a:t>A version code for the EPC</a:t>
            </a:r>
          </a:p>
          <a:p>
            <a:pPr marL="1828800" lvl="3" indent="-457200">
              <a:buFont typeface="+mj-lt"/>
              <a:buAutoNum type="arabicPeriod"/>
            </a:pPr>
            <a:r>
              <a:rPr lang="en-US" dirty="0" smtClean="0"/>
              <a:t>A manager code that tells who created the EPC</a:t>
            </a:r>
          </a:p>
          <a:p>
            <a:pPr marL="1828800" lvl="3" indent="-457200">
              <a:buFont typeface="+mj-lt"/>
              <a:buAutoNum type="arabicPeriod"/>
            </a:pPr>
            <a:r>
              <a:rPr lang="en-US" dirty="0" smtClean="0"/>
              <a:t>An object class that defined the type of item or service</a:t>
            </a:r>
          </a:p>
          <a:p>
            <a:pPr marL="1828800" lvl="3" indent="-457200">
              <a:buFont typeface="+mj-lt"/>
              <a:buAutoNum type="arabicPeriod"/>
            </a:pPr>
            <a:r>
              <a:rPr lang="en-US" dirty="0" smtClean="0"/>
              <a:t>A serial number that identifies the specific item or service</a:t>
            </a:r>
          </a:p>
          <a:p>
            <a:pPr lvl="2"/>
            <a:r>
              <a:rPr lang="en-US" dirty="0" smtClean="0"/>
              <a:t>In essence, it is a GTIN with a serial number attached</a:t>
            </a:r>
          </a:p>
        </p:txBody>
      </p:sp>
    </p:spTree>
    <p:extLst>
      <p:ext uri="{BB962C8B-B14F-4D97-AF65-F5344CB8AC3E}">
        <p14:creationId xmlns:p14="http://schemas.microsoft.com/office/powerpoint/2010/main" val="144666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pic>
        <p:nvPicPr>
          <p:cNvPr id="6" name="Content Placeholder 5"/>
          <p:cNvPicPr>
            <a:picLocks noGrp="1" noChangeAspect="1"/>
          </p:cNvPicPr>
          <p:nvPr>
            <p:ph idx="1"/>
          </p:nvPr>
        </p:nvPicPr>
        <p:blipFill>
          <a:blip r:embed="rId2">
            <a:lum bright="-20000" contrast="40000"/>
          </a:blip>
          <a:stretch>
            <a:fillRect/>
          </a:stretch>
        </p:blipFill>
        <p:spPr>
          <a:xfrm>
            <a:off x="2616614" y="1310408"/>
            <a:ext cx="3910771" cy="5301293"/>
          </a:xfrm>
          <a:prstGeom prst="rect">
            <a:avLst/>
          </a:prstGeom>
        </p:spPr>
      </p:pic>
    </p:spTree>
    <p:extLst>
      <p:ext uri="{BB962C8B-B14F-4D97-AF65-F5344CB8AC3E}">
        <p14:creationId xmlns:p14="http://schemas.microsoft.com/office/powerpoint/2010/main" val="3086994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Key components of information technology</a:t>
            </a:r>
          </a:p>
          <a:p>
            <a:pPr lvl="1"/>
            <a:r>
              <a:rPr lang="en-US" dirty="0" smtClean="0"/>
              <a:t>Cloud computing</a:t>
            </a:r>
          </a:p>
          <a:p>
            <a:pPr lvl="1"/>
            <a:r>
              <a:rPr lang="en-US" dirty="0" smtClean="0"/>
              <a:t>Data transmission (EDI and XML)</a:t>
            </a:r>
          </a:p>
          <a:p>
            <a:pPr lvl="1"/>
            <a:r>
              <a:rPr lang="en-US" dirty="0" smtClean="0"/>
              <a:t>Databases and business analytics</a:t>
            </a:r>
          </a:p>
          <a:p>
            <a:pPr lvl="1"/>
            <a:r>
              <a:rPr lang="en-US" dirty="0" smtClean="0"/>
              <a:t>Application systems</a:t>
            </a:r>
            <a:endParaRPr lang="en-US" dirty="0"/>
          </a:p>
        </p:txBody>
      </p:sp>
    </p:spTree>
    <p:extLst>
      <p:ext uri="{BB962C8B-B14F-4D97-AF65-F5344CB8AC3E}">
        <p14:creationId xmlns:p14="http://schemas.microsoft.com/office/powerpoint/2010/main" val="3975005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fontScale="92500"/>
          </a:bodyPr>
          <a:lstStyle/>
          <a:p>
            <a:r>
              <a:rPr lang="en-US" dirty="0" smtClean="0"/>
              <a:t>Complementary Supply Chain Technologies</a:t>
            </a:r>
          </a:p>
          <a:p>
            <a:pPr lvl="1"/>
            <a:r>
              <a:rPr lang="en-US" dirty="0" smtClean="0"/>
              <a:t>3D Printing and Additive Manufacturing</a:t>
            </a:r>
          </a:p>
          <a:p>
            <a:pPr lvl="2"/>
            <a:r>
              <a:rPr lang="en-US" dirty="0" smtClean="0"/>
              <a:t>“3D printing is also know as additive manufacturing (AM), refers to processes used to create a three-dimensional object in which layers of material are formed under computer control to create an object.”  (Wikipedia, “3D Printing,” </a:t>
            </a:r>
            <a:r>
              <a:rPr lang="en-US" dirty="0" smtClean="0">
                <a:hlinkClick r:id="rId2"/>
              </a:rPr>
              <a:t>https://en.Wikipedia.org/wiki/3D_printing</a:t>
            </a:r>
            <a:r>
              <a:rPr lang="en-US" dirty="0" smtClean="0"/>
              <a:t>)</a:t>
            </a:r>
          </a:p>
          <a:p>
            <a:pPr lvl="2"/>
            <a:r>
              <a:rPr lang="en-US" dirty="0" smtClean="0"/>
              <a:t>Can manufacture </a:t>
            </a:r>
            <a:r>
              <a:rPr lang="en-US" dirty="0" smtClean="0"/>
              <a:t>a wide range of products </a:t>
            </a:r>
            <a:r>
              <a:rPr lang="en-US" dirty="0" smtClean="0"/>
              <a:t>on demand</a:t>
            </a:r>
          </a:p>
          <a:p>
            <a:pPr lvl="2"/>
            <a:r>
              <a:rPr lang="en-US" dirty="0" smtClean="0"/>
              <a:t>Generates </a:t>
            </a:r>
            <a:r>
              <a:rPr lang="en-US" dirty="0" smtClean="0"/>
              <a:t>significant improvements in inventory management</a:t>
            </a:r>
          </a:p>
          <a:p>
            <a:pPr lvl="2"/>
            <a:r>
              <a:rPr lang="en-US" dirty="0" smtClean="0"/>
              <a:t>Can improve their customer service levels</a:t>
            </a:r>
          </a:p>
        </p:txBody>
      </p:sp>
    </p:spTree>
    <p:extLst>
      <p:ext uri="{BB962C8B-B14F-4D97-AF65-F5344CB8AC3E}">
        <p14:creationId xmlns:p14="http://schemas.microsoft.com/office/powerpoint/2010/main" val="22746394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Complementary Supply Chain Technologies</a:t>
            </a:r>
          </a:p>
          <a:p>
            <a:pPr lvl="1"/>
            <a:r>
              <a:rPr lang="en-US" dirty="0" smtClean="0"/>
              <a:t>Simulation Modeling</a:t>
            </a:r>
          </a:p>
          <a:p>
            <a:pPr lvl="2"/>
            <a:r>
              <a:rPr lang="en-US" dirty="0" smtClean="0"/>
              <a:t>“Simulation modeling is the process of creating and analyzing a digital prototype of a physical model to predict its performance in the real world.  Simulation modeling is used to help designers and engineers understand whether, under what conditions, and in which ways a part could fail and what loads it can withstand. (Wikipedia, “Simulation Modeling,” https://en.Wikipedia.org/wiki/Simulation_modeling)</a:t>
            </a:r>
          </a:p>
        </p:txBody>
      </p:sp>
    </p:spTree>
    <p:extLst>
      <p:ext uri="{BB962C8B-B14F-4D97-AF65-F5344CB8AC3E}">
        <p14:creationId xmlns:p14="http://schemas.microsoft.com/office/powerpoint/2010/main" val="4239896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lnSpcReduction="10000"/>
          </a:bodyPr>
          <a:lstStyle/>
          <a:p>
            <a:r>
              <a:rPr lang="en-US" dirty="0" smtClean="0"/>
              <a:t>Complementary Supply Chain Technologies</a:t>
            </a:r>
          </a:p>
          <a:p>
            <a:pPr lvl="1"/>
            <a:r>
              <a:rPr lang="en-US" dirty="0" smtClean="0"/>
              <a:t>Simulation Modeling</a:t>
            </a:r>
          </a:p>
          <a:p>
            <a:pPr lvl="2"/>
            <a:r>
              <a:rPr lang="en-US" dirty="0" smtClean="0"/>
              <a:t>Supply chain decisions have significant consequences for company operations and profitability</a:t>
            </a:r>
          </a:p>
          <a:p>
            <a:pPr lvl="2"/>
            <a:r>
              <a:rPr lang="en-US" dirty="0" smtClean="0"/>
              <a:t>Simulation modeling software allows people to create models of things such as a factory or delivery vehicle or the entire supply chain network</a:t>
            </a:r>
          </a:p>
          <a:p>
            <a:pPr lvl="2"/>
            <a:r>
              <a:rPr lang="en-US" dirty="0" smtClean="0"/>
              <a:t>Different inputs and parameters can be tested to observe what happens.</a:t>
            </a:r>
          </a:p>
          <a:p>
            <a:pPr lvl="2"/>
            <a:r>
              <a:rPr lang="en-US" dirty="0" smtClean="0"/>
              <a:t>Better </a:t>
            </a:r>
            <a:r>
              <a:rPr lang="en-US" dirty="0" smtClean="0"/>
              <a:t>decisions can be made at a much lower </a:t>
            </a:r>
            <a:r>
              <a:rPr lang="en-US" dirty="0" smtClean="0"/>
              <a:t>risk by simulation.</a:t>
            </a:r>
            <a:endParaRPr lang="en-US" dirty="0" smtClean="0"/>
          </a:p>
        </p:txBody>
      </p:sp>
    </p:spTree>
    <p:extLst>
      <p:ext uri="{BB962C8B-B14F-4D97-AF65-F5344CB8AC3E}">
        <p14:creationId xmlns:p14="http://schemas.microsoft.com/office/powerpoint/2010/main" val="4248877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Complementary Supply Chain Technologies</a:t>
            </a:r>
          </a:p>
          <a:p>
            <a:pPr lvl="1"/>
            <a:r>
              <a:rPr lang="en-US" dirty="0" smtClean="0"/>
              <a:t>Simulation Modeling</a:t>
            </a:r>
          </a:p>
        </p:txBody>
      </p:sp>
      <p:sp>
        <p:nvSpPr>
          <p:cNvPr id="6" name="Rectangle 5"/>
          <p:cNvSpPr/>
          <p:nvPr/>
        </p:nvSpPr>
        <p:spPr>
          <a:xfrm>
            <a:off x="620163" y="6561067"/>
            <a:ext cx="8066637" cy="276999"/>
          </a:xfrm>
          <a:prstGeom prst="rect">
            <a:avLst/>
          </a:prstGeom>
        </p:spPr>
        <p:txBody>
          <a:bodyPr wrap="square">
            <a:spAutoFit/>
          </a:bodyPr>
          <a:lstStyle/>
          <a:p>
            <a:pPr algn="ctr"/>
            <a:r>
              <a:rPr lang="en-US" sz="1200" dirty="0">
                <a:solidFill>
                  <a:schemeClr val="bg1"/>
                </a:solidFill>
              </a:rPr>
              <a:t>https://www.goldsim.com/web/applications/areas/businesssystems/supplychain/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341" y="2612068"/>
            <a:ext cx="6862527" cy="3948999"/>
          </a:xfrm>
          <a:prstGeom prst="rect">
            <a:avLst/>
          </a:prstGeom>
        </p:spPr>
      </p:pic>
    </p:spTree>
    <p:extLst>
      <p:ext uri="{BB962C8B-B14F-4D97-AF65-F5344CB8AC3E}">
        <p14:creationId xmlns:p14="http://schemas.microsoft.com/office/powerpoint/2010/main" val="25831959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Complementary Supply Chain Technologies</a:t>
            </a:r>
          </a:p>
          <a:p>
            <a:pPr lvl="1"/>
            <a:r>
              <a:rPr lang="en-US" dirty="0" smtClean="0"/>
              <a:t>Simulation Modeling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405" y="2644823"/>
            <a:ext cx="5477346" cy="3706724"/>
          </a:xfrm>
          <a:prstGeom prst="rect">
            <a:avLst/>
          </a:prstGeom>
        </p:spPr>
      </p:pic>
      <p:sp>
        <p:nvSpPr>
          <p:cNvPr id="6" name="Rectangle 5"/>
          <p:cNvSpPr/>
          <p:nvPr/>
        </p:nvSpPr>
        <p:spPr>
          <a:xfrm>
            <a:off x="2202255" y="6356269"/>
            <a:ext cx="5819115" cy="461665"/>
          </a:xfrm>
          <a:prstGeom prst="rect">
            <a:avLst/>
          </a:prstGeom>
        </p:spPr>
        <p:txBody>
          <a:bodyPr wrap="square">
            <a:spAutoFit/>
          </a:bodyPr>
          <a:lstStyle/>
          <a:p>
            <a:r>
              <a:rPr lang="en-US" sz="1200" b="1" dirty="0">
                <a:solidFill>
                  <a:schemeClr val="bg1"/>
                </a:solidFill>
              </a:rPr>
              <a:t>Stress testing a supply chain using </a:t>
            </a:r>
            <a:r>
              <a:rPr lang="en-US" sz="1200" b="1" dirty="0" smtClean="0">
                <a:solidFill>
                  <a:schemeClr val="bg1"/>
                </a:solidFill>
              </a:rPr>
              <a:t>simulation, Sanjay Jain, </a:t>
            </a:r>
            <a:r>
              <a:rPr lang="en-US" sz="1200" b="1" dirty="0" err="1" smtClean="0">
                <a:solidFill>
                  <a:schemeClr val="bg1"/>
                </a:solidFill>
              </a:rPr>
              <a:t>Swee</a:t>
            </a:r>
            <a:r>
              <a:rPr lang="en-US" sz="1200" b="1" dirty="0" smtClean="0">
                <a:solidFill>
                  <a:schemeClr val="bg1"/>
                </a:solidFill>
              </a:rPr>
              <a:t> Leong, </a:t>
            </a:r>
            <a:r>
              <a:rPr lang="en-US" sz="1200" dirty="0" smtClean="0">
                <a:solidFill>
                  <a:schemeClr val="bg1"/>
                </a:solidFill>
              </a:rPr>
              <a:t>2005 </a:t>
            </a:r>
            <a:r>
              <a:rPr lang="en-US" sz="1200" dirty="0">
                <a:solidFill>
                  <a:schemeClr val="bg1"/>
                </a:solidFill>
              </a:rPr>
              <a:t>in Proceedings of the Winter Simulation </a:t>
            </a:r>
            <a:r>
              <a:rPr lang="en-US" sz="1200" dirty="0" smtClean="0">
                <a:solidFill>
                  <a:schemeClr val="bg1"/>
                </a:solidFill>
              </a:rPr>
              <a:t>Conference.</a:t>
            </a:r>
            <a:endParaRPr lang="en-US" sz="1200" dirty="0">
              <a:solidFill>
                <a:schemeClr val="bg1"/>
              </a:solidFill>
            </a:endParaRPr>
          </a:p>
        </p:txBody>
      </p:sp>
    </p:spTree>
    <p:extLst>
      <p:ext uri="{BB962C8B-B14F-4D97-AF65-F5344CB8AC3E}">
        <p14:creationId xmlns:p14="http://schemas.microsoft.com/office/powerpoint/2010/main" val="4048524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Strategic Supply Chain Design</a:t>
            </a:r>
          </a:p>
          <a:p>
            <a:pPr lvl="1"/>
            <a:r>
              <a:rPr lang="en-US" dirty="0" smtClean="0"/>
              <a:t>Which product must be produced in which unit?</a:t>
            </a:r>
          </a:p>
          <a:p>
            <a:pPr lvl="1"/>
            <a:r>
              <a:rPr lang="en-US" dirty="0" smtClean="0"/>
              <a:t>Where should I build an new DC?</a:t>
            </a:r>
          </a:p>
          <a:p>
            <a:pPr lvl="1"/>
            <a:r>
              <a:rPr lang="en-US" dirty="0" smtClean="0"/>
              <a:t>Where to locate the inventories and how much to guarantee a certain service level?</a:t>
            </a:r>
          </a:p>
          <a:p>
            <a:pPr lvl="1"/>
            <a:r>
              <a:rPr lang="en-US" dirty="0" smtClean="0"/>
              <a:t>What is the most carbon-efficient network</a:t>
            </a:r>
            <a:r>
              <a:rPr lang="en-US" dirty="0" smtClean="0"/>
              <a:t>?</a:t>
            </a:r>
            <a:endParaRPr lang="en-US" dirty="0" smtClean="0"/>
          </a:p>
        </p:txBody>
      </p:sp>
    </p:spTree>
    <p:extLst>
      <p:ext uri="{BB962C8B-B14F-4D97-AF65-F5344CB8AC3E}">
        <p14:creationId xmlns:p14="http://schemas.microsoft.com/office/powerpoint/2010/main" val="1900235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Strategic Supply Chain Design</a:t>
            </a:r>
          </a:p>
          <a:p>
            <a:pPr lvl="1"/>
            <a:r>
              <a:rPr lang="en-US" dirty="0" smtClean="0"/>
              <a:t>Is </a:t>
            </a:r>
            <a:r>
              <a:rPr lang="en-US" dirty="0" smtClean="0"/>
              <a:t>it better to build on demand or to build on stock?</a:t>
            </a:r>
          </a:p>
          <a:p>
            <a:pPr lvl="1"/>
            <a:r>
              <a:rPr lang="en-US" dirty="0" smtClean="0"/>
              <a:t>What is the impact of adding a new product in my supply chain?</a:t>
            </a:r>
          </a:p>
          <a:p>
            <a:pPr lvl="1"/>
            <a:r>
              <a:rPr lang="en-US" dirty="0" smtClean="0"/>
              <a:t>What is the impact of reduced portfolio complexity?</a:t>
            </a:r>
          </a:p>
          <a:p>
            <a:pPr lvl="1"/>
            <a:r>
              <a:rPr lang="en-US" dirty="0" smtClean="0"/>
              <a:t>How much safety stock should I hold?</a:t>
            </a:r>
          </a:p>
          <a:p>
            <a:pPr lvl="1"/>
            <a:endParaRPr lang="en-US" dirty="0" smtClean="0"/>
          </a:p>
        </p:txBody>
      </p:sp>
    </p:spTree>
    <p:extLst>
      <p:ext uri="{BB962C8B-B14F-4D97-AF65-F5344CB8AC3E}">
        <p14:creationId xmlns:p14="http://schemas.microsoft.com/office/powerpoint/2010/main" val="2385656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lnSpcReduction="10000"/>
          </a:bodyPr>
          <a:lstStyle/>
          <a:p>
            <a:r>
              <a:rPr lang="en-US" dirty="0" smtClean="0"/>
              <a:t>Use of Simulation for Tactical Planning</a:t>
            </a:r>
          </a:p>
          <a:p>
            <a:pPr lvl="1"/>
            <a:r>
              <a:rPr lang="en-US" dirty="0" smtClean="0"/>
              <a:t>Uncertainty is driven by </a:t>
            </a:r>
          </a:p>
          <a:p>
            <a:pPr lvl="2"/>
            <a:r>
              <a:rPr lang="en-US" dirty="0" smtClean="0"/>
              <a:t>Demand uncertainty</a:t>
            </a:r>
          </a:p>
          <a:p>
            <a:pPr lvl="2"/>
            <a:r>
              <a:rPr lang="en-US" dirty="0" smtClean="0"/>
              <a:t>Complex operations</a:t>
            </a:r>
          </a:p>
          <a:p>
            <a:pPr lvl="2"/>
            <a:r>
              <a:rPr lang="en-US" dirty="0" smtClean="0"/>
              <a:t>Capacities</a:t>
            </a:r>
          </a:p>
          <a:p>
            <a:pPr lvl="2"/>
            <a:r>
              <a:rPr lang="en-US" dirty="0" smtClean="0"/>
              <a:t>Equipment availability</a:t>
            </a:r>
          </a:p>
          <a:p>
            <a:pPr lvl="2"/>
            <a:r>
              <a:rPr lang="en-US" dirty="0" smtClean="0"/>
              <a:t>Downtime</a:t>
            </a:r>
          </a:p>
          <a:p>
            <a:pPr lvl="1"/>
            <a:r>
              <a:rPr lang="en-US" dirty="0" smtClean="0"/>
              <a:t>Simulation models help managers measure the consequences of these different types of uncertainty</a:t>
            </a:r>
          </a:p>
        </p:txBody>
      </p:sp>
    </p:spTree>
    <p:extLst>
      <p:ext uri="{BB962C8B-B14F-4D97-AF65-F5344CB8AC3E}">
        <p14:creationId xmlns:p14="http://schemas.microsoft.com/office/powerpoint/2010/main" val="4273095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Impact on Supply Chain Operations</a:t>
            </a:r>
          </a:p>
          <a:p>
            <a:pPr lvl="1"/>
            <a:r>
              <a:rPr lang="en-US" dirty="0" smtClean="0"/>
              <a:t>True potential is realized when supply chain technologies are used in conjunction with </a:t>
            </a:r>
            <a:r>
              <a:rPr lang="en-US" dirty="0" smtClean="0"/>
              <a:t>others.</a:t>
            </a:r>
            <a:endParaRPr lang="en-US" dirty="0" smtClean="0"/>
          </a:p>
          <a:p>
            <a:pPr lvl="1"/>
            <a:r>
              <a:rPr lang="en-US" dirty="0" smtClean="0"/>
              <a:t>Companies have the opportunity to design extraordinary supply chains based on combinations of technologies</a:t>
            </a:r>
          </a:p>
          <a:p>
            <a:pPr lvl="1"/>
            <a:r>
              <a:rPr lang="en-US" dirty="0" smtClean="0"/>
              <a:t>Companies </a:t>
            </a:r>
            <a:r>
              <a:rPr lang="en-US" dirty="0" smtClean="0"/>
              <a:t>and alliances of companies </a:t>
            </a:r>
            <a:r>
              <a:rPr lang="en-US" dirty="0" smtClean="0"/>
              <a:t>can </a:t>
            </a:r>
            <a:r>
              <a:rPr lang="en-US" dirty="0" smtClean="0"/>
              <a:t>collaborate and create a new breed of supply chains.</a:t>
            </a:r>
          </a:p>
        </p:txBody>
      </p:sp>
    </p:spTree>
    <p:extLst>
      <p:ext uri="{BB962C8B-B14F-4D97-AF65-F5344CB8AC3E}">
        <p14:creationId xmlns:p14="http://schemas.microsoft.com/office/powerpoint/2010/main" val="3817253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Assessing Technology and System Needs</a:t>
            </a:r>
          </a:p>
          <a:p>
            <a:pPr lvl="1"/>
            <a:r>
              <a:rPr lang="en-US" dirty="0" smtClean="0"/>
              <a:t>Keep in mind the reason for using various technologies</a:t>
            </a:r>
          </a:p>
          <a:p>
            <a:pPr lvl="1"/>
            <a:r>
              <a:rPr lang="en-US" dirty="0" smtClean="0"/>
              <a:t>Technology is not an end in itself</a:t>
            </a:r>
          </a:p>
          <a:p>
            <a:pPr lvl="1"/>
            <a:r>
              <a:rPr lang="en-US" dirty="0" smtClean="0"/>
              <a:t>Technology is only as impressive as it delivers goods and services to customers on-time and at a competitive price</a:t>
            </a:r>
          </a:p>
          <a:p>
            <a:pPr lvl="1"/>
            <a:r>
              <a:rPr lang="en-US" dirty="0" smtClean="0"/>
              <a:t>Poor technology decisions can be hugely impactful to a company</a:t>
            </a:r>
          </a:p>
          <a:p>
            <a:pPr lvl="1"/>
            <a:endParaRPr lang="en-US" dirty="0" smtClean="0"/>
          </a:p>
        </p:txBody>
      </p:sp>
    </p:spTree>
    <p:extLst>
      <p:ext uri="{BB962C8B-B14F-4D97-AF65-F5344CB8AC3E}">
        <p14:creationId xmlns:p14="http://schemas.microsoft.com/office/powerpoint/2010/main" val="2371618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Cloud Computing</a:t>
            </a:r>
          </a:p>
          <a:p>
            <a:pPr lvl="1"/>
            <a:r>
              <a:rPr lang="en-US" dirty="0" smtClean="0"/>
              <a:t>A combination of technologies creates cloud computing</a:t>
            </a:r>
          </a:p>
          <a:p>
            <a:pPr lvl="1"/>
            <a:r>
              <a:rPr lang="en-US" dirty="0" smtClean="0"/>
              <a:t>The combination of technologies such as the Internet, Web browsers, server virtualization, and open source software provides these capabilities.</a:t>
            </a:r>
          </a:p>
          <a:p>
            <a:pPr lvl="1"/>
            <a:r>
              <a:rPr lang="en-US" dirty="0" smtClean="0"/>
              <a:t>Cloud computing describes the combinations of these technologies</a:t>
            </a:r>
          </a:p>
          <a:p>
            <a:pPr lvl="1"/>
            <a:r>
              <a:rPr lang="en-US" dirty="0" smtClean="0"/>
              <a:t>Examples are combinations of outsourced data centers, application packages like ERP and CRM, etc.</a:t>
            </a:r>
          </a:p>
          <a:p>
            <a:pPr lvl="1"/>
            <a:r>
              <a:rPr lang="en-US" dirty="0" smtClean="0"/>
              <a:t>The exact definition is still evolving</a:t>
            </a:r>
            <a:endParaRPr lang="en-US" dirty="0"/>
          </a:p>
        </p:txBody>
      </p:sp>
    </p:spTree>
    <p:extLst>
      <p:ext uri="{BB962C8B-B14F-4D97-AF65-F5344CB8AC3E}">
        <p14:creationId xmlns:p14="http://schemas.microsoft.com/office/powerpoint/2010/main" val="18550617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lnSpcReduction="10000"/>
          </a:bodyPr>
          <a:lstStyle/>
          <a:p>
            <a:r>
              <a:rPr lang="en-US" dirty="0" smtClean="0"/>
              <a:t>E-Business and Supply Chain Integration</a:t>
            </a:r>
          </a:p>
          <a:p>
            <a:pPr lvl="1"/>
            <a:r>
              <a:rPr lang="en-US" dirty="0" smtClean="0"/>
              <a:t>Four key dimensions </a:t>
            </a:r>
            <a:r>
              <a:rPr lang="en-US" dirty="0" smtClean="0"/>
              <a:t>to </a:t>
            </a:r>
            <a:r>
              <a:rPr lang="en-US" dirty="0" smtClean="0"/>
              <a:t>integrate and coordinate:</a:t>
            </a:r>
          </a:p>
          <a:p>
            <a:pPr marL="1371600" lvl="2" indent="-457200">
              <a:buFont typeface="+mj-lt"/>
              <a:buAutoNum type="arabicPeriod"/>
            </a:pPr>
            <a:r>
              <a:rPr lang="en-US" dirty="0" smtClean="0"/>
              <a:t>Information integration – Sharing relevant information throughout the supply chain</a:t>
            </a:r>
          </a:p>
          <a:p>
            <a:pPr marL="1371600" lvl="2" indent="-457200">
              <a:buFont typeface="+mj-lt"/>
              <a:buAutoNum type="arabicPeriod"/>
            </a:pPr>
            <a:r>
              <a:rPr lang="en-US" dirty="0" smtClean="0"/>
              <a:t>Planning synchronization – Joint participation of companies in the supply chain in demand and inventory planning</a:t>
            </a:r>
          </a:p>
          <a:p>
            <a:pPr marL="1371600" lvl="2" indent="-457200">
              <a:buFont typeface="+mj-lt"/>
              <a:buAutoNum type="arabicPeriod"/>
            </a:pPr>
            <a:r>
              <a:rPr lang="en-US" dirty="0" smtClean="0"/>
              <a:t>Workflow coordination – Streamlining solutions across activities and companies</a:t>
            </a:r>
          </a:p>
          <a:p>
            <a:pPr marL="1371600" lvl="2" indent="-457200">
              <a:buFont typeface="+mj-lt"/>
              <a:buAutoNum type="arabicPeriod"/>
            </a:pPr>
            <a:r>
              <a:rPr lang="en-US" dirty="0" smtClean="0"/>
              <a:t>New business models – Emerge as a result of supply chain integration, cloud computing, etc.</a:t>
            </a:r>
          </a:p>
        </p:txBody>
      </p:sp>
    </p:spTree>
    <p:extLst>
      <p:ext uri="{BB962C8B-B14F-4D97-AF65-F5344CB8AC3E}">
        <p14:creationId xmlns:p14="http://schemas.microsoft.com/office/powerpoint/2010/main" val="2067097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pic>
        <p:nvPicPr>
          <p:cNvPr id="4" name="Content Placeholder 3"/>
          <p:cNvPicPr>
            <a:picLocks noGrp="1" noChangeAspect="1"/>
          </p:cNvPicPr>
          <p:nvPr>
            <p:ph idx="1"/>
          </p:nvPr>
        </p:nvPicPr>
        <p:blipFill>
          <a:blip r:embed="rId2"/>
          <a:stretch>
            <a:fillRect/>
          </a:stretch>
        </p:blipFill>
        <p:spPr>
          <a:xfrm>
            <a:off x="983527" y="1491478"/>
            <a:ext cx="7318501" cy="4702752"/>
          </a:xfrm>
          <a:prstGeom prst="rect">
            <a:avLst/>
          </a:prstGeom>
        </p:spPr>
      </p:pic>
    </p:spTree>
    <p:extLst>
      <p:ext uri="{BB962C8B-B14F-4D97-AF65-F5344CB8AC3E}">
        <p14:creationId xmlns:p14="http://schemas.microsoft.com/office/powerpoint/2010/main" val="25349031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pic>
        <p:nvPicPr>
          <p:cNvPr id="4" name="Content Placeholder 3"/>
          <p:cNvPicPr>
            <a:picLocks noGrp="1" noChangeAspect="1"/>
          </p:cNvPicPr>
          <p:nvPr>
            <p:ph idx="1"/>
          </p:nvPr>
        </p:nvPicPr>
        <p:blipFill>
          <a:blip r:embed="rId2"/>
          <a:stretch>
            <a:fillRect/>
          </a:stretch>
        </p:blipFill>
        <p:spPr>
          <a:xfrm>
            <a:off x="457200" y="1247033"/>
            <a:ext cx="8270713" cy="4483809"/>
          </a:xfrm>
          <a:prstGeom prst="rect">
            <a:avLst/>
          </a:prstGeom>
        </p:spPr>
      </p:pic>
    </p:spTree>
    <p:extLst>
      <p:ext uri="{BB962C8B-B14F-4D97-AF65-F5344CB8AC3E}">
        <p14:creationId xmlns:p14="http://schemas.microsoft.com/office/powerpoint/2010/main" val="2969427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pic>
        <p:nvPicPr>
          <p:cNvPr id="4" name="Content Placeholder 3"/>
          <p:cNvPicPr>
            <a:picLocks noGrp="1" noChangeAspect="1"/>
          </p:cNvPicPr>
          <p:nvPr>
            <p:ph idx="1"/>
          </p:nvPr>
        </p:nvPicPr>
        <p:blipFill>
          <a:blip r:embed="rId2"/>
          <a:stretch>
            <a:fillRect/>
          </a:stretch>
        </p:blipFill>
        <p:spPr>
          <a:xfrm>
            <a:off x="2122981" y="1491477"/>
            <a:ext cx="4898038" cy="4847587"/>
          </a:xfrm>
          <a:prstGeom prst="rect">
            <a:avLst/>
          </a:prstGeom>
        </p:spPr>
      </p:pic>
    </p:spTree>
    <p:extLst>
      <p:ext uri="{BB962C8B-B14F-4D97-AF65-F5344CB8AC3E}">
        <p14:creationId xmlns:p14="http://schemas.microsoft.com/office/powerpoint/2010/main" val="11309246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7328"/>
            <a:ext cx="8229600" cy="1143000"/>
          </a:xfrm>
        </p:spPr>
        <p:txBody>
          <a:bodyPr>
            <a:normAutofit fontScale="90000"/>
          </a:bodyPr>
          <a:lstStyle/>
          <a:p>
            <a:r>
              <a:rPr lang="en-US" dirty="0" smtClean="0"/>
              <a:t>Establishing the Decision Framework</a:t>
            </a:r>
            <a:endParaRPr lang="en-US" dirty="0"/>
          </a:p>
        </p:txBody>
      </p:sp>
    </p:spTree>
    <p:extLst>
      <p:ext uri="{BB962C8B-B14F-4D97-AF65-F5344CB8AC3E}">
        <p14:creationId xmlns:p14="http://schemas.microsoft.com/office/powerpoint/2010/main" val="11006001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1"/>
            <a:ext cx="8561917" cy="4128729"/>
          </a:xfrm>
        </p:spPr>
        <p:txBody>
          <a:bodyPr>
            <a:normAutofit fontScale="92500" lnSpcReduction="10000"/>
          </a:bodyPr>
          <a:lstStyle/>
          <a:p>
            <a:pPr>
              <a:defRPr/>
            </a:pPr>
            <a:r>
              <a:rPr lang="en-US" dirty="0" smtClean="0">
                <a:cs typeface="Times New Roman" pitchFamily="18" charset="0"/>
              </a:rPr>
              <a:t>Many scientists apply methodology without truly understanding the problem or environment</a:t>
            </a:r>
          </a:p>
          <a:p>
            <a:pPr>
              <a:defRPr/>
            </a:pPr>
            <a:r>
              <a:rPr lang="en-US" dirty="0" smtClean="0">
                <a:cs typeface="Times New Roman" pitchFamily="18" charset="0"/>
              </a:rPr>
              <a:t>This process requires a clear understanding of the following:</a:t>
            </a:r>
          </a:p>
          <a:p>
            <a:pPr lvl="1">
              <a:defRPr/>
            </a:pPr>
            <a:r>
              <a:rPr lang="en-US" dirty="0" smtClean="0">
                <a:cs typeface="Times New Roman" pitchFamily="18" charset="0"/>
              </a:rPr>
              <a:t>The characteristics of the organization</a:t>
            </a:r>
          </a:p>
          <a:p>
            <a:pPr lvl="1">
              <a:defRPr/>
            </a:pPr>
            <a:r>
              <a:rPr lang="en-US" dirty="0" smtClean="0">
                <a:cs typeface="Times New Roman" pitchFamily="18" charset="0"/>
              </a:rPr>
              <a:t>Specific decisions that need to be made</a:t>
            </a:r>
          </a:p>
          <a:p>
            <a:pPr lvl="1">
              <a:defRPr/>
            </a:pPr>
            <a:r>
              <a:rPr lang="en-US" dirty="0" smtClean="0">
                <a:cs typeface="Times New Roman" pitchFamily="18" charset="0"/>
              </a:rPr>
              <a:t>Environmental and operating constraints</a:t>
            </a:r>
          </a:p>
          <a:p>
            <a:pPr lvl="1">
              <a:defRPr/>
            </a:pPr>
            <a:r>
              <a:rPr lang="en-US" dirty="0" smtClean="0">
                <a:cs typeface="Times New Roman" pitchFamily="18" charset="0"/>
              </a:rPr>
              <a:t>Decision variables</a:t>
            </a:r>
          </a:p>
          <a:p>
            <a:pPr lvl="1">
              <a:defRPr/>
            </a:pPr>
            <a:r>
              <a:rPr lang="en-US" dirty="0" smtClean="0">
                <a:cs typeface="Times New Roman" pitchFamily="18" charset="0"/>
              </a:rPr>
              <a:t>Measures of success</a:t>
            </a:r>
          </a:p>
          <a:p>
            <a:pPr lvl="1">
              <a:defRPr/>
            </a:pPr>
            <a:endParaRPr lang="en-US" dirty="0" smtClean="0">
              <a:cs typeface="Times New Roman" pitchFamily="18" charset="0"/>
            </a:endParaRPr>
          </a:p>
          <a:p>
            <a:pPr lvl="1">
              <a:defRPr/>
            </a:pPr>
            <a:endParaRPr lang="en-US" dirty="0" smtClean="0">
              <a:cs typeface="Times New Roman" pitchFamily="18" charset="0"/>
            </a:endParaRPr>
          </a:p>
        </p:txBody>
      </p:sp>
      <p:sp>
        <p:nvSpPr>
          <p:cNvPr id="717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990575" indent="-380990">
              <a:defRPr>
                <a:solidFill>
                  <a:schemeClr val="tx1"/>
                </a:solidFill>
                <a:latin typeface="Calibri" panose="020F0502020204030204" pitchFamily="34" charset="0"/>
                <a:ea typeface="MS PGothic" panose="020B0600070205080204" pitchFamily="34" charset="-128"/>
              </a:defRPr>
            </a:lvl2pPr>
            <a:lvl3pPr marL="1523962" indent="-304792">
              <a:defRPr>
                <a:solidFill>
                  <a:schemeClr val="tx1"/>
                </a:solidFill>
                <a:latin typeface="Calibri" panose="020F0502020204030204" pitchFamily="34" charset="0"/>
                <a:ea typeface="MS PGothic" panose="020B0600070205080204" pitchFamily="34" charset="-128"/>
              </a:defRPr>
            </a:lvl3pPr>
            <a:lvl4pPr marL="2133547" indent="-304792">
              <a:defRPr>
                <a:solidFill>
                  <a:schemeClr val="tx1"/>
                </a:solidFill>
                <a:latin typeface="Calibri" panose="020F0502020204030204" pitchFamily="34" charset="0"/>
                <a:ea typeface="MS PGothic" panose="020B0600070205080204" pitchFamily="34" charset="-128"/>
              </a:defRPr>
            </a:lvl4pPr>
            <a:lvl5pPr marL="2743131" indent="-304792">
              <a:defRPr>
                <a:solidFill>
                  <a:schemeClr val="tx1"/>
                </a:solidFill>
                <a:latin typeface="Calibri" panose="020F0502020204030204" pitchFamily="34" charset="0"/>
                <a:ea typeface="MS PGothic" panose="020B0600070205080204" pitchFamily="34" charset="-128"/>
              </a:defRPr>
            </a:lvl5pPr>
            <a:lvl6pPr marL="3352716" indent="-304792" defTabSz="60958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3962301" indent="-304792" defTabSz="60958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4571886" indent="-304792" defTabSz="60958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5181470" indent="-304792" defTabSz="60958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49EB1F5F-9872-47C1-BCAC-C0D6422B420A}" type="slidenum">
              <a:rPr lang="en-US" altLang="en-US" smtClean="0">
                <a:solidFill>
                  <a:srgbClr val="898989"/>
                </a:solidFill>
                <a:latin typeface="Times New Roman" panose="02020603050405020304" pitchFamily="18" charset="0"/>
                <a:cs typeface="Times New Roman" panose="02020603050405020304" pitchFamily="18" charset="0"/>
              </a:rPr>
              <a:pPr/>
              <a:t>55</a:t>
            </a:fld>
            <a:endParaRPr lang="en-US" altLang="en-US" smtClean="0">
              <a:solidFill>
                <a:srgbClr val="898989"/>
              </a:solidFill>
              <a:latin typeface="Times New Roman" panose="02020603050405020304" pitchFamily="18" charset="0"/>
              <a:cs typeface="Times New Roman" panose="02020603050405020304" pitchFamily="18" charset="0"/>
            </a:endParaRPr>
          </a:p>
        </p:txBody>
      </p:sp>
      <p:sp>
        <p:nvSpPr>
          <p:cNvPr id="7172" name="Title 2"/>
          <p:cNvSpPr>
            <a:spLocks noGrp="1"/>
          </p:cNvSpPr>
          <p:nvPr>
            <p:ph type="title"/>
          </p:nvPr>
        </p:nvSpPr>
        <p:spPr/>
        <p:txBody>
          <a:bodyPr>
            <a:normAutofit fontScale="90000"/>
          </a:bodyPr>
          <a:lstStyle/>
          <a:p>
            <a:r>
              <a:rPr lang="en-US" altLang="en-US" sz="4267" dirty="0" smtClean="0">
                <a:latin typeface="+mn-lt"/>
                <a:cs typeface="Times New Roman" panose="02020603050405020304" pitchFamily="18" charset="0"/>
              </a:rPr>
              <a:t>Establishing the Decision Framework</a:t>
            </a:r>
            <a:endParaRPr lang="en-US" altLang="en-US" sz="4267" dirty="0">
              <a:latin typeface="+mn-lt"/>
              <a:cs typeface="Times New Roman" panose="02020603050405020304" pitchFamily="18" charset="0"/>
            </a:endParaRPr>
          </a:p>
        </p:txBody>
      </p:sp>
    </p:spTree>
    <p:extLst>
      <p:ext uri="{BB962C8B-B14F-4D97-AF65-F5344CB8AC3E}">
        <p14:creationId xmlns:p14="http://schemas.microsoft.com/office/powerpoint/2010/main" val="39801684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Groundwork</a:t>
            </a:r>
          </a:p>
        </p:txBody>
      </p:sp>
      <p:sp>
        <p:nvSpPr>
          <p:cNvPr id="3" name="Content Placeholder 2"/>
          <p:cNvSpPr>
            <a:spLocks noGrp="1"/>
          </p:cNvSpPr>
          <p:nvPr>
            <p:ph idx="1"/>
          </p:nvPr>
        </p:nvSpPr>
        <p:spPr>
          <a:xfrm>
            <a:off x="457200" y="1600201"/>
            <a:ext cx="8686800" cy="4525433"/>
          </a:xfrm>
        </p:spPr>
        <p:txBody>
          <a:bodyPr>
            <a:normAutofit fontScale="92500" lnSpcReduction="20000"/>
          </a:bodyPr>
          <a:lstStyle/>
          <a:p>
            <a:pPr>
              <a:defRPr/>
            </a:pPr>
            <a:r>
              <a:rPr lang="en-US" dirty="0" smtClean="0">
                <a:cs typeface="Times New Roman" panose="02020603050405020304" pitchFamily="18" charset="0"/>
              </a:rPr>
              <a:t>Seven Rules for Building Effective Decision Making Models</a:t>
            </a:r>
          </a:p>
          <a:p>
            <a:pPr lvl="1">
              <a:defRPr/>
            </a:pPr>
            <a:r>
              <a:rPr lang="en-US" sz="2533" dirty="0">
                <a:cs typeface="Times New Roman" panose="02020603050405020304" pitchFamily="18" charset="0"/>
              </a:rPr>
              <a:t>Rule 1:  Select the methods that the decision maker can understand</a:t>
            </a:r>
          </a:p>
          <a:p>
            <a:pPr lvl="1">
              <a:defRPr/>
            </a:pPr>
            <a:r>
              <a:rPr lang="en-US" sz="2533" dirty="0">
                <a:cs typeface="Times New Roman" panose="02020603050405020304" pitchFamily="18" charset="0"/>
              </a:rPr>
              <a:t>Rule 2:  The decision process must be easy to use</a:t>
            </a:r>
          </a:p>
          <a:p>
            <a:pPr lvl="1">
              <a:defRPr/>
            </a:pPr>
            <a:r>
              <a:rPr lang="en-US" sz="2533" dirty="0">
                <a:cs typeface="Times New Roman" panose="02020603050405020304" pitchFamily="18" charset="0"/>
              </a:rPr>
              <a:t>Rule 3:  The model must fit the time frame available for development</a:t>
            </a:r>
          </a:p>
          <a:p>
            <a:pPr lvl="1">
              <a:defRPr/>
            </a:pPr>
            <a:r>
              <a:rPr lang="en-US" sz="2533" dirty="0">
                <a:cs typeface="Times New Roman" panose="02020603050405020304" pitchFamily="18" charset="0"/>
              </a:rPr>
              <a:t>Rule 4:  The model must be adaptable to an ever-changing corporate environment</a:t>
            </a:r>
          </a:p>
          <a:p>
            <a:pPr lvl="1">
              <a:defRPr/>
            </a:pPr>
            <a:r>
              <a:rPr lang="en-US" sz="2533" dirty="0">
                <a:cs typeface="Times New Roman" panose="02020603050405020304" pitchFamily="18" charset="0"/>
              </a:rPr>
              <a:t>Rule 5:  The model must be linked to achieving the corporate objectives</a:t>
            </a:r>
          </a:p>
          <a:p>
            <a:pPr lvl="1">
              <a:defRPr/>
            </a:pPr>
            <a:r>
              <a:rPr lang="en-US" sz="2533" dirty="0">
                <a:cs typeface="Times New Roman" panose="02020603050405020304" pitchFamily="18" charset="0"/>
              </a:rPr>
              <a:t>Rule 6:  Lack of data can be supplemented with expert opinion</a:t>
            </a:r>
          </a:p>
          <a:p>
            <a:pPr lvl="1">
              <a:defRPr/>
            </a:pPr>
            <a:r>
              <a:rPr lang="en-US" sz="2533" dirty="0">
                <a:cs typeface="Times New Roman" panose="02020603050405020304" pitchFamily="18" charset="0"/>
              </a:rPr>
              <a:t>Rule 7:  Definition of the optimal solution</a:t>
            </a:r>
          </a:p>
          <a:p>
            <a:pPr>
              <a:defRPr/>
            </a:pPr>
            <a:endParaRPr lang="en-US" dirty="0">
              <a:cs typeface="Times New Roman" panose="02020603050405020304" pitchFamily="18" charset="0"/>
            </a:endParaRPr>
          </a:p>
          <a:p>
            <a:pPr>
              <a:defRPr/>
            </a:pPr>
            <a:endParaRPr lang="en-US" dirty="0" smtClean="0">
              <a:cs typeface="Times New Roman" panose="02020603050405020304" pitchFamily="18" charset="0"/>
            </a:endParaRPr>
          </a:p>
          <a:p>
            <a:pPr>
              <a:defRPr/>
            </a:pPr>
            <a:endParaRPr lang="en-US" dirty="0" smtClean="0">
              <a:cs typeface="Times New Roman" panose="02020603050405020304" pitchFamily="18" charset="0"/>
            </a:endParaRPr>
          </a:p>
          <a:p>
            <a:pPr>
              <a:defRPr/>
            </a:pPr>
            <a:endParaRPr lang="en-US" dirty="0" smtClean="0">
              <a:cs typeface="Times New Roman" panose="02020603050405020304" pitchFamily="18" charset="0"/>
            </a:endParaRPr>
          </a:p>
          <a:p>
            <a:pPr>
              <a:defRPr/>
            </a:pPr>
            <a:endParaRPr lang="en-US" dirty="0" smtClean="0">
              <a:cs typeface="Times New Roman" panose="02020603050405020304" pitchFamily="18" charset="0"/>
            </a:endParaRPr>
          </a:p>
          <a:p>
            <a:pPr>
              <a:defRPr/>
            </a:pPr>
            <a:endParaRPr lang="en-US" dirty="0" smtClean="0">
              <a:cs typeface="Times New Roman" panose="02020603050405020304" pitchFamily="18" charset="0"/>
            </a:endParaRPr>
          </a:p>
          <a:p>
            <a:pPr>
              <a:defRPr/>
            </a:pPr>
            <a:endParaRPr lang="en-US" dirty="0" smtClean="0">
              <a:cs typeface="Times New Roman" panose="02020603050405020304" pitchFamily="18" charset="0"/>
            </a:endParaRPr>
          </a:p>
          <a:p>
            <a:pPr>
              <a:defRPr/>
            </a:pPr>
            <a:endParaRPr lang="en-US" dirty="0">
              <a:cs typeface="Times New Roman" panose="02020603050405020304" pitchFamily="18" charset="0"/>
            </a:endParaRPr>
          </a:p>
        </p:txBody>
      </p:sp>
    </p:spTree>
    <p:extLst>
      <p:ext uri="{BB962C8B-B14F-4D97-AF65-F5344CB8AC3E}">
        <p14:creationId xmlns:p14="http://schemas.microsoft.com/office/powerpoint/2010/main" val="36309294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mn-lt"/>
                <a:cs typeface="Times New Roman" panose="02020603050405020304" pitchFamily="18" charset="0"/>
              </a:rPr>
              <a:t>Establishing Goals and Objectives</a:t>
            </a:r>
            <a:endParaRPr lang="en-US" dirty="0">
              <a:latin typeface="+mn-lt"/>
              <a:cs typeface="Times New Roman" panose="02020603050405020304" pitchFamily="18" charset="0"/>
            </a:endParaRPr>
          </a:p>
        </p:txBody>
      </p:sp>
    </p:spTree>
    <p:extLst>
      <p:ext uri="{BB962C8B-B14F-4D97-AF65-F5344CB8AC3E}">
        <p14:creationId xmlns:p14="http://schemas.microsoft.com/office/powerpoint/2010/main" val="23655014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z="4267">
                <a:latin typeface="+mn-lt"/>
                <a:cs typeface="Times New Roman" panose="02020603050405020304" pitchFamily="18" charset="0"/>
              </a:rPr>
              <a:t>Establishing Goals and Objectives</a:t>
            </a:r>
            <a:endParaRPr lang="en-US" altLang="en-US" sz="4267">
              <a:latin typeface="+mn-lt"/>
              <a:cs typeface="Lucida Sans" panose="020B0602030504020204" pitchFamily="34" charset="0"/>
            </a:endParaRPr>
          </a:p>
        </p:txBody>
      </p:sp>
      <p:sp>
        <p:nvSpPr>
          <p:cNvPr id="15363" name="Content Placeholder 2"/>
          <p:cNvSpPr>
            <a:spLocks noGrp="1"/>
          </p:cNvSpPr>
          <p:nvPr>
            <p:ph idx="1"/>
          </p:nvPr>
        </p:nvSpPr>
        <p:spPr/>
        <p:txBody>
          <a:bodyPr/>
          <a:lstStyle/>
          <a:p>
            <a:r>
              <a:rPr lang="en-US" altLang="en-US" dirty="0" smtClean="0">
                <a:cs typeface="Times New Roman" panose="02020603050405020304" pitchFamily="18" charset="0"/>
              </a:rPr>
              <a:t>Clear objectives, decision criteria, metrics, should answer the following:</a:t>
            </a:r>
          </a:p>
          <a:p>
            <a:pPr lvl="1"/>
            <a:r>
              <a:rPr lang="en-US" altLang="en-US" dirty="0" smtClean="0">
                <a:cs typeface="Times New Roman" panose="02020603050405020304" pitchFamily="18" charset="0"/>
              </a:rPr>
              <a:t>Where we are going as a corporation?</a:t>
            </a:r>
          </a:p>
          <a:p>
            <a:pPr lvl="1"/>
            <a:r>
              <a:rPr lang="en-US" altLang="en-US" dirty="0" smtClean="0">
                <a:cs typeface="Times New Roman" panose="02020603050405020304" pitchFamily="18" charset="0"/>
              </a:rPr>
              <a:t>What are we trying to accomplish at each level of the corporation?</a:t>
            </a:r>
          </a:p>
          <a:p>
            <a:pPr lvl="1"/>
            <a:r>
              <a:rPr lang="en-US" altLang="en-US" dirty="0" smtClean="0">
                <a:cs typeface="Times New Roman" panose="02020603050405020304" pitchFamily="18" charset="0"/>
              </a:rPr>
              <a:t>How can we measure our progress in achieving these objectives?</a:t>
            </a:r>
          </a:p>
        </p:txBody>
      </p:sp>
    </p:spTree>
    <p:extLst>
      <p:ext uri="{BB962C8B-B14F-4D97-AF65-F5344CB8AC3E}">
        <p14:creationId xmlns:p14="http://schemas.microsoft.com/office/powerpoint/2010/main" val="32774496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z="4267">
                <a:latin typeface="+mn-lt"/>
                <a:cs typeface="Times New Roman" panose="02020603050405020304" pitchFamily="18" charset="0"/>
              </a:rPr>
              <a:t>Establishing Goals and Objectives</a:t>
            </a:r>
            <a:endParaRPr lang="en-US" altLang="en-US" sz="4267">
              <a:latin typeface="+mn-lt"/>
              <a:cs typeface="Lucida Sans" panose="020B0602030504020204" pitchFamily="34" charset="0"/>
            </a:endParaRPr>
          </a:p>
        </p:txBody>
      </p:sp>
      <p:sp>
        <p:nvSpPr>
          <p:cNvPr id="17411" name="Content Placeholder 2"/>
          <p:cNvSpPr>
            <a:spLocks noGrp="1"/>
          </p:cNvSpPr>
          <p:nvPr>
            <p:ph idx="1"/>
          </p:nvPr>
        </p:nvSpPr>
        <p:spPr/>
        <p:txBody>
          <a:bodyPr/>
          <a:lstStyle/>
          <a:p>
            <a:r>
              <a:rPr lang="en-US" altLang="en-US" dirty="0" smtClean="0">
                <a:cs typeface="Times New Roman" panose="02020603050405020304" pitchFamily="18" charset="0"/>
              </a:rPr>
              <a:t>Defining Goals and Objectives of a Company</a:t>
            </a:r>
          </a:p>
          <a:p>
            <a:pPr lvl="1"/>
            <a:r>
              <a:rPr lang="en-US" altLang="en-US" dirty="0" smtClean="0">
                <a:cs typeface="Times New Roman" panose="02020603050405020304" pitchFamily="18" charset="0"/>
              </a:rPr>
              <a:t>Use Decision Science (Group Decision Making) methods to facilitate this process</a:t>
            </a:r>
          </a:p>
          <a:p>
            <a:pPr lvl="1"/>
            <a:r>
              <a:rPr lang="en-US" altLang="en-US" dirty="0" smtClean="0">
                <a:cs typeface="Times New Roman" panose="02020603050405020304" pitchFamily="18" charset="0"/>
              </a:rPr>
              <a:t>Objectives should represent current thinking</a:t>
            </a:r>
          </a:p>
          <a:p>
            <a:pPr lvl="1"/>
            <a:r>
              <a:rPr lang="en-US" altLang="en-US" dirty="0" smtClean="0">
                <a:cs typeface="Times New Roman" panose="02020603050405020304" pitchFamily="18" charset="0"/>
              </a:rPr>
              <a:t>Goals and objectives should be integrated into decision processes at all levels of the organization</a:t>
            </a:r>
          </a:p>
          <a:p>
            <a:pPr lvl="1"/>
            <a:r>
              <a:rPr lang="en-US" altLang="en-US" dirty="0" smtClean="0">
                <a:cs typeface="Times New Roman" panose="02020603050405020304" pitchFamily="18" charset="0"/>
              </a:rPr>
              <a:t>Objectives should represent a group consensus from senior-level management</a:t>
            </a:r>
          </a:p>
        </p:txBody>
      </p:sp>
    </p:spTree>
    <p:extLst>
      <p:ext uri="{BB962C8B-B14F-4D97-AF65-F5344CB8AC3E}">
        <p14:creationId xmlns:p14="http://schemas.microsoft.com/office/powerpoint/2010/main" val="621677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Cloud Computing</a:t>
            </a:r>
          </a:p>
          <a:p>
            <a:pPr lvl="1"/>
            <a:r>
              <a:rPr lang="en-US" dirty="0" smtClean="0"/>
              <a:t>Two working definitions:</a:t>
            </a:r>
          </a:p>
          <a:p>
            <a:pPr marL="1371600" lvl="2" indent="-457200">
              <a:buFont typeface="+mj-lt"/>
              <a:buAutoNum type="arabicPeriod"/>
            </a:pPr>
            <a:r>
              <a:rPr lang="en-US" dirty="0" smtClean="0"/>
              <a:t>“Consumer and business products, services, and solutions delivered and consumed in real time over the Internet” – Frank Gens, “Defining ‘Clout Services:’ and IDC update,” IDC </a:t>
            </a:r>
            <a:r>
              <a:rPr lang="en-US" dirty="0" smtClean="0"/>
              <a:t>exchange</a:t>
            </a:r>
            <a:endParaRPr lang="en-US" dirty="0" smtClean="0"/>
          </a:p>
        </p:txBody>
      </p:sp>
    </p:spTree>
    <p:extLst>
      <p:ext uri="{BB962C8B-B14F-4D97-AF65-F5344CB8AC3E}">
        <p14:creationId xmlns:p14="http://schemas.microsoft.com/office/powerpoint/2010/main" val="4370898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z="4267">
                <a:latin typeface="+mn-lt"/>
                <a:cs typeface="Times New Roman" panose="02020603050405020304" pitchFamily="18" charset="0"/>
              </a:rPr>
              <a:t>Establishing Goals and Objectives</a:t>
            </a:r>
            <a:endParaRPr lang="en-US" altLang="en-US" sz="4267">
              <a:latin typeface="+mn-lt"/>
              <a:cs typeface="Lucida Sans" panose="020B0602030504020204" pitchFamily="34" charset="0"/>
            </a:endParaRPr>
          </a:p>
        </p:txBody>
      </p:sp>
      <p:sp>
        <p:nvSpPr>
          <p:cNvPr id="20483" name="Content Placeholder 2"/>
          <p:cNvSpPr>
            <a:spLocks noGrp="1"/>
          </p:cNvSpPr>
          <p:nvPr>
            <p:ph sz="half" idx="1"/>
          </p:nvPr>
        </p:nvSpPr>
        <p:spPr>
          <a:xfrm>
            <a:off x="457200" y="1600201"/>
            <a:ext cx="4038600" cy="4525433"/>
          </a:xfrm>
        </p:spPr>
        <p:txBody>
          <a:bodyPr/>
          <a:lstStyle/>
          <a:p>
            <a:r>
              <a:rPr lang="en-US" altLang="en-US" sz="1867" dirty="0">
                <a:cs typeface="Times New Roman" panose="02020603050405020304" pitchFamily="18" charset="0"/>
              </a:rPr>
              <a:t>Service companies:</a:t>
            </a:r>
          </a:p>
          <a:p>
            <a:pPr lvl="1"/>
            <a:r>
              <a:rPr lang="en-US" altLang="en-US" sz="1867" dirty="0">
                <a:cs typeface="Times New Roman" panose="02020603050405020304" pitchFamily="18" charset="0"/>
              </a:rPr>
              <a:t>Improve contract performance</a:t>
            </a:r>
          </a:p>
          <a:p>
            <a:pPr lvl="1"/>
            <a:r>
              <a:rPr lang="en-US" altLang="en-US" sz="1867" dirty="0">
                <a:cs typeface="Times New Roman" panose="02020603050405020304" pitchFamily="18" charset="0"/>
              </a:rPr>
              <a:t>Minimize operating costs</a:t>
            </a:r>
          </a:p>
          <a:p>
            <a:pPr lvl="1"/>
            <a:r>
              <a:rPr lang="en-US" altLang="en-US" sz="1867" dirty="0">
                <a:cs typeface="Times New Roman" panose="02020603050405020304" pitchFamily="18" charset="0"/>
              </a:rPr>
              <a:t>Improve customer management</a:t>
            </a:r>
          </a:p>
          <a:p>
            <a:r>
              <a:rPr lang="en-US" altLang="en-US" sz="1867" dirty="0">
                <a:cs typeface="Times New Roman" panose="02020603050405020304" pitchFamily="18" charset="0"/>
              </a:rPr>
              <a:t>Manufacturing companies:</a:t>
            </a:r>
          </a:p>
          <a:p>
            <a:pPr lvl="1"/>
            <a:r>
              <a:rPr lang="en-US" altLang="en-US" sz="1867" dirty="0">
                <a:cs typeface="Times New Roman" panose="02020603050405020304" pitchFamily="18" charset="0"/>
              </a:rPr>
              <a:t>Improve contract performance</a:t>
            </a:r>
          </a:p>
          <a:p>
            <a:pPr lvl="1"/>
            <a:r>
              <a:rPr lang="en-US" altLang="en-US" sz="1867" dirty="0">
                <a:cs typeface="Times New Roman" panose="02020603050405020304" pitchFamily="18" charset="0"/>
              </a:rPr>
              <a:t>Minimize operating costs</a:t>
            </a:r>
          </a:p>
          <a:p>
            <a:pPr lvl="1"/>
            <a:r>
              <a:rPr lang="en-US" altLang="en-US" sz="1867" dirty="0">
                <a:cs typeface="Times New Roman" panose="02020603050405020304" pitchFamily="18" charset="0"/>
              </a:rPr>
              <a:t>Improve customer management</a:t>
            </a:r>
          </a:p>
          <a:p>
            <a:r>
              <a:rPr lang="en-US" altLang="en-US" sz="1867" dirty="0">
                <a:cs typeface="Times New Roman" panose="02020603050405020304" pitchFamily="18" charset="0"/>
              </a:rPr>
              <a:t>Distribution companies:</a:t>
            </a:r>
          </a:p>
          <a:p>
            <a:pPr lvl="1"/>
            <a:r>
              <a:rPr lang="en-US" altLang="en-US" sz="1867" dirty="0">
                <a:cs typeface="Times New Roman" panose="02020603050405020304" pitchFamily="18" charset="0"/>
              </a:rPr>
              <a:t>Minimize operating costs</a:t>
            </a:r>
          </a:p>
          <a:p>
            <a:pPr lvl="1"/>
            <a:r>
              <a:rPr lang="en-US" altLang="en-US" sz="1867" dirty="0">
                <a:cs typeface="Times New Roman" panose="02020603050405020304" pitchFamily="18" charset="0"/>
              </a:rPr>
              <a:t>Reduce inventory levels</a:t>
            </a:r>
          </a:p>
          <a:p>
            <a:pPr lvl="1"/>
            <a:r>
              <a:rPr lang="en-US" altLang="en-US" sz="1867" dirty="0">
                <a:cs typeface="Times New Roman" panose="02020603050405020304" pitchFamily="18" charset="0"/>
              </a:rPr>
              <a:t>Improve operating cycle time</a:t>
            </a:r>
            <a:endParaRPr lang="en-US" altLang="en-US" dirty="0" smtClean="0">
              <a:cs typeface="Times New Roman" panose="02020603050405020304" pitchFamily="18" charset="0"/>
            </a:endParaRPr>
          </a:p>
          <a:p>
            <a:endParaRPr lang="en-US" altLang="en-US" sz="2400" dirty="0">
              <a:cs typeface="Lucida Sans" panose="020B0602030504020204" pitchFamily="34" charset="0"/>
            </a:endParaRPr>
          </a:p>
        </p:txBody>
      </p:sp>
      <p:sp>
        <p:nvSpPr>
          <p:cNvPr id="20484" name="Content Placeholder 3"/>
          <p:cNvSpPr>
            <a:spLocks noGrp="1"/>
          </p:cNvSpPr>
          <p:nvPr>
            <p:ph sz="half" idx="2"/>
          </p:nvPr>
        </p:nvSpPr>
        <p:spPr>
          <a:xfrm>
            <a:off x="4648200" y="1600201"/>
            <a:ext cx="4240161" cy="4525433"/>
          </a:xfrm>
        </p:spPr>
        <p:txBody>
          <a:bodyPr/>
          <a:lstStyle/>
          <a:p>
            <a:r>
              <a:rPr lang="en-US" altLang="en-US" sz="1867" dirty="0">
                <a:cs typeface="Times New Roman" panose="02020603050405020304" pitchFamily="18" charset="0"/>
              </a:rPr>
              <a:t>Insurance companies:</a:t>
            </a:r>
          </a:p>
          <a:p>
            <a:pPr lvl="1"/>
            <a:r>
              <a:rPr lang="en-US" altLang="en-US" sz="1867" dirty="0">
                <a:cs typeface="Times New Roman" panose="02020603050405020304" pitchFamily="18" charset="0"/>
              </a:rPr>
              <a:t>Maximize customer service</a:t>
            </a:r>
          </a:p>
          <a:p>
            <a:pPr lvl="1"/>
            <a:r>
              <a:rPr lang="en-US" altLang="en-US" sz="1867" dirty="0">
                <a:cs typeface="Times New Roman" panose="02020603050405020304" pitchFamily="18" charset="0"/>
              </a:rPr>
              <a:t>Streamline information technology</a:t>
            </a:r>
          </a:p>
          <a:p>
            <a:pPr lvl="1"/>
            <a:r>
              <a:rPr lang="en-US" altLang="en-US" sz="1867" dirty="0">
                <a:cs typeface="Times New Roman" panose="02020603050405020304" pitchFamily="18" charset="0"/>
              </a:rPr>
              <a:t>Improve service delivery margins</a:t>
            </a:r>
          </a:p>
          <a:p>
            <a:r>
              <a:rPr lang="en-US" altLang="en-US" sz="1867" dirty="0">
                <a:cs typeface="Times New Roman" panose="02020603050405020304" pitchFamily="18" charset="0"/>
              </a:rPr>
              <a:t>Food Industry companies:</a:t>
            </a:r>
          </a:p>
          <a:p>
            <a:pPr lvl="1"/>
            <a:r>
              <a:rPr lang="en-US" altLang="en-US" sz="1867" dirty="0">
                <a:cs typeface="Times New Roman" panose="02020603050405020304" pitchFamily="18" charset="0"/>
              </a:rPr>
              <a:t>Improve profitability</a:t>
            </a:r>
          </a:p>
          <a:p>
            <a:pPr lvl="1"/>
            <a:r>
              <a:rPr lang="en-US" altLang="en-US" sz="1867" dirty="0">
                <a:cs typeface="Times New Roman" panose="02020603050405020304" pitchFamily="18" charset="0"/>
              </a:rPr>
              <a:t>Increase market share</a:t>
            </a:r>
          </a:p>
          <a:p>
            <a:pPr lvl="1"/>
            <a:r>
              <a:rPr lang="en-US" altLang="en-US" sz="1867" dirty="0">
                <a:cs typeface="Times New Roman" panose="02020603050405020304" pitchFamily="18" charset="0"/>
              </a:rPr>
              <a:t>Increase sales</a:t>
            </a:r>
          </a:p>
          <a:p>
            <a:pPr lvl="1"/>
            <a:r>
              <a:rPr lang="en-US" altLang="en-US" sz="1867" dirty="0">
                <a:cs typeface="Times New Roman" panose="02020603050405020304" pitchFamily="18" charset="0"/>
              </a:rPr>
              <a:t>Reduce manufacturing costs</a:t>
            </a:r>
          </a:p>
          <a:p>
            <a:pPr lvl="1"/>
            <a:r>
              <a:rPr lang="en-US" altLang="en-US" sz="1867" dirty="0">
                <a:cs typeface="Times New Roman" panose="02020603050405020304" pitchFamily="18" charset="0"/>
              </a:rPr>
              <a:t>Reduce distribution costs</a:t>
            </a:r>
          </a:p>
          <a:p>
            <a:endParaRPr lang="en-US" altLang="en-US" sz="1867" dirty="0">
              <a:cs typeface="Times New Roman" panose="02020603050405020304" pitchFamily="18" charset="0"/>
            </a:endParaRPr>
          </a:p>
        </p:txBody>
      </p:sp>
    </p:spTree>
    <p:extLst>
      <p:ext uri="{BB962C8B-B14F-4D97-AF65-F5344CB8AC3E}">
        <p14:creationId xmlns:p14="http://schemas.microsoft.com/office/powerpoint/2010/main" val="28641446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8478"/>
            <a:ext cx="9144000" cy="1143000"/>
          </a:xfrm>
        </p:spPr>
        <p:txBody>
          <a:bodyPr>
            <a:normAutofit/>
          </a:bodyPr>
          <a:lstStyle/>
          <a:p>
            <a:pPr>
              <a:defRPr/>
            </a:pPr>
            <a:r>
              <a:rPr lang="en-US" sz="3600" dirty="0" smtClean="0">
                <a:latin typeface="+mn-lt"/>
                <a:cs typeface="Times New Roman" panose="02020603050405020304" pitchFamily="18" charset="0"/>
              </a:rPr>
              <a:t>Establishing Goals, Decision Criteria and Metrics</a:t>
            </a:r>
            <a:endParaRPr lang="en-US" sz="3600" dirty="0">
              <a:latin typeface="+mn-lt"/>
              <a:cs typeface="Times New Roman" panose="02020603050405020304" pitchFamily="18" charset="0"/>
            </a:endParaRPr>
          </a:p>
        </p:txBody>
      </p:sp>
      <p:sp>
        <p:nvSpPr>
          <p:cNvPr id="58371" name="Content Placeholder 2"/>
          <p:cNvSpPr>
            <a:spLocks noGrp="1"/>
          </p:cNvSpPr>
          <p:nvPr>
            <p:ph idx="1"/>
          </p:nvPr>
        </p:nvSpPr>
        <p:spPr>
          <a:xfrm>
            <a:off x="457200" y="1600201"/>
            <a:ext cx="8686800" cy="4525433"/>
          </a:xfrm>
        </p:spPr>
        <p:txBody>
          <a:bodyPr/>
          <a:lstStyle/>
          <a:p>
            <a:r>
              <a:rPr lang="en-US" altLang="en-US" dirty="0" smtClean="0">
                <a:cs typeface="Times New Roman" panose="02020603050405020304" pitchFamily="18" charset="0"/>
              </a:rPr>
              <a:t>Establishing Goals, Decision Criteria and Metrics</a:t>
            </a:r>
          </a:p>
          <a:p>
            <a:pPr lvl="1"/>
            <a:r>
              <a:rPr lang="en-US" altLang="en-US" dirty="0" smtClean="0">
                <a:cs typeface="Times New Roman" panose="02020603050405020304" pitchFamily="18" charset="0"/>
              </a:rPr>
              <a:t>The steps involved in this approach are as follows:</a:t>
            </a:r>
          </a:p>
          <a:p>
            <a:pPr marL="914377" lvl="2" indent="0">
              <a:buNone/>
            </a:pPr>
            <a:r>
              <a:rPr lang="en-US" altLang="en-US" dirty="0" smtClean="0">
                <a:cs typeface="Times New Roman" panose="02020603050405020304" pitchFamily="18" charset="0"/>
              </a:rPr>
              <a:t>Step 1.  Establish overall objectives and goals.</a:t>
            </a:r>
          </a:p>
          <a:p>
            <a:pPr marL="914377" lvl="2" indent="0">
              <a:buNone/>
            </a:pPr>
            <a:r>
              <a:rPr lang="en-US" altLang="en-US" dirty="0" smtClean="0">
                <a:cs typeface="Times New Roman" panose="02020603050405020304" pitchFamily="18" charset="0"/>
              </a:rPr>
              <a:t>Step 2.  Weight the objectives to determine their importance.</a:t>
            </a:r>
          </a:p>
          <a:p>
            <a:pPr marL="914377" lvl="2" indent="0">
              <a:buNone/>
            </a:pPr>
            <a:r>
              <a:rPr lang="en-US" altLang="en-US" dirty="0" smtClean="0">
                <a:cs typeface="Times New Roman" panose="02020603050405020304" pitchFamily="18" charset="0"/>
              </a:rPr>
              <a:t>Step 3.  Select the decision criteria.</a:t>
            </a:r>
          </a:p>
          <a:p>
            <a:pPr marL="914377" lvl="2" indent="0">
              <a:buNone/>
            </a:pPr>
            <a:r>
              <a:rPr lang="en-US" altLang="en-US" dirty="0" smtClean="0">
                <a:cs typeface="Times New Roman" panose="02020603050405020304" pitchFamily="18" charset="0"/>
              </a:rPr>
              <a:t>Step 4.  Weight the decision criteria.</a:t>
            </a:r>
          </a:p>
          <a:p>
            <a:pPr marL="914377" lvl="2" indent="0">
              <a:buNone/>
            </a:pPr>
            <a:r>
              <a:rPr lang="en-US" altLang="en-US" dirty="0" smtClean="0">
                <a:cs typeface="Times New Roman" panose="02020603050405020304" pitchFamily="18" charset="0"/>
              </a:rPr>
              <a:t>Step 5.  Develop metrics.</a:t>
            </a:r>
          </a:p>
          <a:p>
            <a:endParaRPr lang="en-US" altLang="en-US" i="1" dirty="0" smtClean="0">
              <a:cs typeface="Times New Roman" panose="02020603050405020304" pitchFamily="18" charset="0"/>
            </a:endParaRPr>
          </a:p>
        </p:txBody>
      </p:sp>
    </p:spTree>
    <p:extLst>
      <p:ext uri="{BB962C8B-B14F-4D97-AF65-F5344CB8AC3E}">
        <p14:creationId xmlns:p14="http://schemas.microsoft.com/office/powerpoint/2010/main" val="15836663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latin typeface="+mn-lt"/>
                <a:cs typeface="Times New Roman" panose="02020603050405020304" pitchFamily="18" charset="0"/>
              </a:rPr>
              <a:t>Establishing Goals and Objectives</a:t>
            </a:r>
            <a:endParaRPr lang="en-US" dirty="0">
              <a:latin typeface="+mn-lt"/>
              <a:cs typeface="Times New Roman" panose="02020603050405020304" pitchFamily="18" charset="0"/>
            </a:endParaRPr>
          </a:p>
        </p:txBody>
      </p:sp>
      <p:sp>
        <p:nvSpPr>
          <p:cNvPr id="59395" name="Content Placeholder 2"/>
          <p:cNvSpPr>
            <a:spLocks noGrp="1"/>
          </p:cNvSpPr>
          <p:nvPr>
            <p:ph idx="1"/>
          </p:nvPr>
        </p:nvSpPr>
        <p:spPr/>
        <p:txBody>
          <a:bodyPr/>
          <a:lstStyle/>
          <a:p>
            <a:r>
              <a:rPr lang="en-US" altLang="en-US" dirty="0">
                <a:cs typeface="Times New Roman" panose="02020603050405020304" pitchFamily="18" charset="0"/>
              </a:rPr>
              <a:t>Establishing Goals, Decision Criteria and Metrics</a:t>
            </a:r>
          </a:p>
          <a:p>
            <a:pPr lvl="1"/>
            <a:r>
              <a:rPr lang="en-US" altLang="en-US" dirty="0" smtClean="0">
                <a:cs typeface="Times New Roman" panose="02020603050405020304" pitchFamily="18" charset="0"/>
              </a:rPr>
              <a:t>Step 1. Establish overall objectives and goals.</a:t>
            </a:r>
          </a:p>
          <a:p>
            <a:pPr lvl="2"/>
            <a:r>
              <a:rPr lang="en-US" altLang="en-US" dirty="0" smtClean="0">
                <a:cs typeface="Times New Roman" panose="02020603050405020304" pitchFamily="18" charset="0"/>
              </a:rPr>
              <a:t>Determine an initial set of goals and objectives. </a:t>
            </a:r>
          </a:p>
          <a:p>
            <a:pPr lvl="2"/>
            <a:r>
              <a:rPr lang="en-US" altLang="en-US" dirty="0" smtClean="0">
                <a:cs typeface="Times New Roman" panose="02020603050405020304" pitchFamily="18" charset="0"/>
              </a:rPr>
              <a:t>Refine goals and objectives based on group input.</a:t>
            </a:r>
          </a:p>
          <a:p>
            <a:pPr lvl="2"/>
            <a:r>
              <a:rPr lang="en-US" altLang="en-US" dirty="0" smtClean="0">
                <a:cs typeface="Times New Roman" panose="02020603050405020304" pitchFamily="18" charset="0"/>
              </a:rPr>
              <a:t>Adapt objectives yearly to reflect changes to corporate strategy.</a:t>
            </a:r>
          </a:p>
          <a:p>
            <a:endParaRPr lang="en-US" altLang="en-US" i="1" dirty="0" smtClean="0">
              <a:cs typeface="Times New Roman" panose="02020603050405020304" pitchFamily="18" charset="0"/>
            </a:endParaRPr>
          </a:p>
        </p:txBody>
      </p:sp>
    </p:spTree>
    <p:extLst>
      <p:ext uri="{BB962C8B-B14F-4D97-AF65-F5344CB8AC3E}">
        <p14:creationId xmlns:p14="http://schemas.microsoft.com/office/powerpoint/2010/main" val="42512082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z="4267">
                <a:latin typeface="+mn-lt"/>
                <a:cs typeface="Times New Roman" panose="02020603050405020304" pitchFamily="18" charset="0"/>
              </a:rPr>
              <a:t>Establishing Goals and Objectives</a:t>
            </a:r>
            <a:endParaRPr lang="en-US" altLang="en-US" sz="4267">
              <a:latin typeface="+mn-lt"/>
              <a:cs typeface="Lucida Sans" panose="020B0602030504020204" pitchFamily="34" charset="0"/>
            </a:endParaRPr>
          </a:p>
        </p:txBody>
      </p:sp>
      <p:sp>
        <p:nvSpPr>
          <p:cNvPr id="34819" name="Content Placeholder 2"/>
          <p:cNvSpPr>
            <a:spLocks noGrp="1"/>
          </p:cNvSpPr>
          <p:nvPr>
            <p:ph idx="1"/>
          </p:nvPr>
        </p:nvSpPr>
        <p:spPr/>
        <p:txBody>
          <a:bodyPr/>
          <a:lstStyle/>
          <a:p>
            <a:r>
              <a:rPr lang="en-US" altLang="en-US" dirty="0" smtClean="0">
                <a:solidFill>
                  <a:srgbClr val="000000"/>
                </a:solidFill>
                <a:cs typeface="Times New Roman" panose="02020603050405020304" pitchFamily="18" charset="0"/>
              </a:rPr>
              <a:t>Company Example</a:t>
            </a:r>
          </a:p>
          <a:p>
            <a:pPr lvl="1"/>
            <a:r>
              <a:rPr lang="en-US" altLang="en-US" sz="2400" dirty="0">
                <a:solidFill>
                  <a:srgbClr val="000000"/>
                </a:solidFill>
                <a:cs typeface="Times New Roman" panose="02020603050405020304" pitchFamily="18" charset="0"/>
              </a:rPr>
              <a:t>Use this process to provide a clearer strategic direction to the activities of the company</a:t>
            </a:r>
          </a:p>
          <a:p>
            <a:pPr lvl="1"/>
            <a:r>
              <a:rPr lang="en-US" altLang="en-US" sz="2400" dirty="0">
                <a:solidFill>
                  <a:srgbClr val="000000"/>
                </a:solidFill>
                <a:cs typeface="Times New Roman" panose="02020603050405020304" pitchFamily="18" charset="0"/>
              </a:rPr>
              <a:t>Align resource investment in products and projects with their corporate objectives</a:t>
            </a:r>
          </a:p>
          <a:p>
            <a:pPr lvl="1"/>
            <a:r>
              <a:rPr lang="en-US" altLang="en-US" sz="2400" dirty="0">
                <a:solidFill>
                  <a:srgbClr val="000000"/>
                </a:solidFill>
                <a:cs typeface="Times New Roman" panose="02020603050405020304" pitchFamily="18" charset="0"/>
              </a:rPr>
              <a:t>The company has indicated three corporate objectives</a:t>
            </a:r>
          </a:p>
          <a:p>
            <a:pPr lvl="2"/>
            <a:r>
              <a:rPr lang="en-US" altLang="en-US" sz="2133" dirty="0">
                <a:solidFill>
                  <a:srgbClr val="000000"/>
                </a:solidFill>
                <a:cs typeface="Times New Roman" panose="02020603050405020304" pitchFamily="18" charset="0"/>
              </a:rPr>
              <a:t>Improve financial position</a:t>
            </a:r>
          </a:p>
          <a:p>
            <a:pPr lvl="2"/>
            <a:r>
              <a:rPr lang="en-US" altLang="en-US" sz="2133" dirty="0">
                <a:solidFill>
                  <a:srgbClr val="000000"/>
                </a:solidFill>
                <a:cs typeface="Times New Roman" panose="02020603050405020304" pitchFamily="18" charset="0"/>
              </a:rPr>
              <a:t>Enhance technology development</a:t>
            </a:r>
          </a:p>
          <a:p>
            <a:pPr lvl="2"/>
            <a:r>
              <a:rPr lang="en-US" altLang="en-US" sz="2133" dirty="0">
                <a:solidFill>
                  <a:srgbClr val="000000"/>
                </a:solidFill>
                <a:cs typeface="Times New Roman" panose="02020603050405020304" pitchFamily="18" charset="0"/>
              </a:rPr>
              <a:t>Improve market position</a:t>
            </a:r>
          </a:p>
        </p:txBody>
      </p:sp>
    </p:spTree>
    <p:extLst>
      <p:ext uri="{BB962C8B-B14F-4D97-AF65-F5344CB8AC3E}">
        <p14:creationId xmlns:p14="http://schemas.microsoft.com/office/powerpoint/2010/main" val="40811044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z="4267">
                <a:latin typeface="+mn-lt"/>
                <a:cs typeface="Times New Roman" panose="02020603050405020304" pitchFamily="18" charset="0"/>
              </a:rPr>
              <a:t>Establishing Goals and Objectives</a:t>
            </a:r>
            <a:endParaRPr lang="en-US" altLang="en-US" sz="4267">
              <a:latin typeface="+mn-lt"/>
              <a:cs typeface="Lucida Sans" panose="020B0602030504020204" pitchFamily="34" charset="0"/>
            </a:endParaRPr>
          </a:p>
        </p:txBody>
      </p:sp>
      <p:sp>
        <p:nvSpPr>
          <p:cNvPr id="47107" name="Content Placeholder 2"/>
          <p:cNvSpPr>
            <a:spLocks noGrp="1"/>
          </p:cNvSpPr>
          <p:nvPr>
            <p:ph idx="1"/>
          </p:nvPr>
        </p:nvSpPr>
        <p:spPr>
          <a:xfrm>
            <a:off x="457200" y="1600201"/>
            <a:ext cx="8404941" cy="4525433"/>
          </a:xfrm>
        </p:spPr>
        <p:txBody>
          <a:bodyPr/>
          <a:lstStyle/>
          <a:p>
            <a:r>
              <a:rPr lang="en-US" altLang="en-US" sz="2667" dirty="0">
                <a:solidFill>
                  <a:srgbClr val="000000"/>
                </a:solidFill>
                <a:cs typeface="Times New Roman" panose="02020603050405020304" pitchFamily="18" charset="0"/>
              </a:rPr>
              <a:t>Group Decision Making Methods Used in the Process</a:t>
            </a:r>
          </a:p>
          <a:p>
            <a:pPr lvl="1"/>
            <a:r>
              <a:rPr lang="en-US" altLang="en-US" sz="2667" dirty="0">
                <a:solidFill>
                  <a:srgbClr val="000000"/>
                </a:solidFill>
                <a:cs typeface="Times New Roman" panose="02020603050405020304" pitchFamily="18" charset="0"/>
              </a:rPr>
              <a:t>Expert judgment and group consensus methods are commonly utilized in group decision-making.</a:t>
            </a:r>
          </a:p>
          <a:p>
            <a:pPr lvl="1"/>
            <a:r>
              <a:rPr lang="en-US" altLang="en-US" sz="2667" dirty="0">
                <a:solidFill>
                  <a:srgbClr val="000000"/>
                </a:solidFill>
                <a:cs typeface="Times New Roman" panose="02020603050405020304" pitchFamily="18" charset="0"/>
              </a:rPr>
              <a:t>Creative methods used to extract, generate, and stimulate new ideas may include brainstorming, </a:t>
            </a:r>
            <a:r>
              <a:rPr lang="en-US" altLang="en-US" sz="2667" dirty="0" err="1">
                <a:solidFill>
                  <a:srgbClr val="000000"/>
                </a:solidFill>
                <a:cs typeface="Times New Roman" panose="02020603050405020304" pitchFamily="18" charset="0"/>
              </a:rPr>
              <a:t>brainwriting</a:t>
            </a:r>
            <a:r>
              <a:rPr lang="en-US" altLang="en-US" sz="2667" dirty="0">
                <a:solidFill>
                  <a:srgbClr val="000000"/>
                </a:solidFill>
                <a:cs typeface="Times New Roman" panose="02020603050405020304" pitchFamily="18" charset="0"/>
              </a:rPr>
              <a:t> or Nominal Group technique.</a:t>
            </a:r>
          </a:p>
          <a:p>
            <a:pPr lvl="1"/>
            <a:r>
              <a:rPr lang="en-US" altLang="en-US" sz="2667" dirty="0">
                <a:solidFill>
                  <a:srgbClr val="000000"/>
                </a:solidFill>
                <a:cs typeface="Times New Roman" panose="02020603050405020304" pitchFamily="18" charset="0"/>
              </a:rPr>
              <a:t>Techniques that are used to explore and clarify existing issues might include surveys, conferences, and the SPAN technique. </a:t>
            </a:r>
          </a:p>
          <a:p>
            <a:pPr lvl="1"/>
            <a:endParaRPr lang="en-US" altLang="en-US" sz="2667" dirty="0">
              <a:solidFill>
                <a:srgbClr val="000000"/>
              </a:solidFill>
              <a:cs typeface="Times New Roman" panose="02020603050405020304" pitchFamily="18" charset="0"/>
            </a:endParaRPr>
          </a:p>
        </p:txBody>
      </p:sp>
    </p:spTree>
    <p:extLst>
      <p:ext uri="{BB962C8B-B14F-4D97-AF65-F5344CB8AC3E}">
        <p14:creationId xmlns:p14="http://schemas.microsoft.com/office/powerpoint/2010/main" val="6462023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z="4267">
                <a:latin typeface="+mn-lt"/>
                <a:cs typeface="Times New Roman" panose="02020603050405020304" pitchFamily="18" charset="0"/>
              </a:rPr>
              <a:t>Establishing Goals and Objectives</a:t>
            </a:r>
            <a:endParaRPr lang="en-US" altLang="en-US" sz="4267">
              <a:latin typeface="+mn-lt"/>
              <a:cs typeface="Lucida Sans" panose="020B0602030504020204" pitchFamily="34" charset="0"/>
            </a:endParaRPr>
          </a:p>
        </p:txBody>
      </p:sp>
      <p:sp>
        <p:nvSpPr>
          <p:cNvPr id="35843" name="Content Placeholder 2"/>
          <p:cNvSpPr>
            <a:spLocks noGrp="1"/>
          </p:cNvSpPr>
          <p:nvPr>
            <p:ph idx="1"/>
          </p:nvPr>
        </p:nvSpPr>
        <p:spPr/>
        <p:txBody>
          <a:bodyPr/>
          <a:lstStyle/>
          <a:p>
            <a:r>
              <a:rPr lang="en-US" altLang="en-US" smtClean="0">
                <a:solidFill>
                  <a:srgbClr val="000000"/>
                </a:solidFill>
                <a:cs typeface="Times New Roman" panose="02020603050405020304" pitchFamily="18" charset="0"/>
              </a:rPr>
              <a:t>Company Example</a:t>
            </a:r>
          </a:p>
        </p:txBody>
      </p:sp>
      <p:graphicFrame>
        <p:nvGraphicFramePr>
          <p:cNvPr id="4" name="Table 3"/>
          <p:cNvGraphicFramePr>
            <a:graphicFrameLocks noGrp="1"/>
          </p:cNvGraphicFramePr>
          <p:nvPr>
            <p:extLst/>
          </p:nvPr>
        </p:nvGraphicFramePr>
        <p:xfrm>
          <a:off x="666751" y="2389717"/>
          <a:ext cx="7810500" cy="3329940"/>
        </p:xfrm>
        <a:graphic>
          <a:graphicData uri="http://schemas.openxmlformats.org/drawingml/2006/table">
            <a:tbl>
              <a:tblPr firstRow="1" firstCol="1" bandRow="1"/>
              <a:tblGrid>
                <a:gridCol w="2352523">
                  <a:extLst>
                    <a:ext uri="{9D8B030D-6E8A-4147-A177-3AD203B41FA5}">
                      <a16:colId xmlns:a16="http://schemas.microsoft.com/office/drawing/2014/main" val="20000"/>
                    </a:ext>
                  </a:extLst>
                </a:gridCol>
                <a:gridCol w="5457977">
                  <a:extLst>
                    <a:ext uri="{9D8B030D-6E8A-4147-A177-3AD203B41FA5}">
                      <a16:colId xmlns:a16="http://schemas.microsoft.com/office/drawing/2014/main" val="20001"/>
                    </a:ext>
                  </a:extLst>
                </a:gridCol>
              </a:tblGrid>
              <a:tr h="327377">
                <a:tc>
                  <a:txBody>
                    <a:bodyPr/>
                    <a:lstStyle/>
                    <a:p>
                      <a:pPr marL="0" marR="0">
                        <a:lnSpc>
                          <a:spcPct val="115000"/>
                        </a:lnSpc>
                        <a:spcBef>
                          <a:spcPts val="0"/>
                        </a:spcBef>
                        <a:spcAft>
                          <a:spcPts val="300"/>
                        </a:spcAft>
                      </a:pPr>
                      <a:r>
                        <a:rPr lang="en-US" sz="1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Objectives</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1445" marR="91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Definitions</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1445" marR="91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54756">
                <a:tc>
                  <a:txBody>
                    <a:bodyPr/>
                    <a:lstStyle/>
                    <a:p>
                      <a:pPr marL="0" marR="0">
                        <a:lnSpc>
                          <a:spcPct val="115000"/>
                        </a:lnSpc>
                        <a:spcBef>
                          <a:spcPts val="0"/>
                        </a:spcBef>
                        <a:spcAft>
                          <a:spcPts val="300"/>
                        </a:spcAft>
                      </a:pPr>
                      <a:r>
                        <a:rPr lang="en-US" sz="1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Improve Financial Position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1445" marR="91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Improve the financial position by evaluating the project or product's financial contribution to the company.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1445" marR="91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309511">
                <a:tc>
                  <a:txBody>
                    <a:bodyPr/>
                    <a:lstStyle/>
                    <a:p>
                      <a:pPr marL="0" marR="0">
                        <a:lnSpc>
                          <a:spcPct val="115000"/>
                        </a:lnSpc>
                        <a:spcBef>
                          <a:spcPts val="0"/>
                        </a:spcBef>
                        <a:spcAft>
                          <a:spcPts val="300"/>
                        </a:spcAft>
                      </a:pPr>
                      <a:r>
                        <a:rPr lang="en-US" sz="1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Enhance Technology Development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1445" marR="91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Improve the technological position by evaluating the project or product's ability to meet the technology development and innovation needs of the company and customers.</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1445" marR="91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54756">
                <a:tc>
                  <a:txBody>
                    <a:bodyPr/>
                    <a:lstStyle/>
                    <a:p>
                      <a:pPr marL="0" marR="0">
                        <a:lnSpc>
                          <a:spcPct val="115000"/>
                        </a:lnSpc>
                        <a:spcBef>
                          <a:spcPts val="0"/>
                        </a:spcBef>
                        <a:spcAft>
                          <a:spcPts val="300"/>
                        </a:spcAft>
                      </a:pPr>
                      <a:r>
                        <a:rPr lang="en-US" sz="1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Improve Market Position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1445" marR="91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Improve the market position of the company with this product or project.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445" marR="91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395883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latin typeface="Times New Roman" panose="02020603050405020304" pitchFamily="18" charset="0"/>
                <a:cs typeface="Times New Roman" panose="02020603050405020304" pitchFamily="18" charset="0"/>
              </a:rPr>
              <a:t>Develop Decision Criteria and Metrics</a:t>
            </a:r>
            <a:endParaRPr lang="en-US" dirty="0">
              <a:latin typeface="Times New Roman" panose="02020603050405020304" pitchFamily="18" charset="0"/>
              <a:cs typeface="Times New Roman" panose="02020603050405020304" pitchFamily="18" charset="0"/>
            </a:endParaRPr>
          </a:p>
        </p:txBody>
      </p:sp>
      <p:sp>
        <p:nvSpPr>
          <p:cNvPr id="61443" name="Content Placeholder 2"/>
          <p:cNvSpPr>
            <a:spLocks noGrp="1"/>
          </p:cNvSpPr>
          <p:nvPr>
            <p:ph idx="1"/>
          </p:nvPr>
        </p:nvSpPr>
        <p:spPr>
          <a:xfrm>
            <a:off x="457200" y="1600201"/>
            <a:ext cx="8528051" cy="4525433"/>
          </a:xfrm>
        </p:spPr>
        <p:txBody>
          <a:bodyPr/>
          <a:lstStyle/>
          <a:p>
            <a:r>
              <a:rPr lang="en-US" altLang="en-US" dirty="0">
                <a:latin typeface="Times New Roman" panose="02020603050405020304" pitchFamily="18" charset="0"/>
                <a:cs typeface="Times New Roman" panose="02020603050405020304" pitchFamily="18" charset="0"/>
              </a:rPr>
              <a:t>Establishing Goals, Decision Criteria and Metrics</a:t>
            </a:r>
          </a:p>
          <a:p>
            <a:pPr lvl="1"/>
            <a:r>
              <a:rPr lang="en-US" altLang="en-US" sz="2667" dirty="0">
                <a:latin typeface="Times New Roman" panose="02020603050405020304" pitchFamily="18" charset="0"/>
                <a:cs typeface="Times New Roman" panose="02020603050405020304" pitchFamily="18" charset="0"/>
              </a:rPr>
              <a:t>Step 2. Weight the objectives to determine their importance.</a:t>
            </a:r>
          </a:p>
          <a:p>
            <a:pPr lvl="2"/>
            <a:r>
              <a:rPr lang="en-US" altLang="en-US" dirty="0" smtClean="0">
                <a:latin typeface="Times New Roman" panose="02020603050405020304" pitchFamily="18" charset="0"/>
                <a:cs typeface="Times New Roman" panose="02020603050405020304" pitchFamily="18" charset="0"/>
              </a:rPr>
              <a:t>Weight the importance of the goals and objectives.</a:t>
            </a:r>
          </a:p>
          <a:p>
            <a:pPr lvl="2"/>
            <a:r>
              <a:rPr lang="en-US" altLang="en-US" dirty="0" smtClean="0">
                <a:latin typeface="Times New Roman" panose="02020603050405020304" pitchFamily="18" charset="0"/>
                <a:cs typeface="Times New Roman" panose="02020603050405020304" pitchFamily="18" charset="0"/>
              </a:rPr>
              <a:t>Use group decision-making techniques to facilitate.</a:t>
            </a:r>
          </a:p>
          <a:p>
            <a:pPr lvl="2"/>
            <a:r>
              <a:rPr lang="en-US" altLang="en-US" dirty="0" smtClean="0">
                <a:latin typeface="Times New Roman" panose="02020603050405020304" pitchFamily="18" charset="0"/>
                <a:cs typeface="Times New Roman" panose="02020603050405020304" pitchFamily="18" charset="0"/>
              </a:rPr>
              <a:t>Resulting weights should reflect the overall group consensus.</a:t>
            </a:r>
          </a:p>
          <a:p>
            <a:endParaRPr lang="en-US" altLang="en-US" sz="3733"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51649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z="4267">
                <a:latin typeface="+mn-lt"/>
                <a:cs typeface="Times New Roman" panose="02020603050405020304" pitchFamily="18" charset="0"/>
              </a:rPr>
              <a:t>Establishing Goals and Objectives</a:t>
            </a:r>
            <a:endParaRPr lang="en-US" altLang="en-US" sz="4267">
              <a:latin typeface="+mn-lt"/>
              <a:cs typeface="Lucida Sans" panose="020B0602030504020204" pitchFamily="34" charset="0"/>
            </a:endParaRPr>
          </a:p>
        </p:txBody>
      </p:sp>
      <p:sp>
        <p:nvSpPr>
          <p:cNvPr id="38915" name="Content Placeholder 2"/>
          <p:cNvSpPr>
            <a:spLocks noGrp="1"/>
          </p:cNvSpPr>
          <p:nvPr>
            <p:ph idx="1"/>
          </p:nvPr>
        </p:nvSpPr>
        <p:spPr/>
        <p:txBody>
          <a:bodyPr/>
          <a:lstStyle/>
          <a:p>
            <a:r>
              <a:rPr lang="en-US" altLang="en-US" dirty="0" smtClean="0">
                <a:solidFill>
                  <a:srgbClr val="000000"/>
                </a:solidFill>
                <a:cs typeface="Times New Roman" panose="02020603050405020304" pitchFamily="18" charset="0"/>
              </a:rPr>
              <a:t>Weight the Objectives to Determine Their Importance</a:t>
            </a:r>
          </a:p>
          <a:p>
            <a:pPr lvl="1"/>
            <a:r>
              <a:rPr lang="en-US" altLang="en-US" sz="2667" dirty="0">
                <a:solidFill>
                  <a:srgbClr val="000000"/>
                </a:solidFill>
                <a:cs typeface="Times New Roman" panose="02020603050405020304" pitchFamily="18" charset="0"/>
              </a:rPr>
              <a:t>Many times goals and objectives can be stated as being important but are not quantified. </a:t>
            </a:r>
          </a:p>
          <a:p>
            <a:pPr lvl="1"/>
            <a:r>
              <a:rPr lang="en-US" altLang="en-US" sz="2667" dirty="0">
                <a:solidFill>
                  <a:srgbClr val="000000"/>
                </a:solidFill>
                <a:cs typeface="Times New Roman" panose="02020603050405020304" pitchFamily="18" charset="0"/>
              </a:rPr>
              <a:t>There are typically conflicting objectives where the improvement in one area adversely impacts another. </a:t>
            </a:r>
          </a:p>
          <a:p>
            <a:pPr lvl="1"/>
            <a:r>
              <a:rPr lang="en-US" altLang="en-US" sz="2667" dirty="0">
                <a:solidFill>
                  <a:srgbClr val="000000"/>
                </a:solidFill>
                <a:cs typeface="Times New Roman" panose="02020603050405020304" pitchFamily="18" charset="0"/>
              </a:rPr>
              <a:t>Group consensus weighting provides input for each decision maker.</a:t>
            </a:r>
          </a:p>
        </p:txBody>
      </p:sp>
    </p:spTree>
    <p:extLst>
      <p:ext uri="{BB962C8B-B14F-4D97-AF65-F5344CB8AC3E}">
        <p14:creationId xmlns:p14="http://schemas.microsoft.com/office/powerpoint/2010/main" val="38502588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4267">
                <a:latin typeface="+mn-lt"/>
                <a:cs typeface="Times New Roman" panose="02020603050405020304" pitchFamily="18" charset="0"/>
              </a:rPr>
              <a:t>Establishing Goals and Objectives</a:t>
            </a:r>
            <a:endParaRPr lang="en-US" altLang="en-US" sz="4267">
              <a:latin typeface="+mn-lt"/>
              <a:cs typeface="Lucida Sans" panose="020B0602030504020204" pitchFamily="34" charset="0"/>
            </a:endParaRPr>
          </a:p>
        </p:txBody>
      </p:sp>
      <p:sp>
        <p:nvSpPr>
          <p:cNvPr id="41987" name="Content Placeholder 2"/>
          <p:cNvSpPr>
            <a:spLocks noGrp="1"/>
          </p:cNvSpPr>
          <p:nvPr>
            <p:ph idx="1"/>
          </p:nvPr>
        </p:nvSpPr>
        <p:spPr/>
        <p:txBody>
          <a:bodyPr/>
          <a:lstStyle/>
          <a:p>
            <a:r>
              <a:rPr lang="en-US" altLang="en-US" smtClean="0">
                <a:solidFill>
                  <a:srgbClr val="000000"/>
                </a:solidFill>
                <a:cs typeface="Times New Roman" panose="02020603050405020304" pitchFamily="18" charset="0"/>
              </a:rPr>
              <a:t>Weight the Objectives to Determine Their Importance</a:t>
            </a:r>
          </a:p>
          <a:p>
            <a:pPr lvl="1"/>
            <a:r>
              <a:rPr lang="en-US" altLang="en-US" smtClean="0">
                <a:solidFill>
                  <a:srgbClr val="000000"/>
                </a:solidFill>
                <a:cs typeface="Times New Roman" panose="02020603050405020304" pitchFamily="18" charset="0"/>
              </a:rPr>
              <a:t>Example</a:t>
            </a:r>
            <a:endParaRPr lang="en-US" altLang="en-US" sz="2133">
              <a:solidFill>
                <a:srgbClr val="000000"/>
              </a:solidFill>
              <a:cs typeface="Times New Roman" panose="02020603050405020304" pitchFamily="18" charset="0"/>
            </a:endParaRPr>
          </a:p>
        </p:txBody>
      </p:sp>
      <p:graphicFrame>
        <p:nvGraphicFramePr>
          <p:cNvPr id="4" name="Table 3"/>
          <p:cNvGraphicFramePr>
            <a:graphicFrameLocks noGrp="1"/>
          </p:cNvGraphicFramePr>
          <p:nvPr>
            <p:extLst/>
          </p:nvPr>
        </p:nvGraphicFramePr>
        <p:xfrm>
          <a:off x="666751" y="3467101"/>
          <a:ext cx="8229600" cy="2103120"/>
        </p:xfrm>
        <a:graphic>
          <a:graphicData uri="http://schemas.openxmlformats.org/drawingml/2006/table">
            <a:tbl>
              <a:tblPr firstRow="1" firstCol="1" bandRow="1"/>
              <a:tblGrid>
                <a:gridCol w="853768">
                  <a:extLst>
                    <a:ext uri="{9D8B030D-6E8A-4147-A177-3AD203B41FA5}">
                      <a16:colId xmlns:a16="http://schemas.microsoft.com/office/drawing/2014/main" val="20000"/>
                    </a:ext>
                  </a:extLst>
                </a:gridCol>
                <a:gridCol w="1924544">
                  <a:extLst>
                    <a:ext uri="{9D8B030D-6E8A-4147-A177-3AD203B41FA5}">
                      <a16:colId xmlns:a16="http://schemas.microsoft.com/office/drawing/2014/main" val="20001"/>
                    </a:ext>
                  </a:extLst>
                </a:gridCol>
                <a:gridCol w="5451288">
                  <a:extLst>
                    <a:ext uri="{9D8B030D-6E8A-4147-A177-3AD203B41FA5}">
                      <a16:colId xmlns:a16="http://schemas.microsoft.com/office/drawing/2014/main" val="20002"/>
                    </a:ext>
                  </a:extLst>
                </a:gridCol>
              </a:tblGrid>
              <a:tr h="257175">
                <a:tc>
                  <a:txBody>
                    <a:bodyPr/>
                    <a:lstStyle/>
                    <a:p>
                      <a:pPr marL="0" marR="0">
                        <a:lnSpc>
                          <a:spcPct val="115000"/>
                        </a:lnSpc>
                        <a:spcBef>
                          <a:spcPts val="0"/>
                        </a:spcBef>
                        <a:spcAft>
                          <a:spcPts val="300"/>
                        </a:spcAft>
                      </a:pPr>
                      <a:r>
                        <a:rPr lang="en-US" sz="1500" b="1"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Weights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5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Objectives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500" b="1"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Definitions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14351">
                <a:tc>
                  <a:txBody>
                    <a:bodyPr/>
                    <a:lstStyle/>
                    <a:p>
                      <a:pPr marL="0" marR="0" indent="22860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40%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Improve Financial Position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Improve the financial position by evaluating the project or product's financial contribution to the company.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71525">
                <a:tc>
                  <a:txBody>
                    <a:bodyPr/>
                    <a:lstStyle/>
                    <a:p>
                      <a:pPr marL="0" marR="0" indent="22860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20%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Enhance Technology Development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Improve the technological position by evaluating the project or product's ability to meet the technology development and innovation needs of the company and customers.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14351">
                <a:tc>
                  <a:txBody>
                    <a:bodyPr/>
                    <a:lstStyle/>
                    <a:p>
                      <a:pPr marL="0" marR="0" indent="22860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40%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Improve Market Position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5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Improve the market position of the company with this product or project.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060843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z="4267">
                <a:latin typeface="+mn-lt"/>
                <a:cs typeface="Times New Roman" panose="02020603050405020304" pitchFamily="18" charset="0"/>
              </a:rPr>
              <a:t>Establishing Goals and Objectives</a:t>
            </a:r>
            <a:endParaRPr lang="en-US" altLang="en-US" sz="4267">
              <a:latin typeface="+mn-lt"/>
              <a:cs typeface="Lucida Sans" panose="020B0602030504020204" pitchFamily="34" charset="0"/>
            </a:endParaRPr>
          </a:p>
        </p:txBody>
      </p:sp>
      <p:sp>
        <p:nvSpPr>
          <p:cNvPr id="49155" name="Content Placeholder 2"/>
          <p:cNvSpPr>
            <a:spLocks noGrp="1"/>
          </p:cNvSpPr>
          <p:nvPr>
            <p:ph idx="1"/>
          </p:nvPr>
        </p:nvSpPr>
        <p:spPr/>
        <p:txBody>
          <a:bodyPr/>
          <a:lstStyle/>
          <a:p>
            <a:r>
              <a:rPr lang="en-US" altLang="en-US" smtClean="0">
                <a:solidFill>
                  <a:srgbClr val="000000"/>
                </a:solidFill>
                <a:latin typeface="Times New Roman" panose="02020603050405020304" pitchFamily="18" charset="0"/>
                <a:cs typeface="Times New Roman" panose="02020603050405020304" pitchFamily="18" charset="0"/>
              </a:rPr>
              <a:t>Experts Judgment/Group Participation </a:t>
            </a:r>
          </a:p>
        </p:txBody>
      </p:sp>
      <p:graphicFrame>
        <p:nvGraphicFramePr>
          <p:cNvPr id="4" name="Table 3"/>
          <p:cNvGraphicFramePr>
            <a:graphicFrameLocks noGrp="1"/>
          </p:cNvGraphicFramePr>
          <p:nvPr>
            <p:extLst/>
          </p:nvPr>
        </p:nvGraphicFramePr>
        <p:xfrm>
          <a:off x="457201" y="3092451"/>
          <a:ext cx="8229599" cy="1840230"/>
        </p:xfrm>
        <a:graphic>
          <a:graphicData uri="http://schemas.openxmlformats.org/drawingml/2006/table">
            <a:tbl>
              <a:tblPr firstRow="1" firstCol="1" bandRow="1"/>
              <a:tblGrid>
                <a:gridCol w="2103485">
                  <a:extLst>
                    <a:ext uri="{9D8B030D-6E8A-4147-A177-3AD203B41FA5}">
                      <a16:colId xmlns:a16="http://schemas.microsoft.com/office/drawing/2014/main" val="20000"/>
                    </a:ext>
                  </a:extLst>
                </a:gridCol>
                <a:gridCol w="1005657">
                  <a:extLst>
                    <a:ext uri="{9D8B030D-6E8A-4147-A177-3AD203B41FA5}">
                      <a16:colId xmlns:a16="http://schemas.microsoft.com/office/drawing/2014/main" val="20001"/>
                    </a:ext>
                  </a:extLst>
                </a:gridCol>
                <a:gridCol w="1005657">
                  <a:extLst>
                    <a:ext uri="{9D8B030D-6E8A-4147-A177-3AD203B41FA5}">
                      <a16:colId xmlns:a16="http://schemas.microsoft.com/office/drawing/2014/main" val="20002"/>
                    </a:ext>
                  </a:extLst>
                </a:gridCol>
                <a:gridCol w="1005657">
                  <a:extLst>
                    <a:ext uri="{9D8B030D-6E8A-4147-A177-3AD203B41FA5}">
                      <a16:colId xmlns:a16="http://schemas.microsoft.com/office/drawing/2014/main" val="20003"/>
                    </a:ext>
                  </a:extLst>
                </a:gridCol>
                <a:gridCol w="1005657">
                  <a:extLst>
                    <a:ext uri="{9D8B030D-6E8A-4147-A177-3AD203B41FA5}">
                      <a16:colId xmlns:a16="http://schemas.microsoft.com/office/drawing/2014/main" val="20004"/>
                    </a:ext>
                  </a:extLst>
                </a:gridCol>
                <a:gridCol w="1053389">
                  <a:extLst>
                    <a:ext uri="{9D8B030D-6E8A-4147-A177-3AD203B41FA5}">
                      <a16:colId xmlns:a16="http://schemas.microsoft.com/office/drawing/2014/main" val="20005"/>
                    </a:ext>
                  </a:extLst>
                </a:gridCol>
                <a:gridCol w="1050097">
                  <a:extLst>
                    <a:ext uri="{9D8B030D-6E8A-4147-A177-3AD203B41FA5}">
                      <a16:colId xmlns:a16="http://schemas.microsoft.com/office/drawing/2014/main" val="20006"/>
                    </a:ext>
                  </a:extLst>
                </a:gridCol>
              </a:tblGrid>
              <a:tr h="257175">
                <a:tc>
                  <a:txBody>
                    <a:bodyPr/>
                    <a:lstStyle/>
                    <a:p>
                      <a:pPr marL="0" marR="0">
                        <a:lnSpc>
                          <a:spcPct val="115000"/>
                        </a:lnSpc>
                        <a:spcBef>
                          <a:spcPts val="0"/>
                        </a:spcBef>
                        <a:spcAft>
                          <a:spcPts val="300"/>
                        </a:spcAft>
                      </a:pPr>
                      <a:r>
                        <a:rPr lang="en-US" sz="15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Objectives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nSpc>
                          <a:spcPct val="115000"/>
                        </a:lnSpc>
                        <a:spcBef>
                          <a:spcPts val="0"/>
                        </a:spcBef>
                        <a:spcAft>
                          <a:spcPts val="300"/>
                        </a:spcAft>
                      </a:pPr>
                      <a:r>
                        <a:rPr lang="en-US" sz="15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Member 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nSpc>
                          <a:spcPct val="115000"/>
                        </a:lnSpc>
                        <a:spcBef>
                          <a:spcPts val="0"/>
                        </a:spcBef>
                        <a:spcAft>
                          <a:spcPts val="300"/>
                        </a:spcAft>
                      </a:pPr>
                      <a:r>
                        <a:rPr lang="en-US" sz="15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Member 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nSpc>
                          <a:spcPct val="115000"/>
                        </a:lnSpc>
                        <a:spcBef>
                          <a:spcPts val="0"/>
                        </a:spcBef>
                        <a:spcAft>
                          <a:spcPts val="300"/>
                        </a:spcAft>
                      </a:pPr>
                      <a:r>
                        <a:rPr lang="en-US" sz="15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Member 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nSpc>
                          <a:spcPct val="115000"/>
                        </a:lnSpc>
                        <a:spcBef>
                          <a:spcPts val="0"/>
                        </a:spcBef>
                        <a:spcAft>
                          <a:spcPts val="300"/>
                        </a:spcAft>
                      </a:pPr>
                      <a:r>
                        <a:rPr lang="en-US" sz="15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Member 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nSpc>
                          <a:spcPct val="115000"/>
                        </a:lnSpc>
                        <a:spcBef>
                          <a:spcPts val="0"/>
                        </a:spcBef>
                        <a:spcAft>
                          <a:spcPts val="300"/>
                        </a:spcAft>
                      </a:pPr>
                      <a:r>
                        <a:rPr lang="en-US" sz="15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Member 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nSpc>
                          <a:spcPct val="115000"/>
                        </a:lnSpc>
                        <a:spcBef>
                          <a:spcPts val="0"/>
                        </a:spcBef>
                        <a:spcAft>
                          <a:spcPts val="300"/>
                        </a:spcAft>
                      </a:pPr>
                      <a:r>
                        <a:rPr lang="en-US" sz="15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Consensus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0000"/>
                  </a:ext>
                </a:extLst>
              </a:tr>
              <a:tr h="514349">
                <a:tc>
                  <a:txBody>
                    <a:bodyPr/>
                    <a:lstStyle/>
                    <a:p>
                      <a:pPr marL="0" marR="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Improve Financial Position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2860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40%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2860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50%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2860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40%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2860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60%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2860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2860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44%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4349">
                <a:tc>
                  <a:txBody>
                    <a:bodyPr/>
                    <a:lstStyle/>
                    <a:p>
                      <a:pPr marL="0" marR="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Enhance Technology Development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2860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2860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20%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2860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50%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2860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2860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40%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2860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7175">
                <a:tc>
                  <a:txBody>
                    <a:bodyPr/>
                    <a:lstStyle/>
                    <a:p>
                      <a:pPr marL="0" marR="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Improve Market Position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2860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2860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2860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10%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2860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10%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28600">
                        <a:lnSpc>
                          <a:spcPct val="115000"/>
                        </a:lnSpc>
                        <a:spcBef>
                          <a:spcPts val="0"/>
                        </a:spcBef>
                        <a:spcAft>
                          <a:spcPts val="300"/>
                        </a:spcAft>
                      </a:pPr>
                      <a:r>
                        <a:rPr lang="en-US" sz="15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28600">
                        <a:lnSpc>
                          <a:spcPct val="115000"/>
                        </a:lnSpc>
                        <a:spcBef>
                          <a:spcPts val="0"/>
                        </a:spcBef>
                        <a:spcAft>
                          <a:spcPts val="300"/>
                        </a:spcAft>
                      </a:pPr>
                      <a:r>
                        <a:rPr lang="en-US" sz="15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22%</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65567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Cloud Computing</a:t>
            </a:r>
          </a:p>
          <a:p>
            <a:pPr lvl="1"/>
            <a:r>
              <a:rPr lang="en-US" dirty="0" smtClean="0"/>
              <a:t>Two working definitions:</a:t>
            </a:r>
          </a:p>
          <a:p>
            <a:pPr marL="1371600" lvl="2" indent="-457200">
              <a:buFont typeface="+mj-lt"/>
              <a:buAutoNum type="arabicPeriod" startAt="2"/>
            </a:pPr>
            <a:r>
              <a:rPr lang="en-US" dirty="0" smtClean="0"/>
              <a:t>“</a:t>
            </a:r>
            <a:r>
              <a:rPr lang="en-US" dirty="0" smtClean="0"/>
              <a:t>A broad array of Web-based services aimed at allowing users to obtain a wide range of functional capabilities on a ‘pay-as-you-go’ basis that previously required tremendous hardware/software investments and professional skills to acquire” – Jeff Kaplan, “Simplifying the Term ‘Cloud Computing,’” Datamation.com Blog (June 25, 2009)</a:t>
            </a:r>
            <a:endParaRPr lang="en-US" dirty="0"/>
          </a:p>
        </p:txBody>
      </p:sp>
    </p:spTree>
    <p:extLst>
      <p:ext uri="{BB962C8B-B14F-4D97-AF65-F5344CB8AC3E}">
        <p14:creationId xmlns:p14="http://schemas.microsoft.com/office/powerpoint/2010/main" val="39738787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mn-lt"/>
                <a:cs typeface="Times New Roman" panose="02020603050405020304" pitchFamily="18" charset="0"/>
              </a:rPr>
              <a:t>Developing Decision Criteria and Metrics</a:t>
            </a:r>
            <a:endParaRPr lang="en-US" dirty="0">
              <a:latin typeface="+mn-lt"/>
              <a:cs typeface="Times New Roman" panose="02020603050405020304" pitchFamily="18" charset="0"/>
            </a:endParaRPr>
          </a:p>
        </p:txBody>
      </p:sp>
    </p:spTree>
    <p:extLst>
      <p:ext uri="{BB962C8B-B14F-4D97-AF65-F5344CB8AC3E}">
        <p14:creationId xmlns:p14="http://schemas.microsoft.com/office/powerpoint/2010/main" val="89545530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latin typeface="+mn-lt"/>
                <a:cs typeface="Times New Roman" panose="02020603050405020304" pitchFamily="18" charset="0"/>
              </a:rPr>
              <a:t>Develop Decision Criteria and Metrics</a:t>
            </a:r>
            <a:endParaRPr lang="en-US" dirty="0">
              <a:latin typeface="+mn-lt"/>
              <a:cs typeface="Times New Roman" panose="02020603050405020304" pitchFamily="18" charset="0"/>
            </a:endParaRPr>
          </a:p>
        </p:txBody>
      </p:sp>
      <p:sp>
        <p:nvSpPr>
          <p:cNvPr id="64515" name="Content Placeholder 2"/>
          <p:cNvSpPr>
            <a:spLocks noGrp="1"/>
          </p:cNvSpPr>
          <p:nvPr>
            <p:ph idx="1"/>
          </p:nvPr>
        </p:nvSpPr>
        <p:spPr>
          <a:xfrm>
            <a:off x="457200" y="1600201"/>
            <a:ext cx="7683909" cy="4525433"/>
          </a:xfrm>
        </p:spPr>
        <p:txBody>
          <a:bodyPr/>
          <a:lstStyle/>
          <a:p>
            <a:r>
              <a:rPr lang="en-US" altLang="en-US" dirty="0">
                <a:cs typeface="Times New Roman" panose="02020603050405020304" pitchFamily="18" charset="0"/>
              </a:rPr>
              <a:t>Establishing Goals, Decision Criteria and Metrics</a:t>
            </a:r>
          </a:p>
          <a:p>
            <a:pPr lvl="1"/>
            <a:r>
              <a:rPr lang="en-US" altLang="en-US" sz="2667" dirty="0">
                <a:cs typeface="Times New Roman" panose="02020603050405020304" pitchFamily="18" charset="0"/>
              </a:rPr>
              <a:t>Step 3. Select the decision criteria.</a:t>
            </a:r>
          </a:p>
          <a:p>
            <a:pPr lvl="2"/>
            <a:r>
              <a:rPr lang="en-US" altLang="en-US" dirty="0" smtClean="0">
                <a:cs typeface="Times New Roman" panose="02020603050405020304" pitchFamily="18" charset="0"/>
              </a:rPr>
              <a:t>Develop a hierarchy of decision criteria to represent the objectives.</a:t>
            </a:r>
          </a:p>
          <a:p>
            <a:pPr lvl="2"/>
            <a:r>
              <a:rPr lang="en-US" altLang="en-US" dirty="0" smtClean="0">
                <a:cs typeface="Times New Roman" panose="02020603050405020304" pitchFamily="18" charset="0"/>
              </a:rPr>
              <a:t>Clearly define the decision criteria.</a:t>
            </a:r>
          </a:p>
          <a:p>
            <a:pPr lvl="2"/>
            <a:r>
              <a:rPr lang="en-US" altLang="en-US" dirty="0" smtClean="0">
                <a:cs typeface="Times New Roman" panose="02020603050405020304" pitchFamily="18" charset="0"/>
              </a:rPr>
              <a:t>Use group decision making techniques.</a:t>
            </a:r>
          </a:p>
          <a:p>
            <a:endParaRPr lang="en-US" altLang="en-US" i="1" dirty="0" smtClean="0">
              <a:cs typeface="Times New Roman" panose="02020603050405020304" pitchFamily="18" charset="0"/>
            </a:endParaRPr>
          </a:p>
        </p:txBody>
      </p:sp>
    </p:spTree>
    <p:extLst>
      <p:ext uri="{BB962C8B-B14F-4D97-AF65-F5344CB8AC3E}">
        <p14:creationId xmlns:p14="http://schemas.microsoft.com/office/powerpoint/2010/main" val="243161325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sz="4267">
                <a:latin typeface="+mn-lt"/>
                <a:cs typeface="Times New Roman" panose="02020603050405020304" pitchFamily="18" charset="0"/>
              </a:rPr>
              <a:t>Decision Criteria Development</a:t>
            </a:r>
          </a:p>
        </p:txBody>
      </p:sp>
      <p:sp>
        <p:nvSpPr>
          <p:cNvPr id="77827" name="Content Placeholder 2"/>
          <p:cNvSpPr>
            <a:spLocks noGrp="1"/>
          </p:cNvSpPr>
          <p:nvPr>
            <p:ph idx="1"/>
          </p:nvPr>
        </p:nvSpPr>
        <p:spPr/>
        <p:txBody>
          <a:bodyPr/>
          <a:lstStyle/>
          <a:p>
            <a:r>
              <a:rPr lang="en-US" altLang="en-US" dirty="0" smtClean="0">
                <a:latin typeface="Times New Roman" panose="02020603050405020304" pitchFamily="18" charset="0"/>
                <a:cs typeface="Times New Roman" panose="02020603050405020304" pitchFamily="18" charset="0"/>
              </a:rPr>
              <a:t>Ensuring well-structured decision criteria</a:t>
            </a:r>
          </a:p>
          <a:p>
            <a:pPr lvl="1"/>
            <a:r>
              <a:rPr lang="en-US" altLang="en-US" sz="2667" dirty="0">
                <a:latin typeface="Times New Roman" panose="02020603050405020304" pitchFamily="18" charset="0"/>
                <a:cs typeface="Times New Roman" panose="02020603050405020304" pitchFamily="18" charset="0"/>
              </a:rPr>
              <a:t>Goals and decision criteria must represent actual and important considerations in making decisions.</a:t>
            </a:r>
          </a:p>
          <a:p>
            <a:pPr lvl="1"/>
            <a:r>
              <a:rPr lang="en-US" altLang="en-US" sz="2667" dirty="0">
                <a:latin typeface="Times New Roman" panose="02020603050405020304" pitchFamily="18" charset="0"/>
                <a:cs typeface="Times New Roman" panose="02020603050405020304" pitchFamily="18" charset="0"/>
              </a:rPr>
              <a:t>Decision criteria must differentiate one project from another in terms of higher or lower priority.</a:t>
            </a:r>
          </a:p>
          <a:p>
            <a:pPr lvl="1"/>
            <a:r>
              <a:rPr lang="en-US" altLang="en-US" sz="2667" dirty="0">
                <a:latin typeface="Times New Roman" panose="02020603050405020304" pitchFamily="18" charset="0"/>
                <a:cs typeface="Times New Roman" panose="02020603050405020304" pitchFamily="18" charset="0"/>
              </a:rPr>
              <a:t>Decision criteria must be independent to avoid accounting for the same thought more than once. </a:t>
            </a:r>
          </a:p>
          <a:p>
            <a:pPr lvl="1"/>
            <a:r>
              <a:rPr lang="en-US" altLang="en-US" sz="2667" dirty="0">
                <a:latin typeface="Times New Roman" panose="02020603050405020304" pitchFamily="18" charset="0"/>
                <a:cs typeface="Times New Roman" panose="02020603050405020304" pitchFamily="18" charset="0"/>
              </a:rPr>
              <a:t>Decision criteria must be clearly defined.</a:t>
            </a:r>
          </a:p>
          <a:p>
            <a:pPr lvl="1"/>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1861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altLang="en-US" sz="4267">
                <a:latin typeface="+mn-lt"/>
                <a:cs typeface="Times New Roman" panose="02020603050405020304" pitchFamily="18" charset="0"/>
              </a:rPr>
              <a:t>Decision Criteria Development</a:t>
            </a:r>
          </a:p>
        </p:txBody>
      </p:sp>
      <p:sp>
        <p:nvSpPr>
          <p:cNvPr id="81923" name="Content Placeholder 2"/>
          <p:cNvSpPr>
            <a:spLocks noGrp="1"/>
          </p:cNvSpPr>
          <p:nvPr>
            <p:ph idx="1"/>
          </p:nvPr>
        </p:nvSpPr>
        <p:spPr>
          <a:xfrm>
            <a:off x="457200" y="1600201"/>
            <a:ext cx="8483600" cy="4525433"/>
          </a:xfrm>
        </p:spPr>
        <p:txBody>
          <a:bodyPr>
            <a:normAutofit lnSpcReduction="10000"/>
          </a:bodyPr>
          <a:lstStyle/>
          <a:p>
            <a:r>
              <a:rPr lang="en-US" altLang="en-US" dirty="0">
                <a:cs typeface="Times New Roman" panose="02020603050405020304" pitchFamily="18" charset="0"/>
              </a:rPr>
              <a:t>Ensuring well-structured decision criteria</a:t>
            </a:r>
          </a:p>
          <a:p>
            <a:pPr lvl="1"/>
            <a:r>
              <a:rPr lang="en-US" altLang="en-US" sz="2667" dirty="0">
                <a:cs typeface="Times New Roman" panose="02020603050405020304" pitchFamily="18" charset="0"/>
              </a:rPr>
              <a:t>Measures and scales developed for the decision criteria must be meaningful and the data easily accessible. </a:t>
            </a:r>
          </a:p>
          <a:p>
            <a:pPr lvl="1"/>
            <a:r>
              <a:rPr lang="en-US" altLang="en-US" sz="2667" dirty="0">
                <a:cs typeface="Times New Roman" panose="02020603050405020304" pitchFamily="18" charset="0"/>
              </a:rPr>
              <a:t>Objective criteria  - Data is a basis for a relatively clear measure. </a:t>
            </a:r>
          </a:p>
          <a:p>
            <a:pPr lvl="1"/>
            <a:r>
              <a:rPr lang="en-US" altLang="en-US" sz="2667" dirty="0">
                <a:cs typeface="Times New Roman" panose="02020603050405020304" pitchFamily="18" charset="0"/>
              </a:rPr>
              <a:t>Subjective criteria -  Scale components must be well defined and represent a natural language meaning</a:t>
            </a:r>
          </a:p>
          <a:p>
            <a:pPr lvl="1"/>
            <a:r>
              <a:rPr lang="en-US" altLang="en-US" sz="2667" dirty="0">
                <a:cs typeface="Times New Roman" panose="02020603050405020304" pitchFamily="18" charset="0"/>
              </a:rPr>
              <a:t>Constraints must be differentiated from the evaluation decision criteria. </a:t>
            </a:r>
          </a:p>
          <a:p>
            <a:pPr lvl="1"/>
            <a:endParaRPr lang="en-US" altLang="en-US" sz="2667" dirty="0">
              <a:cs typeface="Times New Roman" panose="02020603050405020304" pitchFamily="18" charset="0"/>
            </a:endParaRPr>
          </a:p>
        </p:txBody>
      </p:sp>
    </p:spTree>
    <p:extLst>
      <p:ext uri="{BB962C8B-B14F-4D97-AF65-F5344CB8AC3E}">
        <p14:creationId xmlns:p14="http://schemas.microsoft.com/office/powerpoint/2010/main" val="476507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latin typeface="+mn-lt"/>
                <a:cs typeface="Times New Roman" panose="02020603050405020304" pitchFamily="18" charset="0"/>
              </a:rPr>
              <a:t>Hierarchical Decision Criteria</a:t>
            </a:r>
          </a:p>
        </p:txBody>
      </p:sp>
      <p:sp>
        <p:nvSpPr>
          <p:cNvPr id="17411" name="Content Placeholder 2"/>
          <p:cNvSpPr>
            <a:spLocks noGrp="1"/>
          </p:cNvSpPr>
          <p:nvPr>
            <p:ph idx="1"/>
          </p:nvPr>
        </p:nvSpPr>
        <p:spPr>
          <a:xfrm>
            <a:off x="457200" y="1600201"/>
            <a:ext cx="5420784" cy="4525433"/>
          </a:xfrm>
        </p:spPr>
        <p:txBody>
          <a:bodyPr/>
          <a:lstStyle/>
          <a:p>
            <a:r>
              <a:rPr lang="en-US" altLang="en-US" dirty="0" smtClean="0">
                <a:cs typeface="Times New Roman" panose="02020603050405020304" pitchFamily="18" charset="0"/>
              </a:rPr>
              <a:t>A hierarchy tree of attributes</a:t>
            </a:r>
          </a:p>
          <a:p>
            <a:pPr lvl="1"/>
            <a:r>
              <a:rPr lang="en-US" altLang="en-US" sz="2667" dirty="0">
                <a:cs typeface="Times New Roman" panose="02020603050405020304" pitchFamily="18" charset="0"/>
              </a:rPr>
              <a:t>Goals and objectives can have a number of decision criteria that support them</a:t>
            </a:r>
          </a:p>
          <a:p>
            <a:pPr lvl="1"/>
            <a:r>
              <a:rPr lang="en-US" altLang="en-US" sz="2667" dirty="0">
                <a:cs typeface="Times New Roman" panose="02020603050405020304" pitchFamily="18" charset="0"/>
              </a:rPr>
              <a:t>There can be multiple levels of criteria</a:t>
            </a:r>
          </a:p>
          <a:p>
            <a:pPr lvl="1"/>
            <a:r>
              <a:rPr lang="en-US" altLang="en-US" sz="2667" dirty="0">
                <a:cs typeface="Times New Roman" panose="02020603050405020304" pitchFamily="18" charset="0"/>
              </a:rPr>
              <a:t>This hierarchy helps to define specific metrics that support accomplishing objectives</a:t>
            </a:r>
          </a:p>
          <a:p>
            <a:pPr lvl="1"/>
            <a:endParaRPr lang="en-US" altLang="en-US" dirty="0" smtClean="0">
              <a:cs typeface="Times New Roman" panose="02020603050405020304" pitchFamily="18" charset="0"/>
            </a:endParaRPr>
          </a:p>
        </p:txBody>
      </p:sp>
      <p:graphicFrame>
        <p:nvGraphicFramePr>
          <p:cNvPr id="4" name="Diagram 3"/>
          <p:cNvGraphicFramePr/>
          <p:nvPr>
            <p:extLst/>
          </p:nvPr>
        </p:nvGraphicFramePr>
        <p:xfrm>
          <a:off x="5123543" y="1831181"/>
          <a:ext cx="4267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020069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latin typeface="+mn-lt"/>
                <a:cs typeface="Times New Roman" panose="02020603050405020304" pitchFamily="18" charset="0"/>
              </a:rPr>
              <a:t>Develop Decision Criteria and Metrics</a:t>
            </a:r>
            <a:endParaRPr lang="en-US" dirty="0">
              <a:latin typeface="+mn-lt"/>
              <a:cs typeface="Times New Roman" panose="02020603050405020304" pitchFamily="18" charset="0"/>
            </a:endParaRPr>
          </a:p>
        </p:txBody>
      </p:sp>
      <p:sp>
        <p:nvSpPr>
          <p:cNvPr id="65539" name="Content Placeholder 2"/>
          <p:cNvSpPr>
            <a:spLocks noGrp="1"/>
          </p:cNvSpPr>
          <p:nvPr>
            <p:ph idx="1"/>
          </p:nvPr>
        </p:nvSpPr>
        <p:spPr>
          <a:xfrm>
            <a:off x="457200" y="1600201"/>
            <a:ext cx="5494593" cy="4525433"/>
          </a:xfrm>
        </p:spPr>
        <p:txBody>
          <a:bodyPr/>
          <a:lstStyle/>
          <a:p>
            <a:r>
              <a:rPr lang="en-US" altLang="en-US" sz="2667" dirty="0">
                <a:cs typeface="Times New Roman" panose="02020603050405020304" pitchFamily="18" charset="0"/>
              </a:rPr>
              <a:t>Select the decision criteria</a:t>
            </a:r>
          </a:p>
        </p:txBody>
      </p:sp>
      <p:graphicFrame>
        <p:nvGraphicFramePr>
          <p:cNvPr id="4" name="Table 3"/>
          <p:cNvGraphicFramePr>
            <a:graphicFrameLocks noGrp="1"/>
          </p:cNvGraphicFramePr>
          <p:nvPr>
            <p:extLst/>
          </p:nvPr>
        </p:nvGraphicFramePr>
        <p:xfrm>
          <a:off x="2514600" y="2269625"/>
          <a:ext cx="4114800" cy="4256465"/>
        </p:xfrm>
        <a:graphic>
          <a:graphicData uri="http://schemas.openxmlformats.org/drawingml/2006/table">
            <a:tbl>
              <a:tblPr firstRow="1" firstCol="1" bandRow="1"/>
              <a:tblGrid>
                <a:gridCol w="1833555">
                  <a:extLst>
                    <a:ext uri="{9D8B030D-6E8A-4147-A177-3AD203B41FA5}">
                      <a16:colId xmlns:a16="http://schemas.microsoft.com/office/drawing/2014/main" val="20000"/>
                    </a:ext>
                  </a:extLst>
                </a:gridCol>
                <a:gridCol w="2281245">
                  <a:extLst>
                    <a:ext uri="{9D8B030D-6E8A-4147-A177-3AD203B41FA5}">
                      <a16:colId xmlns:a16="http://schemas.microsoft.com/office/drawing/2014/main" val="20001"/>
                    </a:ext>
                  </a:extLst>
                </a:gridCol>
              </a:tblGrid>
              <a:tr h="265225">
                <a:tc>
                  <a:txBody>
                    <a:bodyPr/>
                    <a:lstStyle/>
                    <a:p>
                      <a:pPr marL="0" marR="0">
                        <a:lnSpc>
                          <a:spcPct val="115000"/>
                        </a:lnSpc>
                        <a:spcBef>
                          <a:spcPts val="0"/>
                        </a:spcBef>
                        <a:spcAft>
                          <a:spcPts val="300"/>
                        </a:spcAft>
                      </a:pPr>
                      <a:r>
                        <a:rPr lang="en-US" sz="1300" b="1" dirty="0">
                          <a:solidFill>
                            <a:srgbClr val="000000"/>
                          </a:solidFill>
                          <a:effectLst/>
                          <a:latin typeface="+mn-lt"/>
                          <a:ea typeface="Times New Roman" panose="02020603050405020304" pitchFamily="18" charset="0"/>
                          <a:cs typeface="Times New Roman" panose="02020603050405020304" pitchFamily="18" charset="0"/>
                        </a:rPr>
                        <a:t>Objectives</a:t>
                      </a:r>
                      <a:endParaRPr lang="en-US" sz="1300" dirty="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b="1" dirty="0">
                          <a:solidFill>
                            <a:srgbClr val="000000"/>
                          </a:solidFill>
                          <a:effectLst/>
                          <a:latin typeface="+mn-lt"/>
                          <a:ea typeface="Times New Roman" panose="02020603050405020304" pitchFamily="18" charset="0"/>
                          <a:cs typeface="Times New Roman" panose="02020603050405020304" pitchFamily="18" charset="0"/>
                        </a:rPr>
                        <a:t>Decision Criteria</a:t>
                      </a:r>
                      <a:endParaRPr lang="en-US" sz="1300" dirty="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67360">
                <a:tc>
                  <a:txBody>
                    <a:bodyPr/>
                    <a:lstStyle/>
                    <a:p>
                      <a:pPr marL="0" marR="0">
                        <a:lnSpc>
                          <a:spcPct val="115000"/>
                        </a:lnSpc>
                        <a:spcBef>
                          <a:spcPts val="0"/>
                        </a:spcBef>
                        <a:spcAft>
                          <a:spcPts val="300"/>
                        </a:spcAft>
                      </a:pPr>
                      <a:r>
                        <a:rPr lang="en-US" sz="1300">
                          <a:solidFill>
                            <a:srgbClr val="000000"/>
                          </a:solidFill>
                          <a:effectLst/>
                          <a:latin typeface="+mn-lt"/>
                          <a:ea typeface="Times New Roman" panose="02020603050405020304" pitchFamily="18" charset="0"/>
                          <a:cs typeface="Times New Roman" panose="02020603050405020304" pitchFamily="18" charset="0"/>
                        </a:rPr>
                        <a:t>Improve Financial Position</a:t>
                      </a:r>
                      <a:endParaRPr lang="en-US" sz="130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mn-lt"/>
                          <a:ea typeface="Times New Roman" panose="02020603050405020304" pitchFamily="18" charset="0"/>
                          <a:cs typeface="Times New Roman" panose="02020603050405020304" pitchFamily="18" charset="0"/>
                        </a:rPr>
                        <a:t> </a:t>
                      </a:r>
                      <a:endParaRPr lang="en-US" sz="130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65225">
                <a:tc>
                  <a:txBody>
                    <a:bodyPr/>
                    <a:lstStyle/>
                    <a:p>
                      <a:pPr marL="0" marR="0" indent="228600">
                        <a:lnSpc>
                          <a:spcPct val="115000"/>
                        </a:lnSpc>
                        <a:spcBef>
                          <a:spcPts val="0"/>
                        </a:spcBef>
                        <a:spcAft>
                          <a:spcPts val="300"/>
                        </a:spcAft>
                      </a:pPr>
                      <a:r>
                        <a:rPr lang="en-US" sz="1300">
                          <a:solidFill>
                            <a:srgbClr val="000000"/>
                          </a:solidFill>
                          <a:effectLst/>
                          <a:latin typeface="+mn-lt"/>
                          <a:ea typeface="Times New Roman" panose="02020603050405020304" pitchFamily="18" charset="0"/>
                          <a:cs typeface="Times New Roman" panose="02020603050405020304" pitchFamily="18" charset="0"/>
                        </a:rPr>
                        <a:t> </a:t>
                      </a:r>
                      <a:endParaRPr lang="en-US" sz="130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a:solidFill>
                            <a:srgbClr val="000000"/>
                          </a:solidFill>
                          <a:effectLst/>
                          <a:latin typeface="+mn-lt"/>
                          <a:ea typeface="Times New Roman" panose="02020603050405020304" pitchFamily="18" charset="0"/>
                          <a:cs typeface="Times New Roman" panose="02020603050405020304" pitchFamily="18" charset="0"/>
                        </a:rPr>
                        <a:t>Return on Resources Invested</a:t>
                      </a:r>
                      <a:endParaRPr lang="en-US" sz="130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65225">
                <a:tc>
                  <a:txBody>
                    <a:bodyPr/>
                    <a:lstStyle/>
                    <a:p>
                      <a:pPr marL="0" marR="0" indent="228600">
                        <a:lnSpc>
                          <a:spcPct val="115000"/>
                        </a:lnSpc>
                        <a:spcBef>
                          <a:spcPts val="0"/>
                        </a:spcBef>
                        <a:spcAft>
                          <a:spcPts val="300"/>
                        </a:spcAft>
                      </a:pPr>
                      <a:r>
                        <a:rPr lang="en-US" sz="1300">
                          <a:solidFill>
                            <a:srgbClr val="000000"/>
                          </a:solidFill>
                          <a:effectLst/>
                          <a:latin typeface="+mn-lt"/>
                          <a:ea typeface="Times New Roman" panose="02020603050405020304" pitchFamily="18" charset="0"/>
                          <a:cs typeface="Times New Roman" panose="02020603050405020304" pitchFamily="18" charset="0"/>
                        </a:rPr>
                        <a:t> </a:t>
                      </a:r>
                      <a:endParaRPr lang="en-US" sz="130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a:solidFill>
                            <a:srgbClr val="000000"/>
                          </a:solidFill>
                          <a:effectLst/>
                          <a:latin typeface="+mn-lt"/>
                          <a:ea typeface="Times New Roman" panose="02020603050405020304" pitchFamily="18" charset="0"/>
                          <a:cs typeface="Times New Roman" panose="02020603050405020304" pitchFamily="18" charset="0"/>
                        </a:rPr>
                        <a:t>Impact on Operating Cost</a:t>
                      </a:r>
                      <a:endParaRPr lang="en-US" sz="130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65225">
                <a:tc>
                  <a:txBody>
                    <a:bodyPr/>
                    <a:lstStyle/>
                    <a:p>
                      <a:pPr marL="0" marR="0" indent="228600">
                        <a:lnSpc>
                          <a:spcPct val="115000"/>
                        </a:lnSpc>
                        <a:spcBef>
                          <a:spcPts val="0"/>
                        </a:spcBef>
                        <a:spcAft>
                          <a:spcPts val="300"/>
                        </a:spcAft>
                      </a:pPr>
                      <a:r>
                        <a:rPr lang="en-US" sz="1300">
                          <a:solidFill>
                            <a:srgbClr val="000000"/>
                          </a:solidFill>
                          <a:effectLst/>
                          <a:latin typeface="+mn-lt"/>
                          <a:ea typeface="Times New Roman" panose="02020603050405020304" pitchFamily="18" charset="0"/>
                          <a:cs typeface="Times New Roman" panose="02020603050405020304" pitchFamily="18" charset="0"/>
                        </a:rPr>
                        <a:t> </a:t>
                      </a:r>
                      <a:endParaRPr lang="en-US" sz="130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a:solidFill>
                            <a:srgbClr val="000000"/>
                          </a:solidFill>
                          <a:effectLst/>
                          <a:latin typeface="+mn-lt"/>
                          <a:ea typeface="Times New Roman" panose="02020603050405020304" pitchFamily="18" charset="0"/>
                          <a:cs typeface="Times New Roman" panose="02020603050405020304" pitchFamily="18" charset="0"/>
                        </a:rPr>
                        <a:t>Net Present Value</a:t>
                      </a:r>
                      <a:endParaRPr lang="en-US" sz="130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67360">
                <a:tc>
                  <a:txBody>
                    <a:bodyPr/>
                    <a:lstStyle/>
                    <a:p>
                      <a:pPr marL="0" marR="0">
                        <a:lnSpc>
                          <a:spcPct val="115000"/>
                        </a:lnSpc>
                        <a:spcBef>
                          <a:spcPts val="0"/>
                        </a:spcBef>
                        <a:spcAft>
                          <a:spcPts val="300"/>
                        </a:spcAft>
                      </a:pPr>
                      <a:r>
                        <a:rPr lang="en-US" sz="1300">
                          <a:solidFill>
                            <a:srgbClr val="000000"/>
                          </a:solidFill>
                          <a:effectLst/>
                          <a:latin typeface="+mn-lt"/>
                          <a:ea typeface="Times New Roman" panose="02020603050405020304" pitchFamily="18" charset="0"/>
                          <a:cs typeface="Times New Roman" panose="02020603050405020304" pitchFamily="18" charset="0"/>
                        </a:rPr>
                        <a:t>Enhance Technology Development</a:t>
                      </a:r>
                      <a:endParaRPr lang="en-US" sz="130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dirty="0">
                          <a:solidFill>
                            <a:srgbClr val="000000"/>
                          </a:solidFill>
                          <a:effectLst/>
                          <a:latin typeface="+mn-lt"/>
                          <a:ea typeface="Times New Roman" panose="02020603050405020304" pitchFamily="18" charset="0"/>
                          <a:cs typeface="Times New Roman" panose="02020603050405020304" pitchFamily="18" charset="0"/>
                        </a:rPr>
                        <a:t> </a:t>
                      </a:r>
                      <a:endParaRPr lang="en-US" sz="1300" dirty="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67360">
                <a:tc>
                  <a:txBody>
                    <a:bodyPr/>
                    <a:lstStyle/>
                    <a:p>
                      <a:pPr marL="0" marR="0" indent="228600">
                        <a:lnSpc>
                          <a:spcPct val="115000"/>
                        </a:lnSpc>
                        <a:spcBef>
                          <a:spcPts val="0"/>
                        </a:spcBef>
                        <a:spcAft>
                          <a:spcPts val="300"/>
                        </a:spcAft>
                      </a:pPr>
                      <a:r>
                        <a:rPr lang="en-US" sz="1300">
                          <a:solidFill>
                            <a:srgbClr val="000000"/>
                          </a:solidFill>
                          <a:effectLst/>
                          <a:latin typeface="+mn-lt"/>
                          <a:ea typeface="Times New Roman" panose="02020603050405020304" pitchFamily="18" charset="0"/>
                          <a:cs typeface="Times New Roman" panose="02020603050405020304" pitchFamily="18" charset="0"/>
                        </a:rPr>
                        <a:t> </a:t>
                      </a:r>
                      <a:endParaRPr lang="en-US" sz="130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a:solidFill>
                            <a:srgbClr val="000000"/>
                          </a:solidFill>
                          <a:effectLst/>
                          <a:latin typeface="+mn-lt"/>
                          <a:ea typeface="Times New Roman" panose="02020603050405020304" pitchFamily="18" charset="0"/>
                          <a:cs typeface="Times New Roman" panose="02020603050405020304" pitchFamily="18" charset="0"/>
                        </a:rPr>
                        <a:t>Probability of Technological Success</a:t>
                      </a:r>
                      <a:endParaRPr lang="en-US" sz="130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67360">
                <a:tc>
                  <a:txBody>
                    <a:bodyPr/>
                    <a:lstStyle/>
                    <a:p>
                      <a:pPr marL="0" marR="0" indent="228600">
                        <a:lnSpc>
                          <a:spcPct val="115000"/>
                        </a:lnSpc>
                        <a:spcBef>
                          <a:spcPts val="0"/>
                        </a:spcBef>
                        <a:spcAft>
                          <a:spcPts val="300"/>
                        </a:spcAft>
                      </a:pPr>
                      <a:r>
                        <a:rPr lang="en-US" sz="1300">
                          <a:solidFill>
                            <a:srgbClr val="000000"/>
                          </a:solidFill>
                          <a:effectLst/>
                          <a:latin typeface="+mn-lt"/>
                          <a:ea typeface="Times New Roman" panose="02020603050405020304" pitchFamily="18" charset="0"/>
                          <a:cs typeface="Times New Roman" panose="02020603050405020304" pitchFamily="18" charset="0"/>
                        </a:rPr>
                        <a:t> </a:t>
                      </a:r>
                      <a:endParaRPr lang="en-US" sz="130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a:solidFill>
                            <a:srgbClr val="000000"/>
                          </a:solidFill>
                          <a:effectLst/>
                          <a:latin typeface="+mn-lt"/>
                          <a:ea typeface="Times New Roman" panose="02020603050405020304" pitchFamily="18" charset="0"/>
                          <a:cs typeface="Times New Roman" panose="02020603050405020304" pitchFamily="18" charset="0"/>
                        </a:rPr>
                        <a:t>Technology Development Requirements</a:t>
                      </a:r>
                      <a:endParaRPr lang="en-US" sz="130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65225">
                <a:tc>
                  <a:txBody>
                    <a:bodyPr/>
                    <a:lstStyle/>
                    <a:p>
                      <a:pPr marL="0" marR="0" indent="228600">
                        <a:lnSpc>
                          <a:spcPct val="115000"/>
                        </a:lnSpc>
                        <a:spcBef>
                          <a:spcPts val="0"/>
                        </a:spcBef>
                        <a:spcAft>
                          <a:spcPts val="300"/>
                        </a:spcAft>
                      </a:pPr>
                      <a:r>
                        <a:rPr lang="en-US" sz="1300">
                          <a:solidFill>
                            <a:srgbClr val="000000"/>
                          </a:solidFill>
                          <a:effectLst/>
                          <a:latin typeface="+mn-lt"/>
                          <a:ea typeface="Times New Roman" panose="02020603050405020304" pitchFamily="18" charset="0"/>
                          <a:cs typeface="Times New Roman" panose="02020603050405020304" pitchFamily="18" charset="0"/>
                        </a:rPr>
                        <a:t> </a:t>
                      </a:r>
                      <a:endParaRPr lang="en-US" sz="130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a:solidFill>
                            <a:srgbClr val="000000"/>
                          </a:solidFill>
                          <a:effectLst/>
                          <a:latin typeface="+mn-lt"/>
                          <a:ea typeface="Times New Roman" panose="02020603050405020304" pitchFamily="18" charset="0"/>
                          <a:cs typeface="Times New Roman" panose="02020603050405020304" pitchFamily="18" charset="0"/>
                        </a:rPr>
                        <a:t>Innovation</a:t>
                      </a:r>
                      <a:endParaRPr lang="en-US" sz="130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65225">
                <a:tc>
                  <a:txBody>
                    <a:bodyPr/>
                    <a:lstStyle/>
                    <a:p>
                      <a:pPr marL="0" marR="0">
                        <a:lnSpc>
                          <a:spcPct val="115000"/>
                        </a:lnSpc>
                        <a:spcBef>
                          <a:spcPts val="0"/>
                        </a:spcBef>
                        <a:spcAft>
                          <a:spcPts val="300"/>
                        </a:spcAft>
                      </a:pPr>
                      <a:r>
                        <a:rPr lang="en-US" sz="1300">
                          <a:solidFill>
                            <a:srgbClr val="000000"/>
                          </a:solidFill>
                          <a:effectLst/>
                          <a:latin typeface="+mn-lt"/>
                          <a:ea typeface="Times New Roman" panose="02020603050405020304" pitchFamily="18" charset="0"/>
                          <a:cs typeface="Times New Roman" panose="02020603050405020304" pitchFamily="18" charset="0"/>
                        </a:rPr>
                        <a:t>Improve Market Position</a:t>
                      </a:r>
                      <a:endParaRPr lang="en-US" sz="130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mn-lt"/>
                          <a:ea typeface="Times New Roman" panose="02020603050405020304" pitchFamily="18" charset="0"/>
                          <a:cs typeface="Times New Roman" panose="02020603050405020304" pitchFamily="18" charset="0"/>
                        </a:rPr>
                        <a:t> </a:t>
                      </a:r>
                      <a:endParaRPr lang="en-US" sz="130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65225">
                <a:tc>
                  <a:txBody>
                    <a:bodyPr/>
                    <a:lstStyle/>
                    <a:p>
                      <a:pPr marL="0" marR="0" indent="228600">
                        <a:lnSpc>
                          <a:spcPct val="115000"/>
                        </a:lnSpc>
                        <a:spcBef>
                          <a:spcPts val="0"/>
                        </a:spcBef>
                        <a:spcAft>
                          <a:spcPts val="300"/>
                        </a:spcAft>
                      </a:pPr>
                      <a:r>
                        <a:rPr lang="en-US" sz="1300">
                          <a:solidFill>
                            <a:srgbClr val="000000"/>
                          </a:solidFill>
                          <a:effectLst/>
                          <a:latin typeface="+mn-lt"/>
                          <a:ea typeface="Times New Roman" panose="02020603050405020304" pitchFamily="18" charset="0"/>
                          <a:cs typeface="Times New Roman" panose="02020603050405020304" pitchFamily="18" charset="0"/>
                        </a:rPr>
                        <a:t> </a:t>
                      </a:r>
                      <a:endParaRPr lang="en-US" sz="130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a:solidFill>
                            <a:srgbClr val="000000"/>
                          </a:solidFill>
                          <a:effectLst/>
                          <a:latin typeface="+mn-lt"/>
                          <a:ea typeface="Times New Roman" panose="02020603050405020304" pitchFamily="18" charset="0"/>
                          <a:cs typeface="Times New Roman" panose="02020603050405020304" pitchFamily="18" charset="0"/>
                        </a:rPr>
                        <a:t>Market Size</a:t>
                      </a:r>
                      <a:endParaRPr lang="en-US" sz="130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65225">
                <a:tc>
                  <a:txBody>
                    <a:bodyPr/>
                    <a:lstStyle/>
                    <a:p>
                      <a:pPr marL="0" marR="0" indent="228600">
                        <a:lnSpc>
                          <a:spcPct val="115000"/>
                        </a:lnSpc>
                        <a:spcBef>
                          <a:spcPts val="0"/>
                        </a:spcBef>
                        <a:spcAft>
                          <a:spcPts val="300"/>
                        </a:spcAft>
                      </a:pPr>
                      <a:r>
                        <a:rPr lang="en-US" sz="1300">
                          <a:solidFill>
                            <a:srgbClr val="000000"/>
                          </a:solidFill>
                          <a:effectLst/>
                          <a:latin typeface="+mn-lt"/>
                          <a:ea typeface="Times New Roman" panose="02020603050405020304" pitchFamily="18" charset="0"/>
                          <a:cs typeface="Times New Roman" panose="02020603050405020304" pitchFamily="18" charset="0"/>
                        </a:rPr>
                        <a:t> </a:t>
                      </a:r>
                      <a:endParaRPr lang="en-US" sz="130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a:solidFill>
                            <a:srgbClr val="000000"/>
                          </a:solidFill>
                          <a:effectLst/>
                          <a:latin typeface="+mn-lt"/>
                          <a:ea typeface="Times New Roman" panose="02020603050405020304" pitchFamily="18" charset="0"/>
                          <a:cs typeface="Times New Roman" panose="02020603050405020304" pitchFamily="18" charset="0"/>
                        </a:rPr>
                        <a:t>Market Growth Potential</a:t>
                      </a:r>
                      <a:endParaRPr lang="en-US" sz="130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65225">
                <a:tc>
                  <a:txBody>
                    <a:bodyPr/>
                    <a:lstStyle/>
                    <a:p>
                      <a:pPr marL="0" marR="0" indent="228600">
                        <a:lnSpc>
                          <a:spcPct val="115000"/>
                        </a:lnSpc>
                        <a:spcBef>
                          <a:spcPts val="0"/>
                        </a:spcBef>
                        <a:spcAft>
                          <a:spcPts val="300"/>
                        </a:spcAft>
                      </a:pPr>
                      <a:r>
                        <a:rPr lang="en-US" sz="1300">
                          <a:solidFill>
                            <a:srgbClr val="000000"/>
                          </a:solidFill>
                          <a:effectLst/>
                          <a:latin typeface="+mn-lt"/>
                          <a:ea typeface="Times New Roman" panose="02020603050405020304" pitchFamily="18" charset="0"/>
                          <a:cs typeface="Times New Roman" panose="02020603050405020304" pitchFamily="18" charset="0"/>
                        </a:rPr>
                        <a:t> </a:t>
                      </a:r>
                      <a:endParaRPr lang="en-US" sz="130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dirty="0">
                          <a:solidFill>
                            <a:srgbClr val="000000"/>
                          </a:solidFill>
                          <a:effectLst/>
                          <a:latin typeface="+mn-lt"/>
                          <a:ea typeface="Times New Roman" panose="02020603050405020304" pitchFamily="18" charset="0"/>
                          <a:cs typeface="Times New Roman" panose="02020603050405020304" pitchFamily="18" charset="0"/>
                        </a:rPr>
                        <a:t>Market Attractiveness</a:t>
                      </a:r>
                      <a:endParaRPr lang="en-US" sz="1300" dirty="0">
                        <a:effectLst/>
                        <a:latin typeface="+mn-lt"/>
                        <a:ea typeface="Calibri" panose="020F0502020204030204" pitchFamily="34" charset="0"/>
                        <a:cs typeface="Times New Roman" panose="02020603050405020304" pitchFamily="18" charset="0"/>
                      </a:endParaRPr>
                    </a:p>
                  </a:txBody>
                  <a:tcPr marL="56021" marR="56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41557118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latin typeface="+mn-lt"/>
                <a:cs typeface="Times New Roman" panose="02020603050405020304" pitchFamily="18" charset="0"/>
              </a:rPr>
              <a:t>Develop Decision Criteria and Metrics</a:t>
            </a:r>
            <a:endParaRPr lang="en-US" dirty="0">
              <a:latin typeface="+mn-lt"/>
              <a:cs typeface="Times New Roman" panose="02020603050405020304" pitchFamily="18" charset="0"/>
            </a:endParaRPr>
          </a:p>
        </p:txBody>
      </p:sp>
      <p:sp>
        <p:nvSpPr>
          <p:cNvPr id="67587" name="Content Placeholder 2"/>
          <p:cNvSpPr>
            <a:spLocks noGrp="1"/>
          </p:cNvSpPr>
          <p:nvPr>
            <p:ph idx="1"/>
          </p:nvPr>
        </p:nvSpPr>
        <p:spPr>
          <a:xfrm>
            <a:off x="457200" y="1600201"/>
            <a:ext cx="8575368" cy="4525433"/>
          </a:xfrm>
        </p:spPr>
        <p:txBody>
          <a:bodyPr/>
          <a:lstStyle/>
          <a:p>
            <a:r>
              <a:rPr lang="en-US" altLang="en-US" sz="2667" dirty="0">
                <a:cs typeface="Times New Roman" panose="02020603050405020304" pitchFamily="18" charset="0"/>
              </a:rPr>
              <a:t>Define the decision criteria</a:t>
            </a:r>
          </a:p>
        </p:txBody>
      </p:sp>
      <p:graphicFrame>
        <p:nvGraphicFramePr>
          <p:cNvPr id="5" name="Table 4"/>
          <p:cNvGraphicFramePr>
            <a:graphicFrameLocks noGrp="1"/>
          </p:cNvGraphicFramePr>
          <p:nvPr>
            <p:extLst/>
          </p:nvPr>
        </p:nvGraphicFramePr>
        <p:xfrm>
          <a:off x="284317" y="2233289"/>
          <a:ext cx="8575367" cy="4284377"/>
        </p:xfrm>
        <a:graphic>
          <a:graphicData uri="http://schemas.openxmlformats.org/drawingml/2006/table">
            <a:tbl>
              <a:tblPr firstRow="1" firstCol="1" bandRow="1"/>
              <a:tblGrid>
                <a:gridCol w="1462595">
                  <a:extLst>
                    <a:ext uri="{9D8B030D-6E8A-4147-A177-3AD203B41FA5}">
                      <a16:colId xmlns:a16="http://schemas.microsoft.com/office/drawing/2014/main" val="20000"/>
                    </a:ext>
                  </a:extLst>
                </a:gridCol>
                <a:gridCol w="1710111">
                  <a:extLst>
                    <a:ext uri="{9D8B030D-6E8A-4147-A177-3AD203B41FA5}">
                      <a16:colId xmlns:a16="http://schemas.microsoft.com/office/drawing/2014/main" val="20001"/>
                    </a:ext>
                  </a:extLst>
                </a:gridCol>
                <a:gridCol w="3992981">
                  <a:extLst>
                    <a:ext uri="{9D8B030D-6E8A-4147-A177-3AD203B41FA5}">
                      <a16:colId xmlns:a16="http://schemas.microsoft.com/office/drawing/2014/main" val="20002"/>
                    </a:ext>
                  </a:extLst>
                </a:gridCol>
                <a:gridCol w="1409680">
                  <a:extLst>
                    <a:ext uri="{9D8B030D-6E8A-4147-A177-3AD203B41FA5}">
                      <a16:colId xmlns:a16="http://schemas.microsoft.com/office/drawing/2014/main" val="20003"/>
                    </a:ext>
                  </a:extLst>
                </a:gridCol>
              </a:tblGrid>
              <a:tr h="327152">
                <a:tc>
                  <a:txBody>
                    <a:bodyPr/>
                    <a:lstStyle/>
                    <a:p>
                      <a:pPr marL="0" marR="0">
                        <a:lnSpc>
                          <a:spcPct val="115000"/>
                        </a:lnSpc>
                        <a:spcBef>
                          <a:spcPts val="0"/>
                        </a:spcBef>
                        <a:spcAft>
                          <a:spcPts val="300"/>
                        </a:spcAft>
                      </a:pPr>
                      <a:r>
                        <a:rPr lang="en-US" sz="900" b="1"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Objectives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Decision Criteria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Definitions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Objective or Subjective Data for Metrics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7152">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Improve Financial Position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Improve the financial position by evaluating the project or product's financial contribution to the company.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69497">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Return on Resources Invested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Projected return on the resources invested in the product or project.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Objective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9328">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Impact on Operating Cost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An assessment of how this product or project will impact operating costs. Scaled assessment of negative impact (increase) , neutral or positive impact (reduce).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Subjective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69497">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Net Present Value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The Net Present Value of the product or project using the company's discount rate.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Objective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90728">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Enhance Technology Development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Improve the technological position by evaluating the project or product's ability to meet the technology development and innovation needs of the company and customers.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27152">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Probability of Technological Success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An assessment of the probability of the successful development of this technology.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Subjective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90728">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Technology Development Requirements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An assessment of whether the development of this technology requires new products or processes or whether it can be accomplished with currently available capital assets or technologies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Subjective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59328">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Innovation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Is this an innovative technology, enhancement to current technology or are similar to currently available technologies.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Subjective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69497">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Improve Market Position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Improve the market position of the company with this product or project.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26355">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Market Size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The projected market size of this product or project.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Subjective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8635">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Market Growth Potential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The potential impact that this product or project has on market growth.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Subjective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359328">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Market Attractiveness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The market attractiveness of this product or project.  This is a subjective assessment but should be based on market research.</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Subjective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7001" marR="37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9124996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latin typeface="+mn-lt"/>
                <a:cs typeface="Times New Roman" panose="02020603050405020304" pitchFamily="18" charset="0"/>
              </a:rPr>
              <a:t>Develop Decision Criteria and Metrics</a:t>
            </a:r>
            <a:endParaRPr lang="en-US" dirty="0">
              <a:latin typeface="+mn-lt"/>
              <a:cs typeface="Times New Roman" panose="02020603050405020304" pitchFamily="18" charset="0"/>
            </a:endParaRPr>
          </a:p>
        </p:txBody>
      </p:sp>
      <p:sp>
        <p:nvSpPr>
          <p:cNvPr id="64515" name="Content Placeholder 2"/>
          <p:cNvSpPr>
            <a:spLocks noGrp="1"/>
          </p:cNvSpPr>
          <p:nvPr>
            <p:ph idx="1"/>
          </p:nvPr>
        </p:nvSpPr>
        <p:spPr>
          <a:xfrm>
            <a:off x="457200" y="1600201"/>
            <a:ext cx="7683909" cy="4525433"/>
          </a:xfrm>
        </p:spPr>
        <p:txBody>
          <a:bodyPr/>
          <a:lstStyle/>
          <a:p>
            <a:r>
              <a:rPr lang="en-US" altLang="en-US" dirty="0">
                <a:cs typeface="Times New Roman" panose="02020603050405020304" pitchFamily="18" charset="0"/>
              </a:rPr>
              <a:t>Establishing Goals, Decision Criteria and Metrics</a:t>
            </a:r>
          </a:p>
          <a:p>
            <a:pPr lvl="1"/>
            <a:r>
              <a:rPr lang="en-US" altLang="en-US" sz="2667" dirty="0">
                <a:cs typeface="Times New Roman" panose="02020603050405020304" pitchFamily="18" charset="0"/>
              </a:rPr>
              <a:t>Step 4. Weight the decision criteria.</a:t>
            </a:r>
          </a:p>
          <a:p>
            <a:pPr lvl="2"/>
            <a:r>
              <a:rPr lang="en-US" altLang="en-US" dirty="0">
                <a:cs typeface="Times New Roman" panose="02020603050405020304" pitchFamily="18" charset="0"/>
              </a:rPr>
              <a:t>Weight the importance of the </a:t>
            </a:r>
            <a:r>
              <a:rPr lang="en-US" altLang="en-US" dirty="0" smtClean="0">
                <a:cs typeface="Times New Roman" panose="02020603050405020304" pitchFamily="18" charset="0"/>
              </a:rPr>
              <a:t>decision criteria.</a:t>
            </a:r>
            <a:endParaRPr lang="en-US" altLang="en-US" dirty="0">
              <a:cs typeface="Times New Roman" panose="02020603050405020304" pitchFamily="18" charset="0"/>
            </a:endParaRPr>
          </a:p>
          <a:p>
            <a:pPr lvl="2"/>
            <a:r>
              <a:rPr lang="en-US" altLang="en-US" dirty="0">
                <a:cs typeface="Times New Roman" panose="02020603050405020304" pitchFamily="18" charset="0"/>
              </a:rPr>
              <a:t>Use group decision-making techniques to facilitate.</a:t>
            </a:r>
          </a:p>
          <a:p>
            <a:pPr lvl="2"/>
            <a:r>
              <a:rPr lang="en-US" altLang="en-US" dirty="0">
                <a:cs typeface="Times New Roman" panose="02020603050405020304" pitchFamily="18" charset="0"/>
              </a:rPr>
              <a:t>Resulting weights should reflect the overall group consensus.</a:t>
            </a:r>
          </a:p>
          <a:p>
            <a:endParaRPr lang="en-US" altLang="en-US" i="1" dirty="0" smtClean="0">
              <a:cs typeface="Times New Roman" panose="02020603050405020304" pitchFamily="18" charset="0"/>
            </a:endParaRPr>
          </a:p>
        </p:txBody>
      </p:sp>
    </p:spTree>
    <p:extLst>
      <p:ext uri="{BB962C8B-B14F-4D97-AF65-F5344CB8AC3E}">
        <p14:creationId xmlns:p14="http://schemas.microsoft.com/office/powerpoint/2010/main" val="291216315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latin typeface="+mn-lt"/>
                <a:cs typeface="Times New Roman" panose="02020603050405020304" pitchFamily="18" charset="0"/>
              </a:rPr>
              <a:t>Develop Decision Criteria and Metrics</a:t>
            </a:r>
            <a:endParaRPr lang="en-US" dirty="0">
              <a:latin typeface="+mn-lt"/>
              <a:cs typeface="Times New Roman" panose="02020603050405020304" pitchFamily="18" charset="0"/>
            </a:endParaRPr>
          </a:p>
        </p:txBody>
      </p:sp>
      <p:sp>
        <p:nvSpPr>
          <p:cNvPr id="69635" name="Content Placeholder 2"/>
          <p:cNvSpPr>
            <a:spLocks noGrp="1"/>
          </p:cNvSpPr>
          <p:nvPr>
            <p:ph idx="1"/>
          </p:nvPr>
        </p:nvSpPr>
        <p:spPr>
          <a:xfrm>
            <a:off x="457199" y="1600201"/>
            <a:ext cx="7906775" cy="615336"/>
          </a:xfrm>
        </p:spPr>
        <p:txBody>
          <a:bodyPr/>
          <a:lstStyle/>
          <a:p>
            <a:r>
              <a:rPr lang="en-US" altLang="en-US" sz="2667" dirty="0">
                <a:cs typeface="Times New Roman" panose="02020603050405020304" pitchFamily="18" charset="0"/>
              </a:rPr>
              <a:t>Weight the decision criteria.</a:t>
            </a:r>
          </a:p>
        </p:txBody>
      </p:sp>
      <p:graphicFrame>
        <p:nvGraphicFramePr>
          <p:cNvPr id="4" name="Table 3"/>
          <p:cNvGraphicFramePr>
            <a:graphicFrameLocks noGrp="1"/>
          </p:cNvGraphicFramePr>
          <p:nvPr>
            <p:extLst/>
          </p:nvPr>
        </p:nvGraphicFramePr>
        <p:xfrm>
          <a:off x="457201" y="2384464"/>
          <a:ext cx="8339393" cy="4047944"/>
        </p:xfrm>
        <a:graphic>
          <a:graphicData uri="http://schemas.openxmlformats.org/drawingml/2006/table">
            <a:tbl>
              <a:tblPr firstRow="1" firstCol="1" bandRow="1"/>
              <a:tblGrid>
                <a:gridCol w="1192535">
                  <a:extLst>
                    <a:ext uri="{9D8B030D-6E8A-4147-A177-3AD203B41FA5}">
                      <a16:colId xmlns:a16="http://schemas.microsoft.com/office/drawing/2014/main" val="20000"/>
                    </a:ext>
                  </a:extLst>
                </a:gridCol>
                <a:gridCol w="1239232">
                  <a:extLst>
                    <a:ext uri="{9D8B030D-6E8A-4147-A177-3AD203B41FA5}">
                      <a16:colId xmlns:a16="http://schemas.microsoft.com/office/drawing/2014/main" val="20001"/>
                    </a:ext>
                  </a:extLst>
                </a:gridCol>
                <a:gridCol w="930676">
                  <a:extLst>
                    <a:ext uri="{9D8B030D-6E8A-4147-A177-3AD203B41FA5}">
                      <a16:colId xmlns:a16="http://schemas.microsoft.com/office/drawing/2014/main" val="20002"/>
                    </a:ext>
                  </a:extLst>
                </a:gridCol>
                <a:gridCol w="930676">
                  <a:extLst>
                    <a:ext uri="{9D8B030D-6E8A-4147-A177-3AD203B41FA5}">
                      <a16:colId xmlns:a16="http://schemas.microsoft.com/office/drawing/2014/main" val="20003"/>
                    </a:ext>
                  </a:extLst>
                </a:gridCol>
                <a:gridCol w="930676">
                  <a:extLst>
                    <a:ext uri="{9D8B030D-6E8A-4147-A177-3AD203B41FA5}">
                      <a16:colId xmlns:a16="http://schemas.microsoft.com/office/drawing/2014/main" val="20004"/>
                    </a:ext>
                  </a:extLst>
                </a:gridCol>
                <a:gridCol w="930676">
                  <a:extLst>
                    <a:ext uri="{9D8B030D-6E8A-4147-A177-3AD203B41FA5}">
                      <a16:colId xmlns:a16="http://schemas.microsoft.com/office/drawing/2014/main" val="20005"/>
                    </a:ext>
                  </a:extLst>
                </a:gridCol>
                <a:gridCol w="1072447">
                  <a:extLst>
                    <a:ext uri="{9D8B030D-6E8A-4147-A177-3AD203B41FA5}">
                      <a16:colId xmlns:a16="http://schemas.microsoft.com/office/drawing/2014/main" val="20006"/>
                    </a:ext>
                  </a:extLst>
                </a:gridCol>
                <a:gridCol w="1112475">
                  <a:extLst>
                    <a:ext uri="{9D8B030D-6E8A-4147-A177-3AD203B41FA5}">
                      <a16:colId xmlns:a16="http://schemas.microsoft.com/office/drawing/2014/main" val="20007"/>
                    </a:ext>
                  </a:extLst>
                </a:gridCol>
              </a:tblGrid>
              <a:tr h="239264">
                <a:tc>
                  <a:txBody>
                    <a:bodyPr/>
                    <a:lstStyle/>
                    <a:p>
                      <a:pPr marL="0" marR="0">
                        <a:lnSpc>
                          <a:spcPct val="115000"/>
                        </a:lnSpc>
                        <a:spcBef>
                          <a:spcPts val="0"/>
                        </a:spcBef>
                        <a:spcAft>
                          <a:spcPts val="300"/>
                        </a:spcAft>
                      </a:pPr>
                      <a:r>
                        <a:rPr lang="en-US" sz="9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Objectives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Decision Criteria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Member 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Member 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Member 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Member 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Member 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Consensus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58896">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Improve Financial Position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8896">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Return on Resources Invested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20%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25%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40%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15%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26%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8896">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Impact on Operating Cost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40%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60%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40%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41%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39264">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Net Present Value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20%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50%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8896">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Enhance Technology Development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58896">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Probability of Technological Success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45%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45%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40%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90728">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Technology Development Requirements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40%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25%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25%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63576">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Innovation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25%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40%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25%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58896">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Improve Market Position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63576">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Market Size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20%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40%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58896">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Market Growth Potential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50%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25%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39264">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Market Attractiveness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45%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33%</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0311" marR="503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3860166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latin typeface="+mn-lt"/>
                <a:cs typeface="Times New Roman" panose="02020603050405020304" pitchFamily="18" charset="0"/>
              </a:rPr>
              <a:t>Develop Decision Criteria and Metrics</a:t>
            </a:r>
            <a:endParaRPr lang="en-US" dirty="0">
              <a:latin typeface="+mn-lt"/>
              <a:cs typeface="Times New Roman" panose="02020603050405020304" pitchFamily="18" charset="0"/>
            </a:endParaRPr>
          </a:p>
        </p:txBody>
      </p:sp>
      <p:sp>
        <p:nvSpPr>
          <p:cNvPr id="71683" name="Content Placeholder 2"/>
          <p:cNvSpPr>
            <a:spLocks noGrp="1"/>
          </p:cNvSpPr>
          <p:nvPr>
            <p:ph idx="1"/>
          </p:nvPr>
        </p:nvSpPr>
        <p:spPr>
          <a:xfrm>
            <a:off x="457200" y="1600201"/>
            <a:ext cx="6635136" cy="680884"/>
          </a:xfrm>
        </p:spPr>
        <p:txBody>
          <a:bodyPr/>
          <a:lstStyle/>
          <a:p>
            <a:r>
              <a:rPr lang="en-US" altLang="en-US" sz="2667" dirty="0">
                <a:cs typeface="Times New Roman" panose="02020603050405020304" pitchFamily="18" charset="0"/>
              </a:rPr>
              <a:t>Generate group consensus weighting</a:t>
            </a:r>
            <a:endParaRPr lang="en-US" altLang="en-US" i="1" dirty="0" smtClean="0">
              <a:cs typeface="Times New Roman" panose="02020603050405020304" pitchFamily="18" charset="0"/>
            </a:endParaRPr>
          </a:p>
        </p:txBody>
      </p:sp>
      <p:graphicFrame>
        <p:nvGraphicFramePr>
          <p:cNvPr id="3" name="Table 2"/>
          <p:cNvGraphicFramePr>
            <a:graphicFrameLocks noGrp="1"/>
          </p:cNvGraphicFramePr>
          <p:nvPr>
            <p:extLst/>
          </p:nvPr>
        </p:nvGraphicFramePr>
        <p:xfrm>
          <a:off x="994219" y="2255685"/>
          <a:ext cx="7692582" cy="4348092"/>
        </p:xfrm>
        <a:graphic>
          <a:graphicData uri="http://schemas.openxmlformats.org/drawingml/2006/table">
            <a:tbl>
              <a:tblPr firstRow="1" firstCol="1" bandRow="1"/>
              <a:tblGrid>
                <a:gridCol w="956960">
                  <a:extLst>
                    <a:ext uri="{9D8B030D-6E8A-4147-A177-3AD203B41FA5}">
                      <a16:colId xmlns:a16="http://schemas.microsoft.com/office/drawing/2014/main" val="20000"/>
                    </a:ext>
                  </a:extLst>
                </a:gridCol>
                <a:gridCol w="2238537">
                  <a:extLst>
                    <a:ext uri="{9D8B030D-6E8A-4147-A177-3AD203B41FA5}">
                      <a16:colId xmlns:a16="http://schemas.microsoft.com/office/drawing/2014/main" val="20001"/>
                    </a:ext>
                  </a:extLst>
                </a:gridCol>
                <a:gridCol w="940035">
                  <a:extLst>
                    <a:ext uri="{9D8B030D-6E8A-4147-A177-3AD203B41FA5}">
                      <a16:colId xmlns:a16="http://schemas.microsoft.com/office/drawing/2014/main" val="20002"/>
                    </a:ext>
                  </a:extLst>
                </a:gridCol>
                <a:gridCol w="2597015">
                  <a:extLst>
                    <a:ext uri="{9D8B030D-6E8A-4147-A177-3AD203B41FA5}">
                      <a16:colId xmlns:a16="http://schemas.microsoft.com/office/drawing/2014/main" val="20003"/>
                    </a:ext>
                  </a:extLst>
                </a:gridCol>
                <a:gridCol w="960035">
                  <a:extLst>
                    <a:ext uri="{9D8B030D-6E8A-4147-A177-3AD203B41FA5}">
                      <a16:colId xmlns:a16="http://schemas.microsoft.com/office/drawing/2014/main" val="20004"/>
                    </a:ext>
                  </a:extLst>
                </a:gridCol>
              </a:tblGrid>
              <a:tr h="701040">
                <a:tc>
                  <a:txBody>
                    <a:bodyPr/>
                    <a:lstStyle/>
                    <a:p>
                      <a:pPr marL="0" marR="0">
                        <a:lnSpc>
                          <a:spcPct val="115000"/>
                        </a:lnSpc>
                        <a:spcBef>
                          <a:spcPts val="0"/>
                        </a:spcBef>
                        <a:spcAft>
                          <a:spcPts val="300"/>
                        </a:spcAft>
                      </a:pPr>
                      <a:r>
                        <a:rPr lang="en-US" sz="13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Objective Weights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Objectives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Decision Criteria Weights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Decision Criteria</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Resulting Weight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43137">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40%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Improve Financial Position</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43137">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26%</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Return on Resources Invested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10%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43137">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41%</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Impact on Operating Cost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16%</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43137">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33%</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Net Present Value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13%</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86273">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20%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Enhance Technology Development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86273">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39%</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Probability of Technological Success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8%</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86273">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31%</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Technology Development Requirements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6%</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43137">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Innovation</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6%</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43137">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40%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Improve Market Position</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43137">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32%</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Market Size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13%</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43137">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Market Growth Potential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14%</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43137">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33%</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13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Market Attractiveness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13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13%</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9420" marR="894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13384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Cloud Computing</a:t>
            </a:r>
          </a:p>
          <a:p>
            <a:pPr lvl="1"/>
            <a:r>
              <a:rPr lang="en-US" dirty="0" smtClean="0"/>
              <a:t>Three characteristics</a:t>
            </a:r>
          </a:p>
          <a:p>
            <a:pPr marL="1371600" lvl="2" indent="-457200">
              <a:buFont typeface="+mj-lt"/>
              <a:buAutoNum type="arabicPeriod"/>
            </a:pPr>
            <a:r>
              <a:rPr lang="en-US" dirty="0" smtClean="0"/>
              <a:t>Practically unlimited computing resources</a:t>
            </a:r>
          </a:p>
          <a:p>
            <a:pPr marL="1371600" lvl="2" indent="-457200">
              <a:buFont typeface="+mj-lt"/>
              <a:buAutoNum type="arabicPeriod"/>
            </a:pPr>
            <a:r>
              <a:rPr lang="en-US" dirty="0" smtClean="0"/>
              <a:t>No long-term commitments</a:t>
            </a:r>
          </a:p>
          <a:p>
            <a:pPr marL="1371600" lvl="2" indent="-457200">
              <a:buFont typeface="+mj-lt"/>
              <a:buAutoNum type="arabicPeriod"/>
            </a:pPr>
            <a:r>
              <a:rPr lang="en-US" dirty="0" smtClean="0"/>
              <a:t>Pay-as-you-go cost structure</a:t>
            </a:r>
          </a:p>
          <a:p>
            <a:pPr marL="571500" indent="-457200">
              <a:buFont typeface="+mj-lt"/>
              <a:buAutoNum type="arabicPeriod"/>
            </a:pPr>
            <a:endParaRPr lang="en-US" dirty="0"/>
          </a:p>
        </p:txBody>
      </p:sp>
    </p:spTree>
    <p:extLst>
      <p:ext uri="{BB962C8B-B14F-4D97-AF65-F5344CB8AC3E}">
        <p14:creationId xmlns:p14="http://schemas.microsoft.com/office/powerpoint/2010/main" val="7571165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latin typeface="+mn-lt"/>
                <a:cs typeface="Times New Roman" panose="02020603050405020304" pitchFamily="18" charset="0"/>
              </a:rPr>
              <a:t>Develop Decision Criteria and Metrics</a:t>
            </a:r>
            <a:endParaRPr lang="en-US" dirty="0">
              <a:latin typeface="+mn-lt"/>
              <a:cs typeface="Times New Roman" panose="02020603050405020304" pitchFamily="18" charset="0"/>
            </a:endParaRPr>
          </a:p>
        </p:txBody>
      </p:sp>
      <p:sp>
        <p:nvSpPr>
          <p:cNvPr id="73731" name="Content Placeholder 2"/>
          <p:cNvSpPr>
            <a:spLocks noGrp="1"/>
          </p:cNvSpPr>
          <p:nvPr>
            <p:ph idx="1"/>
          </p:nvPr>
        </p:nvSpPr>
        <p:spPr/>
        <p:txBody>
          <a:bodyPr/>
          <a:lstStyle/>
          <a:p>
            <a:r>
              <a:rPr lang="en-US" altLang="en-US" dirty="0">
                <a:cs typeface="Times New Roman" panose="02020603050405020304" pitchFamily="18" charset="0"/>
              </a:rPr>
              <a:t>Establishing Goals, Decision Criteria and Metrics</a:t>
            </a:r>
          </a:p>
          <a:p>
            <a:pPr lvl="1"/>
            <a:r>
              <a:rPr lang="en-US" altLang="en-US" dirty="0" smtClean="0">
                <a:cs typeface="Times New Roman" panose="02020603050405020304" pitchFamily="18" charset="0"/>
              </a:rPr>
              <a:t>Step 5. Develop metrics</a:t>
            </a:r>
          </a:p>
          <a:p>
            <a:pPr lvl="2"/>
            <a:r>
              <a:rPr lang="en-US" altLang="en-US" dirty="0" smtClean="0">
                <a:cs typeface="Times New Roman" panose="02020603050405020304" pitchFamily="18" charset="0"/>
              </a:rPr>
              <a:t>Identify metrics from the decision criteria.</a:t>
            </a:r>
          </a:p>
          <a:p>
            <a:pPr lvl="2"/>
            <a:r>
              <a:rPr lang="en-US" altLang="en-US" dirty="0" smtClean="0">
                <a:cs typeface="Times New Roman" panose="02020603050405020304" pitchFamily="18" charset="0"/>
              </a:rPr>
              <a:t>Criteria can be either subjective or objective:</a:t>
            </a:r>
          </a:p>
          <a:p>
            <a:pPr lvl="3"/>
            <a:r>
              <a:rPr lang="en-US" altLang="en-US" dirty="0" smtClean="0">
                <a:cs typeface="Times New Roman" panose="02020603050405020304" pitchFamily="18" charset="0"/>
              </a:rPr>
              <a:t>Subjective—Expert opinion with a subjective scale.</a:t>
            </a:r>
          </a:p>
          <a:p>
            <a:pPr lvl="3"/>
            <a:r>
              <a:rPr lang="en-US" altLang="en-US" dirty="0" smtClean="0">
                <a:cs typeface="Times New Roman" panose="02020603050405020304" pitchFamily="18" charset="0"/>
              </a:rPr>
              <a:t>Quantitative/objective—Corporate databases and systems.</a:t>
            </a:r>
          </a:p>
          <a:p>
            <a:pPr lvl="3"/>
            <a:r>
              <a:rPr lang="en-US" altLang="en-US" dirty="0" smtClean="0">
                <a:cs typeface="Times New Roman" panose="02020603050405020304" pitchFamily="18" charset="0"/>
              </a:rPr>
              <a:t>Define the decision criteria as a reference point for evaluation.</a:t>
            </a:r>
          </a:p>
          <a:p>
            <a:pPr lvl="3"/>
            <a:r>
              <a:rPr lang="en-US" altLang="en-US" dirty="0" smtClean="0">
                <a:cs typeface="Times New Roman" panose="02020603050405020304" pitchFamily="18" charset="0"/>
              </a:rPr>
              <a:t>Develop group consensus with the decision criteria.</a:t>
            </a:r>
          </a:p>
          <a:p>
            <a:endParaRPr lang="en-US" altLang="en-US" i="1" dirty="0" smtClean="0">
              <a:cs typeface="Times New Roman" panose="02020603050405020304" pitchFamily="18" charset="0"/>
            </a:endParaRPr>
          </a:p>
        </p:txBody>
      </p:sp>
    </p:spTree>
    <p:extLst>
      <p:ext uri="{BB962C8B-B14F-4D97-AF65-F5344CB8AC3E}">
        <p14:creationId xmlns:p14="http://schemas.microsoft.com/office/powerpoint/2010/main" val="37235332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349251"/>
            <a:ext cx="8367184" cy="1143000"/>
          </a:xfrm>
        </p:spPr>
        <p:txBody>
          <a:bodyPr/>
          <a:lstStyle/>
          <a:p>
            <a:r>
              <a:rPr lang="en-US" altLang="en-US" smtClean="0">
                <a:latin typeface="+mn-lt"/>
                <a:cs typeface="Times New Roman" panose="02020603050405020304" pitchFamily="18" charset="0"/>
              </a:rPr>
              <a:t>Data Used to Support Metrics</a:t>
            </a:r>
          </a:p>
        </p:txBody>
      </p:sp>
      <p:sp>
        <p:nvSpPr>
          <p:cNvPr id="21507" name="Content Placeholder 2"/>
          <p:cNvSpPr>
            <a:spLocks noGrp="1"/>
          </p:cNvSpPr>
          <p:nvPr>
            <p:ph idx="1"/>
          </p:nvPr>
        </p:nvSpPr>
        <p:spPr/>
        <p:txBody>
          <a:bodyPr/>
          <a:lstStyle/>
          <a:p>
            <a:r>
              <a:rPr lang="en-US" altLang="en-US" smtClean="0">
                <a:cs typeface="Times New Roman" panose="02020603050405020304" pitchFamily="18" charset="0"/>
              </a:rPr>
              <a:t>Data Used to Support Metrics</a:t>
            </a:r>
          </a:p>
          <a:p>
            <a:pPr lvl="1"/>
            <a:r>
              <a:rPr lang="en-US" altLang="en-US" smtClean="0">
                <a:cs typeface="Times New Roman" panose="02020603050405020304" pitchFamily="18" charset="0"/>
              </a:rPr>
              <a:t>Development parameters for decision criteria and metrics:</a:t>
            </a:r>
          </a:p>
          <a:p>
            <a:pPr lvl="2"/>
            <a:r>
              <a:rPr lang="en-US" altLang="en-US" smtClean="0">
                <a:cs typeface="Times New Roman" panose="02020603050405020304" pitchFamily="18" charset="0"/>
              </a:rPr>
              <a:t>Must represent actual considerations in decision making</a:t>
            </a:r>
          </a:p>
          <a:p>
            <a:pPr lvl="2"/>
            <a:r>
              <a:rPr lang="en-US" altLang="en-US" smtClean="0">
                <a:cs typeface="Times New Roman" panose="02020603050405020304" pitchFamily="18" charset="0"/>
              </a:rPr>
              <a:t>Must differentiate one project from another in terms of priority</a:t>
            </a:r>
          </a:p>
          <a:p>
            <a:pPr lvl="2"/>
            <a:r>
              <a:rPr lang="en-US" altLang="en-US" smtClean="0">
                <a:cs typeface="Times New Roman" panose="02020603050405020304" pitchFamily="18" charset="0"/>
              </a:rPr>
              <a:t>Must be independent and not overlapping to avoid double counting</a:t>
            </a:r>
          </a:p>
          <a:p>
            <a:pPr lvl="2"/>
            <a:endParaRPr lang="en-US" altLang="en-US" smtClean="0">
              <a:cs typeface="Times New Roman" panose="02020603050405020304" pitchFamily="18" charset="0"/>
            </a:endParaRPr>
          </a:p>
          <a:p>
            <a:endParaRPr lang="en-US" altLang="en-US" i="1" smtClean="0">
              <a:cs typeface="Times New Roman" panose="02020603050405020304" pitchFamily="18" charset="0"/>
            </a:endParaRPr>
          </a:p>
        </p:txBody>
      </p:sp>
    </p:spTree>
    <p:extLst>
      <p:ext uri="{BB962C8B-B14F-4D97-AF65-F5344CB8AC3E}">
        <p14:creationId xmlns:p14="http://schemas.microsoft.com/office/powerpoint/2010/main" val="30183564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latin typeface="+mn-lt"/>
                <a:cs typeface="Times New Roman" panose="02020603050405020304" pitchFamily="18" charset="0"/>
              </a:rPr>
              <a:t>Metrics for Measuring Success</a:t>
            </a:r>
          </a:p>
        </p:txBody>
      </p:sp>
      <p:sp>
        <p:nvSpPr>
          <p:cNvPr id="13315" name="Content Placeholder 2"/>
          <p:cNvSpPr>
            <a:spLocks noGrp="1"/>
          </p:cNvSpPr>
          <p:nvPr>
            <p:ph idx="1"/>
          </p:nvPr>
        </p:nvSpPr>
        <p:spPr/>
        <p:txBody>
          <a:bodyPr/>
          <a:lstStyle/>
          <a:p>
            <a:r>
              <a:rPr lang="en-US" altLang="en-US" dirty="0" smtClean="0">
                <a:cs typeface="Times New Roman" panose="02020603050405020304" pitchFamily="18" charset="0"/>
              </a:rPr>
              <a:t>Metrics for Measuring Success</a:t>
            </a:r>
          </a:p>
          <a:p>
            <a:pPr lvl="1"/>
            <a:r>
              <a:rPr lang="en-US" altLang="en-US" dirty="0" smtClean="0">
                <a:cs typeface="Times New Roman" panose="02020603050405020304" pitchFamily="18" charset="0"/>
              </a:rPr>
              <a:t>Keep metrics to a meaningful minimum</a:t>
            </a:r>
          </a:p>
          <a:p>
            <a:pPr lvl="1"/>
            <a:r>
              <a:rPr lang="en-US" altLang="en-US" dirty="0" smtClean="0">
                <a:cs typeface="Times New Roman" panose="02020603050405020304" pitchFamily="18" charset="0"/>
              </a:rPr>
              <a:t>Use to defend </a:t>
            </a:r>
            <a:r>
              <a:rPr lang="en-US" altLang="en-US" dirty="0">
                <a:cs typeface="Times New Roman" panose="02020603050405020304" pitchFamily="18" charset="0"/>
              </a:rPr>
              <a:t>and justify </a:t>
            </a:r>
            <a:r>
              <a:rPr lang="en-US" altLang="en-US" dirty="0" smtClean="0">
                <a:cs typeface="Times New Roman" panose="02020603050405020304" pitchFamily="18" charset="0"/>
              </a:rPr>
              <a:t>decisions</a:t>
            </a:r>
            <a:endParaRPr lang="en-US" altLang="en-US" dirty="0">
              <a:cs typeface="Times New Roman" panose="02020603050405020304" pitchFamily="18" charset="0"/>
            </a:endParaRPr>
          </a:p>
          <a:p>
            <a:pPr lvl="1"/>
            <a:r>
              <a:rPr lang="en-US" altLang="en-US" dirty="0">
                <a:cs typeface="Times New Roman" panose="02020603050405020304" pitchFamily="18" charset="0"/>
              </a:rPr>
              <a:t>Provide objective assessment toward </a:t>
            </a:r>
            <a:r>
              <a:rPr lang="en-US" altLang="en-US" dirty="0" smtClean="0">
                <a:cs typeface="Times New Roman" panose="02020603050405020304" pitchFamily="18" charset="0"/>
              </a:rPr>
              <a:t>goals</a:t>
            </a:r>
            <a:endParaRPr lang="en-US" altLang="en-US" dirty="0">
              <a:cs typeface="Times New Roman" panose="02020603050405020304" pitchFamily="18" charset="0"/>
            </a:endParaRPr>
          </a:p>
          <a:p>
            <a:pPr lvl="1"/>
            <a:r>
              <a:rPr lang="en-US" altLang="en-US" dirty="0" smtClean="0">
                <a:cs typeface="Times New Roman" panose="02020603050405020304" pitchFamily="18" charset="0"/>
              </a:rPr>
              <a:t>Use to validate </a:t>
            </a:r>
            <a:r>
              <a:rPr lang="en-US" altLang="en-US" dirty="0">
                <a:cs typeface="Times New Roman" panose="02020603050405020304" pitchFamily="18" charset="0"/>
              </a:rPr>
              <a:t>process </a:t>
            </a:r>
            <a:r>
              <a:rPr lang="en-US" altLang="en-US" dirty="0" smtClean="0">
                <a:cs typeface="Times New Roman" panose="02020603050405020304" pitchFamily="18" charset="0"/>
              </a:rPr>
              <a:t>improvement</a:t>
            </a:r>
            <a:endParaRPr lang="en-US" altLang="en-US" dirty="0">
              <a:cs typeface="Times New Roman" panose="02020603050405020304" pitchFamily="18" charset="0"/>
            </a:endParaRPr>
          </a:p>
          <a:p>
            <a:pPr lvl="1"/>
            <a:r>
              <a:rPr lang="en-US" altLang="en-US" dirty="0" smtClean="0">
                <a:cs typeface="Times New Roman" panose="02020603050405020304" pitchFamily="18" charset="0"/>
              </a:rPr>
              <a:t>Driven </a:t>
            </a:r>
            <a:r>
              <a:rPr lang="en-US" altLang="en-US" dirty="0">
                <a:cs typeface="Times New Roman" panose="02020603050405020304" pitchFamily="18" charset="0"/>
              </a:rPr>
              <a:t>naturally from the process in which the data is </a:t>
            </a:r>
            <a:r>
              <a:rPr lang="en-US" altLang="en-US" dirty="0" smtClean="0">
                <a:cs typeface="Times New Roman" panose="02020603050405020304" pitchFamily="18" charset="0"/>
              </a:rPr>
              <a:t>relevant</a:t>
            </a:r>
            <a:endParaRPr lang="en-US" altLang="en-US" dirty="0">
              <a:cs typeface="Times New Roman" panose="02020603050405020304" pitchFamily="18" charset="0"/>
            </a:endParaRPr>
          </a:p>
          <a:p>
            <a:pPr lvl="1"/>
            <a:r>
              <a:rPr lang="en-US" altLang="en-US" dirty="0">
                <a:cs typeface="Times New Roman" panose="02020603050405020304" pitchFamily="18" charset="0"/>
              </a:rPr>
              <a:t>Should be easy to collect and </a:t>
            </a:r>
            <a:r>
              <a:rPr lang="en-US" altLang="en-US" dirty="0" smtClean="0">
                <a:cs typeface="Times New Roman" panose="02020603050405020304" pitchFamily="18" charset="0"/>
              </a:rPr>
              <a:t>measure</a:t>
            </a:r>
            <a:endParaRPr lang="en-US" altLang="en-US" dirty="0">
              <a:cs typeface="Times New Roman" panose="02020603050405020304" pitchFamily="18" charset="0"/>
            </a:endParaRPr>
          </a:p>
          <a:p>
            <a:pPr lvl="1"/>
            <a:endParaRPr lang="en-US" altLang="en-US" i="1" dirty="0" smtClean="0">
              <a:cs typeface="Times New Roman" panose="02020603050405020304" pitchFamily="18" charset="0"/>
            </a:endParaRPr>
          </a:p>
        </p:txBody>
      </p:sp>
    </p:spTree>
    <p:extLst>
      <p:ext uri="{BB962C8B-B14F-4D97-AF65-F5344CB8AC3E}">
        <p14:creationId xmlns:p14="http://schemas.microsoft.com/office/powerpoint/2010/main" val="133547690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latin typeface="+mn-lt"/>
                <a:cs typeface="Times New Roman" panose="02020603050405020304" pitchFamily="18" charset="0"/>
              </a:rPr>
              <a:t>Develop Decision Criteria and Metrics</a:t>
            </a:r>
            <a:endParaRPr lang="en-US" dirty="0">
              <a:latin typeface="+mn-lt"/>
              <a:cs typeface="Times New Roman" panose="02020603050405020304" pitchFamily="18" charset="0"/>
            </a:endParaRPr>
          </a:p>
        </p:txBody>
      </p:sp>
      <p:sp>
        <p:nvSpPr>
          <p:cNvPr id="75779" name="Content Placeholder 2"/>
          <p:cNvSpPr>
            <a:spLocks noGrp="1"/>
          </p:cNvSpPr>
          <p:nvPr>
            <p:ph idx="1"/>
          </p:nvPr>
        </p:nvSpPr>
        <p:spPr>
          <a:xfrm>
            <a:off x="457200" y="1298974"/>
            <a:ext cx="8686800" cy="874184"/>
          </a:xfrm>
        </p:spPr>
        <p:txBody>
          <a:bodyPr/>
          <a:lstStyle/>
          <a:p>
            <a:r>
              <a:rPr lang="en-US" altLang="en-US" dirty="0" smtClean="0">
                <a:cs typeface="Times New Roman" panose="02020603050405020304" pitchFamily="18" charset="0"/>
              </a:rPr>
              <a:t>Develop metrics</a:t>
            </a:r>
          </a:p>
          <a:p>
            <a:endParaRPr lang="en-US" altLang="en-US" i="1" dirty="0" smtClean="0">
              <a:cs typeface="Times New Roman" panose="02020603050405020304" pitchFamily="18" charset="0"/>
            </a:endParaRPr>
          </a:p>
        </p:txBody>
      </p:sp>
      <p:graphicFrame>
        <p:nvGraphicFramePr>
          <p:cNvPr id="3" name="Table 2"/>
          <p:cNvGraphicFramePr>
            <a:graphicFrameLocks noGrp="1"/>
          </p:cNvGraphicFramePr>
          <p:nvPr>
            <p:extLst/>
          </p:nvPr>
        </p:nvGraphicFramePr>
        <p:xfrm>
          <a:off x="262194" y="1873121"/>
          <a:ext cx="8665498" cy="4705764"/>
        </p:xfrm>
        <a:graphic>
          <a:graphicData uri="http://schemas.openxmlformats.org/drawingml/2006/table">
            <a:tbl>
              <a:tblPr firstRow="1" firstCol="1" bandRow="1"/>
              <a:tblGrid>
                <a:gridCol w="1239163">
                  <a:extLst>
                    <a:ext uri="{9D8B030D-6E8A-4147-A177-3AD203B41FA5}">
                      <a16:colId xmlns:a16="http://schemas.microsoft.com/office/drawing/2014/main" val="20000"/>
                    </a:ext>
                  </a:extLst>
                </a:gridCol>
                <a:gridCol w="1369664">
                  <a:extLst>
                    <a:ext uri="{9D8B030D-6E8A-4147-A177-3AD203B41FA5}">
                      <a16:colId xmlns:a16="http://schemas.microsoft.com/office/drawing/2014/main" val="20001"/>
                    </a:ext>
                  </a:extLst>
                </a:gridCol>
                <a:gridCol w="3462220">
                  <a:extLst>
                    <a:ext uri="{9D8B030D-6E8A-4147-A177-3AD203B41FA5}">
                      <a16:colId xmlns:a16="http://schemas.microsoft.com/office/drawing/2014/main" val="20002"/>
                    </a:ext>
                  </a:extLst>
                </a:gridCol>
                <a:gridCol w="2594451">
                  <a:extLst>
                    <a:ext uri="{9D8B030D-6E8A-4147-A177-3AD203B41FA5}">
                      <a16:colId xmlns:a16="http://schemas.microsoft.com/office/drawing/2014/main" val="20003"/>
                    </a:ext>
                  </a:extLst>
                </a:gridCol>
              </a:tblGrid>
              <a:tr h="185579">
                <a:tc>
                  <a:txBody>
                    <a:bodyPr/>
                    <a:lstStyle/>
                    <a:p>
                      <a:pPr marL="0" marR="0">
                        <a:lnSpc>
                          <a:spcPct val="115000"/>
                        </a:lnSpc>
                        <a:spcBef>
                          <a:spcPts val="0"/>
                        </a:spcBef>
                        <a:spcAft>
                          <a:spcPts val="300"/>
                        </a:spcAft>
                      </a:pPr>
                      <a:r>
                        <a:rPr lang="en-US" sz="900" b="1"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Objectives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Decision Criteria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Definitions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b="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Objective or Subjective Data for Metrics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7152">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Improve Financial Position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Improve the financial position by evaluating the project or product's financial contribution to the company.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7152">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Return on Resources Invested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Projected return on the resources invested in the product or project.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Objective - Percentage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90728">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Impact on Operating Cost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An assessment of how this product or project will impact operating costs. Scaled assessment of negative impact (increase) , neutral or positive impact (reduce).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Subjective - Based on projected operating costs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7152">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Net Present Value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The Net Present Value of the product or project using the company's discount rate.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Objective - Dollars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90728">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Enhance Technology Development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Improve the technological position by evaluating the project or product's ability to meet the technology development and innovation needs of the company and customers.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27152">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Probability of Technological Success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An assessment of the probability of the successful development of this technology.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Subjective - Percentage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90728">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Technology Development Requirements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An assessment of whether the development of this technology requires new products or processes or whether it can be accomplished with currently available capital assets or technologies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Subjective - Subjective scale addressing the ability to leverage existing technology or the requirement = 5 to develop new resources to support = 1.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30785">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Innovation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Is this an innovative technology, enhancement to current technology or are similar to currently available technologies.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Subjective - Subjective scale where technology is innovative = 5 or similar to available technologies = 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27152">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Improve Market Position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Improve the market position of the company with this product or project.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27152">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Market Size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The projected market size of this product or project.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Subjective - Scaled from Low = $5 million to High = $100 million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27152">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Market Growth Potential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The potential impact that this product or project has on market growth.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Subjective - Scaled from Flat/Negative = 1 to &gt;20% = 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327152">
                <a:tc>
                  <a:txBody>
                    <a:bodyPr/>
                    <a:lstStyle/>
                    <a:p>
                      <a:pPr marL="0" marR="0" indent="22860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Market Attractiveness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The market attractiveness of this product or project.  This is a subjective assessment but should be based on market research.</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300"/>
                        </a:spcAft>
                      </a:pPr>
                      <a:r>
                        <a:rPr lang="en-US" sz="9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Subjective - Scaled from Low = 1 to High = 5</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773" marR="357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82086223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mn-lt"/>
                <a:cs typeface="Times New Roman" panose="02020603050405020304" pitchFamily="18" charset="0"/>
              </a:rPr>
              <a:t>Multiple Attribute Decision Making Methods</a:t>
            </a:r>
            <a:endParaRPr lang="en-US" dirty="0">
              <a:latin typeface="+mn-lt"/>
              <a:cs typeface="Times New Roman" panose="02020603050405020304" pitchFamily="18" charset="0"/>
            </a:endParaRPr>
          </a:p>
        </p:txBody>
      </p:sp>
    </p:spTree>
    <p:extLst>
      <p:ext uri="{BB962C8B-B14F-4D97-AF65-F5344CB8AC3E}">
        <p14:creationId xmlns:p14="http://schemas.microsoft.com/office/powerpoint/2010/main" val="239480387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8590" y="375539"/>
            <a:ext cx="8812530" cy="1143000"/>
          </a:xfrm>
        </p:spPr>
        <p:txBody>
          <a:bodyPr>
            <a:noAutofit/>
          </a:bodyPr>
          <a:lstStyle/>
          <a:p>
            <a:r>
              <a:rPr lang="en-US" altLang="en-US" sz="3600" dirty="0">
                <a:latin typeface="+mn-lt"/>
                <a:cs typeface="Times New Roman" panose="02020603050405020304" pitchFamily="18" charset="0"/>
              </a:rPr>
              <a:t>Multiple Attribute Decision Making Methods</a:t>
            </a:r>
          </a:p>
        </p:txBody>
      </p:sp>
      <p:sp>
        <p:nvSpPr>
          <p:cNvPr id="7171" name="Content Placeholder 2"/>
          <p:cNvSpPr>
            <a:spLocks noGrp="1"/>
          </p:cNvSpPr>
          <p:nvPr>
            <p:ph idx="1"/>
          </p:nvPr>
        </p:nvSpPr>
        <p:spPr>
          <a:xfrm>
            <a:off x="457200" y="1250001"/>
            <a:ext cx="8229600" cy="4179276"/>
          </a:xfrm>
        </p:spPr>
        <p:txBody>
          <a:bodyPr/>
          <a:lstStyle/>
          <a:p>
            <a:r>
              <a:rPr lang="en-US" altLang="en-US" dirty="0" smtClean="0">
                <a:cs typeface="Times New Roman" panose="02020603050405020304" pitchFamily="18" charset="0"/>
              </a:rPr>
              <a:t>Multiple Attribute Decision Making methods rank and evaluate alternatives based on a set of  attributes.</a:t>
            </a:r>
          </a:p>
          <a:p>
            <a:r>
              <a:rPr lang="en-US" altLang="en-US" dirty="0" smtClean="0">
                <a:cs typeface="Times New Roman" panose="02020603050405020304" pitchFamily="18" charset="0"/>
              </a:rPr>
              <a:t>Many methods exist, but, we will discuss methods that are </a:t>
            </a:r>
          </a:p>
          <a:p>
            <a:pPr lvl="1"/>
            <a:r>
              <a:rPr lang="en-US" altLang="en-US" sz="2667" dirty="0">
                <a:cs typeface="Times New Roman" panose="02020603050405020304" pitchFamily="18" charset="0"/>
              </a:rPr>
              <a:t>Easy to use</a:t>
            </a:r>
          </a:p>
          <a:p>
            <a:pPr lvl="1"/>
            <a:r>
              <a:rPr lang="en-US" altLang="en-US" sz="2667" dirty="0">
                <a:cs typeface="Times New Roman" panose="02020603050405020304" pitchFamily="18" charset="0"/>
              </a:rPr>
              <a:t>Easy to understand</a:t>
            </a:r>
          </a:p>
          <a:p>
            <a:pPr lvl="1"/>
            <a:r>
              <a:rPr lang="en-US" altLang="en-US" sz="2667" dirty="0">
                <a:cs typeface="Times New Roman" panose="02020603050405020304" pitchFamily="18" charset="0"/>
              </a:rPr>
              <a:t>Relatively well known and accepted</a:t>
            </a:r>
          </a:p>
        </p:txBody>
      </p:sp>
    </p:spTree>
    <p:extLst>
      <p:ext uri="{BB962C8B-B14F-4D97-AF65-F5344CB8AC3E}">
        <p14:creationId xmlns:p14="http://schemas.microsoft.com/office/powerpoint/2010/main" val="35532220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199" y="400460"/>
            <a:ext cx="8229600" cy="1143000"/>
          </a:xfrm>
        </p:spPr>
        <p:txBody>
          <a:bodyPr/>
          <a:lstStyle/>
          <a:p>
            <a:r>
              <a:rPr lang="en-US" altLang="en-US" dirty="0" smtClean="0">
                <a:latin typeface="+mn-lt"/>
                <a:cs typeface="Times New Roman" panose="02020603050405020304" pitchFamily="18" charset="0"/>
              </a:rPr>
              <a:t>Simple Additive Weighting Method</a:t>
            </a:r>
          </a:p>
        </p:txBody>
      </p:sp>
      <p:sp>
        <p:nvSpPr>
          <p:cNvPr id="3" name="Content Placeholder 2"/>
          <p:cNvSpPr>
            <a:spLocks noGrp="1"/>
          </p:cNvSpPr>
          <p:nvPr>
            <p:ph idx="1"/>
          </p:nvPr>
        </p:nvSpPr>
        <p:spPr>
          <a:xfrm>
            <a:off x="457199" y="1418021"/>
            <a:ext cx="8428892" cy="4132384"/>
          </a:xfrm>
        </p:spPr>
        <p:txBody>
          <a:bodyPr>
            <a:normAutofit/>
          </a:bodyPr>
          <a:lstStyle/>
          <a:p>
            <a:pPr>
              <a:defRPr/>
            </a:pPr>
            <a:r>
              <a:rPr lang="en-US" sz="2667" dirty="0">
                <a:cs typeface="Times New Roman" panose="02020603050405020304" pitchFamily="18" charset="0"/>
              </a:rPr>
              <a:t>The simple additive weighting method (SAW) is probably the best-known and widely used method of multiple attribute decision making. </a:t>
            </a:r>
          </a:p>
          <a:p>
            <a:pPr>
              <a:defRPr/>
            </a:pPr>
            <a:r>
              <a:rPr lang="en-US" sz="2667" dirty="0">
                <a:cs typeface="Times New Roman" panose="02020603050405020304" pitchFamily="18" charset="0"/>
              </a:rPr>
              <a:t>The decision maker evaluates each attribute.</a:t>
            </a:r>
          </a:p>
          <a:p>
            <a:pPr>
              <a:defRPr/>
            </a:pPr>
            <a:r>
              <a:rPr lang="en-US" sz="2667" dirty="0">
                <a:cs typeface="Times New Roman" panose="02020603050405020304" pitchFamily="18" charset="0"/>
              </a:rPr>
              <a:t>The attributes are assessed with consistent scales of values or are normalized to a dimensionless number.</a:t>
            </a:r>
          </a:p>
          <a:p>
            <a:pPr>
              <a:defRPr/>
            </a:pPr>
            <a:r>
              <a:rPr lang="en-US" sz="2667" dirty="0">
                <a:cs typeface="Times New Roman" panose="02020603050405020304" pitchFamily="18" charset="0"/>
              </a:rPr>
              <a:t>The decision maker assigns importance weights to each attribute.</a:t>
            </a:r>
          </a:p>
          <a:p>
            <a:pPr>
              <a:defRPr/>
            </a:pPr>
            <a:r>
              <a:rPr lang="en-US" sz="2667" dirty="0">
                <a:cs typeface="Times New Roman" panose="02020603050405020304" pitchFamily="18" charset="0"/>
              </a:rPr>
              <a:t>Alternatives are ranked and evaluated.</a:t>
            </a:r>
          </a:p>
        </p:txBody>
      </p:sp>
    </p:spTree>
    <p:extLst>
      <p:ext uri="{BB962C8B-B14F-4D97-AF65-F5344CB8AC3E}">
        <p14:creationId xmlns:p14="http://schemas.microsoft.com/office/powerpoint/2010/main" val="14227599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370942"/>
            <a:ext cx="8229600" cy="1143000"/>
          </a:xfrm>
        </p:spPr>
        <p:txBody>
          <a:bodyPr/>
          <a:lstStyle/>
          <a:p>
            <a:r>
              <a:rPr lang="en-US" altLang="en-US" dirty="0" smtClean="0">
                <a:latin typeface="+mn-lt"/>
                <a:cs typeface="Times New Roman" panose="02020603050405020304" pitchFamily="18" charset="0"/>
              </a:rPr>
              <a:t>Simple Additive Weighting Method</a:t>
            </a:r>
          </a:p>
        </p:txBody>
      </p:sp>
      <p:sp>
        <p:nvSpPr>
          <p:cNvPr id="3" name="Content Placeholder 2"/>
          <p:cNvSpPr>
            <a:spLocks noGrp="1"/>
          </p:cNvSpPr>
          <p:nvPr>
            <p:ph idx="1"/>
          </p:nvPr>
        </p:nvSpPr>
        <p:spPr>
          <a:xfrm>
            <a:off x="457200" y="1513489"/>
            <a:ext cx="8229600" cy="4358289"/>
          </a:xfrm>
        </p:spPr>
        <p:txBody>
          <a:bodyPr>
            <a:normAutofit/>
          </a:bodyPr>
          <a:lstStyle/>
          <a:p>
            <a:pPr>
              <a:defRPr/>
            </a:pPr>
            <a:r>
              <a:rPr lang="en-US" sz="2933" dirty="0">
                <a:cs typeface="Times New Roman" panose="02020603050405020304" pitchFamily="18" charset="0"/>
              </a:rPr>
              <a:t>The decision maker can then obtain a total score for each alternative simply by </a:t>
            </a:r>
          </a:p>
          <a:p>
            <a:pPr lvl="1">
              <a:defRPr/>
            </a:pPr>
            <a:r>
              <a:rPr lang="en-US" sz="2400" dirty="0">
                <a:cs typeface="Times New Roman" panose="02020603050405020304" pitchFamily="18" charset="0"/>
              </a:rPr>
              <a:t>Multiplying the scale rating for each attribute value by the importance weight assigned to the attribute</a:t>
            </a:r>
          </a:p>
          <a:p>
            <a:pPr lvl="1">
              <a:defRPr/>
            </a:pPr>
            <a:r>
              <a:rPr lang="en-US" sz="2400" dirty="0">
                <a:cs typeface="Times New Roman" panose="02020603050405020304" pitchFamily="18" charset="0"/>
              </a:rPr>
              <a:t>Summing these products over all attributes. </a:t>
            </a:r>
          </a:p>
          <a:p>
            <a:pPr>
              <a:defRPr/>
            </a:pPr>
            <a:r>
              <a:rPr lang="en-US" sz="2933" dirty="0">
                <a:cs typeface="Times New Roman" panose="02020603050405020304" pitchFamily="18" charset="0"/>
              </a:rPr>
              <a:t>After the total scores are computed for each alternative, the alternative with the highest score is the one prescribed to the decision maker.</a:t>
            </a:r>
          </a:p>
        </p:txBody>
      </p:sp>
    </p:spTree>
    <p:extLst>
      <p:ext uri="{BB962C8B-B14F-4D97-AF65-F5344CB8AC3E}">
        <p14:creationId xmlns:p14="http://schemas.microsoft.com/office/powerpoint/2010/main" val="219697582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442895"/>
            <a:ext cx="8229600" cy="1143000"/>
          </a:xfrm>
        </p:spPr>
        <p:txBody>
          <a:bodyPr/>
          <a:lstStyle/>
          <a:p>
            <a:r>
              <a:rPr lang="en-US" altLang="en-US" dirty="0" smtClean="0">
                <a:latin typeface="+mn-lt"/>
                <a:cs typeface="Times New Roman" panose="02020603050405020304" pitchFamily="18" charset="0"/>
              </a:rPr>
              <a:t>SAW Precautions</a:t>
            </a:r>
          </a:p>
        </p:txBody>
      </p:sp>
      <p:sp>
        <p:nvSpPr>
          <p:cNvPr id="10243" name="Content Placeholder 2"/>
          <p:cNvSpPr>
            <a:spLocks noGrp="1"/>
          </p:cNvSpPr>
          <p:nvPr>
            <p:ph idx="1"/>
          </p:nvPr>
        </p:nvSpPr>
        <p:spPr>
          <a:xfrm>
            <a:off x="457200" y="1361966"/>
            <a:ext cx="8229600" cy="4481785"/>
          </a:xfrm>
        </p:spPr>
        <p:txBody>
          <a:bodyPr>
            <a:normAutofit fontScale="92500" lnSpcReduction="10000"/>
          </a:bodyPr>
          <a:lstStyle/>
          <a:p>
            <a:r>
              <a:rPr lang="en-US" altLang="en-US" dirty="0" smtClean="0">
                <a:cs typeface="Times New Roman" panose="02020603050405020304" pitchFamily="18" charset="0"/>
              </a:rPr>
              <a:t>Important precaution when developing decision models:</a:t>
            </a:r>
          </a:p>
          <a:p>
            <a:pPr lvl="1"/>
            <a:r>
              <a:rPr lang="en-US" altLang="en-US" sz="2933" dirty="0">
                <a:cs typeface="Times New Roman" panose="02020603050405020304" pitchFamily="18" charset="0"/>
              </a:rPr>
              <a:t>Scaling</a:t>
            </a:r>
          </a:p>
          <a:p>
            <a:pPr lvl="2"/>
            <a:r>
              <a:rPr lang="en-US" altLang="en-US" sz="2533" dirty="0">
                <a:cs typeface="Times New Roman" panose="02020603050405020304" pitchFamily="18" charset="0"/>
              </a:rPr>
              <a:t>Scaling of criteria value can greatly influence the impact of single criteria and thus the ranking. </a:t>
            </a:r>
          </a:p>
          <a:p>
            <a:pPr lvl="2"/>
            <a:r>
              <a:rPr lang="en-US" altLang="en-US" sz="2533" dirty="0">
                <a:cs typeface="Times New Roman" panose="02020603050405020304" pitchFamily="18" charset="0"/>
              </a:rPr>
              <a:t>To avoid this problem, all values within a criterion are normalized.</a:t>
            </a:r>
          </a:p>
          <a:p>
            <a:pPr lvl="1"/>
            <a:r>
              <a:rPr lang="en-US" altLang="en-US" sz="2933" dirty="0">
                <a:cs typeface="Times New Roman" panose="02020603050405020304" pitchFamily="18" charset="0"/>
              </a:rPr>
              <a:t>Independence</a:t>
            </a:r>
          </a:p>
          <a:p>
            <a:pPr lvl="2"/>
            <a:r>
              <a:rPr lang="en-US" altLang="en-US" sz="2533" dirty="0">
                <a:cs typeface="Times New Roman" panose="02020603050405020304" pitchFamily="18" charset="0"/>
              </a:rPr>
              <a:t>Care should be taken so that all the criteria are independent, thus avoiding overweighing the effects of a single criterion.</a:t>
            </a:r>
          </a:p>
          <a:p>
            <a:endParaRPr lang="en-US" altLang="en-US" dirty="0" smtClean="0">
              <a:cs typeface="Times New Roman" panose="02020603050405020304" pitchFamily="18" charset="0"/>
            </a:endParaRPr>
          </a:p>
        </p:txBody>
      </p:sp>
    </p:spTree>
    <p:extLst>
      <p:ext uri="{BB962C8B-B14F-4D97-AF65-F5344CB8AC3E}">
        <p14:creationId xmlns:p14="http://schemas.microsoft.com/office/powerpoint/2010/main" val="327859311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z="4000">
                <a:latin typeface="+mn-lt"/>
                <a:cs typeface="Times New Roman" panose="02020603050405020304" pitchFamily="18" charset="0"/>
              </a:rPr>
              <a:t>SAW</a:t>
            </a:r>
            <a:endParaRPr lang="en-US" altLang="en-US" smtClean="0">
              <a:latin typeface="+mn-lt"/>
              <a:cs typeface="Times New Roman" panose="02020603050405020304" pitchFamily="18" charset="0"/>
            </a:endParaRPr>
          </a:p>
        </p:txBody>
      </p:sp>
      <p:sp>
        <p:nvSpPr>
          <p:cNvPr id="11267" name="Rectangle 3"/>
          <p:cNvSpPr>
            <a:spLocks noGrp="1" noChangeArrowheads="1"/>
          </p:cNvSpPr>
          <p:nvPr>
            <p:ph type="body" idx="1"/>
          </p:nvPr>
        </p:nvSpPr>
        <p:spPr>
          <a:xfrm>
            <a:off x="685800" y="1295400"/>
            <a:ext cx="8458200" cy="4437184"/>
          </a:xfrm>
        </p:spPr>
        <p:txBody>
          <a:bodyPr/>
          <a:lstStyle/>
          <a:p>
            <a:r>
              <a:rPr lang="en-US" altLang="en-US" sz="2400" dirty="0">
                <a:cs typeface="Times New Roman" panose="02020603050405020304" pitchFamily="18" charset="0"/>
              </a:rPr>
              <a:t>Simple Additive Weighting - Weighted Average </a:t>
            </a:r>
          </a:p>
          <a:p>
            <a:r>
              <a:rPr lang="en-US" altLang="en-US" sz="2400" dirty="0">
                <a:cs typeface="Times New Roman" panose="02020603050405020304" pitchFamily="18" charset="0"/>
              </a:rPr>
              <a:t>Weighted Average score in the SAW is obtained by adding contributions from each attribute. </a:t>
            </a:r>
          </a:p>
          <a:p>
            <a:r>
              <a:rPr lang="en-US" altLang="en-US" sz="2400" dirty="0">
                <a:cs typeface="Times New Roman" panose="02020603050405020304" pitchFamily="18" charset="0"/>
              </a:rPr>
              <a:t>A common numerical scaling system such as normalization is required to permit addition among attribute values.</a:t>
            </a:r>
          </a:p>
          <a:p>
            <a:r>
              <a:rPr lang="en-US" altLang="en-US" sz="2400" dirty="0">
                <a:cs typeface="Times New Roman" panose="02020603050405020304" pitchFamily="18" charset="0"/>
              </a:rPr>
              <a:t>Value of an alternative can be expressed as:</a:t>
            </a:r>
          </a:p>
          <a:p>
            <a:pPr>
              <a:buFontTx/>
              <a:buNone/>
            </a:pPr>
            <a:r>
              <a:rPr lang="en-US" altLang="en-US" sz="2400" i="1" dirty="0">
                <a:cs typeface="Times New Roman" panose="02020603050405020304" pitchFamily="18" charset="0"/>
              </a:rPr>
              <a:t>		</a:t>
            </a:r>
          </a:p>
          <a:p>
            <a:pPr lvl="1">
              <a:buFontTx/>
              <a:buNone/>
            </a:pPr>
            <a:r>
              <a:rPr lang="en-US" altLang="en-US" sz="2000" i="1" dirty="0">
                <a:cs typeface="Times New Roman" panose="02020603050405020304" pitchFamily="18" charset="0"/>
              </a:rPr>
              <a:t>V</a:t>
            </a:r>
            <a:r>
              <a:rPr lang="en-US" altLang="en-US" sz="2000" dirty="0">
                <a:cs typeface="Times New Roman" panose="02020603050405020304" pitchFamily="18" charset="0"/>
              </a:rPr>
              <a:t>(</a:t>
            </a:r>
            <a:r>
              <a:rPr lang="en-US" altLang="en-US" sz="2000" i="1" dirty="0" err="1">
                <a:cs typeface="Times New Roman" panose="02020603050405020304" pitchFamily="18" charset="0"/>
              </a:rPr>
              <a:t>a</a:t>
            </a:r>
            <a:r>
              <a:rPr lang="en-US" altLang="en-US" sz="2000" i="1" baseline="-30000" dirty="0" err="1">
                <a:cs typeface="Times New Roman" panose="02020603050405020304" pitchFamily="18" charset="0"/>
              </a:rPr>
              <a:t>i</a:t>
            </a:r>
            <a:r>
              <a:rPr lang="en-US" altLang="en-US" sz="2000" dirty="0">
                <a:cs typeface="Times New Roman" panose="02020603050405020304" pitchFamily="18" charset="0"/>
              </a:rPr>
              <a:t>) = </a:t>
            </a:r>
            <a:r>
              <a:rPr lang="en-US" altLang="en-US" sz="2000" i="1" dirty="0">
                <a:cs typeface="Times New Roman" panose="02020603050405020304" pitchFamily="18" charset="0"/>
              </a:rPr>
              <a:t>V</a:t>
            </a:r>
            <a:r>
              <a:rPr lang="en-US" altLang="en-US" sz="2000" i="1" baseline="-30000" dirty="0">
                <a:cs typeface="Times New Roman" panose="02020603050405020304" pitchFamily="18" charset="0"/>
              </a:rPr>
              <a:t>i</a:t>
            </a:r>
            <a:r>
              <a:rPr lang="en-US" altLang="en-US" sz="2000" dirty="0">
                <a:cs typeface="Times New Roman" panose="02020603050405020304" pitchFamily="18" charset="0"/>
              </a:rPr>
              <a:t> = </a:t>
            </a:r>
          </a:p>
        </p:txBody>
      </p:sp>
      <p:graphicFrame>
        <p:nvGraphicFramePr>
          <p:cNvPr id="11268" name="Object 4"/>
          <p:cNvGraphicFramePr>
            <a:graphicFrameLocks noChangeAspect="1"/>
          </p:cNvGraphicFramePr>
          <p:nvPr>
            <p:extLst/>
          </p:nvPr>
        </p:nvGraphicFramePr>
        <p:xfrm>
          <a:off x="2583963" y="3898900"/>
          <a:ext cx="1043517" cy="889000"/>
        </p:xfrm>
        <a:graphic>
          <a:graphicData uri="http://schemas.openxmlformats.org/presentationml/2006/ole">
            <mc:AlternateContent xmlns:mc="http://schemas.openxmlformats.org/markup-compatibility/2006">
              <mc:Choice xmlns:v="urn:schemas-microsoft-com:vml" Requires="v">
                <p:oleObj spid="_x0000_s1033" name="Equation" r:id="rId4" imgW="520474" imgH="444307" progId="Equation.3">
                  <p:embed/>
                </p:oleObj>
              </mc:Choice>
              <mc:Fallback>
                <p:oleObj name="Equation" r:id="rId4" imgW="520474" imgH="444307" progId="Equation.3">
                  <p:embed/>
                  <p:pic>
                    <p:nvPicPr>
                      <p:cNvPr id="1126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3963" y="3898900"/>
                        <a:ext cx="1043517"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93164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Technology</a:t>
            </a:r>
            <a:endParaRPr lang="en-US" dirty="0"/>
          </a:p>
        </p:txBody>
      </p:sp>
      <p:sp>
        <p:nvSpPr>
          <p:cNvPr id="3" name="Content Placeholder 2"/>
          <p:cNvSpPr>
            <a:spLocks noGrp="1"/>
          </p:cNvSpPr>
          <p:nvPr>
            <p:ph idx="1"/>
          </p:nvPr>
        </p:nvSpPr>
        <p:spPr/>
        <p:txBody>
          <a:bodyPr>
            <a:normAutofit/>
          </a:bodyPr>
          <a:lstStyle/>
          <a:p>
            <a:r>
              <a:rPr lang="en-US" dirty="0" smtClean="0"/>
              <a:t>Cloud Computing</a:t>
            </a:r>
          </a:p>
          <a:p>
            <a:pPr lvl="1"/>
            <a:r>
              <a:rPr lang="en-US" dirty="0" smtClean="0"/>
              <a:t>Benefits</a:t>
            </a:r>
          </a:p>
          <a:p>
            <a:pPr lvl="2"/>
            <a:r>
              <a:rPr lang="en-US" dirty="0" smtClean="0"/>
              <a:t>Up to date technology</a:t>
            </a:r>
          </a:p>
          <a:p>
            <a:pPr lvl="2"/>
            <a:r>
              <a:rPr lang="en-US" dirty="0" smtClean="0"/>
              <a:t>Lower price points</a:t>
            </a:r>
          </a:p>
          <a:p>
            <a:pPr lvl="2"/>
            <a:r>
              <a:rPr lang="en-US" dirty="0" smtClean="0"/>
              <a:t>Serve large numbers of customers</a:t>
            </a:r>
          </a:p>
          <a:p>
            <a:pPr lvl="2"/>
            <a:r>
              <a:rPr lang="en-US" dirty="0" smtClean="0"/>
              <a:t>Key information available on laptops and smartphones</a:t>
            </a:r>
          </a:p>
          <a:p>
            <a:pPr lvl="2"/>
            <a:endParaRPr lang="en-US" dirty="0"/>
          </a:p>
        </p:txBody>
      </p:sp>
    </p:spTree>
    <p:extLst>
      <p:ext uri="{BB962C8B-B14F-4D97-AF65-F5344CB8AC3E}">
        <p14:creationId xmlns:p14="http://schemas.microsoft.com/office/powerpoint/2010/main" val="12409074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57645"/>
            <a:ext cx="8229600" cy="1143000"/>
          </a:xfrm>
        </p:spPr>
        <p:txBody>
          <a:bodyPr>
            <a:normAutofit/>
          </a:bodyPr>
          <a:lstStyle/>
          <a:p>
            <a:r>
              <a:rPr lang="en-US" altLang="en-US" sz="4000" dirty="0">
                <a:latin typeface="+mn-lt"/>
                <a:cs typeface="Times New Roman" panose="02020603050405020304" pitchFamily="18" charset="0"/>
              </a:rPr>
              <a:t>SAW Example I</a:t>
            </a:r>
          </a:p>
        </p:txBody>
      </p:sp>
      <p:sp>
        <p:nvSpPr>
          <p:cNvPr id="13315" name="Rectangle 3"/>
          <p:cNvSpPr>
            <a:spLocks noGrp="1" noChangeArrowheads="1"/>
          </p:cNvSpPr>
          <p:nvPr>
            <p:ph type="body" idx="1"/>
          </p:nvPr>
        </p:nvSpPr>
        <p:spPr>
          <a:xfrm>
            <a:off x="457200" y="1166284"/>
            <a:ext cx="8229600" cy="4525433"/>
          </a:xfrm>
        </p:spPr>
        <p:txBody>
          <a:bodyPr/>
          <a:lstStyle/>
          <a:p>
            <a:r>
              <a:rPr lang="en-US" altLang="en-US" sz="2800" dirty="0">
                <a:cs typeface="Times New Roman" panose="02020603050405020304" pitchFamily="18" charset="0"/>
              </a:rPr>
              <a:t>Raw Data</a:t>
            </a:r>
            <a:endParaRPr lang="en-US" altLang="en-US" dirty="0" smtClean="0">
              <a:cs typeface="Times New Roman" panose="02020603050405020304" pitchFamily="18" charset="0"/>
            </a:endParaRPr>
          </a:p>
        </p:txBody>
      </p:sp>
      <p:graphicFrame>
        <p:nvGraphicFramePr>
          <p:cNvPr id="5" name="Table 4"/>
          <p:cNvGraphicFramePr>
            <a:graphicFrameLocks noGrp="1"/>
          </p:cNvGraphicFramePr>
          <p:nvPr>
            <p:extLst/>
          </p:nvPr>
        </p:nvGraphicFramePr>
        <p:xfrm>
          <a:off x="1253148" y="2008996"/>
          <a:ext cx="6637705" cy="3291840"/>
        </p:xfrm>
        <a:graphic>
          <a:graphicData uri="http://schemas.openxmlformats.org/drawingml/2006/table">
            <a:tbl>
              <a:tblPr>
                <a:tableStyleId>{ED083AE6-46FA-4A59-8FB0-9F97EB10719F}</a:tableStyleId>
              </a:tblPr>
              <a:tblGrid>
                <a:gridCol w="1312749">
                  <a:extLst>
                    <a:ext uri="{9D8B030D-6E8A-4147-A177-3AD203B41FA5}">
                      <a16:colId xmlns:a16="http://schemas.microsoft.com/office/drawing/2014/main" val="20000"/>
                    </a:ext>
                  </a:extLst>
                </a:gridCol>
                <a:gridCol w="1331239">
                  <a:extLst>
                    <a:ext uri="{9D8B030D-6E8A-4147-A177-3AD203B41FA5}">
                      <a16:colId xmlns:a16="http://schemas.microsoft.com/office/drawing/2014/main" val="20001"/>
                    </a:ext>
                  </a:extLst>
                </a:gridCol>
                <a:gridCol w="1331239">
                  <a:extLst>
                    <a:ext uri="{9D8B030D-6E8A-4147-A177-3AD203B41FA5}">
                      <a16:colId xmlns:a16="http://schemas.microsoft.com/office/drawing/2014/main" val="20002"/>
                    </a:ext>
                  </a:extLst>
                </a:gridCol>
                <a:gridCol w="1331239">
                  <a:extLst>
                    <a:ext uri="{9D8B030D-6E8A-4147-A177-3AD203B41FA5}">
                      <a16:colId xmlns:a16="http://schemas.microsoft.com/office/drawing/2014/main" val="20003"/>
                    </a:ext>
                  </a:extLst>
                </a:gridCol>
                <a:gridCol w="1331239">
                  <a:extLst>
                    <a:ext uri="{9D8B030D-6E8A-4147-A177-3AD203B41FA5}">
                      <a16:colId xmlns:a16="http://schemas.microsoft.com/office/drawing/2014/main" val="20004"/>
                    </a:ext>
                  </a:extLst>
                </a:gridCol>
              </a:tblGrid>
              <a:tr h="365760">
                <a:tc>
                  <a:txBody>
                    <a:bodyPr/>
                    <a:lstStyle/>
                    <a:p>
                      <a:pPr algn="l" fontAlgn="b"/>
                      <a:endParaRPr lang="en-US" sz="1600" b="0" i="0" u="none" strike="noStrike">
                        <a:effectLst/>
                        <a:latin typeface="Arial" panose="020B0604020202020204" pitchFamily="34" charset="0"/>
                      </a:endParaRPr>
                    </a:p>
                  </a:txBody>
                  <a:tcPr marL="60960" marR="60960" marT="60960" marB="60960" anchor="b"/>
                </a:tc>
                <a:tc>
                  <a:txBody>
                    <a:bodyPr/>
                    <a:lstStyle/>
                    <a:p>
                      <a:pPr algn="l" fontAlgn="b"/>
                      <a:r>
                        <a:rPr lang="en-US" sz="1600" u="none" strike="noStrike">
                          <a:effectLst/>
                        </a:rPr>
                        <a:t>MINIMIZE</a:t>
                      </a:r>
                      <a:endParaRPr lang="en-US" sz="1600" b="0" i="0" u="none" strike="noStrike">
                        <a:effectLst/>
                        <a:latin typeface="Arial" panose="020B0604020202020204" pitchFamily="34" charset="0"/>
                      </a:endParaRPr>
                    </a:p>
                  </a:txBody>
                  <a:tcPr marL="60960" marR="60960" marT="60960" marB="60960" anchor="b"/>
                </a:tc>
                <a:tc>
                  <a:txBody>
                    <a:bodyPr/>
                    <a:lstStyle/>
                    <a:p>
                      <a:pPr algn="l" fontAlgn="b"/>
                      <a:r>
                        <a:rPr lang="en-US" sz="1600" u="none" strike="noStrike">
                          <a:effectLst/>
                        </a:rPr>
                        <a:t>MAXIMIZE</a:t>
                      </a:r>
                      <a:endParaRPr lang="en-US" sz="1600" b="0" i="0" u="none" strike="noStrike">
                        <a:effectLst/>
                        <a:latin typeface="Arial" panose="020B0604020202020204" pitchFamily="34" charset="0"/>
                      </a:endParaRPr>
                    </a:p>
                  </a:txBody>
                  <a:tcPr marL="60960" marR="60960" marT="60960" marB="60960" anchor="b"/>
                </a:tc>
                <a:tc>
                  <a:txBody>
                    <a:bodyPr/>
                    <a:lstStyle/>
                    <a:p>
                      <a:pPr algn="l" fontAlgn="b"/>
                      <a:r>
                        <a:rPr lang="en-US" sz="1600" u="none" strike="noStrike">
                          <a:effectLst/>
                        </a:rPr>
                        <a:t>MAXIMIZE</a:t>
                      </a:r>
                      <a:endParaRPr lang="en-US" sz="1600" b="0" i="0" u="none" strike="noStrike">
                        <a:effectLst/>
                        <a:latin typeface="Arial" panose="020B0604020202020204" pitchFamily="34" charset="0"/>
                      </a:endParaRPr>
                    </a:p>
                  </a:txBody>
                  <a:tcPr marL="60960" marR="60960" marT="60960" marB="60960" anchor="b"/>
                </a:tc>
                <a:tc>
                  <a:txBody>
                    <a:bodyPr/>
                    <a:lstStyle/>
                    <a:p>
                      <a:pPr algn="l" fontAlgn="b"/>
                      <a:r>
                        <a:rPr lang="en-US" sz="1600" u="none" strike="noStrike">
                          <a:effectLst/>
                        </a:rPr>
                        <a:t>MAXIMIZE</a:t>
                      </a:r>
                      <a:endParaRPr lang="en-US" sz="1600" b="0" i="0" u="none" strike="noStrike">
                        <a:effectLst/>
                        <a:latin typeface="Arial" panose="020B0604020202020204" pitchFamily="34" charset="0"/>
                      </a:endParaRPr>
                    </a:p>
                  </a:txBody>
                  <a:tcPr marL="60960" marR="60960" marT="60960" marB="60960" anchor="b"/>
                </a:tc>
                <a:extLst>
                  <a:ext uri="{0D108BD9-81ED-4DB2-BD59-A6C34878D82A}">
                    <a16:rowId xmlns:a16="http://schemas.microsoft.com/office/drawing/2014/main" val="10000"/>
                  </a:ext>
                </a:extLst>
              </a:tr>
              <a:tr h="365760">
                <a:tc>
                  <a:txBody>
                    <a:bodyPr/>
                    <a:lstStyle/>
                    <a:p>
                      <a:pPr algn="l" fontAlgn="b"/>
                      <a:r>
                        <a:rPr lang="en-US" sz="1600" u="none" strike="noStrike">
                          <a:effectLst/>
                        </a:rPr>
                        <a:t>Alternative</a:t>
                      </a:r>
                      <a:endParaRPr lang="en-US" sz="1600" b="0" i="0" u="none" strike="noStrike">
                        <a:effectLst/>
                        <a:latin typeface="Arial" panose="020B0604020202020204" pitchFamily="34" charset="0"/>
                      </a:endParaRPr>
                    </a:p>
                  </a:txBody>
                  <a:tcPr marL="60960" marR="60960" marT="60960" marB="60960" anchor="b"/>
                </a:tc>
                <a:tc>
                  <a:txBody>
                    <a:bodyPr/>
                    <a:lstStyle/>
                    <a:p>
                      <a:pPr algn="l" fontAlgn="b"/>
                      <a:r>
                        <a:rPr lang="en-US" sz="1600" u="none" strike="noStrike" dirty="0">
                          <a:effectLst/>
                        </a:rPr>
                        <a:t>Price</a:t>
                      </a:r>
                      <a:endParaRPr lang="en-US" sz="1600" b="0" i="0" u="none" strike="noStrike" dirty="0">
                        <a:effectLst/>
                        <a:latin typeface="Arial" panose="020B0604020202020204" pitchFamily="34" charset="0"/>
                      </a:endParaRPr>
                    </a:p>
                  </a:txBody>
                  <a:tcPr marL="60960" marR="60960" marT="60960" marB="60960" anchor="b"/>
                </a:tc>
                <a:tc>
                  <a:txBody>
                    <a:bodyPr/>
                    <a:lstStyle/>
                    <a:p>
                      <a:pPr algn="l" fontAlgn="b"/>
                      <a:r>
                        <a:rPr lang="en-US" sz="1600" u="none" strike="noStrike">
                          <a:effectLst/>
                        </a:rPr>
                        <a:t>Comfort</a:t>
                      </a:r>
                      <a:endParaRPr lang="en-US" sz="1600" b="0" i="0" u="none" strike="noStrike">
                        <a:effectLst/>
                        <a:latin typeface="Arial" panose="020B0604020202020204" pitchFamily="34" charset="0"/>
                      </a:endParaRPr>
                    </a:p>
                  </a:txBody>
                  <a:tcPr marL="60960" marR="60960" marT="60960" marB="60960" anchor="b"/>
                </a:tc>
                <a:tc>
                  <a:txBody>
                    <a:bodyPr/>
                    <a:lstStyle/>
                    <a:p>
                      <a:pPr algn="l" fontAlgn="b"/>
                      <a:r>
                        <a:rPr lang="en-US" sz="1600" u="none" strike="noStrike">
                          <a:effectLst/>
                        </a:rPr>
                        <a:t>Performance</a:t>
                      </a:r>
                      <a:endParaRPr lang="en-US" sz="1600" b="0" i="0" u="none" strike="noStrike">
                        <a:effectLst/>
                        <a:latin typeface="Arial" panose="020B0604020202020204" pitchFamily="34" charset="0"/>
                      </a:endParaRPr>
                    </a:p>
                  </a:txBody>
                  <a:tcPr marL="60960" marR="60960" marT="60960" marB="60960" anchor="b"/>
                </a:tc>
                <a:tc>
                  <a:txBody>
                    <a:bodyPr/>
                    <a:lstStyle/>
                    <a:p>
                      <a:pPr algn="l" fontAlgn="b"/>
                      <a:r>
                        <a:rPr lang="en-US" sz="1600" u="none" strike="noStrike">
                          <a:effectLst/>
                        </a:rPr>
                        <a:t>Design</a:t>
                      </a:r>
                      <a:endParaRPr lang="en-US" sz="1600" b="0" i="0" u="none" strike="noStrike">
                        <a:effectLst/>
                        <a:latin typeface="Arial" panose="020B0604020202020204" pitchFamily="34" charset="0"/>
                      </a:endParaRPr>
                    </a:p>
                  </a:txBody>
                  <a:tcPr marL="60960" marR="60960" marT="60960" marB="60960" anchor="b"/>
                </a:tc>
                <a:extLst>
                  <a:ext uri="{0D108BD9-81ED-4DB2-BD59-A6C34878D82A}">
                    <a16:rowId xmlns:a16="http://schemas.microsoft.com/office/drawing/2014/main" val="10001"/>
                  </a:ext>
                </a:extLst>
              </a:tr>
              <a:tr h="365760">
                <a:tc>
                  <a:txBody>
                    <a:bodyPr/>
                    <a:lstStyle/>
                    <a:p>
                      <a:pPr algn="l" fontAlgn="b"/>
                      <a:r>
                        <a:rPr lang="en-US" sz="1600" u="none" strike="noStrike">
                          <a:effectLst/>
                        </a:rPr>
                        <a:t>A1</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300</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3</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3</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3</a:t>
                      </a:r>
                      <a:endParaRPr lang="en-US" sz="1600" b="0" i="0" u="none" strike="noStrike">
                        <a:effectLst/>
                        <a:latin typeface="Arial" panose="020B0604020202020204" pitchFamily="34" charset="0"/>
                      </a:endParaRPr>
                    </a:p>
                  </a:txBody>
                  <a:tcPr marL="60960" marR="60960" marT="60960" marB="60960" anchor="b"/>
                </a:tc>
                <a:extLst>
                  <a:ext uri="{0D108BD9-81ED-4DB2-BD59-A6C34878D82A}">
                    <a16:rowId xmlns:a16="http://schemas.microsoft.com/office/drawing/2014/main" val="10002"/>
                  </a:ext>
                </a:extLst>
              </a:tr>
              <a:tr h="365760">
                <a:tc>
                  <a:txBody>
                    <a:bodyPr/>
                    <a:lstStyle/>
                    <a:p>
                      <a:pPr algn="l" fontAlgn="b"/>
                      <a:r>
                        <a:rPr lang="en-US" sz="1600" u="none" strike="noStrike">
                          <a:effectLst/>
                        </a:rPr>
                        <a:t>A2</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250</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3</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2</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3</a:t>
                      </a:r>
                      <a:endParaRPr lang="en-US" sz="1600" b="0" i="0" u="none" strike="noStrike">
                        <a:effectLst/>
                        <a:latin typeface="Arial" panose="020B0604020202020204" pitchFamily="34" charset="0"/>
                      </a:endParaRPr>
                    </a:p>
                  </a:txBody>
                  <a:tcPr marL="60960" marR="60960" marT="60960" marB="60960" anchor="b"/>
                </a:tc>
                <a:extLst>
                  <a:ext uri="{0D108BD9-81ED-4DB2-BD59-A6C34878D82A}">
                    <a16:rowId xmlns:a16="http://schemas.microsoft.com/office/drawing/2014/main" val="10003"/>
                  </a:ext>
                </a:extLst>
              </a:tr>
              <a:tr h="365760">
                <a:tc>
                  <a:txBody>
                    <a:bodyPr/>
                    <a:lstStyle/>
                    <a:p>
                      <a:pPr algn="l" fontAlgn="b"/>
                      <a:r>
                        <a:rPr lang="en-US" sz="1600" u="none" strike="noStrike">
                          <a:effectLst/>
                        </a:rPr>
                        <a:t>A3</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250</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2</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3</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3</a:t>
                      </a:r>
                      <a:endParaRPr lang="en-US" sz="1600" b="0" i="0" u="none" strike="noStrike">
                        <a:effectLst/>
                        <a:latin typeface="Arial" panose="020B0604020202020204" pitchFamily="34" charset="0"/>
                      </a:endParaRPr>
                    </a:p>
                  </a:txBody>
                  <a:tcPr marL="60960" marR="60960" marT="60960" marB="60960" anchor="b"/>
                </a:tc>
                <a:extLst>
                  <a:ext uri="{0D108BD9-81ED-4DB2-BD59-A6C34878D82A}">
                    <a16:rowId xmlns:a16="http://schemas.microsoft.com/office/drawing/2014/main" val="10004"/>
                  </a:ext>
                </a:extLst>
              </a:tr>
              <a:tr h="365760">
                <a:tc>
                  <a:txBody>
                    <a:bodyPr/>
                    <a:lstStyle/>
                    <a:p>
                      <a:pPr algn="l" fontAlgn="b"/>
                      <a:r>
                        <a:rPr lang="en-US" sz="1600" u="none" strike="noStrike">
                          <a:effectLst/>
                        </a:rPr>
                        <a:t>A4</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200</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2</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3</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2</a:t>
                      </a:r>
                      <a:endParaRPr lang="en-US" sz="1600" b="0" i="0" u="none" strike="noStrike">
                        <a:effectLst/>
                        <a:latin typeface="Arial" panose="020B0604020202020204" pitchFamily="34" charset="0"/>
                      </a:endParaRPr>
                    </a:p>
                  </a:txBody>
                  <a:tcPr marL="60960" marR="60960" marT="60960" marB="60960" anchor="b"/>
                </a:tc>
                <a:extLst>
                  <a:ext uri="{0D108BD9-81ED-4DB2-BD59-A6C34878D82A}">
                    <a16:rowId xmlns:a16="http://schemas.microsoft.com/office/drawing/2014/main" val="10005"/>
                  </a:ext>
                </a:extLst>
              </a:tr>
              <a:tr h="365760">
                <a:tc>
                  <a:txBody>
                    <a:bodyPr/>
                    <a:lstStyle/>
                    <a:p>
                      <a:pPr algn="l" fontAlgn="b"/>
                      <a:r>
                        <a:rPr lang="en-US" sz="1600" u="none" strike="noStrike">
                          <a:effectLst/>
                        </a:rPr>
                        <a:t>A5</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200</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2</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2</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3</a:t>
                      </a:r>
                      <a:endParaRPr lang="en-US" sz="1600" b="0" i="0" u="none" strike="noStrike">
                        <a:effectLst/>
                        <a:latin typeface="Arial" panose="020B0604020202020204" pitchFamily="34" charset="0"/>
                      </a:endParaRPr>
                    </a:p>
                  </a:txBody>
                  <a:tcPr marL="60960" marR="60960" marT="60960" marB="60960" anchor="b"/>
                </a:tc>
                <a:extLst>
                  <a:ext uri="{0D108BD9-81ED-4DB2-BD59-A6C34878D82A}">
                    <a16:rowId xmlns:a16="http://schemas.microsoft.com/office/drawing/2014/main" val="10006"/>
                  </a:ext>
                </a:extLst>
              </a:tr>
              <a:tr h="365760">
                <a:tc>
                  <a:txBody>
                    <a:bodyPr/>
                    <a:lstStyle/>
                    <a:p>
                      <a:pPr algn="l" fontAlgn="b"/>
                      <a:r>
                        <a:rPr lang="en-US" sz="1600" u="none" strike="noStrike">
                          <a:effectLst/>
                        </a:rPr>
                        <a:t>A6</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200</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1</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3</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3</a:t>
                      </a:r>
                      <a:endParaRPr lang="en-US" sz="1600" b="0" i="0" u="none" strike="noStrike">
                        <a:effectLst/>
                        <a:latin typeface="Arial" panose="020B0604020202020204" pitchFamily="34" charset="0"/>
                      </a:endParaRPr>
                    </a:p>
                  </a:txBody>
                  <a:tcPr marL="60960" marR="60960" marT="60960" marB="60960" anchor="b"/>
                </a:tc>
                <a:extLst>
                  <a:ext uri="{0D108BD9-81ED-4DB2-BD59-A6C34878D82A}">
                    <a16:rowId xmlns:a16="http://schemas.microsoft.com/office/drawing/2014/main" val="10007"/>
                  </a:ext>
                </a:extLst>
              </a:tr>
              <a:tr h="365760">
                <a:tc>
                  <a:txBody>
                    <a:bodyPr/>
                    <a:lstStyle/>
                    <a:p>
                      <a:pPr algn="l" fontAlgn="b"/>
                      <a:r>
                        <a:rPr lang="en-US" sz="1600" u="none" strike="noStrike">
                          <a:effectLst/>
                        </a:rPr>
                        <a:t>A7</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100</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1</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a:effectLst/>
                        </a:rPr>
                        <a:t>2</a:t>
                      </a:r>
                      <a:endParaRPr lang="en-US" sz="1600" b="0" i="0" u="none" strike="noStrike">
                        <a:effectLst/>
                        <a:latin typeface="Arial" panose="020B0604020202020204" pitchFamily="34" charset="0"/>
                      </a:endParaRPr>
                    </a:p>
                  </a:txBody>
                  <a:tcPr marL="60960" marR="60960" marT="60960" marB="60960" anchor="b"/>
                </a:tc>
                <a:tc>
                  <a:txBody>
                    <a:bodyPr/>
                    <a:lstStyle/>
                    <a:p>
                      <a:pPr algn="r" fontAlgn="b"/>
                      <a:r>
                        <a:rPr lang="en-US" sz="1600" u="none" strike="noStrike" dirty="0">
                          <a:effectLst/>
                        </a:rPr>
                        <a:t>2</a:t>
                      </a:r>
                      <a:endParaRPr lang="en-US" sz="1600" b="0" i="0" u="none" strike="noStrike" dirty="0">
                        <a:effectLst/>
                        <a:latin typeface="Arial" panose="020B0604020202020204" pitchFamily="34" charset="0"/>
                      </a:endParaRPr>
                    </a:p>
                  </a:txBody>
                  <a:tcPr marL="60960" marR="60960" marT="60960" marB="60960" anchor="b"/>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5732843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08152" y="312939"/>
            <a:ext cx="8229600" cy="1143000"/>
          </a:xfrm>
        </p:spPr>
        <p:txBody>
          <a:bodyPr>
            <a:normAutofit/>
          </a:bodyPr>
          <a:lstStyle/>
          <a:p>
            <a:r>
              <a:rPr lang="en-US" altLang="en-US" sz="4000" dirty="0">
                <a:latin typeface="+mn-lt"/>
                <a:cs typeface="Times New Roman" panose="02020603050405020304" pitchFamily="18" charset="0"/>
              </a:rPr>
              <a:t>SAW Example I</a:t>
            </a:r>
          </a:p>
        </p:txBody>
      </p:sp>
      <p:sp>
        <p:nvSpPr>
          <p:cNvPr id="15363" name="Rectangle 3"/>
          <p:cNvSpPr>
            <a:spLocks noGrp="1" noChangeArrowheads="1"/>
          </p:cNvSpPr>
          <p:nvPr>
            <p:ph type="body" idx="1"/>
          </p:nvPr>
        </p:nvSpPr>
        <p:spPr>
          <a:xfrm>
            <a:off x="445477" y="1166284"/>
            <a:ext cx="8392584" cy="4525433"/>
          </a:xfrm>
        </p:spPr>
        <p:txBody>
          <a:bodyPr/>
          <a:lstStyle/>
          <a:p>
            <a:r>
              <a:rPr lang="en-US" altLang="en-US" sz="2800" dirty="0">
                <a:cs typeface="Times New Roman" panose="02020603050405020304" pitchFamily="18" charset="0"/>
              </a:rPr>
              <a:t>Find Best Score Based on Minimizing or Maximizing</a:t>
            </a:r>
            <a:endParaRPr lang="en-US" altLang="en-US" dirty="0" smtClean="0">
              <a:cs typeface="Times New Roman" panose="02020603050405020304" pitchFamily="18" charset="0"/>
            </a:endParaRPr>
          </a:p>
        </p:txBody>
      </p:sp>
      <p:sp>
        <p:nvSpPr>
          <p:cNvPr id="3" name="Left Arrow 2"/>
          <p:cNvSpPr/>
          <p:nvPr/>
        </p:nvSpPr>
        <p:spPr>
          <a:xfrm>
            <a:off x="7807570" y="4875893"/>
            <a:ext cx="1030492" cy="323851"/>
          </a:xfrm>
          <a:prstGeom prst="leftArrow">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sz="2400">
              <a:cs typeface="Times New Roman" panose="02020603050405020304" pitchFamily="18" charset="0"/>
            </a:endParaRPr>
          </a:p>
        </p:txBody>
      </p:sp>
      <p:graphicFrame>
        <p:nvGraphicFramePr>
          <p:cNvPr id="4" name="Table 3"/>
          <p:cNvGraphicFramePr>
            <a:graphicFrameLocks noGrp="1"/>
          </p:cNvGraphicFramePr>
          <p:nvPr>
            <p:extLst/>
          </p:nvPr>
        </p:nvGraphicFramePr>
        <p:xfrm>
          <a:off x="1233217" y="1996963"/>
          <a:ext cx="6511448" cy="3153730"/>
        </p:xfrm>
        <a:graphic>
          <a:graphicData uri="http://schemas.openxmlformats.org/drawingml/2006/table">
            <a:tbl>
              <a:tblPr>
                <a:tableStyleId>{ED083AE6-46FA-4A59-8FB0-9F97EB10719F}</a:tableStyleId>
              </a:tblPr>
              <a:tblGrid>
                <a:gridCol w="1287780">
                  <a:extLst>
                    <a:ext uri="{9D8B030D-6E8A-4147-A177-3AD203B41FA5}">
                      <a16:colId xmlns:a16="http://schemas.microsoft.com/office/drawing/2014/main" val="20000"/>
                    </a:ext>
                  </a:extLst>
                </a:gridCol>
                <a:gridCol w="1305917">
                  <a:extLst>
                    <a:ext uri="{9D8B030D-6E8A-4147-A177-3AD203B41FA5}">
                      <a16:colId xmlns:a16="http://schemas.microsoft.com/office/drawing/2014/main" val="20001"/>
                    </a:ext>
                  </a:extLst>
                </a:gridCol>
                <a:gridCol w="1305917">
                  <a:extLst>
                    <a:ext uri="{9D8B030D-6E8A-4147-A177-3AD203B41FA5}">
                      <a16:colId xmlns:a16="http://schemas.microsoft.com/office/drawing/2014/main" val="20002"/>
                    </a:ext>
                  </a:extLst>
                </a:gridCol>
                <a:gridCol w="1305917">
                  <a:extLst>
                    <a:ext uri="{9D8B030D-6E8A-4147-A177-3AD203B41FA5}">
                      <a16:colId xmlns:a16="http://schemas.microsoft.com/office/drawing/2014/main" val="20003"/>
                    </a:ext>
                  </a:extLst>
                </a:gridCol>
                <a:gridCol w="1305917">
                  <a:extLst>
                    <a:ext uri="{9D8B030D-6E8A-4147-A177-3AD203B41FA5}">
                      <a16:colId xmlns:a16="http://schemas.microsoft.com/office/drawing/2014/main" val="20004"/>
                    </a:ext>
                  </a:extLst>
                </a:gridCol>
              </a:tblGrid>
              <a:tr h="314129">
                <a:tc>
                  <a:txBody>
                    <a:bodyPr/>
                    <a:lstStyle/>
                    <a:p>
                      <a:pPr algn="l" fontAlgn="b"/>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dirty="0">
                          <a:effectLst/>
                        </a:rPr>
                        <a:t>MINIMIZE</a:t>
                      </a:r>
                      <a:endParaRPr lang="en-US" sz="1600" b="0" i="0" u="none" strike="noStrike" dirty="0">
                        <a:effectLst/>
                        <a:latin typeface="Arial" panose="020B0604020202020204" pitchFamily="34" charset="0"/>
                      </a:endParaRPr>
                    </a:p>
                  </a:txBody>
                  <a:tcPr marL="12700" marR="12700" marT="12700" marB="0" anchor="b"/>
                </a:tc>
                <a:tc>
                  <a:txBody>
                    <a:bodyPr/>
                    <a:lstStyle/>
                    <a:p>
                      <a:pPr algn="l" fontAlgn="b"/>
                      <a:r>
                        <a:rPr lang="en-US" sz="1600" u="none" strike="noStrike">
                          <a:effectLst/>
                        </a:rPr>
                        <a:t>MAXIMIZE</a:t>
                      </a:r>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MAXIMIZE</a:t>
                      </a:r>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MAXIMIZE</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0"/>
                  </a:ext>
                </a:extLst>
              </a:tr>
              <a:tr h="314129">
                <a:tc>
                  <a:txBody>
                    <a:bodyPr/>
                    <a:lstStyle/>
                    <a:p>
                      <a:pPr algn="l" fontAlgn="b"/>
                      <a:r>
                        <a:rPr lang="en-US" sz="1600" u="none" strike="noStrike">
                          <a:effectLst/>
                        </a:rPr>
                        <a:t>Alternative</a:t>
                      </a:r>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Price</a:t>
                      </a:r>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Comfort</a:t>
                      </a:r>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Performance</a:t>
                      </a:r>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Design</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1"/>
                  </a:ext>
                </a:extLst>
              </a:tr>
              <a:tr h="314129">
                <a:tc>
                  <a:txBody>
                    <a:bodyPr/>
                    <a:lstStyle/>
                    <a:p>
                      <a:pPr algn="l" fontAlgn="b"/>
                      <a:r>
                        <a:rPr lang="en-US" sz="1600" u="none" strike="noStrike">
                          <a:effectLst/>
                        </a:rPr>
                        <a:t>A1</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300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3</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3</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3</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2"/>
                  </a:ext>
                </a:extLst>
              </a:tr>
              <a:tr h="314129">
                <a:tc>
                  <a:txBody>
                    <a:bodyPr/>
                    <a:lstStyle/>
                    <a:p>
                      <a:pPr algn="l" fontAlgn="b"/>
                      <a:r>
                        <a:rPr lang="en-US" sz="1600" u="none" strike="noStrike">
                          <a:effectLst/>
                        </a:rPr>
                        <a:t>A2</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250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3</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2</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3</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3"/>
                  </a:ext>
                </a:extLst>
              </a:tr>
              <a:tr h="314129">
                <a:tc>
                  <a:txBody>
                    <a:bodyPr/>
                    <a:lstStyle/>
                    <a:p>
                      <a:pPr algn="l" fontAlgn="b"/>
                      <a:r>
                        <a:rPr lang="en-US" sz="1600" u="none" strike="noStrike">
                          <a:effectLst/>
                        </a:rPr>
                        <a:t>A3</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250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2</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3</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dirty="0">
                          <a:effectLst/>
                        </a:rPr>
                        <a:t>3</a:t>
                      </a:r>
                      <a:endParaRPr lang="en-US" sz="1600" b="0" i="0" u="none" strike="noStrike" dirty="0">
                        <a:effectLst/>
                        <a:latin typeface="Arial" panose="020B0604020202020204" pitchFamily="34" charset="0"/>
                      </a:endParaRPr>
                    </a:p>
                  </a:txBody>
                  <a:tcPr marL="12700" marR="12700" marT="12700" marB="0" anchor="b"/>
                </a:tc>
                <a:extLst>
                  <a:ext uri="{0D108BD9-81ED-4DB2-BD59-A6C34878D82A}">
                    <a16:rowId xmlns:a16="http://schemas.microsoft.com/office/drawing/2014/main" val="10004"/>
                  </a:ext>
                </a:extLst>
              </a:tr>
              <a:tr h="314129">
                <a:tc>
                  <a:txBody>
                    <a:bodyPr/>
                    <a:lstStyle/>
                    <a:p>
                      <a:pPr algn="l" fontAlgn="b"/>
                      <a:r>
                        <a:rPr lang="en-US" sz="1600" u="none" strike="noStrike">
                          <a:effectLst/>
                        </a:rPr>
                        <a:t>A4</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200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2</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3</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2</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5"/>
                  </a:ext>
                </a:extLst>
              </a:tr>
              <a:tr h="314129">
                <a:tc>
                  <a:txBody>
                    <a:bodyPr/>
                    <a:lstStyle/>
                    <a:p>
                      <a:pPr algn="l" fontAlgn="b"/>
                      <a:r>
                        <a:rPr lang="en-US" sz="1600" u="none" strike="noStrike">
                          <a:effectLst/>
                        </a:rPr>
                        <a:t>A5</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200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2</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2</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3</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6"/>
                  </a:ext>
                </a:extLst>
              </a:tr>
              <a:tr h="314129">
                <a:tc>
                  <a:txBody>
                    <a:bodyPr/>
                    <a:lstStyle/>
                    <a:p>
                      <a:pPr algn="l" fontAlgn="b"/>
                      <a:r>
                        <a:rPr lang="en-US" sz="1600" u="none" strike="noStrike">
                          <a:effectLst/>
                        </a:rPr>
                        <a:t>A6</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200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3</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3</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7"/>
                  </a:ext>
                </a:extLst>
              </a:tr>
              <a:tr h="314129">
                <a:tc>
                  <a:txBody>
                    <a:bodyPr/>
                    <a:lstStyle/>
                    <a:p>
                      <a:pPr algn="l" fontAlgn="b"/>
                      <a:r>
                        <a:rPr lang="en-US" sz="1600" u="none" strike="noStrike">
                          <a:effectLst/>
                        </a:rPr>
                        <a:t>A7</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2</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2</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8"/>
                  </a:ext>
                </a:extLst>
              </a:tr>
              <a:tr h="326569">
                <a:tc>
                  <a:txBody>
                    <a:bodyPr/>
                    <a:lstStyle/>
                    <a:p>
                      <a:pPr algn="l" fontAlgn="b"/>
                      <a:r>
                        <a:rPr lang="en-US" sz="1600" u="none" strike="noStrike">
                          <a:effectLst/>
                        </a:rPr>
                        <a:t>Best Score</a:t>
                      </a:r>
                      <a:endParaRPr lang="en-US" sz="1600" b="1"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a:t>
                      </a:r>
                      <a:endParaRPr lang="en-US" sz="1600" b="1"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3</a:t>
                      </a:r>
                      <a:endParaRPr lang="en-US" sz="1600" b="1"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3</a:t>
                      </a:r>
                      <a:endParaRPr lang="en-US" sz="1600" b="1"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dirty="0">
                          <a:effectLst/>
                        </a:rPr>
                        <a:t>3</a:t>
                      </a:r>
                      <a:endParaRPr lang="en-US" sz="1600" b="1" i="0" u="none" strike="noStrike" dirty="0">
                        <a:effectLst/>
                        <a:latin typeface="Arial" panose="020B0604020202020204" pitchFamily="34" charset="0"/>
                      </a:endParaRPr>
                    </a:p>
                  </a:txBody>
                  <a:tcPr marL="12700" marR="12700" marT="12700" marB="0" anchor="b"/>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20782261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344448"/>
            <a:ext cx="8229600" cy="1143000"/>
          </a:xfrm>
        </p:spPr>
        <p:txBody>
          <a:bodyPr>
            <a:normAutofit/>
          </a:bodyPr>
          <a:lstStyle/>
          <a:p>
            <a:r>
              <a:rPr lang="en-US" altLang="en-US" sz="4000" dirty="0">
                <a:latin typeface="+mn-lt"/>
                <a:cs typeface="Times New Roman" panose="02020603050405020304" pitchFamily="18" charset="0"/>
              </a:rPr>
              <a:t>SAW Example I</a:t>
            </a:r>
          </a:p>
        </p:txBody>
      </p:sp>
      <p:sp>
        <p:nvSpPr>
          <p:cNvPr id="17411" name="Rectangle 3"/>
          <p:cNvSpPr>
            <a:spLocks noGrp="1" noChangeArrowheads="1"/>
          </p:cNvSpPr>
          <p:nvPr>
            <p:ph type="body" idx="1"/>
          </p:nvPr>
        </p:nvSpPr>
        <p:spPr>
          <a:xfrm>
            <a:off x="457200" y="1137893"/>
            <a:ext cx="8229600" cy="1653116"/>
          </a:xfrm>
        </p:spPr>
        <p:txBody>
          <a:bodyPr/>
          <a:lstStyle/>
          <a:p>
            <a:r>
              <a:rPr lang="en-US" altLang="en-US" sz="2667" dirty="0">
                <a:cs typeface="Times New Roman" panose="02020603050405020304" pitchFamily="18" charset="0"/>
              </a:rPr>
              <a:t>Normalize the Decision Matrix</a:t>
            </a:r>
          </a:p>
          <a:p>
            <a:pPr lvl="1"/>
            <a:r>
              <a:rPr lang="en-US" altLang="en-US" sz="2667" dirty="0">
                <a:cs typeface="Times New Roman" panose="02020603050405020304" pitchFamily="18" charset="0"/>
              </a:rPr>
              <a:t>Minimized Attribute = min(</a:t>
            </a:r>
            <a:r>
              <a:rPr lang="en-US" altLang="en-US" sz="2667" dirty="0" err="1">
                <a:cs typeface="Times New Roman" panose="02020603050405020304" pitchFamily="18" charset="0"/>
              </a:rPr>
              <a:t>x</a:t>
            </a:r>
            <a:r>
              <a:rPr lang="en-US" altLang="en-US" sz="2667" baseline="-25000" dirty="0" err="1">
                <a:cs typeface="Times New Roman" panose="02020603050405020304" pitchFamily="18" charset="0"/>
              </a:rPr>
              <a:t>ij</a:t>
            </a:r>
            <a:r>
              <a:rPr lang="en-US" altLang="en-US" sz="2667" dirty="0">
                <a:cs typeface="Times New Roman" panose="02020603050405020304" pitchFamily="18" charset="0"/>
              </a:rPr>
              <a:t>)/</a:t>
            </a:r>
            <a:r>
              <a:rPr lang="en-US" altLang="en-US" sz="2667" dirty="0" err="1">
                <a:cs typeface="Times New Roman" panose="02020603050405020304" pitchFamily="18" charset="0"/>
              </a:rPr>
              <a:t>x</a:t>
            </a:r>
            <a:r>
              <a:rPr lang="en-US" altLang="en-US" sz="2667" baseline="-25000" dirty="0" err="1">
                <a:cs typeface="Times New Roman" panose="02020603050405020304" pitchFamily="18" charset="0"/>
              </a:rPr>
              <a:t>ij</a:t>
            </a:r>
            <a:endParaRPr lang="en-US" altLang="en-US" sz="2667" baseline="-25000" dirty="0">
              <a:cs typeface="Times New Roman" panose="02020603050405020304" pitchFamily="18" charset="0"/>
            </a:endParaRPr>
          </a:p>
          <a:p>
            <a:pPr lvl="1"/>
            <a:r>
              <a:rPr lang="en-US" altLang="en-US" sz="2667" dirty="0">
                <a:cs typeface="Times New Roman" panose="02020603050405020304" pitchFamily="18" charset="0"/>
              </a:rPr>
              <a:t>Maximized Attribute = </a:t>
            </a:r>
            <a:r>
              <a:rPr lang="en-US" altLang="en-US" sz="2667" dirty="0" err="1">
                <a:cs typeface="Times New Roman" panose="02020603050405020304" pitchFamily="18" charset="0"/>
              </a:rPr>
              <a:t>x</a:t>
            </a:r>
            <a:r>
              <a:rPr lang="en-US" altLang="en-US" sz="2667" baseline="-25000" dirty="0" err="1">
                <a:cs typeface="Times New Roman" panose="02020603050405020304" pitchFamily="18" charset="0"/>
              </a:rPr>
              <a:t>ij</a:t>
            </a:r>
            <a:r>
              <a:rPr lang="en-US" altLang="en-US" sz="2667" dirty="0">
                <a:cs typeface="Times New Roman" panose="02020603050405020304" pitchFamily="18" charset="0"/>
              </a:rPr>
              <a:t>/max(</a:t>
            </a:r>
            <a:r>
              <a:rPr lang="en-US" altLang="en-US" sz="2667" dirty="0" err="1">
                <a:cs typeface="Times New Roman" panose="02020603050405020304" pitchFamily="18" charset="0"/>
              </a:rPr>
              <a:t>x</a:t>
            </a:r>
            <a:r>
              <a:rPr lang="en-US" altLang="en-US" sz="2667" baseline="-25000" dirty="0" err="1">
                <a:cs typeface="Times New Roman" panose="02020603050405020304" pitchFamily="18" charset="0"/>
              </a:rPr>
              <a:t>ij</a:t>
            </a:r>
            <a:r>
              <a:rPr lang="en-US" altLang="en-US" sz="2667" baseline="-25000" dirty="0">
                <a:cs typeface="Times New Roman" panose="02020603050405020304" pitchFamily="18" charset="0"/>
              </a:rPr>
              <a:t>)</a:t>
            </a:r>
          </a:p>
          <a:p>
            <a:pPr lvl="1"/>
            <a:endParaRPr lang="en-US" altLang="en-US" sz="2667" baseline="-25000" dirty="0">
              <a:cs typeface="Times New Roman" panose="02020603050405020304" pitchFamily="18" charset="0"/>
            </a:endParaRPr>
          </a:p>
        </p:txBody>
      </p:sp>
      <p:graphicFrame>
        <p:nvGraphicFramePr>
          <p:cNvPr id="2" name="Table 1"/>
          <p:cNvGraphicFramePr>
            <a:graphicFrameLocks noGrp="1"/>
          </p:cNvGraphicFramePr>
          <p:nvPr>
            <p:extLst/>
          </p:nvPr>
        </p:nvGraphicFramePr>
        <p:xfrm>
          <a:off x="1128114" y="2727946"/>
          <a:ext cx="6884269" cy="2772468"/>
        </p:xfrm>
        <a:graphic>
          <a:graphicData uri="http://schemas.openxmlformats.org/drawingml/2006/table">
            <a:tbl>
              <a:tblPr>
                <a:tableStyleId>{ED083AE6-46FA-4A59-8FB0-9F97EB10719F}</a:tableStyleId>
              </a:tblPr>
              <a:tblGrid>
                <a:gridCol w="1361513">
                  <a:extLst>
                    <a:ext uri="{9D8B030D-6E8A-4147-A177-3AD203B41FA5}">
                      <a16:colId xmlns:a16="http://schemas.microsoft.com/office/drawing/2014/main" val="20000"/>
                    </a:ext>
                  </a:extLst>
                </a:gridCol>
                <a:gridCol w="1380689">
                  <a:extLst>
                    <a:ext uri="{9D8B030D-6E8A-4147-A177-3AD203B41FA5}">
                      <a16:colId xmlns:a16="http://schemas.microsoft.com/office/drawing/2014/main" val="20001"/>
                    </a:ext>
                  </a:extLst>
                </a:gridCol>
                <a:gridCol w="1380689">
                  <a:extLst>
                    <a:ext uri="{9D8B030D-6E8A-4147-A177-3AD203B41FA5}">
                      <a16:colId xmlns:a16="http://schemas.microsoft.com/office/drawing/2014/main" val="20002"/>
                    </a:ext>
                  </a:extLst>
                </a:gridCol>
                <a:gridCol w="1380689">
                  <a:extLst>
                    <a:ext uri="{9D8B030D-6E8A-4147-A177-3AD203B41FA5}">
                      <a16:colId xmlns:a16="http://schemas.microsoft.com/office/drawing/2014/main" val="20003"/>
                    </a:ext>
                  </a:extLst>
                </a:gridCol>
                <a:gridCol w="1380689">
                  <a:extLst>
                    <a:ext uri="{9D8B030D-6E8A-4147-A177-3AD203B41FA5}">
                      <a16:colId xmlns:a16="http://schemas.microsoft.com/office/drawing/2014/main" val="20004"/>
                    </a:ext>
                  </a:extLst>
                </a:gridCol>
              </a:tblGrid>
              <a:tr h="308052">
                <a:tc>
                  <a:txBody>
                    <a:bodyPr/>
                    <a:lstStyle/>
                    <a:p>
                      <a:pPr algn="l" fontAlgn="b"/>
                      <a:endParaRPr lang="en-US" sz="1600" b="0" i="0" u="none" strike="noStrike" dirty="0">
                        <a:effectLst/>
                        <a:latin typeface="Arial" panose="020B0604020202020204" pitchFamily="34" charset="0"/>
                      </a:endParaRPr>
                    </a:p>
                  </a:txBody>
                  <a:tcPr marL="24384" marR="24384" marT="24384" marB="24384" anchor="b"/>
                </a:tc>
                <a:tc>
                  <a:txBody>
                    <a:bodyPr/>
                    <a:lstStyle/>
                    <a:p>
                      <a:pPr algn="l" fontAlgn="b"/>
                      <a:r>
                        <a:rPr lang="en-US" sz="1600" u="none" strike="noStrike" dirty="0">
                          <a:effectLst/>
                        </a:rPr>
                        <a:t>MINIMIZE</a:t>
                      </a:r>
                      <a:endParaRPr lang="en-US" sz="1600" b="0" i="0" u="none" strike="noStrike" dirty="0">
                        <a:effectLst/>
                        <a:latin typeface="Arial" panose="020B0604020202020204" pitchFamily="34" charset="0"/>
                      </a:endParaRPr>
                    </a:p>
                  </a:txBody>
                  <a:tcPr marL="24384" marR="24384" marT="24384" marB="24384" anchor="b"/>
                </a:tc>
                <a:tc>
                  <a:txBody>
                    <a:bodyPr/>
                    <a:lstStyle/>
                    <a:p>
                      <a:pPr algn="l" fontAlgn="b"/>
                      <a:r>
                        <a:rPr lang="en-US" sz="1600" u="none" strike="noStrike" dirty="0">
                          <a:effectLst/>
                        </a:rPr>
                        <a:t>MAXIMIZE</a:t>
                      </a:r>
                      <a:endParaRPr lang="en-US" sz="1600" b="0" i="0" u="none" strike="noStrike" dirty="0">
                        <a:effectLst/>
                        <a:latin typeface="Arial" panose="020B0604020202020204" pitchFamily="34" charset="0"/>
                      </a:endParaRPr>
                    </a:p>
                  </a:txBody>
                  <a:tcPr marL="24384" marR="24384" marT="24384" marB="24384" anchor="b"/>
                </a:tc>
                <a:tc>
                  <a:txBody>
                    <a:bodyPr/>
                    <a:lstStyle/>
                    <a:p>
                      <a:pPr algn="l" fontAlgn="b"/>
                      <a:r>
                        <a:rPr lang="en-US" sz="1600" u="none" strike="noStrike">
                          <a:effectLst/>
                        </a:rPr>
                        <a:t>MAXIMIZE</a:t>
                      </a:r>
                      <a:endParaRPr lang="en-US" sz="1600" b="0" i="0" u="none" strike="noStrike">
                        <a:effectLst/>
                        <a:latin typeface="Arial" panose="020B0604020202020204" pitchFamily="34" charset="0"/>
                      </a:endParaRPr>
                    </a:p>
                  </a:txBody>
                  <a:tcPr marL="24384" marR="24384" marT="24384" marB="24384" anchor="b"/>
                </a:tc>
                <a:tc>
                  <a:txBody>
                    <a:bodyPr/>
                    <a:lstStyle/>
                    <a:p>
                      <a:pPr algn="l" fontAlgn="b"/>
                      <a:r>
                        <a:rPr lang="en-US" sz="1600" u="none" strike="noStrike">
                          <a:effectLst/>
                        </a:rPr>
                        <a:t>MAXIMIZE</a:t>
                      </a:r>
                      <a:endParaRPr lang="en-US" sz="1600" b="0" i="0" u="none" strike="noStrike">
                        <a:effectLst/>
                        <a:latin typeface="Arial" panose="020B0604020202020204" pitchFamily="34" charset="0"/>
                      </a:endParaRPr>
                    </a:p>
                  </a:txBody>
                  <a:tcPr marL="24384" marR="24384" marT="24384" marB="24384" anchor="b"/>
                </a:tc>
                <a:extLst>
                  <a:ext uri="{0D108BD9-81ED-4DB2-BD59-A6C34878D82A}">
                    <a16:rowId xmlns:a16="http://schemas.microsoft.com/office/drawing/2014/main" val="10000"/>
                  </a:ext>
                </a:extLst>
              </a:tr>
              <a:tr h="308052">
                <a:tc>
                  <a:txBody>
                    <a:bodyPr/>
                    <a:lstStyle/>
                    <a:p>
                      <a:pPr algn="l" fontAlgn="b"/>
                      <a:r>
                        <a:rPr lang="en-US" sz="1600" u="none" strike="noStrike">
                          <a:effectLst/>
                        </a:rPr>
                        <a:t>Alternative</a:t>
                      </a:r>
                      <a:endParaRPr lang="en-US" sz="1600" b="0" i="0" u="none" strike="noStrike">
                        <a:effectLst/>
                        <a:latin typeface="Arial" panose="020B0604020202020204" pitchFamily="34" charset="0"/>
                      </a:endParaRPr>
                    </a:p>
                  </a:txBody>
                  <a:tcPr marL="24384" marR="24384" marT="24384" marB="24384" anchor="b"/>
                </a:tc>
                <a:tc>
                  <a:txBody>
                    <a:bodyPr/>
                    <a:lstStyle/>
                    <a:p>
                      <a:pPr algn="l" fontAlgn="b"/>
                      <a:r>
                        <a:rPr lang="en-US" sz="1600" u="none" strike="noStrike">
                          <a:effectLst/>
                        </a:rPr>
                        <a:t>Price</a:t>
                      </a:r>
                      <a:endParaRPr lang="en-US" sz="1600" b="0" i="0" u="none" strike="noStrike">
                        <a:effectLst/>
                        <a:latin typeface="Arial" panose="020B0604020202020204" pitchFamily="34" charset="0"/>
                      </a:endParaRPr>
                    </a:p>
                  </a:txBody>
                  <a:tcPr marL="24384" marR="24384" marT="24384" marB="24384" anchor="b"/>
                </a:tc>
                <a:tc>
                  <a:txBody>
                    <a:bodyPr/>
                    <a:lstStyle/>
                    <a:p>
                      <a:pPr algn="l" fontAlgn="b"/>
                      <a:r>
                        <a:rPr lang="en-US" sz="1600" u="none" strike="noStrike">
                          <a:effectLst/>
                        </a:rPr>
                        <a:t>Comfort</a:t>
                      </a:r>
                      <a:endParaRPr lang="en-US" sz="1600" b="0" i="0" u="none" strike="noStrike">
                        <a:effectLst/>
                        <a:latin typeface="Arial" panose="020B0604020202020204" pitchFamily="34" charset="0"/>
                      </a:endParaRPr>
                    </a:p>
                  </a:txBody>
                  <a:tcPr marL="24384" marR="24384" marT="24384" marB="24384" anchor="b"/>
                </a:tc>
                <a:tc>
                  <a:txBody>
                    <a:bodyPr/>
                    <a:lstStyle/>
                    <a:p>
                      <a:pPr algn="l" fontAlgn="b"/>
                      <a:r>
                        <a:rPr lang="en-US" sz="1600" u="none" strike="noStrike">
                          <a:effectLst/>
                        </a:rPr>
                        <a:t>Performance</a:t>
                      </a:r>
                      <a:endParaRPr lang="en-US" sz="1600" b="0" i="0" u="none" strike="noStrike">
                        <a:effectLst/>
                        <a:latin typeface="Arial" panose="020B0604020202020204" pitchFamily="34" charset="0"/>
                      </a:endParaRPr>
                    </a:p>
                  </a:txBody>
                  <a:tcPr marL="24384" marR="24384" marT="24384" marB="24384" anchor="b"/>
                </a:tc>
                <a:tc>
                  <a:txBody>
                    <a:bodyPr/>
                    <a:lstStyle/>
                    <a:p>
                      <a:pPr algn="l" fontAlgn="b"/>
                      <a:r>
                        <a:rPr lang="en-US" sz="1600" u="none" strike="noStrike">
                          <a:effectLst/>
                        </a:rPr>
                        <a:t>Design</a:t>
                      </a:r>
                      <a:endParaRPr lang="en-US" sz="1600" b="0" i="0" u="none" strike="noStrike">
                        <a:effectLst/>
                        <a:latin typeface="Arial" panose="020B0604020202020204" pitchFamily="34" charset="0"/>
                      </a:endParaRPr>
                    </a:p>
                  </a:txBody>
                  <a:tcPr marL="24384" marR="24384" marT="24384" marB="24384" anchor="b"/>
                </a:tc>
                <a:extLst>
                  <a:ext uri="{0D108BD9-81ED-4DB2-BD59-A6C34878D82A}">
                    <a16:rowId xmlns:a16="http://schemas.microsoft.com/office/drawing/2014/main" val="10001"/>
                  </a:ext>
                </a:extLst>
              </a:tr>
              <a:tr h="308052">
                <a:tc>
                  <a:txBody>
                    <a:bodyPr/>
                    <a:lstStyle/>
                    <a:p>
                      <a:pPr algn="l" fontAlgn="b"/>
                      <a:r>
                        <a:rPr lang="en-US" sz="1600" u="none" strike="noStrike">
                          <a:effectLst/>
                        </a:rPr>
                        <a:t>A1</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0.333</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24384" marR="24384" marT="24384" marB="24384" anchor="b"/>
                </a:tc>
                <a:extLst>
                  <a:ext uri="{0D108BD9-81ED-4DB2-BD59-A6C34878D82A}">
                    <a16:rowId xmlns:a16="http://schemas.microsoft.com/office/drawing/2014/main" val="10002"/>
                  </a:ext>
                </a:extLst>
              </a:tr>
              <a:tr h="308052">
                <a:tc>
                  <a:txBody>
                    <a:bodyPr/>
                    <a:lstStyle/>
                    <a:p>
                      <a:pPr algn="l" fontAlgn="b"/>
                      <a:r>
                        <a:rPr lang="en-US" sz="1600" u="none" strike="noStrike">
                          <a:effectLst/>
                        </a:rPr>
                        <a:t>A2</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0.400</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0.667</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24384" marR="24384" marT="24384" marB="24384" anchor="b"/>
                </a:tc>
                <a:extLst>
                  <a:ext uri="{0D108BD9-81ED-4DB2-BD59-A6C34878D82A}">
                    <a16:rowId xmlns:a16="http://schemas.microsoft.com/office/drawing/2014/main" val="10003"/>
                  </a:ext>
                </a:extLst>
              </a:tr>
              <a:tr h="308052">
                <a:tc>
                  <a:txBody>
                    <a:bodyPr/>
                    <a:lstStyle/>
                    <a:p>
                      <a:pPr algn="l" fontAlgn="b"/>
                      <a:r>
                        <a:rPr lang="en-US" sz="1600" u="none" strike="noStrike">
                          <a:effectLst/>
                        </a:rPr>
                        <a:t>A3</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dirty="0">
                          <a:effectLst/>
                        </a:rPr>
                        <a:t>0.400</a:t>
                      </a:r>
                      <a:endParaRPr lang="en-US" sz="1600" b="0" i="0" u="none" strike="noStrike" dirty="0">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0.667</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24384" marR="24384" marT="24384" marB="24384" anchor="b"/>
                </a:tc>
                <a:extLst>
                  <a:ext uri="{0D108BD9-81ED-4DB2-BD59-A6C34878D82A}">
                    <a16:rowId xmlns:a16="http://schemas.microsoft.com/office/drawing/2014/main" val="10004"/>
                  </a:ext>
                </a:extLst>
              </a:tr>
              <a:tr h="308052">
                <a:tc>
                  <a:txBody>
                    <a:bodyPr/>
                    <a:lstStyle/>
                    <a:p>
                      <a:pPr algn="l" fontAlgn="b"/>
                      <a:r>
                        <a:rPr lang="en-US" sz="1600" u="none" strike="noStrike">
                          <a:effectLst/>
                        </a:rPr>
                        <a:t>A4</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0.500</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0.667</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0.667</a:t>
                      </a:r>
                      <a:endParaRPr lang="en-US" sz="1600" b="0" i="0" u="none" strike="noStrike">
                        <a:effectLst/>
                        <a:latin typeface="Arial" panose="020B0604020202020204" pitchFamily="34" charset="0"/>
                      </a:endParaRPr>
                    </a:p>
                  </a:txBody>
                  <a:tcPr marL="24384" marR="24384" marT="24384" marB="24384" anchor="b"/>
                </a:tc>
                <a:extLst>
                  <a:ext uri="{0D108BD9-81ED-4DB2-BD59-A6C34878D82A}">
                    <a16:rowId xmlns:a16="http://schemas.microsoft.com/office/drawing/2014/main" val="10005"/>
                  </a:ext>
                </a:extLst>
              </a:tr>
              <a:tr h="308052">
                <a:tc>
                  <a:txBody>
                    <a:bodyPr/>
                    <a:lstStyle/>
                    <a:p>
                      <a:pPr algn="l" fontAlgn="b"/>
                      <a:r>
                        <a:rPr lang="en-US" sz="1600" u="none" strike="noStrike">
                          <a:effectLst/>
                        </a:rPr>
                        <a:t>A5</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0.500</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0.667</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0.667</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24384" marR="24384" marT="24384" marB="24384" anchor="b"/>
                </a:tc>
                <a:extLst>
                  <a:ext uri="{0D108BD9-81ED-4DB2-BD59-A6C34878D82A}">
                    <a16:rowId xmlns:a16="http://schemas.microsoft.com/office/drawing/2014/main" val="10006"/>
                  </a:ext>
                </a:extLst>
              </a:tr>
              <a:tr h="308052">
                <a:tc>
                  <a:txBody>
                    <a:bodyPr/>
                    <a:lstStyle/>
                    <a:p>
                      <a:pPr algn="l" fontAlgn="b"/>
                      <a:r>
                        <a:rPr lang="en-US" sz="1600" u="none" strike="noStrike">
                          <a:effectLst/>
                        </a:rPr>
                        <a:t>A6</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0.500</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0.333</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24384" marR="24384" marT="24384" marB="24384" anchor="b"/>
                </a:tc>
                <a:extLst>
                  <a:ext uri="{0D108BD9-81ED-4DB2-BD59-A6C34878D82A}">
                    <a16:rowId xmlns:a16="http://schemas.microsoft.com/office/drawing/2014/main" val="10007"/>
                  </a:ext>
                </a:extLst>
              </a:tr>
              <a:tr h="308052">
                <a:tc>
                  <a:txBody>
                    <a:bodyPr/>
                    <a:lstStyle/>
                    <a:p>
                      <a:pPr algn="l" fontAlgn="b"/>
                      <a:r>
                        <a:rPr lang="en-US" sz="1600" u="none" strike="noStrike" dirty="0">
                          <a:effectLst/>
                        </a:rPr>
                        <a:t>A7</a:t>
                      </a:r>
                      <a:endParaRPr lang="en-US" sz="1600" b="0" i="0" u="none" strike="noStrike" dirty="0">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0.333</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a:effectLst/>
                        </a:rPr>
                        <a:t>0.667</a:t>
                      </a:r>
                      <a:endParaRPr lang="en-US" sz="1600" b="0" i="0" u="none" strike="noStrike">
                        <a:effectLst/>
                        <a:latin typeface="Arial" panose="020B0604020202020204" pitchFamily="34" charset="0"/>
                      </a:endParaRPr>
                    </a:p>
                  </a:txBody>
                  <a:tcPr marL="24384" marR="24384" marT="24384" marB="24384" anchor="b"/>
                </a:tc>
                <a:tc>
                  <a:txBody>
                    <a:bodyPr/>
                    <a:lstStyle/>
                    <a:p>
                      <a:pPr algn="r" fontAlgn="b"/>
                      <a:r>
                        <a:rPr lang="en-US" sz="1600" u="none" strike="noStrike" dirty="0">
                          <a:effectLst/>
                        </a:rPr>
                        <a:t>0.667</a:t>
                      </a:r>
                      <a:endParaRPr lang="en-US" sz="1600" b="0" i="0" u="none" strike="noStrike" dirty="0">
                        <a:effectLst/>
                        <a:latin typeface="Arial" panose="020B0604020202020204" pitchFamily="34" charset="0"/>
                      </a:endParaRPr>
                    </a:p>
                  </a:txBody>
                  <a:tcPr marL="24384" marR="24384" marT="24384" marB="24384" anchor="b"/>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25121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54330"/>
            <a:ext cx="8229600" cy="1143000"/>
          </a:xfrm>
        </p:spPr>
        <p:txBody>
          <a:bodyPr>
            <a:normAutofit/>
          </a:bodyPr>
          <a:lstStyle/>
          <a:p>
            <a:r>
              <a:rPr lang="en-US" altLang="en-US" sz="4000" dirty="0">
                <a:latin typeface="+mn-lt"/>
                <a:cs typeface="Times New Roman" panose="02020603050405020304" pitchFamily="18" charset="0"/>
              </a:rPr>
              <a:t>SAW Example I</a:t>
            </a:r>
          </a:p>
        </p:txBody>
      </p:sp>
      <p:sp>
        <p:nvSpPr>
          <p:cNvPr id="19459" name="Rectangle 3"/>
          <p:cNvSpPr>
            <a:spLocks noGrp="1" noChangeArrowheads="1"/>
          </p:cNvSpPr>
          <p:nvPr>
            <p:ph type="body" idx="1"/>
          </p:nvPr>
        </p:nvSpPr>
        <p:spPr>
          <a:xfrm>
            <a:off x="457200" y="1310291"/>
            <a:ext cx="8229600" cy="4495799"/>
          </a:xfrm>
        </p:spPr>
        <p:txBody>
          <a:bodyPr>
            <a:normAutofit fontScale="77500" lnSpcReduction="20000"/>
          </a:bodyPr>
          <a:lstStyle/>
          <a:p>
            <a:r>
              <a:rPr lang="en-US" altLang="en-US" sz="2800" dirty="0">
                <a:cs typeface="Times New Roman" panose="02020603050405020304" pitchFamily="18" charset="0"/>
              </a:rPr>
              <a:t>Weight the Attributes</a:t>
            </a:r>
          </a:p>
          <a:p>
            <a:endParaRPr lang="en-US" altLang="en-US" sz="2800" dirty="0">
              <a:cs typeface="Times New Roman" panose="02020603050405020304" pitchFamily="18" charset="0"/>
            </a:endParaRPr>
          </a:p>
          <a:p>
            <a:endParaRPr lang="en-US" altLang="en-US" sz="2800" dirty="0">
              <a:cs typeface="Times New Roman" panose="02020603050405020304" pitchFamily="18" charset="0"/>
            </a:endParaRPr>
          </a:p>
          <a:p>
            <a:endParaRPr lang="en-US" altLang="en-US" sz="2800" dirty="0">
              <a:cs typeface="Times New Roman" panose="02020603050405020304" pitchFamily="18" charset="0"/>
            </a:endParaRPr>
          </a:p>
          <a:p>
            <a:endParaRPr lang="en-US" altLang="en-US" sz="2800" dirty="0">
              <a:cs typeface="Times New Roman" panose="02020603050405020304" pitchFamily="18" charset="0"/>
            </a:endParaRPr>
          </a:p>
          <a:p>
            <a:endParaRPr lang="en-US" altLang="en-US" sz="2800" dirty="0">
              <a:cs typeface="Times New Roman" panose="02020603050405020304" pitchFamily="18" charset="0"/>
            </a:endParaRPr>
          </a:p>
          <a:p>
            <a:endParaRPr lang="en-US" altLang="en-US" sz="2800" dirty="0">
              <a:cs typeface="Times New Roman" panose="02020603050405020304" pitchFamily="18" charset="0"/>
            </a:endParaRPr>
          </a:p>
          <a:p>
            <a:endParaRPr lang="en-US" altLang="en-US" sz="2800" dirty="0">
              <a:cs typeface="Times New Roman" panose="02020603050405020304" pitchFamily="18" charset="0"/>
            </a:endParaRPr>
          </a:p>
          <a:p>
            <a:endParaRPr lang="en-US" altLang="en-US" sz="2800" dirty="0">
              <a:cs typeface="Times New Roman" panose="02020603050405020304" pitchFamily="18" charset="0"/>
            </a:endParaRPr>
          </a:p>
          <a:p>
            <a:endParaRPr lang="en-US" altLang="en-US" sz="2800" dirty="0">
              <a:cs typeface="Times New Roman" panose="02020603050405020304" pitchFamily="18" charset="0"/>
            </a:endParaRPr>
          </a:p>
          <a:p>
            <a:endParaRPr lang="en-US" altLang="en-US" sz="2800" dirty="0">
              <a:cs typeface="Times New Roman" panose="02020603050405020304" pitchFamily="18" charset="0"/>
            </a:endParaRPr>
          </a:p>
          <a:p>
            <a:r>
              <a:rPr lang="en-US" altLang="en-US" sz="2800" dirty="0">
                <a:cs typeface="Times New Roman" panose="02020603050405020304" pitchFamily="18" charset="0"/>
              </a:rPr>
              <a:t>Multiply the normalized weights by the attribute values for each alternative and sum across all attributes</a:t>
            </a:r>
          </a:p>
          <a:p>
            <a:endParaRPr lang="en-US" altLang="en-US" sz="2800" dirty="0">
              <a:cs typeface="Times New Roman" panose="02020603050405020304" pitchFamily="18" charset="0"/>
            </a:endParaRPr>
          </a:p>
          <a:p>
            <a:pPr lvl="1"/>
            <a:endParaRPr lang="en-US" altLang="en-US" baseline="-25000" dirty="0" smtClean="0">
              <a:cs typeface="Times New Roman" panose="02020603050405020304" pitchFamily="18" charset="0"/>
            </a:endParaRPr>
          </a:p>
        </p:txBody>
      </p:sp>
      <p:graphicFrame>
        <p:nvGraphicFramePr>
          <p:cNvPr id="2" name="Table 1"/>
          <p:cNvGraphicFramePr>
            <a:graphicFrameLocks noGrp="1"/>
          </p:cNvGraphicFramePr>
          <p:nvPr>
            <p:extLst/>
          </p:nvPr>
        </p:nvGraphicFramePr>
        <p:xfrm>
          <a:off x="1532467" y="1906418"/>
          <a:ext cx="6079067" cy="2821940"/>
        </p:xfrm>
        <a:graphic>
          <a:graphicData uri="http://schemas.openxmlformats.org/drawingml/2006/table">
            <a:tbl>
              <a:tblPr>
                <a:tableStyleId>{ED083AE6-46FA-4A59-8FB0-9F97EB10719F}</a:tableStyleId>
              </a:tblPr>
              <a:tblGrid>
                <a:gridCol w="1202267">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56540">
                <a:tc>
                  <a:txBody>
                    <a:bodyPr/>
                    <a:lstStyle/>
                    <a:p>
                      <a:pPr algn="l" fontAlgn="b"/>
                      <a:endParaRPr lang="en-US" sz="1600" b="0" i="0" u="none" strike="noStrike" dirty="0">
                        <a:effectLst/>
                        <a:latin typeface="Arial" panose="020B0604020202020204" pitchFamily="34" charset="0"/>
                      </a:endParaRPr>
                    </a:p>
                  </a:txBody>
                  <a:tcPr marL="12700" marR="12700" marT="12700" marB="0" anchor="b"/>
                </a:tc>
                <a:tc gridSpan="4">
                  <a:txBody>
                    <a:bodyPr/>
                    <a:lstStyle/>
                    <a:p>
                      <a:pPr algn="ctr" fontAlgn="b"/>
                      <a:r>
                        <a:rPr lang="en-US" sz="1600" u="none" strike="noStrike">
                          <a:effectLst/>
                        </a:rPr>
                        <a:t>Normalized Weights</a:t>
                      </a:r>
                      <a:endParaRPr lang="en-US" sz="1600" b="0" i="0" u="none" strike="noStrike">
                        <a:effectLst/>
                        <a:latin typeface="Arial" panose="020B0604020202020204" pitchFamily="34" charset="0"/>
                      </a:endParaRPr>
                    </a:p>
                  </a:txBody>
                  <a:tcPr marL="12700" marR="12700" marT="1270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6540">
                <a:tc>
                  <a:txBody>
                    <a:bodyPr/>
                    <a:lstStyle/>
                    <a:p>
                      <a:pPr algn="l" fontAlgn="b"/>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dirty="0">
                          <a:effectLst/>
                        </a:rPr>
                        <a:t>33.3%</a:t>
                      </a:r>
                      <a:endParaRPr lang="en-US" sz="1600" b="0" i="0" u="none" strike="noStrike" dirty="0">
                        <a:effectLst/>
                        <a:latin typeface="Arial" panose="020B0604020202020204" pitchFamily="34" charset="0"/>
                      </a:endParaRPr>
                    </a:p>
                  </a:txBody>
                  <a:tcPr marL="12700" marR="12700" marT="12700" marB="0" anchor="b"/>
                </a:tc>
                <a:tc>
                  <a:txBody>
                    <a:bodyPr/>
                    <a:lstStyle/>
                    <a:p>
                      <a:pPr algn="r" fontAlgn="b"/>
                      <a:r>
                        <a:rPr lang="en-US" sz="1600" u="none" strike="noStrike">
                          <a:effectLst/>
                        </a:rPr>
                        <a:t>26.7%</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20.0%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20.0%</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1"/>
                  </a:ext>
                </a:extLst>
              </a:tr>
              <a:tr h="256540">
                <a:tc>
                  <a:txBody>
                    <a:bodyPr/>
                    <a:lstStyle/>
                    <a:p>
                      <a:pPr algn="l" fontAlgn="b"/>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MINIMIZE</a:t>
                      </a:r>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MAXIMIZE</a:t>
                      </a:r>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dirty="0">
                          <a:effectLst/>
                        </a:rPr>
                        <a:t>MAXIMIZE</a:t>
                      </a:r>
                      <a:endParaRPr lang="en-US" sz="1600" b="0" i="0" u="none" strike="noStrike" dirty="0">
                        <a:effectLst/>
                        <a:latin typeface="Arial" panose="020B0604020202020204" pitchFamily="34" charset="0"/>
                      </a:endParaRPr>
                    </a:p>
                  </a:txBody>
                  <a:tcPr marL="12700" marR="12700" marT="12700" marB="0" anchor="b"/>
                </a:tc>
                <a:tc>
                  <a:txBody>
                    <a:bodyPr/>
                    <a:lstStyle/>
                    <a:p>
                      <a:pPr algn="l" fontAlgn="b"/>
                      <a:r>
                        <a:rPr lang="en-US" sz="1600" u="none" strike="noStrike">
                          <a:effectLst/>
                        </a:rPr>
                        <a:t>MAXIMIZE</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2"/>
                  </a:ext>
                </a:extLst>
              </a:tr>
              <a:tr h="256540">
                <a:tc>
                  <a:txBody>
                    <a:bodyPr/>
                    <a:lstStyle/>
                    <a:p>
                      <a:pPr algn="l" fontAlgn="b"/>
                      <a:r>
                        <a:rPr lang="en-US" sz="1600" u="none" strike="noStrike">
                          <a:effectLst/>
                        </a:rPr>
                        <a:t>Alternative</a:t>
                      </a:r>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Price</a:t>
                      </a:r>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Comfort</a:t>
                      </a:r>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Performance</a:t>
                      </a:r>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Design</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3"/>
                  </a:ext>
                </a:extLst>
              </a:tr>
              <a:tr h="256540">
                <a:tc>
                  <a:txBody>
                    <a:bodyPr/>
                    <a:lstStyle/>
                    <a:p>
                      <a:pPr algn="l" fontAlgn="b"/>
                      <a:r>
                        <a:rPr lang="en-US" sz="1600" u="none" strike="noStrike">
                          <a:effectLst/>
                        </a:rPr>
                        <a:t>A1</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0.333</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4"/>
                  </a:ext>
                </a:extLst>
              </a:tr>
              <a:tr h="256540">
                <a:tc>
                  <a:txBody>
                    <a:bodyPr/>
                    <a:lstStyle/>
                    <a:p>
                      <a:pPr algn="l" fontAlgn="b"/>
                      <a:r>
                        <a:rPr lang="en-US" sz="1600" u="none" strike="noStrike">
                          <a:effectLst/>
                        </a:rPr>
                        <a:t>A2</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0.400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0.667</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5"/>
                  </a:ext>
                </a:extLst>
              </a:tr>
              <a:tr h="256540">
                <a:tc>
                  <a:txBody>
                    <a:bodyPr/>
                    <a:lstStyle/>
                    <a:p>
                      <a:pPr algn="l" fontAlgn="b"/>
                      <a:r>
                        <a:rPr lang="en-US" sz="1600" u="none" strike="noStrike">
                          <a:effectLst/>
                        </a:rPr>
                        <a:t>A3</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0.400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0.667</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6"/>
                  </a:ext>
                </a:extLst>
              </a:tr>
              <a:tr h="256540">
                <a:tc>
                  <a:txBody>
                    <a:bodyPr/>
                    <a:lstStyle/>
                    <a:p>
                      <a:pPr algn="l" fontAlgn="b"/>
                      <a:r>
                        <a:rPr lang="en-US" sz="1600" u="none" strike="noStrike">
                          <a:effectLst/>
                        </a:rPr>
                        <a:t>A4</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0.500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0.667</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0.667</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7"/>
                  </a:ext>
                </a:extLst>
              </a:tr>
              <a:tr h="256540">
                <a:tc>
                  <a:txBody>
                    <a:bodyPr/>
                    <a:lstStyle/>
                    <a:p>
                      <a:pPr algn="l" fontAlgn="b"/>
                      <a:r>
                        <a:rPr lang="en-US" sz="1600" u="none" strike="noStrike">
                          <a:effectLst/>
                        </a:rPr>
                        <a:t>A5</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0.500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0.667</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0.667</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8"/>
                  </a:ext>
                </a:extLst>
              </a:tr>
              <a:tr h="256540">
                <a:tc>
                  <a:txBody>
                    <a:bodyPr/>
                    <a:lstStyle/>
                    <a:p>
                      <a:pPr algn="l" fontAlgn="b"/>
                      <a:r>
                        <a:rPr lang="en-US" sz="1600" u="none" strike="noStrike">
                          <a:effectLst/>
                        </a:rPr>
                        <a:t>A6</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0.500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0.333</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9"/>
                  </a:ext>
                </a:extLst>
              </a:tr>
              <a:tr h="256540">
                <a:tc>
                  <a:txBody>
                    <a:bodyPr/>
                    <a:lstStyle/>
                    <a:p>
                      <a:pPr algn="l" fontAlgn="b"/>
                      <a:r>
                        <a:rPr lang="en-US" sz="1600" u="none" strike="noStrike">
                          <a:effectLst/>
                        </a:rPr>
                        <a:t>A7</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0.333</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0.667</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dirty="0">
                          <a:effectLst/>
                        </a:rPr>
                        <a:t>0.667</a:t>
                      </a:r>
                      <a:endParaRPr lang="en-US" sz="1600" b="0" i="0" u="none" strike="noStrike" dirty="0">
                        <a:effectLst/>
                        <a:latin typeface="Arial" panose="020B0604020202020204" pitchFamily="34" charset="0"/>
                      </a:endParaRPr>
                    </a:p>
                  </a:txBody>
                  <a:tcPr marL="12700" marR="12700" marT="12700" marB="0"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62377855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28507"/>
            <a:ext cx="8229600" cy="1143000"/>
          </a:xfrm>
        </p:spPr>
        <p:txBody>
          <a:bodyPr/>
          <a:lstStyle/>
          <a:p>
            <a:r>
              <a:rPr lang="en-US" altLang="en-US" sz="3600" dirty="0">
                <a:latin typeface="+mn-lt"/>
                <a:cs typeface="Times New Roman" panose="02020603050405020304" pitchFamily="18" charset="0"/>
              </a:rPr>
              <a:t>SAW Example I</a:t>
            </a:r>
          </a:p>
        </p:txBody>
      </p:sp>
      <p:sp>
        <p:nvSpPr>
          <p:cNvPr id="23555" name="Rectangle 3"/>
          <p:cNvSpPr>
            <a:spLocks noGrp="1" noChangeArrowheads="1"/>
          </p:cNvSpPr>
          <p:nvPr>
            <p:ph type="body" idx="1"/>
          </p:nvPr>
        </p:nvSpPr>
        <p:spPr>
          <a:xfrm>
            <a:off x="457200" y="1166284"/>
            <a:ext cx="8229600" cy="4525433"/>
          </a:xfrm>
        </p:spPr>
        <p:txBody>
          <a:bodyPr/>
          <a:lstStyle/>
          <a:p>
            <a:r>
              <a:rPr lang="en-US" altLang="en-US" sz="2800" dirty="0">
                <a:cs typeface="Times New Roman" panose="02020603050405020304" pitchFamily="18" charset="0"/>
              </a:rPr>
              <a:t>Normalized Decision Matrix and Attribute Scores</a:t>
            </a:r>
          </a:p>
        </p:txBody>
      </p:sp>
      <p:graphicFrame>
        <p:nvGraphicFramePr>
          <p:cNvPr id="2" name="Table 1"/>
          <p:cNvGraphicFramePr>
            <a:graphicFrameLocks noGrp="1"/>
          </p:cNvGraphicFramePr>
          <p:nvPr>
            <p:extLst/>
          </p:nvPr>
        </p:nvGraphicFramePr>
        <p:xfrm>
          <a:off x="979943" y="2039007"/>
          <a:ext cx="7184115" cy="3206852"/>
        </p:xfrm>
        <a:graphic>
          <a:graphicData uri="http://schemas.openxmlformats.org/drawingml/2006/table">
            <a:tbl>
              <a:tblPr>
                <a:tableStyleId>{ED083AE6-46FA-4A59-8FB0-9F97EB10719F}</a:tableStyleId>
              </a:tblPr>
              <a:tblGrid>
                <a:gridCol w="1253248">
                  <a:extLst>
                    <a:ext uri="{9D8B030D-6E8A-4147-A177-3AD203B41FA5}">
                      <a16:colId xmlns:a16="http://schemas.microsoft.com/office/drawing/2014/main" val="20000"/>
                    </a:ext>
                  </a:extLst>
                </a:gridCol>
                <a:gridCol w="1270900">
                  <a:extLst>
                    <a:ext uri="{9D8B030D-6E8A-4147-A177-3AD203B41FA5}">
                      <a16:colId xmlns:a16="http://schemas.microsoft.com/office/drawing/2014/main" val="20001"/>
                    </a:ext>
                  </a:extLst>
                </a:gridCol>
                <a:gridCol w="1270900">
                  <a:extLst>
                    <a:ext uri="{9D8B030D-6E8A-4147-A177-3AD203B41FA5}">
                      <a16:colId xmlns:a16="http://schemas.microsoft.com/office/drawing/2014/main" val="20002"/>
                    </a:ext>
                  </a:extLst>
                </a:gridCol>
                <a:gridCol w="1270900">
                  <a:extLst>
                    <a:ext uri="{9D8B030D-6E8A-4147-A177-3AD203B41FA5}">
                      <a16:colId xmlns:a16="http://schemas.microsoft.com/office/drawing/2014/main" val="20003"/>
                    </a:ext>
                  </a:extLst>
                </a:gridCol>
                <a:gridCol w="1270900">
                  <a:extLst>
                    <a:ext uri="{9D8B030D-6E8A-4147-A177-3AD203B41FA5}">
                      <a16:colId xmlns:a16="http://schemas.microsoft.com/office/drawing/2014/main" val="20004"/>
                    </a:ext>
                  </a:extLst>
                </a:gridCol>
                <a:gridCol w="847267">
                  <a:extLst>
                    <a:ext uri="{9D8B030D-6E8A-4147-A177-3AD203B41FA5}">
                      <a16:colId xmlns:a16="http://schemas.microsoft.com/office/drawing/2014/main" val="20005"/>
                    </a:ext>
                  </a:extLst>
                </a:gridCol>
              </a:tblGrid>
              <a:tr h="291532">
                <a:tc>
                  <a:txBody>
                    <a:bodyPr/>
                    <a:lstStyle/>
                    <a:p>
                      <a:pPr algn="l" fontAlgn="b"/>
                      <a:endParaRPr lang="en-US" sz="1600" b="0" i="0" u="none" strike="noStrike">
                        <a:effectLst/>
                        <a:latin typeface="Arial" panose="020B0604020202020204" pitchFamily="34" charset="0"/>
                      </a:endParaRPr>
                    </a:p>
                  </a:txBody>
                  <a:tcPr marL="12700" marR="12700" marT="12700" marB="0" anchor="b"/>
                </a:tc>
                <a:tc gridSpan="4">
                  <a:txBody>
                    <a:bodyPr/>
                    <a:lstStyle/>
                    <a:p>
                      <a:pPr algn="ctr" fontAlgn="b"/>
                      <a:r>
                        <a:rPr lang="en-US" sz="1600" u="none" strike="noStrike" dirty="0">
                          <a:effectLst/>
                        </a:rPr>
                        <a:t>Normalized Weights</a:t>
                      </a:r>
                      <a:endParaRPr lang="en-US" sz="1600" b="0" i="0" u="none" strike="noStrike" dirty="0">
                        <a:effectLst/>
                        <a:latin typeface="Arial" panose="020B0604020202020204" pitchFamily="34" charset="0"/>
                      </a:endParaRPr>
                    </a:p>
                  </a:txBody>
                  <a:tcPr marL="12700" marR="12700" marT="1270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0"/>
                  </a:ext>
                </a:extLst>
              </a:tr>
              <a:tr h="291532">
                <a:tc>
                  <a:txBody>
                    <a:bodyPr/>
                    <a:lstStyle/>
                    <a:p>
                      <a:pPr algn="l" fontAlgn="b"/>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33.3%</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26.7%</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20.0%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20.0%</a:t>
                      </a:r>
                      <a:endParaRPr lang="en-US" sz="1600" b="0" i="0" u="none" strike="noStrike">
                        <a:effectLst/>
                        <a:latin typeface="Arial" panose="020B0604020202020204" pitchFamily="34" charset="0"/>
                      </a:endParaRPr>
                    </a:p>
                  </a:txBody>
                  <a:tcPr marL="12700" marR="12700" marT="12700" marB="0" anchor="b"/>
                </a:tc>
                <a:tc>
                  <a:txBody>
                    <a:bodyPr/>
                    <a:lstStyle/>
                    <a:p>
                      <a:pPr algn="l" fontAlgn="b"/>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1"/>
                  </a:ext>
                </a:extLst>
              </a:tr>
              <a:tr h="291532">
                <a:tc>
                  <a:txBody>
                    <a:bodyPr/>
                    <a:lstStyle/>
                    <a:p>
                      <a:pPr algn="l" fontAlgn="b"/>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MINIMIZE</a:t>
                      </a:r>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MAXIMIZE</a:t>
                      </a:r>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MAXIMIZE</a:t>
                      </a:r>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MAXIMIZE</a:t>
                      </a:r>
                      <a:endParaRPr lang="en-US" sz="1600" b="0" i="0" u="none" strike="noStrike">
                        <a:effectLst/>
                        <a:latin typeface="Arial" panose="020B0604020202020204" pitchFamily="34" charset="0"/>
                      </a:endParaRPr>
                    </a:p>
                  </a:txBody>
                  <a:tcPr marL="12700" marR="12700" marT="12700" marB="0" anchor="b"/>
                </a:tc>
                <a:tc>
                  <a:txBody>
                    <a:bodyPr/>
                    <a:lstStyle/>
                    <a:p>
                      <a:pPr algn="l" fontAlgn="b"/>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2"/>
                  </a:ext>
                </a:extLst>
              </a:tr>
              <a:tr h="291532">
                <a:tc>
                  <a:txBody>
                    <a:bodyPr/>
                    <a:lstStyle/>
                    <a:p>
                      <a:pPr algn="l" fontAlgn="b"/>
                      <a:r>
                        <a:rPr lang="en-US" sz="1600" u="none" strike="noStrike">
                          <a:effectLst/>
                        </a:rPr>
                        <a:t>Alternative</a:t>
                      </a:r>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Price</a:t>
                      </a:r>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Comfort</a:t>
                      </a:r>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Performance</a:t>
                      </a:r>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Design</a:t>
                      </a:r>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Score</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3"/>
                  </a:ext>
                </a:extLst>
              </a:tr>
              <a:tr h="291532">
                <a:tc>
                  <a:txBody>
                    <a:bodyPr/>
                    <a:lstStyle/>
                    <a:p>
                      <a:pPr algn="l" fontAlgn="b"/>
                      <a:r>
                        <a:rPr lang="en-US" sz="1600" u="none" strike="noStrike">
                          <a:effectLst/>
                        </a:rPr>
                        <a:t>A1</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0.333</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0.778</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4"/>
                  </a:ext>
                </a:extLst>
              </a:tr>
              <a:tr h="291532">
                <a:tc>
                  <a:txBody>
                    <a:bodyPr/>
                    <a:lstStyle/>
                    <a:p>
                      <a:pPr algn="l" fontAlgn="b"/>
                      <a:r>
                        <a:rPr lang="en-US" sz="1600" u="none" strike="noStrike">
                          <a:effectLst/>
                        </a:rPr>
                        <a:t>A2</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0.400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0.667</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0.733</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5"/>
                  </a:ext>
                </a:extLst>
              </a:tr>
              <a:tr h="291532">
                <a:tc>
                  <a:txBody>
                    <a:bodyPr/>
                    <a:lstStyle/>
                    <a:p>
                      <a:pPr algn="l" fontAlgn="b"/>
                      <a:r>
                        <a:rPr lang="en-US" sz="1600" u="none" strike="noStrike">
                          <a:effectLst/>
                        </a:rPr>
                        <a:t>A3</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0.400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0.667</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0.711</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6"/>
                  </a:ext>
                </a:extLst>
              </a:tr>
              <a:tr h="291532">
                <a:tc>
                  <a:txBody>
                    <a:bodyPr/>
                    <a:lstStyle/>
                    <a:p>
                      <a:pPr algn="l" fontAlgn="b"/>
                      <a:r>
                        <a:rPr lang="en-US" sz="1600" u="none" strike="noStrike">
                          <a:effectLst/>
                        </a:rPr>
                        <a:t>A4</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0.500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0.667</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0.667</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0.678</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7"/>
                  </a:ext>
                </a:extLst>
              </a:tr>
              <a:tr h="291532">
                <a:tc>
                  <a:txBody>
                    <a:bodyPr/>
                    <a:lstStyle/>
                    <a:p>
                      <a:pPr algn="l" fontAlgn="b"/>
                      <a:r>
                        <a:rPr lang="en-US" sz="1600" u="none" strike="noStrike">
                          <a:effectLst/>
                        </a:rPr>
                        <a:t>A5</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0.500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0.667</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0.667</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0.678</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8"/>
                  </a:ext>
                </a:extLst>
              </a:tr>
              <a:tr h="291532">
                <a:tc>
                  <a:txBody>
                    <a:bodyPr/>
                    <a:lstStyle/>
                    <a:p>
                      <a:pPr algn="l" fontAlgn="b"/>
                      <a:r>
                        <a:rPr lang="en-US" sz="1600" u="none" strike="noStrike">
                          <a:effectLst/>
                        </a:rPr>
                        <a:t>A6</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0.500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0.333</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0.656</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9"/>
                  </a:ext>
                </a:extLst>
              </a:tr>
              <a:tr h="291532">
                <a:tc>
                  <a:txBody>
                    <a:bodyPr/>
                    <a:lstStyle/>
                    <a:p>
                      <a:pPr algn="l" fontAlgn="b"/>
                      <a:r>
                        <a:rPr lang="en-US" sz="1600" u="none" strike="noStrike">
                          <a:effectLst/>
                        </a:rPr>
                        <a:t>A7</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1.000</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0.333</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0.667</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0.667</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dirty="0">
                          <a:effectLst/>
                        </a:rPr>
                        <a:t>0.689</a:t>
                      </a:r>
                      <a:endParaRPr lang="en-US" sz="1600" b="0" i="0" u="none" strike="noStrike" dirty="0">
                        <a:effectLst/>
                        <a:latin typeface="Arial" panose="020B0604020202020204" pitchFamily="34" charset="0"/>
                      </a:endParaRPr>
                    </a:p>
                  </a:txBody>
                  <a:tcPr marL="12700" marR="12700" marT="12700" marB="0"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3765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59557"/>
            <a:ext cx="8229600" cy="1143000"/>
          </a:xfrm>
        </p:spPr>
        <p:txBody>
          <a:bodyPr/>
          <a:lstStyle/>
          <a:p>
            <a:r>
              <a:rPr lang="en-US" altLang="en-US" sz="3600" dirty="0">
                <a:latin typeface="+mn-lt"/>
                <a:cs typeface="Times New Roman" panose="02020603050405020304" pitchFamily="18" charset="0"/>
              </a:rPr>
              <a:t>SAW Example I</a:t>
            </a:r>
          </a:p>
        </p:txBody>
      </p:sp>
      <p:sp>
        <p:nvSpPr>
          <p:cNvPr id="23555" name="Rectangle 3"/>
          <p:cNvSpPr>
            <a:spLocks noGrp="1" noChangeArrowheads="1"/>
          </p:cNvSpPr>
          <p:nvPr>
            <p:ph type="body" idx="1"/>
          </p:nvPr>
        </p:nvSpPr>
        <p:spPr>
          <a:xfrm>
            <a:off x="457200" y="1263870"/>
            <a:ext cx="8229600" cy="4525433"/>
          </a:xfrm>
        </p:spPr>
        <p:txBody>
          <a:bodyPr/>
          <a:lstStyle/>
          <a:p>
            <a:r>
              <a:rPr lang="en-US" altLang="en-US" sz="2800" dirty="0">
                <a:cs typeface="Times New Roman" panose="02020603050405020304" pitchFamily="18" charset="0"/>
              </a:rPr>
              <a:t>Alternative Ranking</a:t>
            </a:r>
          </a:p>
        </p:txBody>
      </p:sp>
      <p:graphicFrame>
        <p:nvGraphicFramePr>
          <p:cNvPr id="2" name="Table 1"/>
          <p:cNvGraphicFramePr>
            <a:graphicFrameLocks noGrp="1"/>
          </p:cNvGraphicFramePr>
          <p:nvPr>
            <p:extLst/>
          </p:nvPr>
        </p:nvGraphicFramePr>
        <p:xfrm>
          <a:off x="2472414" y="2214179"/>
          <a:ext cx="4199174" cy="2576800"/>
        </p:xfrm>
        <a:graphic>
          <a:graphicData uri="http://schemas.openxmlformats.org/drawingml/2006/table">
            <a:tbl>
              <a:tblPr>
                <a:tableStyleId>{ED083AE6-46FA-4A59-8FB0-9F97EB10719F}</a:tableStyleId>
              </a:tblPr>
              <a:tblGrid>
                <a:gridCol w="1386704">
                  <a:extLst>
                    <a:ext uri="{9D8B030D-6E8A-4147-A177-3AD203B41FA5}">
                      <a16:colId xmlns:a16="http://schemas.microsoft.com/office/drawing/2014/main" val="20000"/>
                    </a:ext>
                  </a:extLst>
                </a:gridCol>
                <a:gridCol w="1406235">
                  <a:extLst>
                    <a:ext uri="{9D8B030D-6E8A-4147-A177-3AD203B41FA5}">
                      <a16:colId xmlns:a16="http://schemas.microsoft.com/office/drawing/2014/main" val="20001"/>
                    </a:ext>
                  </a:extLst>
                </a:gridCol>
                <a:gridCol w="1406235">
                  <a:extLst>
                    <a:ext uri="{9D8B030D-6E8A-4147-A177-3AD203B41FA5}">
                      <a16:colId xmlns:a16="http://schemas.microsoft.com/office/drawing/2014/main" val="20002"/>
                    </a:ext>
                  </a:extLst>
                </a:gridCol>
              </a:tblGrid>
              <a:tr h="322100">
                <a:tc>
                  <a:txBody>
                    <a:bodyPr/>
                    <a:lstStyle/>
                    <a:p>
                      <a:pPr algn="l" fontAlgn="b"/>
                      <a:r>
                        <a:rPr lang="en-US" sz="1600" u="none" strike="noStrike">
                          <a:effectLst/>
                        </a:rPr>
                        <a:t>Alternative</a:t>
                      </a:r>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Score</a:t>
                      </a:r>
                      <a:endParaRPr lang="en-US" sz="1600" b="0" i="0" u="none" strike="noStrike">
                        <a:effectLst/>
                        <a:latin typeface="Arial" panose="020B0604020202020204" pitchFamily="34" charset="0"/>
                      </a:endParaRPr>
                    </a:p>
                  </a:txBody>
                  <a:tcPr marL="12700" marR="12700" marT="12700" marB="0" anchor="b"/>
                </a:tc>
                <a:tc>
                  <a:txBody>
                    <a:bodyPr/>
                    <a:lstStyle/>
                    <a:p>
                      <a:pPr algn="l" fontAlgn="b"/>
                      <a:r>
                        <a:rPr lang="en-US" sz="1600" u="none" strike="noStrike">
                          <a:effectLst/>
                        </a:rPr>
                        <a:t>Rank</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0"/>
                  </a:ext>
                </a:extLst>
              </a:tr>
              <a:tr h="322100">
                <a:tc>
                  <a:txBody>
                    <a:bodyPr/>
                    <a:lstStyle/>
                    <a:p>
                      <a:pPr algn="l" fontAlgn="b"/>
                      <a:r>
                        <a:rPr lang="en-US" sz="1600" u="none" strike="noStrike">
                          <a:effectLst/>
                        </a:rPr>
                        <a:t>A1</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0.778</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1</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1"/>
                  </a:ext>
                </a:extLst>
              </a:tr>
              <a:tr h="322100">
                <a:tc>
                  <a:txBody>
                    <a:bodyPr/>
                    <a:lstStyle/>
                    <a:p>
                      <a:pPr algn="l" fontAlgn="b"/>
                      <a:r>
                        <a:rPr lang="en-US" sz="1600" u="none" strike="noStrike">
                          <a:effectLst/>
                        </a:rPr>
                        <a:t>A2</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0.733</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2</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2"/>
                  </a:ext>
                </a:extLst>
              </a:tr>
              <a:tr h="322100">
                <a:tc>
                  <a:txBody>
                    <a:bodyPr/>
                    <a:lstStyle/>
                    <a:p>
                      <a:pPr algn="l" fontAlgn="b"/>
                      <a:r>
                        <a:rPr lang="en-US" sz="1600" u="none" strike="noStrike">
                          <a:effectLst/>
                        </a:rPr>
                        <a:t>A3</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0.711</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3</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3"/>
                  </a:ext>
                </a:extLst>
              </a:tr>
              <a:tr h="322100">
                <a:tc>
                  <a:txBody>
                    <a:bodyPr/>
                    <a:lstStyle/>
                    <a:p>
                      <a:pPr algn="l" fontAlgn="b"/>
                      <a:r>
                        <a:rPr lang="en-US" sz="1600" u="none" strike="noStrike">
                          <a:effectLst/>
                        </a:rPr>
                        <a:t>A4</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0.678</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6</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4"/>
                  </a:ext>
                </a:extLst>
              </a:tr>
              <a:tr h="322100">
                <a:tc>
                  <a:txBody>
                    <a:bodyPr/>
                    <a:lstStyle/>
                    <a:p>
                      <a:pPr algn="l" fontAlgn="b"/>
                      <a:r>
                        <a:rPr lang="en-US" sz="1600" u="none" strike="noStrike">
                          <a:effectLst/>
                        </a:rPr>
                        <a:t>A5</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0.678</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5</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5"/>
                  </a:ext>
                </a:extLst>
              </a:tr>
              <a:tr h="322100">
                <a:tc>
                  <a:txBody>
                    <a:bodyPr/>
                    <a:lstStyle/>
                    <a:p>
                      <a:pPr algn="l" fontAlgn="b"/>
                      <a:r>
                        <a:rPr lang="en-US" sz="1600" u="none" strike="noStrike">
                          <a:effectLst/>
                        </a:rPr>
                        <a:t>A6</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0.656</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7</a:t>
                      </a:r>
                      <a:endParaRPr lang="en-US" sz="1600" b="0" i="0" u="none" strike="noStrike">
                        <a:effectLst/>
                        <a:latin typeface="Arial" panose="020B0604020202020204" pitchFamily="34" charset="0"/>
                      </a:endParaRPr>
                    </a:p>
                  </a:txBody>
                  <a:tcPr marL="12700" marR="12700" marT="12700" marB="0" anchor="b"/>
                </a:tc>
                <a:extLst>
                  <a:ext uri="{0D108BD9-81ED-4DB2-BD59-A6C34878D82A}">
                    <a16:rowId xmlns:a16="http://schemas.microsoft.com/office/drawing/2014/main" val="10006"/>
                  </a:ext>
                </a:extLst>
              </a:tr>
              <a:tr h="322100">
                <a:tc>
                  <a:txBody>
                    <a:bodyPr/>
                    <a:lstStyle/>
                    <a:p>
                      <a:pPr algn="l" fontAlgn="b"/>
                      <a:r>
                        <a:rPr lang="en-US" sz="1600" u="none" strike="noStrike">
                          <a:effectLst/>
                        </a:rPr>
                        <a:t>A7</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a:effectLst/>
                        </a:rPr>
                        <a:t>0.689</a:t>
                      </a:r>
                      <a:endParaRPr lang="en-US" sz="1600" b="0" i="0" u="none" strike="noStrike">
                        <a:effectLst/>
                        <a:latin typeface="Arial" panose="020B0604020202020204" pitchFamily="34" charset="0"/>
                      </a:endParaRPr>
                    </a:p>
                  </a:txBody>
                  <a:tcPr marL="12700" marR="12700" marT="12700" marB="0" anchor="b"/>
                </a:tc>
                <a:tc>
                  <a:txBody>
                    <a:bodyPr/>
                    <a:lstStyle/>
                    <a:p>
                      <a:pPr algn="r" fontAlgn="b"/>
                      <a:r>
                        <a:rPr lang="en-US" sz="1600" u="none" strike="noStrike" dirty="0">
                          <a:effectLst/>
                        </a:rPr>
                        <a:t>4</a:t>
                      </a:r>
                      <a:endParaRPr lang="en-US" sz="1600" b="0" i="0" u="none" strike="noStrike" dirty="0">
                        <a:effectLst/>
                        <a:latin typeface="Arial" panose="020B0604020202020204" pitchFamily="34" charset="0"/>
                      </a:endParaRPr>
                    </a:p>
                  </a:txBody>
                  <a:tcPr marL="12700" marR="12700" marT="12700" marB="0" anchor="b"/>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843299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354330"/>
            <a:ext cx="8229600" cy="1143000"/>
          </a:xfrm>
        </p:spPr>
        <p:txBody>
          <a:bodyPr/>
          <a:lstStyle/>
          <a:p>
            <a:r>
              <a:rPr lang="en-US" altLang="en-US" dirty="0" smtClean="0">
                <a:latin typeface="+mn-lt"/>
                <a:cs typeface="Times New Roman" panose="02020603050405020304" pitchFamily="18" charset="0"/>
              </a:rPr>
              <a:t>SAW Example II</a:t>
            </a:r>
          </a:p>
        </p:txBody>
      </p:sp>
      <p:sp>
        <p:nvSpPr>
          <p:cNvPr id="3" name="Content Placeholder 2"/>
          <p:cNvSpPr>
            <a:spLocks noGrp="1"/>
          </p:cNvSpPr>
          <p:nvPr>
            <p:ph idx="1"/>
          </p:nvPr>
        </p:nvSpPr>
        <p:spPr>
          <a:xfrm>
            <a:off x="457200" y="1275256"/>
            <a:ext cx="8229600" cy="4414345"/>
          </a:xfrm>
        </p:spPr>
        <p:txBody>
          <a:bodyPr>
            <a:normAutofit/>
          </a:bodyPr>
          <a:lstStyle/>
          <a:p>
            <a:pPr>
              <a:defRPr/>
            </a:pPr>
            <a:r>
              <a:rPr lang="en-US" sz="2667" dirty="0">
                <a:cs typeface="Times New Roman" panose="02020603050405020304" pitchFamily="18" charset="0"/>
              </a:rPr>
              <a:t>When all attribute values have the same scaling, it is not necessary to normalize the scale.</a:t>
            </a:r>
          </a:p>
          <a:p>
            <a:pPr>
              <a:defRPr/>
            </a:pPr>
            <a:r>
              <a:rPr lang="en-US" sz="2667" dirty="0">
                <a:cs typeface="Times New Roman" panose="02020603050405020304" pitchFamily="18" charset="0"/>
              </a:rPr>
              <a:t>You must reflect “bigger is better” or “smaller is better” in the scaling.</a:t>
            </a:r>
          </a:p>
          <a:p>
            <a:pPr>
              <a:defRPr/>
            </a:pPr>
            <a:r>
              <a:rPr lang="en-US" sz="2667" dirty="0">
                <a:cs typeface="Times New Roman" panose="02020603050405020304" pitchFamily="18" charset="0"/>
              </a:rPr>
              <a:t>Different criteria weights can result in different rankings. </a:t>
            </a:r>
          </a:p>
          <a:p>
            <a:pPr>
              <a:defRPr/>
            </a:pPr>
            <a:r>
              <a:rPr lang="en-US" sz="2667" dirty="0">
                <a:cs typeface="Times New Roman" panose="02020603050405020304" pitchFamily="18" charset="0"/>
              </a:rPr>
              <a:t>The weights are multiplied by the decision criteria values for each of the attributes for an alternative and are summed to represent a score for the alternative. </a:t>
            </a:r>
          </a:p>
        </p:txBody>
      </p:sp>
    </p:spTree>
    <p:extLst>
      <p:ext uri="{BB962C8B-B14F-4D97-AF65-F5344CB8AC3E}">
        <p14:creationId xmlns:p14="http://schemas.microsoft.com/office/powerpoint/2010/main" val="32961031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430420"/>
            <a:ext cx="8229600" cy="1143000"/>
          </a:xfrm>
        </p:spPr>
        <p:txBody>
          <a:bodyPr/>
          <a:lstStyle/>
          <a:p>
            <a:r>
              <a:rPr lang="en-US" altLang="en-US" dirty="0" smtClean="0">
                <a:latin typeface="+mn-lt"/>
                <a:cs typeface="Times New Roman" panose="02020603050405020304" pitchFamily="18" charset="0"/>
              </a:rPr>
              <a:t>SAW Example II</a:t>
            </a:r>
          </a:p>
        </p:txBody>
      </p:sp>
      <p:graphicFrame>
        <p:nvGraphicFramePr>
          <p:cNvPr id="8" name="Table 7"/>
          <p:cNvGraphicFramePr>
            <a:graphicFrameLocks noGrp="1"/>
          </p:cNvGraphicFramePr>
          <p:nvPr>
            <p:extLst/>
          </p:nvPr>
        </p:nvGraphicFramePr>
        <p:xfrm>
          <a:off x="1656767" y="4398112"/>
          <a:ext cx="2453216" cy="1443564"/>
        </p:xfrm>
        <a:graphic>
          <a:graphicData uri="http://schemas.openxmlformats.org/drawingml/2006/table">
            <a:tbl>
              <a:tblPr/>
              <a:tblGrid>
                <a:gridCol w="2453216">
                  <a:extLst>
                    <a:ext uri="{9D8B030D-6E8A-4147-A177-3AD203B41FA5}">
                      <a16:colId xmlns:a16="http://schemas.microsoft.com/office/drawing/2014/main" val="20000"/>
                    </a:ext>
                  </a:extLst>
                </a:gridCol>
              </a:tblGrid>
              <a:tr h="233181">
                <a:tc>
                  <a:txBody>
                    <a:bodyPr/>
                    <a:lstStyle/>
                    <a:p>
                      <a:pPr algn="l" fontAlgn="b"/>
                      <a:r>
                        <a:rPr lang="en-US" sz="1200" b="0" i="0" u="none" strike="noStrike" dirty="0">
                          <a:solidFill>
                            <a:srgbClr val="000000"/>
                          </a:solidFill>
                          <a:effectLst/>
                          <a:latin typeface="Arial" panose="020B0604020202020204" pitchFamily="34" charset="0"/>
                          <a:cs typeface="Arial" panose="020B0604020202020204" pitchFamily="34" charset="0"/>
                        </a:rPr>
                        <a:t>Economic Benefit Scale</a:t>
                      </a:r>
                    </a:p>
                  </a:txBody>
                  <a:tcPr marL="9521" marR="9521" marT="95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3181">
                <a:tc>
                  <a:txBody>
                    <a:bodyPr/>
                    <a:lstStyle/>
                    <a:p>
                      <a:pPr algn="l" fontAlgn="b"/>
                      <a:r>
                        <a:rPr lang="en-US" sz="1200" b="0" i="0" u="none" strike="noStrike" dirty="0">
                          <a:solidFill>
                            <a:srgbClr val="000000"/>
                          </a:solidFill>
                          <a:effectLst/>
                          <a:latin typeface="Arial" panose="020B0604020202020204" pitchFamily="34" charset="0"/>
                          <a:cs typeface="Arial" panose="020B0604020202020204" pitchFamily="34" charset="0"/>
                        </a:rPr>
                        <a:t>1- very low &lt;$500K</a:t>
                      </a:r>
                    </a:p>
                  </a:txBody>
                  <a:tcPr marL="9521" marR="9521" marT="95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3181">
                <a:tc>
                  <a:txBody>
                    <a:bodyPr/>
                    <a:lstStyle/>
                    <a:p>
                      <a:pPr algn="l" fontAlgn="b"/>
                      <a:r>
                        <a:rPr lang="en-US" sz="1200" b="0" i="0" u="none" strike="noStrike" dirty="0">
                          <a:solidFill>
                            <a:srgbClr val="000000"/>
                          </a:solidFill>
                          <a:effectLst/>
                          <a:latin typeface="Arial" panose="020B0604020202020204" pitchFamily="34" charset="0"/>
                          <a:cs typeface="Arial" panose="020B0604020202020204" pitchFamily="34" charset="0"/>
                        </a:rPr>
                        <a:t>2 - low &gt;=$500K to &lt;$1M</a:t>
                      </a:r>
                    </a:p>
                  </a:txBody>
                  <a:tcPr marL="9521" marR="9521" marT="95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7659">
                <a:tc>
                  <a:txBody>
                    <a:bodyPr/>
                    <a:lstStyle/>
                    <a:p>
                      <a:pPr algn="l" fontAlgn="b"/>
                      <a:r>
                        <a:rPr lang="nn-NO" sz="1200" b="0" i="0" u="none" strike="noStrike">
                          <a:solidFill>
                            <a:srgbClr val="000000"/>
                          </a:solidFill>
                          <a:effectLst/>
                          <a:latin typeface="Arial" panose="020B0604020202020204" pitchFamily="34" charset="0"/>
                          <a:cs typeface="Arial" panose="020B0604020202020204" pitchFamily="34" charset="0"/>
                        </a:rPr>
                        <a:t>3 - medium &gt;=$1M to &lt;$2.5M</a:t>
                      </a:r>
                    </a:p>
                  </a:txBody>
                  <a:tcPr marL="9521" marR="9521" marT="95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3181">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4 - high&gt;= $2.5M to &lt;$5M</a:t>
                      </a:r>
                    </a:p>
                  </a:txBody>
                  <a:tcPr marL="9521" marR="9521" marT="95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3181">
                <a:tc>
                  <a:txBody>
                    <a:bodyPr/>
                    <a:lstStyle/>
                    <a:p>
                      <a:pPr algn="l" fontAlgn="b"/>
                      <a:r>
                        <a:rPr lang="en-US" sz="1200" b="0" i="0" u="none" strike="noStrike" dirty="0">
                          <a:solidFill>
                            <a:srgbClr val="000000"/>
                          </a:solidFill>
                          <a:effectLst/>
                          <a:latin typeface="Arial" panose="020B0604020202020204" pitchFamily="34" charset="0"/>
                          <a:cs typeface="Arial" panose="020B0604020202020204" pitchFamily="34" charset="0"/>
                        </a:rPr>
                        <a:t>5- very high &gt;=$5M</a:t>
                      </a:r>
                    </a:p>
                  </a:txBody>
                  <a:tcPr marL="9521" marR="9521" marT="95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extLst/>
          </p:nvPr>
        </p:nvGraphicFramePr>
        <p:xfrm>
          <a:off x="4900522" y="4442557"/>
          <a:ext cx="2482849" cy="1399122"/>
        </p:xfrm>
        <a:graphic>
          <a:graphicData uri="http://schemas.openxmlformats.org/drawingml/2006/table">
            <a:tbl>
              <a:tblPr/>
              <a:tblGrid>
                <a:gridCol w="2482849">
                  <a:extLst>
                    <a:ext uri="{9D8B030D-6E8A-4147-A177-3AD203B41FA5}">
                      <a16:colId xmlns:a16="http://schemas.microsoft.com/office/drawing/2014/main" val="20000"/>
                    </a:ext>
                  </a:extLst>
                </a:gridCol>
              </a:tblGrid>
              <a:tr h="233187">
                <a:tc>
                  <a:txBody>
                    <a:bodyPr/>
                    <a:lstStyle/>
                    <a:p>
                      <a:pPr algn="l" fontAlgn="b"/>
                      <a:r>
                        <a:rPr lang="en-US" sz="1200" b="0" i="0" u="none" strike="noStrike" dirty="0">
                          <a:solidFill>
                            <a:srgbClr val="000000"/>
                          </a:solidFill>
                          <a:effectLst/>
                          <a:latin typeface="Arial" panose="020B0604020202020204" pitchFamily="34" charset="0"/>
                          <a:cs typeface="Arial" panose="020B0604020202020204" pitchFamily="34" charset="0"/>
                        </a:rPr>
                        <a:t>Development Cost Scale</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3187">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5 - very low &lt;$500K</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3187">
                <a:tc>
                  <a:txBody>
                    <a:bodyPr/>
                    <a:lstStyle/>
                    <a:p>
                      <a:pPr algn="l" fontAlgn="b"/>
                      <a:r>
                        <a:rPr lang="en-US" sz="1200" b="0" i="0" u="none" strike="noStrike" dirty="0">
                          <a:solidFill>
                            <a:srgbClr val="000000"/>
                          </a:solidFill>
                          <a:effectLst/>
                          <a:latin typeface="Arial" panose="020B0604020202020204" pitchFamily="34" charset="0"/>
                          <a:cs typeface="Arial" panose="020B0604020202020204" pitchFamily="34" charset="0"/>
                        </a:rPr>
                        <a:t>4 - low &gt;=$500K to &lt;$1M</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3187">
                <a:tc>
                  <a:txBody>
                    <a:bodyPr/>
                    <a:lstStyle/>
                    <a:p>
                      <a:pPr algn="l" fontAlgn="b"/>
                      <a:r>
                        <a:rPr lang="nn-NO" sz="1200" b="0" i="0" u="none" strike="noStrike">
                          <a:solidFill>
                            <a:srgbClr val="000000"/>
                          </a:solidFill>
                          <a:effectLst/>
                          <a:latin typeface="Arial" panose="020B0604020202020204" pitchFamily="34" charset="0"/>
                          <a:cs typeface="Arial" panose="020B0604020202020204" pitchFamily="34" charset="0"/>
                        </a:rPr>
                        <a:t>3 - medium &gt;=$1M to &lt;$2.5M</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3187">
                <a:tc>
                  <a:txBody>
                    <a:bodyPr/>
                    <a:lstStyle/>
                    <a:p>
                      <a:pPr algn="l" fontAlgn="b"/>
                      <a:r>
                        <a:rPr lang="en-US" sz="1200" b="0" i="0" u="none" strike="noStrike" dirty="0">
                          <a:solidFill>
                            <a:srgbClr val="000000"/>
                          </a:solidFill>
                          <a:effectLst/>
                          <a:latin typeface="Arial" panose="020B0604020202020204" pitchFamily="34" charset="0"/>
                          <a:cs typeface="Arial" panose="020B0604020202020204" pitchFamily="34" charset="0"/>
                        </a:rPr>
                        <a:t>2 - high&gt;= $2.5M to &lt;$5M</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3187">
                <a:tc>
                  <a:txBody>
                    <a:bodyPr/>
                    <a:lstStyle/>
                    <a:p>
                      <a:pPr algn="l" fontAlgn="b"/>
                      <a:r>
                        <a:rPr lang="en-US" sz="1200" b="0" i="0" u="none" strike="noStrike" dirty="0">
                          <a:solidFill>
                            <a:srgbClr val="000000"/>
                          </a:solidFill>
                          <a:effectLst/>
                          <a:latin typeface="Arial" panose="020B0604020202020204" pitchFamily="34" charset="0"/>
                          <a:cs typeface="Arial" panose="020B0604020202020204" pitchFamily="34" charset="0"/>
                        </a:rPr>
                        <a:t>1 - very high &gt;=$5M</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3" name="Table 2"/>
          <p:cNvGraphicFramePr>
            <a:graphicFrameLocks noGrp="1"/>
          </p:cNvGraphicFramePr>
          <p:nvPr>
            <p:extLst/>
          </p:nvPr>
        </p:nvGraphicFramePr>
        <p:xfrm>
          <a:off x="686019" y="1421729"/>
          <a:ext cx="7459134" cy="2863909"/>
        </p:xfrm>
        <a:graphic>
          <a:graphicData uri="http://schemas.openxmlformats.org/drawingml/2006/table">
            <a:tbl>
              <a:tblPr>
                <a:tableStyleId>{ED083AE6-46FA-4A59-8FB0-9F97EB10719F}</a:tableStyleId>
              </a:tblPr>
              <a:tblGrid>
                <a:gridCol w="1189632">
                  <a:extLst>
                    <a:ext uri="{9D8B030D-6E8A-4147-A177-3AD203B41FA5}">
                      <a16:colId xmlns:a16="http://schemas.microsoft.com/office/drawing/2014/main" val="20000"/>
                    </a:ext>
                  </a:extLst>
                </a:gridCol>
                <a:gridCol w="834111">
                  <a:extLst>
                    <a:ext uri="{9D8B030D-6E8A-4147-A177-3AD203B41FA5}">
                      <a16:colId xmlns:a16="http://schemas.microsoft.com/office/drawing/2014/main" val="20001"/>
                    </a:ext>
                  </a:extLst>
                </a:gridCol>
                <a:gridCol w="834111">
                  <a:extLst>
                    <a:ext uri="{9D8B030D-6E8A-4147-A177-3AD203B41FA5}">
                      <a16:colId xmlns:a16="http://schemas.microsoft.com/office/drawing/2014/main" val="20002"/>
                    </a:ext>
                  </a:extLst>
                </a:gridCol>
                <a:gridCol w="711045">
                  <a:extLst>
                    <a:ext uri="{9D8B030D-6E8A-4147-A177-3AD203B41FA5}">
                      <a16:colId xmlns:a16="http://schemas.microsoft.com/office/drawing/2014/main" val="20003"/>
                    </a:ext>
                  </a:extLst>
                </a:gridCol>
                <a:gridCol w="1558828">
                  <a:extLst>
                    <a:ext uri="{9D8B030D-6E8A-4147-A177-3AD203B41FA5}">
                      <a16:colId xmlns:a16="http://schemas.microsoft.com/office/drawing/2014/main" val="20004"/>
                    </a:ext>
                  </a:extLst>
                </a:gridCol>
                <a:gridCol w="933247">
                  <a:extLst>
                    <a:ext uri="{9D8B030D-6E8A-4147-A177-3AD203B41FA5}">
                      <a16:colId xmlns:a16="http://schemas.microsoft.com/office/drawing/2014/main" val="20005"/>
                    </a:ext>
                  </a:extLst>
                </a:gridCol>
                <a:gridCol w="769159">
                  <a:extLst>
                    <a:ext uri="{9D8B030D-6E8A-4147-A177-3AD203B41FA5}">
                      <a16:colId xmlns:a16="http://schemas.microsoft.com/office/drawing/2014/main" val="20006"/>
                    </a:ext>
                  </a:extLst>
                </a:gridCol>
                <a:gridCol w="629001">
                  <a:extLst>
                    <a:ext uri="{9D8B030D-6E8A-4147-A177-3AD203B41FA5}">
                      <a16:colId xmlns:a16="http://schemas.microsoft.com/office/drawing/2014/main" val="20007"/>
                    </a:ext>
                  </a:extLst>
                </a:gridCol>
              </a:tblGrid>
              <a:tr h="318036">
                <a:tc>
                  <a:txBody>
                    <a:bodyPr/>
                    <a:lstStyle/>
                    <a:p>
                      <a:pPr algn="l" fontAlgn="b"/>
                      <a:endParaRPr lang="en-US" sz="1100" b="0" i="0" u="none" strike="noStrike" dirty="0">
                        <a:effectLst/>
                        <a:latin typeface="Arial" panose="020B0604020202020204" pitchFamily="34" charset="0"/>
                      </a:endParaRPr>
                    </a:p>
                  </a:txBody>
                  <a:tcPr marL="9525" marR="9525" marT="9523" marB="0" anchor="b"/>
                </a:tc>
                <a:tc>
                  <a:txBody>
                    <a:bodyPr/>
                    <a:lstStyle/>
                    <a:p>
                      <a:pPr algn="l" fontAlgn="b"/>
                      <a:endParaRPr lang="en-US" sz="1100" b="0" i="0" u="none" strike="noStrike">
                        <a:effectLst/>
                        <a:latin typeface="Arial" panose="020B0604020202020204" pitchFamily="34" charset="0"/>
                      </a:endParaRPr>
                    </a:p>
                  </a:txBody>
                  <a:tcPr marL="9525" marR="9525" marT="9523" marB="0" anchor="b"/>
                </a:tc>
                <a:tc gridSpan="5">
                  <a:txBody>
                    <a:bodyPr/>
                    <a:lstStyle/>
                    <a:p>
                      <a:pPr algn="ctr" fontAlgn="b"/>
                      <a:r>
                        <a:rPr lang="en-US" sz="1100" b="1" u="none" strike="noStrike" dirty="0">
                          <a:effectLst/>
                        </a:rPr>
                        <a:t>Importance Weight</a:t>
                      </a:r>
                      <a:endParaRPr lang="en-US" sz="1100" b="1" i="0" u="none" strike="noStrike" dirty="0">
                        <a:effectLst/>
                        <a:latin typeface="Arial" panose="020B0604020202020204" pitchFamily="34" charset="0"/>
                      </a:endParaRPr>
                    </a:p>
                  </a:txBody>
                  <a:tcPr marL="9525" marR="9525" marT="952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effectLst/>
                        <a:latin typeface="Arial" panose="020B0604020202020204" pitchFamily="34" charset="0"/>
                      </a:endParaRPr>
                    </a:p>
                  </a:txBody>
                  <a:tcPr marL="9525" marR="9525" marT="9523" marB="0" anchor="b"/>
                </a:tc>
                <a:extLst>
                  <a:ext uri="{0D108BD9-81ED-4DB2-BD59-A6C34878D82A}">
                    <a16:rowId xmlns:a16="http://schemas.microsoft.com/office/drawing/2014/main" val="10000"/>
                  </a:ext>
                </a:extLst>
              </a:tr>
              <a:tr h="172083">
                <a:tc>
                  <a:txBody>
                    <a:bodyPr/>
                    <a:lstStyle/>
                    <a:p>
                      <a:pPr algn="l" fontAlgn="b"/>
                      <a:endParaRPr lang="en-US" sz="1100" b="0" i="0" u="none" strike="noStrike" dirty="0">
                        <a:effectLst/>
                        <a:latin typeface="Arial" panose="020B0604020202020204" pitchFamily="34" charset="0"/>
                      </a:endParaRPr>
                    </a:p>
                  </a:txBody>
                  <a:tcPr marL="9525" marR="9525" marT="9523" marB="0" anchor="b"/>
                </a:tc>
                <a:tc>
                  <a:txBody>
                    <a:bodyPr/>
                    <a:lstStyle/>
                    <a:p>
                      <a:pPr algn="l" fontAlgn="b"/>
                      <a:endParaRPr lang="en-US" sz="1100" b="0" i="0" u="none" strike="noStrike" dirty="0">
                        <a:effectLst/>
                        <a:latin typeface="Arial" panose="020B0604020202020204" pitchFamily="34" charset="0"/>
                      </a:endParaRPr>
                    </a:p>
                  </a:txBody>
                  <a:tcPr marL="9525" marR="9525" marT="9523" marB="0" anchor="b"/>
                </a:tc>
                <a:tc>
                  <a:txBody>
                    <a:bodyPr/>
                    <a:lstStyle/>
                    <a:p>
                      <a:pPr algn="r" fontAlgn="b"/>
                      <a:r>
                        <a:rPr lang="en-US" sz="1100" u="none" strike="noStrike" dirty="0">
                          <a:effectLst/>
                        </a:rPr>
                        <a:t>10%</a:t>
                      </a:r>
                      <a:endParaRPr lang="en-US" sz="1100" b="0" i="0" u="none" strike="noStrike" dirty="0">
                        <a:effectLst/>
                        <a:latin typeface="Arial" panose="020B0604020202020204" pitchFamily="34" charset="0"/>
                      </a:endParaRPr>
                    </a:p>
                  </a:txBody>
                  <a:tcPr marL="9525" marR="9525" marT="9523" marB="0" anchor="b"/>
                </a:tc>
                <a:tc>
                  <a:txBody>
                    <a:bodyPr/>
                    <a:lstStyle/>
                    <a:p>
                      <a:pPr algn="r" fontAlgn="b"/>
                      <a:r>
                        <a:rPr lang="en-US" sz="1100" u="none" strike="noStrike">
                          <a:effectLst/>
                        </a:rPr>
                        <a:t>25%</a:t>
                      </a:r>
                      <a:endParaRPr lang="en-US" sz="1100" b="0" i="0" u="none" strike="noStrike">
                        <a:effectLst/>
                        <a:latin typeface="Arial" panose="020B0604020202020204" pitchFamily="34" charset="0"/>
                      </a:endParaRPr>
                    </a:p>
                  </a:txBody>
                  <a:tcPr marL="9525" marR="9525" marT="9523" marB="0" anchor="b"/>
                </a:tc>
                <a:tc>
                  <a:txBody>
                    <a:bodyPr/>
                    <a:lstStyle/>
                    <a:p>
                      <a:pPr algn="r" fontAlgn="b"/>
                      <a:r>
                        <a:rPr lang="en-US" sz="1100" u="none" strike="noStrike">
                          <a:effectLst/>
                        </a:rPr>
                        <a:t>20%</a:t>
                      </a:r>
                      <a:endParaRPr lang="en-US" sz="1100" b="0" i="0" u="none" strike="noStrike">
                        <a:effectLst/>
                        <a:latin typeface="Arial" panose="020B0604020202020204" pitchFamily="34" charset="0"/>
                      </a:endParaRPr>
                    </a:p>
                  </a:txBody>
                  <a:tcPr marL="9525" marR="9525" marT="9523" marB="0" anchor="b"/>
                </a:tc>
                <a:tc>
                  <a:txBody>
                    <a:bodyPr/>
                    <a:lstStyle/>
                    <a:p>
                      <a:pPr algn="r" fontAlgn="b"/>
                      <a:r>
                        <a:rPr lang="en-US" sz="1100" u="none" strike="noStrike">
                          <a:effectLst/>
                        </a:rPr>
                        <a:t>15%</a:t>
                      </a:r>
                      <a:endParaRPr lang="en-US" sz="1100" b="0" i="0" u="none" strike="noStrike">
                        <a:effectLst/>
                        <a:latin typeface="Arial" panose="020B0604020202020204" pitchFamily="34" charset="0"/>
                      </a:endParaRPr>
                    </a:p>
                  </a:txBody>
                  <a:tcPr marL="9525" marR="9525" marT="9523" marB="0" anchor="b"/>
                </a:tc>
                <a:tc>
                  <a:txBody>
                    <a:bodyPr/>
                    <a:lstStyle/>
                    <a:p>
                      <a:pPr algn="r" fontAlgn="b"/>
                      <a:r>
                        <a:rPr lang="en-US" sz="1100" u="none" strike="noStrike">
                          <a:effectLst/>
                        </a:rPr>
                        <a:t>30%</a:t>
                      </a:r>
                      <a:endParaRPr lang="en-US" sz="1100" b="0" i="0" u="none" strike="noStrike">
                        <a:effectLst/>
                        <a:latin typeface="Arial" panose="020B0604020202020204" pitchFamily="34" charset="0"/>
                      </a:endParaRPr>
                    </a:p>
                  </a:txBody>
                  <a:tcPr marL="9525" marR="9525" marT="9523" marB="0" anchor="b"/>
                </a:tc>
                <a:tc>
                  <a:txBody>
                    <a:bodyPr/>
                    <a:lstStyle/>
                    <a:p>
                      <a:pPr algn="l" fontAlgn="b"/>
                      <a:endParaRPr lang="en-US" sz="1100" b="0" i="0" u="none" strike="noStrike">
                        <a:effectLst/>
                        <a:latin typeface="Arial" panose="020B0604020202020204" pitchFamily="34" charset="0"/>
                      </a:endParaRPr>
                    </a:p>
                  </a:txBody>
                  <a:tcPr marL="9525" marR="9525" marT="9523" marB="0" anchor="b"/>
                </a:tc>
                <a:extLst>
                  <a:ext uri="{0D108BD9-81ED-4DB2-BD59-A6C34878D82A}">
                    <a16:rowId xmlns:a16="http://schemas.microsoft.com/office/drawing/2014/main" val="10001"/>
                  </a:ext>
                </a:extLst>
              </a:tr>
              <a:tr h="477055">
                <a:tc>
                  <a:txBody>
                    <a:bodyPr/>
                    <a:lstStyle/>
                    <a:p>
                      <a:pPr algn="l" fontAlgn="b"/>
                      <a:r>
                        <a:rPr lang="en-US" sz="1100" u="none" strike="noStrike" dirty="0">
                          <a:effectLst/>
                        </a:rPr>
                        <a:t>Alternatives</a:t>
                      </a:r>
                      <a:endParaRPr lang="en-US" sz="1100" b="0" i="0" u="none" strike="noStrike" dirty="0">
                        <a:effectLst/>
                        <a:latin typeface="Arial" panose="020B0604020202020204" pitchFamily="34" charset="0"/>
                      </a:endParaRPr>
                    </a:p>
                  </a:txBody>
                  <a:tcPr marL="9525" marR="9525" marT="9523" marB="0" anchor="b"/>
                </a:tc>
                <a:tc>
                  <a:txBody>
                    <a:bodyPr/>
                    <a:lstStyle/>
                    <a:p>
                      <a:pPr algn="l" fontAlgn="b"/>
                      <a:r>
                        <a:rPr lang="en-US" sz="1100" u="none" strike="noStrike" dirty="0">
                          <a:effectLst/>
                        </a:rPr>
                        <a:t>Development Cost</a:t>
                      </a:r>
                      <a:endParaRPr lang="en-US" sz="1100" b="0" i="0" u="none" strike="noStrike" dirty="0">
                        <a:effectLst/>
                        <a:latin typeface="Arial" panose="020B0604020202020204" pitchFamily="34" charset="0"/>
                      </a:endParaRPr>
                    </a:p>
                  </a:txBody>
                  <a:tcPr marL="9525" marR="9525" marT="9523" marB="0" anchor="b"/>
                </a:tc>
                <a:tc>
                  <a:txBody>
                    <a:bodyPr/>
                    <a:lstStyle/>
                    <a:p>
                      <a:pPr algn="l" fontAlgn="b"/>
                      <a:r>
                        <a:rPr lang="en-US" sz="1100" u="none" strike="noStrike" dirty="0">
                          <a:effectLst/>
                        </a:rPr>
                        <a:t>Development Cost</a:t>
                      </a:r>
                      <a:endParaRPr lang="en-US" sz="1100" b="0" i="0" u="none" strike="noStrike" dirty="0">
                        <a:effectLst/>
                        <a:latin typeface="Arial" panose="020B0604020202020204" pitchFamily="34" charset="0"/>
                      </a:endParaRPr>
                    </a:p>
                  </a:txBody>
                  <a:tcPr marL="9525" marR="9525" marT="9523" marB="0" anchor="b"/>
                </a:tc>
                <a:tc>
                  <a:txBody>
                    <a:bodyPr/>
                    <a:lstStyle/>
                    <a:p>
                      <a:pPr algn="l" fontAlgn="b"/>
                      <a:r>
                        <a:rPr lang="en-US" sz="1100" u="none" strike="noStrike" dirty="0">
                          <a:effectLst/>
                        </a:rPr>
                        <a:t>Inventory Investment</a:t>
                      </a:r>
                      <a:endParaRPr lang="en-US" sz="1100" b="0" i="0" u="none" strike="noStrike" dirty="0">
                        <a:effectLst/>
                        <a:latin typeface="Arial" panose="020B0604020202020204" pitchFamily="34" charset="0"/>
                      </a:endParaRPr>
                    </a:p>
                  </a:txBody>
                  <a:tcPr marL="9525" marR="9525" marT="9523" marB="0" anchor="b"/>
                </a:tc>
                <a:tc>
                  <a:txBody>
                    <a:bodyPr/>
                    <a:lstStyle/>
                    <a:p>
                      <a:pPr algn="l" fontAlgn="b"/>
                      <a:r>
                        <a:rPr lang="en-US" sz="1100" u="none" strike="noStrike">
                          <a:effectLst/>
                        </a:rPr>
                        <a:t>System Interface  (Scale - 1 (low) to 5 (high))</a:t>
                      </a:r>
                      <a:endParaRPr lang="en-US" sz="1100" b="0" i="0" u="none" strike="noStrike">
                        <a:effectLst/>
                        <a:latin typeface="Arial" panose="020B0604020202020204" pitchFamily="34" charset="0"/>
                      </a:endParaRPr>
                    </a:p>
                  </a:txBody>
                  <a:tcPr marL="9525" marR="9525" marT="9523" marB="0" anchor="b"/>
                </a:tc>
                <a:tc>
                  <a:txBody>
                    <a:bodyPr/>
                    <a:lstStyle/>
                    <a:p>
                      <a:pPr algn="l" fontAlgn="b"/>
                      <a:r>
                        <a:rPr lang="en-US" sz="1100" u="none" strike="noStrike">
                          <a:effectLst/>
                        </a:rPr>
                        <a:t>Transportation Cost</a:t>
                      </a:r>
                      <a:endParaRPr lang="en-US" sz="1100" b="0" i="0" u="none" strike="noStrike">
                        <a:effectLst/>
                        <a:latin typeface="Arial" panose="020B0604020202020204" pitchFamily="34" charset="0"/>
                      </a:endParaRPr>
                    </a:p>
                  </a:txBody>
                  <a:tcPr marL="9525" marR="9525" marT="9523" marB="0" anchor="b"/>
                </a:tc>
                <a:tc>
                  <a:txBody>
                    <a:bodyPr/>
                    <a:lstStyle/>
                    <a:p>
                      <a:pPr algn="l" fontAlgn="b"/>
                      <a:r>
                        <a:rPr lang="en-US" sz="1100" u="none" strike="noStrike">
                          <a:effectLst/>
                        </a:rPr>
                        <a:t>Economic Benefit  </a:t>
                      </a:r>
                      <a:endParaRPr lang="en-US" sz="1100" b="0" i="0" u="none" strike="noStrike">
                        <a:effectLst/>
                        <a:latin typeface="Arial" panose="020B0604020202020204" pitchFamily="34" charset="0"/>
                      </a:endParaRPr>
                    </a:p>
                  </a:txBody>
                  <a:tcPr marL="9525" marR="9525" marT="9523" marB="0" anchor="b"/>
                </a:tc>
                <a:tc>
                  <a:txBody>
                    <a:bodyPr/>
                    <a:lstStyle/>
                    <a:p>
                      <a:pPr algn="l" fontAlgn="b"/>
                      <a:r>
                        <a:rPr lang="en-US" sz="1100" u="none" strike="noStrike">
                          <a:effectLst/>
                        </a:rPr>
                        <a:t>Score</a:t>
                      </a:r>
                      <a:endParaRPr lang="en-US" sz="1100" b="0" i="0" u="none" strike="noStrike">
                        <a:effectLst/>
                        <a:latin typeface="Arial" panose="020B0604020202020204" pitchFamily="34" charset="0"/>
                      </a:endParaRPr>
                    </a:p>
                  </a:txBody>
                  <a:tcPr marL="9525" marR="9525" marT="9523" marB="0" anchor="b"/>
                </a:tc>
                <a:extLst>
                  <a:ext uri="{0D108BD9-81ED-4DB2-BD59-A6C34878D82A}">
                    <a16:rowId xmlns:a16="http://schemas.microsoft.com/office/drawing/2014/main" val="10002"/>
                  </a:ext>
                </a:extLst>
              </a:tr>
              <a:tr h="497203">
                <a:tc>
                  <a:txBody>
                    <a:bodyPr/>
                    <a:lstStyle/>
                    <a:p>
                      <a:pPr algn="l" fontAlgn="b"/>
                      <a:r>
                        <a:rPr lang="en-US" sz="1100" u="none" strike="noStrike">
                          <a:effectLst/>
                        </a:rPr>
                        <a:t> </a:t>
                      </a:r>
                      <a:endParaRPr lang="en-US" sz="1100" b="0" i="0" u="none" strike="noStrike">
                        <a:effectLst/>
                        <a:latin typeface="Arial" panose="020B0604020202020204" pitchFamily="34" charset="0"/>
                      </a:endParaRPr>
                    </a:p>
                  </a:txBody>
                  <a:tcPr marL="9525" marR="9525" marT="9523" marB="0" anchor="b"/>
                </a:tc>
                <a:tc>
                  <a:txBody>
                    <a:bodyPr/>
                    <a:lstStyle/>
                    <a:p>
                      <a:pPr algn="l" fontAlgn="b"/>
                      <a:r>
                        <a:rPr lang="en-US" sz="1100" u="none" strike="noStrike" dirty="0">
                          <a:effectLst/>
                        </a:rPr>
                        <a:t> </a:t>
                      </a:r>
                      <a:endParaRPr lang="en-US" sz="1100" b="0" i="0" u="none" strike="noStrike" dirty="0">
                        <a:effectLst/>
                        <a:latin typeface="Arial" panose="020B0604020202020204" pitchFamily="34" charset="0"/>
                      </a:endParaRPr>
                    </a:p>
                  </a:txBody>
                  <a:tcPr marL="9525" marR="9525" marT="9523" marB="0" anchor="b"/>
                </a:tc>
                <a:tc>
                  <a:txBody>
                    <a:bodyPr/>
                    <a:lstStyle/>
                    <a:p>
                      <a:pPr algn="l" fontAlgn="b"/>
                      <a:r>
                        <a:rPr lang="en-US" sz="1100" u="none" strike="noStrike" dirty="0">
                          <a:effectLst/>
                        </a:rPr>
                        <a:t>(See Scale)</a:t>
                      </a:r>
                      <a:endParaRPr lang="en-US" sz="1100" b="0" i="0" u="none" strike="noStrike" dirty="0">
                        <a:effectLst/>
                        <a:latin typeface="Arial" panose="020B0604020202020204" pitchFamily="34" charset="0"/>
                      </a:endParaRPr>
                    </a:p>
                  </a:txBody>
                  <a:tcPr marL="9525" marR="9525" marT="9523" marB="0" anchor="b"/>
                </a:tc>
                <a:tc>
                  <a:txBody>
                    <a:bodyPr/>
                    <a:lstStyle/>
                    <a:p>
                      <a:pPr algn="l" fontAlgn="b"/>
                      <a:r>
                        <a:rPr lang="en-US" sz="1100" u="none" strike="noStrike">
                          <a:effectLst/>
                        </a:rPr>
                        <a:t>(Scale - 1 (low) to 5 (high))</a:t>
                      </a:r>
                      <a:endParaRPr lang="en-US" sz="1100" b="0" i="0" u="none" strike="noStrike">
                        <a:effectLst/>
                        <a:latin typeface="Arial" panose="020B0604020202020204" pitchFamily="34" charset="0"/>
                      </a:endParaRPr>
                    </a:p>
                  </a:txBody>
                  <a:tcPr marL="9525" marR="9525" marT="9523" marB="0" anchor="b"/>
                </a:tc>
                <a:tc>
                  <a:txBody>
                    <a:bodyPr/>
                    <a:lstStyle/>
                    <a:p>
                      <a:pPr algn="l" fontAlgn="b"/>
                      <a:r>
                        <a:rPr lang="en-US" sz="1100" u="none" strike="noStrike" dirty="0">
                          <a:effectLst/>
                        </a:rPr>
                        <a:t> </a:t>
                      </a:r>
                      <a:endParaRPr lang="en-US" sz="1100" b="0" i="0" u="none" strike="noStrike" dirty="0">
                        <a:effectLst/>
                        <a:latin typeface="Arial" panose="020B0604020202020204" pitchFamily="34" charset="0"/>
                      </a:endParaRPr>
                    </a:p>
                  </a:txBody>
                  <a:tcPr marL="9525" marR="9525" marT="9523" marB="0" anchor="b"/>
                </a:tc>
                <a:tc>
                  <a:txBody>
                    <a:bodyPr/>
                    <a:lstStyle/>
                    <a:p>
                      <a:pPr algn="l" fontAlgn="b"/>
                      <a:r>
                        <a:rPr lang="en-US" sz="1100" u="none" strike="noStrike" dirty="0">
                          <a:effectLst/>
                        </a:rPr>
                        <a:t>(Scale - 1 (low) to 5 (high))</a:t>
                      </a:r>
                      <a:endParaRPr lang="en-US" sz="1100" b="0" i="0" u="none" strike="noStrike" dirty="0">
                        <a:effectLst/>
                        <a:latin typeface="Arial" panose="020B0604020202020204" pitchFamily="34" charset="0"/>
                      </a:endParaRPr>
                    </a:p>
                  </a:txBody>
                  <a:tcPr marL="9525" marR="9525" marT="9523" marB="0" anchor="b"/>
                </a:tc>
                <a:tc>
                  <a:txBody>
                    <a:bodyPr/>
                    <a:lstStyle/>
                    <a:p>
                      <a:pPr algn="l" fontAlgn="b"/>
                      <a:r>
                        <a:rPr lang="en-US" sz="1100" u="none" strike="noStrike">
                          <a:effectLst/>
                        </a:rPr>
                        <a:t>(See Scale)</a:t>
                      </a:r>
                      <a:endParaRPr lang="en-US" sz="1100" b="0" i="0" u="none" strike="noStrike">
                        <a:effectLst/>
                        <a:latin typeface="Arial" panose="020B0604020202020204" pitchFamily="34" charset="0"/>
                      </a:endParaRPr>
                    </a:p>
                  </a:txBody>
                  <a:tcPr marL="9525" marR="9525" marT="9523" marB="0" anchor="b"/>
                </a:tc>
                <a:tc>
                  <a:txBody>
                    <a:bodyPr/>
                    <a:lstStyle/>
                    <a:p>
                      <a:pPr algn="l" fontAlgn="b"/>
                      <a:r>
                        <a:rPr lang="en-US" sz="1100" u="none" strike="noStrike">
                          <a:effectLst/>
                        </a:rPr>
                        <a:t> </a:t>
                      </a:r>
                      <a:endParaRPr lang="en-US" sz="1100" b="0" i="0" u="none" strike="noStrike">
                        <a:effectLst/>
                        <a:latin typeface="Arial" panose="020B0604020202020204" pitchFamily="34" charset="0"/>
                      </a:endParaRPr>
                    </a:p>
                  </a:txBody>
                  <a:tcPr marL="9525" marR="9525" marT="9523" marB="0" anchor="b"/>
                </a:tc>
                <a:extLst>
                  <a:ext uri="{0D108BD9-81ED-4DB2-BD59-A6C34878D82A}">
                    <a16:rowId xmlns:a16="http://schemas.microsoft.com/office/drawing/2014/main" val="10003"/>
                  </a:ext>
                </a:extLst>
              </a:tr>
              <a:tr h="334643">
                <a:tc>
                  <a:txBody>
                    <a:bodyPr/>
                    <a:lstStyle/>
                    <a:p>
                      <a:pPr algn="l" fontAlgn="b"/>
                      <a:r>
                        <a:rPr lang="en-US" sz="1100" u="none" strike="noStrike" dirty="0">
                          <a:effectLst/>
                        </a:rPr>
                        <a:t>System Enhancements</a:t>
                      </a:r>
                      <a:endParaRPr lang="en-US" sz="1100" b="0" i="0" u="none" strike="noStrike" dirty="0">
                        <a:effectLst/>
                        <a:latin typeface="Arial" panose="020B0604020202020204" pitchFamily="34" charset="0"/>
                      </a:endParaRPr>
                    </a:p>
                  </a:txBody>
                  <a:tcPr marL="9525" marR="9525" marT="9523" marB="0" anchor="b"/>
                </a:tc>
                <a:tc>
                  <a:txBody>
                    <a:bodyPr/>
                    <a:lstStyle/>
                    <a:p>
                      <a:pPr algn="r" fontAlgn="b"/>
                      <a:r>
                        <a:rPr lang="en-US" sz="1100" u="none" strike="noStrike">
                          <a:effectLst/>
                        </a:rPr>
                        <a:t>$8,000,000 </a:t>
                      </a:r>
                      <a:endParaRPr lang="en-US" sz="1100" b="0" i="0" u="none" strike="noStrike">
                        <a:effectLst/>
                        <a:latin typeface="Arial" panose="020B0604020202020204" pitchFamily="34" charset="0"/>
                      </a:endParaRPr>
                    </a:p>
                  </a:txBody>
                  <a:tcPr marL="9525" marR="9525" marT="9523" marB="0" anchor="b"/>
                </a:tc>
                <a:tc>
                  <a:txBody>
                    <a:bodyPr/>
                    <a:lstStyle/>
                    <a:p>
                      <a:pPr algn="r" fontAlgn="b"/>
                      <a:r>
                        <a:rPr lang="en-US" sz="1100" u="none" strike="noStrike" dirty="0">
                          <a:effectLst/>
                        </a:rPr>
                        <a:t>1</a:t>
                      </a:r>
                      <a:endParaRPr lang="en-US" sz="1100" b="0" i="0" u="none" strike="noStrike" dirty="0">
                        <a:effectLst/>
                        <a:latin typeface="Arial" panose="020B0604020202020204" pitchFamily="34" charset="0"/>
                      </a:endParaRPr>
                    </a:p>
                  </a:txBody>
                  <a:tcPr marL="9525" marR="9525" marT="9523" marB="0" anchor="b"/>
                </a:tc>
                <a:tc>
                  <a:txBody>
                    <a:bodyPr/>
                    <a:lstStyle/>
                    <a:p>
                      <a:pPr algn="r" fontAlgn="b"/>
                      <a:r>
                        <a:rPr lang="en-US" sz="1100" u="none" strike="noStrike">
                          <a:effectLst/>
                        </a:rPr>
                        <a:t>3</a:t>
                      </a:r>
                      <a:endParaRPr lang="en-US" sz="1100" b="0" i="0" u="none" strike="noStrike">
                        <a:effectLst/>
                        <a:latin typeface="Arial" panose="020B0604020202020204" pitchFamily="34" charset="0"/>
                      </a:endParaRPr>
                    </a:p>
                  </a:txBody>
                  <a:tcPr marL="9525" marR="9525" marT="9523" marB="0" anchor="b"/>
                </a:tc>
                <a:tc>
                  <a:txBody>
                    <a:bodyPr/>
                    <a:lstStyle/>
                    <a:p>
                      <a:pPr algn="r" fontAlgn="b"/>
                      <a:r>
                        <a:rPr lang="en-US" sz="1100" u="none" strike="noStrike">
                          <a:effectLst/>
                        </a:rPr>
                        <a:t>5</a:t>
                      </a:r>
                      <a:endParaRPr lang="en-US" sz="1100" b="0" i="0" u="none" strike="noStrike">
                        <a:effectLst/>
                        <a:latin typeface="Arial" panose="020B0604020202020204" pitchFamily="34" charset="0"/>
                      </a:endParaRPr>
                    </a:p>
                  </a:txBody>
                  <a:tcPr marL="9525" marR="9525" marT="9523" marB="0" anchor="b"/>
                </a:tc>
                <a:tc>
                  <a:txBody>
                    <a:bodyPr/>
                    <a:lstStyle/>
                    <a:p>
                      <a:pPr algn="r" fontAlgn="b"/>
                      <a:r>
                        <a:rPr lang="en-US" sz="1100" u="none" strike="noStrike" dirty="0">
                          <a:effectLst/>
                        </a:rPr>
                        <a:t>3</a:t>
                      </a:r>
                      <a:endParaRPr lang="en-US" sz="1100" b="0" i="0" u="none" strike="noStrike" dirty="0">
                        <a:effectLst/>
                        <a:latin typeface="Arial" panose="020B0604020202020204" pitchFamily="34" charset="0"/>
                      </a:endParaRPr>
                    </a:p>
                  </a:txBody>
                  <a:tcPr marL="9525" marR="9525" marT="9523" marB="0" anchor="b"/>
                </a:tc>
                <a:tc>
                  <a:txBody>
                    <a:bodyPr/>
                    <a:lstStyle/>
                    <a:p>
                      <a:pPr algn="r" fontAlgn="b"/>
                      <a:r>
                        <a:rPr lang="en-US" sz="1100" u="none" strike="noStrike" dirty="0">
                          <a:effectLst/>
                        </a:rPr>
                        <a:t>4</a:t>
                      </a:r>
                      <a:endParaRPr lang="en-US" sz="1100" b="0" i="0" u="none" strike="noStrike" dirty="0">
                        <a:effectLst/>
                        <a:latin typeface="Arial" panose="020B0604020202020204" pitchFamily="34" charset="0"/>
                      </a:endParaRPr>
                    </a:p>
                  </a:txBody>
                  <a:tcPr marL="9525" marR="9525" marT="9523" marB="0" anchor="b"/>
                </a:tc>
                <a:tc>
                  <a:txBody>
                    <a:bodyPr/>
                    <a:lstStyle/>
                    <a:p>
                      <a:pPr algn="r" fontAlgn="b"/>
                      <a:r>
                        <a:rPr lang="en-US" sz="1100" u="none" strike="noStrike">
                          <a:effectLst/>
                        </a:rPr>
                        <a:t>3.5</a:t>
                      </a:r>
                      <a:endParaRPr lang="en-US" sz="1100" b="0" i="0" u="none" strike="noStrike">
                        <a:effectLst/>
                        <a:latin typeface="Arial" panose="020B0604020202020204" pitchFamily="34" charset="0"/>
                      </a:endParaRPr>
                    </a:p>
                  </a:txBody>
                  <a:tcPr marL="9525" marR="9525" marT="9523" marB="0" anchor="b"/>
                </a:tc>
                <a:extLst>
                  <a:ext uri="{0D108BD9-81ED-4DB2-BD59-A6C34878D82A}">
                    <a16:rowId xmlns:a16="http://schemas.microsoft.com/office/drawing/2014/main" val="10004"/>
                  </a:ext>
                </a:extLst>
              </a:tr>
              <a:tr h="334643">
                <a:tc>
                  <a:txBody>
                    <a:bodyPr/>
                    <a:lstStyle/>
                    <a:p>
                      <a:pPr algn="l" fontAlgn="b"/>
                      <a:r>
                        <a:rPr lang="en-US" sz="1100" u="none" strike="noStrike">
                          <a:effectLst/>
                        </a:rPr>
                        <a:t>Acquisition Improvements</a:t>
                      </a:r>
                      <a:endParaRPr lang="en-US" sz="1100" b="0" i="0" u="none" strike="noStrike">
                        <a:effectLst/>
                        <a:latin typeface="Arial" panose="020B0604020202020204" pitchFamily="34" charset="0"/>
                      </a:endParaRPr>
                    </a:p>
                  </a:txBody>
                  <a:tcPr marL="9525" marR="9525" marT="9523" marB="0" anchor="b"/>
                </a:tc>
                <a:tc>
                  <a:txBody>
                    <a:bodyPr/>
                    <a:lstStyle/>
                    <a:p>
                      <a:pPr algn="r" fontAlgn="b"/>
                      <a:r>
                        <a:rPr lang="en-US" sz="1100" u="none" strike="noStrike">
                          <a:effectLst/>
                        </a:rPr>
                        <a:t>$1,500,000 </a:t>
                      </a:r>
                      <a:endParaRPr lang="en-US" sz="1100" b="0" i="0" u="none" strike="noStrike">
                        <a:effectLst/>
                        <a:latin typeface="Arial" panose="020B0604020202020204" pitchFamily="34" charset="0"/>
                      </a:endParaRPr>
                    </a:p>
                  </a:txBody>
                  <a:tcPr marL="9525" marR="9525" marT="9523" marB="0" anchor="b"/>
                </a:tc>
                <a:tc>
                  <a:txBody>
                    <a:bodyPr/>
                    <a:lstStyle/>
                    <a:p>
                      <a:pPr algn="r" fontAlgn="b"/>
                      <a:r>
                        <a:rPr lang="en-US" sz="1100" u="none" strike="noStrike">
                          <a:effectLst/>
                        </a:rPr>
                        <a:t>3</a:t>
                      </a:r>
                      <a:endParaRPr lang="en-US" sz="1100" b="0" i="0" u="none" strike="noStrike">
                        <a:effectLst/>
                        <a:latin typeface="Arial" panose="020B0604020202020204" pitchFamily="34" charset="0"/>
                      </a:endParaRPr>
                    </a:p>
                  </a:txBody>
                  <a:tcPr marL="9525" marR="9525" marT="9523" marB="0" anchor="b"/>
                </a:tc>
                <a:tc>
                  <a:txBody>
                    <a:bodyPr/>
                    <a:lstStyle/>
                    <a:p>
                      <a:pPr algn="r" fontAlgn="b"/>
                      <a:r>
                        <a:rPr lang="en-US" sz="1100" u="none" strike="noStrike" dirty="0">
                          <a:effectLst/>
                        </a:rPr>
                        <a:t>3</a:t>
                      </a:r>
                      <a:endParaRPr lang="en-US" sz="1100" b="0" i="0" u="none" strike="noStrike" dirty="0">
                        <a:effectLst/>
                        <a:latin typeface="Arial" panose="020B0604020202020204" pitchFamily="34" charset="0"/>
                      </a:endParaRPr>
                    </a:p>
                  </a:txBody>
                  <a:tcPr marL="9525" marR="9525" marT="9523" marB="0" anchor="b"/>
                </a:tc>
                <a:tc>
                  <a:txBody>
                    <a:bodyPr/>
                    <a:lstStyle/>
                    <a:p>
                      <a:pPr algn="r" fontAlgn="b"/>
                      <a:r>
                        <a:rPr lang="en-US" sz="1100" u="none" strike="noStrike" dirty="0">
                          <a:effectLst/>
                        </a:rPr>
                        <a:t>3</a:t>
                      </a:r>
                      <a:endParaRPr lang="en-US" sz="1100" b="0" i="0" u="none" strike="noStrike" dirty="0">
                        <a:effectLst/>
                        <a:latin typeface="Arial" panose="020B0604020202020204" pitchFamily="34" charset="0"/>
                      </a:endParaRPr>
                    </a:p>
                  </a:txBody>
                  <a:tcPr marL="9525" marR="9525" marT="9523" marB="0" anchor="b"/>
                </a:tc>
                <a:tc>
                  <a:txBody>
                    <a:bodyPr/>
                    <a:lstStyle/>
                    <a:p>
                      <a:pPr algn="r" fontAlgn="b"/>
                      <a:r>
                        <a:rPr lang="en-US" sz="1100" u="none" strike="noStrike">
                          <a:effectLst/>
                        </a:rPr>
                        <a:t>2</a:t>
                      </a:r>
                      <a:endParaRPr lang="en-US" sz="1100" b="0" i="0" u="none" strike="noStrike">
                        <a:effectLst/>
                        <a:latin typeface="Arial" panose="020B0604020202020204" pitchFamily="34" charset="0"/>
                      </a:endParaRPr>
                    </a:p>
                  </a:txBody>
                  <a:tcPr marL="9525" marR="9525" marT="9523" marB="0" anchor="b"/>
                </a:tc>
                <a:tc>
                  <a:txBody>
                    <a:bodyPr/>
                    <a:lstStyle/>
                    <a:p>
                      <a:pPr algn="r" fontAlgn="b"/>
                      <a:r>
                        <a:rPr lang="en-US" sz="1100" u="none" strike="noStrike" dirty="0">
                          <a:effectLst/>
                        </a:rPr>
                        <a:t>2</a:t>
                      </a:r>
                      <a:endParaRPr lang="en-US" sz="1100" b="0" i="0" u="none" strike="noStrike" dirty="0">
                        <a:effectLst/>
                        <a:latin typeface="Arial" panose="020B0604020202020204" pitchFamily="34" charset="0"/>
                      </a:endParaRPr>
                    </a:p>
                  </a:txBody>
                  <a:tcPr marL="9525" marR="9525" marT="9523" marB="0" anchor="b"/>
                </a:tc>
                <a:tc>
                  <a:txBody>
                    <a:bodyPr/>
                    <a:lstStyle/>
                    <a:p>
                      <a:pPr algn="r" fontAlgn="b"/>
                      <a:r>
                        <a:rPr lang="en-US" sz="1100" u="none" strike="noStrike" dirty="0">
                          <a:effectLst/>
                        </a:rPr>
                        <a:t>2.55</a:t>
                      </a:r>
                      <a:endParaRPr lang="en-US" sz="1100" b="0" i="0" u="none" strike="noStrike" dirty="0">
                        <a:effectLst/>
                        <a:latin typeface="Arial" panose="020B0604020202020204" pitchFamily="34" charset="0"/>
                      </a:endParaRPr>
                    </a:p>
                  </a:txBody>
                  <a:tcPr marL="9525" marR="9525" marT="9523" marB="0" anchor="b"/>
                </a:tc>
                <a:extLst>
                  <a:ext uri="{0D108BD9-81ED-4DB2-BD59-A6C34878D82A}">
                    <a16:rowId xmlns:a16="http://schemas.microsoft.com/office/drawing/2014/main" val="10005"/>
                  </a:ext>
                </a:extLst>
              </a:tr>
              <a:tr h="334643">
                <a:tc>
                  <a:txBody>
                    <a:bodyPr/>
                    <a:lstStyle/>
                    <a:p>
                      <a:pPr algn="l" fontAlgn="b"/>
                      <a:r>
                        <a:rPr lang="en-US" sz="1100" u="none" strike="noStrike">
                          <a:effectLst/>
                        </a:rPr>
                        <a:t>Transportation Optimization</a:t>
                      </a:r>
                      <a:endParaRPr lang="en-US" sz="1100" b="0" i="0" u="none" strike="noStrike">
                        <a:effectLst/>
                        <a:latin typeface="Arial" panose="020B0604020202020204" pitchFamily="34" charset="0"/>
                      </a:endParaRPr>
                    </a:p>
                  </a:txBody>
                  <a:tcPr marL="9525" marR="9525" marT="9523" marB="0" anchor="b"/>
                </a:tc>
                <a:tc>
                  <a:txBody>
                    <a:bodyPr/>
                    <a:lstStyle/>
                    <a:p>
                      <a:pPr algn="r" fontAlgn="b"/>
                      <a:r>
                        <a:rPr lang="en-US" sz="1100" u="none" strike="noStrike">
                          <a:effectLst/>
                        </a:rPr>
                        <a:t>$2,000,000 </a:t>
                      </a:r>
                      <a:endParaRPr lang="en-US" sz="1100" b="0" i="0" u="none" strike="noStrike">
                        <a:effectLst/>
                        <a:latin typeface="Arial" panose="020B0604020202020204" pitchFamily="34" charset="0"/>
                      </a:endParaRPr>
                    </a:p>
                  </a:txBody>
                  <a:tcPr marL="9525" marR="9525" marT="9523" marB="0" anchor="b"/>
                </a:tc>
                <a:tc>
                  <a:txBody>
                    <a:bodyPr/>
                    <a:lstStyle/>
                    <a:p>
                      <a:pPr algn="r" fontAlgn="b"/>
                      <a:r>
                        <a:rPr lang="en-US" sz="1100" u="none" strike="noStrike">
                          <a:effectLst/>
                        </a:rPr>
                        <a:t>3</a:t>
                      </a:r>
                      <a:endParaRPr lang="en-US" sz="1100" b="0" i="0" u="none" strike="noStrike">
                        <a:effectLst/>
                        <a:latin typeface="Arial" panose="020B0604020202020204" pitchFamily="34" charset="0"/>
                      </a:endParaRPr>
                    </a:p>
                  </a:txBody>
                  <a:tcPr marL="9525" marR="9525" marT="9523" marB="0" anchor="b"/>
                </a:tc>
                <a:tc>
                  <a:txBody>
                    <a:bodyPr/>
                    <a:lstStyle/>
                    <a:p>
                      <a:pPr algn="r" fontAlgn="b"/>
                      <a:r>
                        <a:rPr lang="en-US" sz="1100" u="none" strike="noStrike">
                          <a:effectLst/>
                        </a:rPr>
                        <a:t>2</a:t>
                      </a:r>
                      <a:endParaRPr lang="en-US" sz="1100" b="0" i="0" u="none" strike="noStrike">
                        <a:effectLst/>
                        <a:latin typeface="Arial" panose="020B0604020202020204" pitchFamily="34" charset="0"/>
                      </a:endParaRPr>
                    </a:p>
                  </a:txBody>
                  <a:tcPr marL="9525" marR="9525" marT="9523" marB="0" anchor="b"/>
                </a:tc>
                <a:tc>
                  <a:txBody>
                    <a:bodyPr/>
                    <a:lstStyle/>
                    <a:p>
                      <a:pPr algn="r" fontAlgn="b"/>
                      <a:r>
                        <a:rPr lang="en-US" sz="1100" u="none" strike="noStrike" dirty="0">
                          <a:effectLst/>
                        </a:rPr>
                        <a:t>1</a:t>
                      </a:r>
                      <a:endParaRPr lang="en-US" sz="1100" b="0" i="0" u="none" strike="noStrike" dirty="0">
                        <a:effectLst/>
                        <a:latin typeface="Arial" panose="020B0604020202020204" pitchFamily="34" charset="0"/>
                      </a:endParaRPr>
                    </a:p>
                  </a:txBody>
                  <a:tcPr marL="9525" marR="9525" marT="9523" marB="0" anchor="b"/>
                </a:tc>
                <a:tc>
                  <a:txBody>
                    <a:bodyPr/>
                    <a:lstStyle/>
                    <a:p>
                      <a:pPr algn="r" fontAlgn="b"/>
                      <a:r>
                        <a:rPr lang="en-US" sz="1100" u="none" strike="noStrike" dirty="0">
                          <a:effectLst/>
                        </a:rPr>
                        <a:t>5</a:t>
                      </a:r>
                      <a:endParaRPr lang="en-US" sz="1100" b="0" i="0" u="none" strike="noStrike" dirty="0">
                        <a:effectLst/>
                        <a:latin typeface="Arial" panose="020B0604020202020204" pitchFamily="34" charset="0"/>
                      </a:endParaRPr>
                    </a:p>
                  </a:txBody>
                  <a:tcPr marL="9525" marR="9525" marT="9523" marB="0" anchor="b"/>
                </a:tc>
                <a:tc>
                  <a:txBody>
                    <a:bodyPr/>
                    <a:lstStyle/>
                    <a:p>
                      <a:pPr algn="r" fontAlgn="b"/>
                      <a:r>
                        <a:rPr lang="en-US" sz="1100" u="none" strike="noStrike">
                          <a:effectLst/>
                        </a:rPr>
                        <a:t>4</a:t>
                      </a:r>
                      <a:endParaRPr lang="en-US" sz="1100" b="0" i="0" u="none" strike="noStrike">
                        <a:effectLst/>
                        <a:latin typeface="Arial" panose="020B0604020202020204" pitchFamily="34" charset="0"/>
                      </a:endParaRPr>
                    </a:p>
                  </a:txBody>
                  <a:tcPr marL="9525" marR="9525" marT="9523" marB="0" anchor="b"/>
                </a:tc>
                <a:tc>
                  <a:txBody>
                    <a:bodyPr/>
                    <a:lstStyle/>
                    <a:p>
                      <a:pPr algn="r" fontAlgn="b"/>
                      <a:r>
                        <a:rPr lang="en-US" sz="1100" u="none" strike="noStrike" dirty="0">
                          <a:effectLst/>
                        </a:rPr>
                        <a:t>2.95</a:t>
                      </a:r>
                      <a:endParaRPr lang="en-US" sz="1100" b="0" i="0" u="none" strike="noStrike" dirty="0">
                        <a:effectLst/>
                        <a:latin typeface="Arial" panose="020B0604020202020204" pitchFamily="34" charset="0"/>
                      </a:endParaRPr>
                    </a:p>
                  </a:txBody>
                  <a:tcPr marL="9525" marR="9525" marT="9523" marB="0" anchor="b"/>
                </a:tc>
                <a:extLst>
                  <a:ext uri="{0D108BD9-81ED-4DB2-BD59-A6C34878D82A}">
                    <a16:rowId xmlns:a16="http://schemas.microsoft.com/office/drawing/2014/main" val="10006"/>
                  </a:ext>
                </a:extLst>
              </a:tr>
              <a:tr h="334643">
                <a:tc>
                  <a:txBody>
                    <a:bodyPr/>
                    <a:lstStyle/>
                    <a:p>
                      <a:pPr algn="l" fontAlgn="b"/>
                      <a:r>
                        <a:rPr lang="en-US" sz="1100" u="none" strike="noStrike">
                          <a:effectLst/>
                        </a:rPr>
                        <a:t>Repair Cost Reduction</a:t>
                      </a:r>
                      <a:endParaRPr lang="en-US" sz="1100" b="0" i="0" u="none" strike="noStrike">
                        <a:effectLst/>
                        <a:latin typeface="Arial" panose="020B0604020202020204" pitchFamily="34" charset="0"/>
                      </a:endParaRPr>
                    </a:p>
                  </a:txBody>
                  <a:tcPr marL="9525" marR="9525" marT="9523" marB="0" anchor="b"/>
                </a:tc>
                <a:tc>
                  <a:txBody>
                    <a:bodyPr/>
                    <a:lstStyle/>
                    <a:p>
                      <a:pPr algn="r" fontAlgn="b"/>
                      <a:r>
                        <a:rPr lang="en-US" sz="1100" u="none" strike="noStrike">
                          <a:effectLst/>
                        </a:rPr>
                        <a:t>$8,000,000 </a:t>
                      </a:r>
                      <a:endParaRPr lang="en-US" sz="1100" b="0" i="0" u="none" strike="noStrike">
                        <a:effectLst/>
                        <a:latin typeface="Arial" panose="020B0604020202020204" pitchFamily="34" charset="0"/>
                      </a:endParaRPr>
                    </a:p>
                  </a:txBody>
                  <a:tcPr marL="9525" marR="9525" marT="9523" marB="0" anchor="b"/>
                </a:tc>
                <a:tc>
                  <a:txBody>
                    <a:bodyPr/>
                    <a:lstStyle/>
                    <a:p>
                      <a:pPr algn="r" fontAlgn="b"/>
                      <a:r>
                        <a:rPr lang="en-US" sz="1100" u="none" strike="noStrike">
                          <a:effectLst/>
                        </a:rPr>
                        <a:t>5</a:t>
                      </a:r>
                      <a:endParaRPr lang="en-US" sz="1100" b="0" i="0" u="none" strike="noStrike">
                        <a:effectLst/>
                        <a:latin typeface="Arial" panose="020B0604020202020204" pitchFamily="34" charset="0"/>
                      </a:endParaRPr>
                    </a:p>
                  </a:txBody>
                  <a:tcPr marL="9525" marR="9525" marT="9523" marB="0" anchor="b"/>
                </a:tc>
                <a:tc>
                  <a:txBody>
                    <a:bodyPr/>
                    <a:lstStyle/>
                    <a:p>
                      <a:pPr algn="r" fontAlgn="b"/>
                      <a:r>
                        <a:rPr lang="en-US" sz="1100" u="none" strike="noStrike">
                          <a:effectLst/>
                        </a:rPr>
                        <a:t>2</a:t>
                      </a:r>
                      <a:endParaRPr lang="en-US" sz="1100" b="0" i="0" u="none" strike="noStrike">
                        <a:effectLst/>
                        <a:latin typeface="Arial" panose="020B0604020202020204" pitchFamily="34" charset="0"/>
                      </a:endParaRPr>
                    </a:p>
                  </a:txBody>
                  <a:tcPr marL="9525" marR="9525" marT="9523" marB="0" anchor="b"/>
                </a:tc>
                <a:tc>
                  <a:txBody>
                    <a:bodyPr/>
                    <a:lstStyle/>
                    <a:p>
                      <a:pPr algn="r" fontAlgn="b"/>
                      <a:r>
                        <a:rPr lang="en-US" sz="1100" u="none" strike="noStrike" dirty="0">
                          <a:effectLst/>
                        </a:rPr>
                        <a:t>1</a:t>
                      </a:r>
                      <a:endParaRPr lang="en-US" sz="1100" b="0" i="0" u="none" strike="noStrike" dirty="0">
                        <a:effectLst/>
                        <a:latin typeface="Arial" panose="020B0604020202020204" pitchFamily="34" charset="0"/>
                      </a:endParaRPr>
                    </a:p>
                  </a:txBody>
                  <a:tcPr marL="9525" marR="9525" marT="9523" marB="0" anchor="b"/>
                </a:tc>
                <a:tc>
                  <a:txBody>
                    <a:bodyPr/>
                    <a:lstStyle/>
                    <a:p>
                      <a:pPr algn="r" fontAlgn="b"/>
                      <a:r>
                        <a:rPr lang="en-US" sz="1100" u="none" strike="noStrike" dirty="0">
                          <a:effectLst/>
                        </a:rPr>
                        <a:t>2</a:t>
                      </a:r>
                      <a:endParaRPr lang="en-US" sz="1100" b="0" i="0" u="none" strike="noStrike" dirty="0">
                        <a:effectLst/>
                        <a:latin typeface="Arial" panose="020B0604020202020204" pitchFamily="34" charset="0"/>
                      </a:endParaRPr>
                    </a:p>
                  </a:txBody>
                  <a:tcPr marL="9525" marR="9525" marT="9523" marB="0" anchor="b"/>
                </a:tc>
                <a:tc>
                  <a:txBody>
                    <a:bodyPr/>
                    <a:lstStyle/>
                    <a:p>
                      <a:pPr algn="r" fontAlgn="b"/>
                      <a:r>
                        <a:rPr lang="en-US" sz="1100" u="none" strike="noStrike" dirty="0">
                          <a:effectLst/>
                        </a:rPr>
                        <a:t>3</a:t>
                      </a:r>
                      <a:endParaRPr lang="en-US" sz="1100" b="0" i="0" u="none" strike="noStrike" dirty="0">
                        <a:effectLst/>
                        <a:latin typeface="Arial" panose="020B0604020202020204" pitchFamily="34" charset="0"/>
                      </a:endParaRPr>
                    </a:p>
                  </a:txBody>
                  <a:tcPr marL="9525" marR="9525" marT="9523" marB="0" anchor="b"/>
                </a:tc>
                <a:tc>
                  <a:txBody>
                    <a:bodyPr/>
                    <a:lstStyle/>
                    <a:p>
                      <a:pPr algn="r" fontAlgn="b"/>
                      <a:r>
                        <a:rPr lang="en-US" sz="1100" u="none" strike="noStrike" dirty="0">
                          <a:effectLst/>
                        </a:rPr>
                        <a:t>2.4</a:t>
                      </a:r>
                      <a:endParaRPr lang="en-US" sz="1100" b="0" i="0" u="none" strike="noStrike" dirty="0">
                        <a:effectLst/>
                        <a:latin typeface="Arial" panose="020B0604020202020204" pitchFamily="34" charset="0"/>
                      </a:endParaRPr>
                    </a:p>
                  </a:txBody>
                  <a:tcPr marL="9525" marR="9525" marT="9523" marB="0" anchor="b"/>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804237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377190"/>
            <a:ext cx="8229600" cy="1143000"/>
          </a:xfrm>
        </p:spPr>
        <p:txBody>
          <a:bodyPr/>
          <a:lstStyle/>
          <a:p>
            <a:r>
              <a:rPr lang="en-US" altLang="en-US" dirty="0" smtClean="0">
                <a:latin typeface="+mn-lt"/>
                <a:cs typeface="Times New Roman" panose="02020603050405020304" pitchFamily="18" charset="0"/>
              </a:rPr>
              <a:t>Sensitivity Analysis</a:t>
            </a:r>
          </a:p>
        </p:txBody>
      </p:sp>
      <p:sp>
        <p:nvSpPr>
          <p:cNvPr id="3" name="Content Placeholder 2"/>
          <p:cNvSpPr>
            <a:spLocks noGrp="1"/>
          </p:cNvSpPr>
          <p:nvPr>
            <p:ph idx="1"/>
          </p:nvPr>
        </p:nvSpPr>
        <p:spPr>
          <a:xfrm>
            <a:off x="457200" y="1296278"/>
            <a:ext cx="8229600" cy="4316247"/>
          </a:xfrm>
        </p:spPr>
        <p:txBody>
          <a:bodyPr>
            <a:normAutofit fontScale="92500" lnSpcReduction="10000"/>
          </a:bodyPr>
          <a:lstStyle/>
          <a:p>
            <a:pPr>
              <a:defRPr/>
            </a:pPr>
            <a:r>
              <a:rPr lang="en-US" dirty="0" smtClean="0">
                <a:cs typeface="Times New Roman" panose="02020603050405020304" pitchFamily="18" charset="0"/>
              </a:rPr>
              <a:t>Sensitivity Analysis</a:t>
            </a:r>
          </a:p>
          <a:p>
            <a:pPr lvl="1">
              <a:defRPr/>
            </a:pPr>
            <a:r>
              <a:rPr lang="en-US" sz="2933" dirty="0">
                <a:cs typeface="Times New Roman" panose="02020603050405020304" pitchFamily="18" charset="0"/>
              </a:rPr>
              <a:t>Sensitivity analysis is an important aspect of using structured methods in the decision-making process.</a:t>
            </a:r>
          </a:p>
          <a:p>
            <a:pPr lvl="1">
              <a:defRPr/>
            </a:pPr>
            <a:r>
              <a:rPr lang="en-US" sz="2933" dirty="0">
                <a:cs typeface="Times New Roman" panose="02020603050405020304" pitchFamily="18" charset="0"/>
              </a:rPr>
              <a:t>The initial solution is starting point in decision making. </a:t>
            </a:r>
          </a:p>
          <a:p>
            <a:pPr lvl="1">
              <a:defRPr/>
            </a:pPr>
            <a:r>
              <a:rPr lang="en-US" sz="2933" dirty="0">
                <a:cs typeface="Times New Roman" panose="02020603050405020304" pitchFamily="18" charset="0"/>
              </a:rPr>
              <a:t>The weights drive the product ranking and should not be overlooked. </a:t>
            </a:r>
          </a:p>
          <a:p>
            <a:pPr lvl="1">
              <a:defRPr/>
            </a:pPr>
            <a:r>
              <a:rPr lang="en-US" sz="2933" dirty="0">
                <a:cs typeface="Times New Roman" panose="02020603050405020304" pitchFamily="18" charset="0"/>
              </a:rPr>
              <a:t>Use group decision-making techniques to ensure that the weights are representative of the organization. </a:t>
            </a:r>
          </a:p>
        </p:txBody>
      </p:sp>
    </p:spTree>
    <p:extLst>
      <p:ext uri="{BB962C8B-B14F-4D97-AF65-F5344CB8AC3E}">
        <p14:creationId xmlns:p14="http://schemas.microsoft.com/office/powerpoint/2010/main" val="20947261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377190"/>
            <a:ext cx="8229600" cy="1143000"/>
          </a:xfrm>
        </p:spPr>
        <p:txBody>
          <a:bodyPr/>
          <a:lstStyle/>
          <a:p>
            <a:r>
              <a:rPr lang="en-US" altLang="en-US" dirty="0" smtClean="0">
                <a:latin typeface="+mn-lt"/>
                <a:cs typeface="Times New Roman" panose="02020603050405020304" pitchFamily="18" charset="0"/>
              </a:rPr>
              <a:t>Sensitivity Analysis</a:t>
            </a:r>
          </a:p>
        </p:txBody>
      </p:sp>
      <p:sp>
        <p:nvSpPr>
          <p:cNvPr id="3" name="Content Placeholder 2"/>
          <p:cNvSpPr>
            <a:spLocks noGrp="1"/>
          </p:cNvSpPr>
          <p:nvPr>
            <p:ph idx="1"/>
          </p:nvPr>
        </p:nvSpPr>
        <p:spPr>
          <a:xfrm>
            <a:off x="457200" y="1226208"/>
            <a:ext cx="8229600" cy="4899427"/>
          </a:xfrm>
        </p:spPr>
        <p:txBody>
          <a:bodyPr>
            <a:normAutofit/>
          </a:bodyPr>
          <a:lstStyle/>
          <a:p>
            <a:pPr>
              <a:defRPr/>
            </a:pPr>
            <a:r>
              <a:rPr lang="en-US" dirty="0" smtClean="0">
                <a:cs typeface="Times New Roman" panose="02020603050405020304" pitchFamily="18" charset="0"/>
              </a:rPr>
              <a:t>Sensitivity Analysis</a:t>
            </a:r>
          </a:p>
          <a:p>
            <a:pPr lvl="1">
              <a:spcAft>
                <a:spcPts val="800"/>
              </a:spcAft>
              <a:defRPr/>
            </a:pPr>
            <a:r>
              <a:rPr lang="en-US" sz="2667" dirty="0">
                <a:cs typeface="Times New Roman" panose="02020603050405020304" pitchFamily="18" charset="0"/>
              </a:rPr>
              <a:t>Testing the different rank order of products with different attribute weights can be done as part of sensitivity analysis with the solution. </a:t>
            </a:r>
          </a:p>
          <a:p>
            <a:pPr lvl="1">
              <a:spcAft>
                <a:spcPts val="800"/>
              </a:spcAft>
              <a:defRPr/>
            </a:pPr>
            <a:r>
              <a:rPr lang="en-US" sz="2667" dirty="0">
                <a:cs typeface="Times New Roman" panose="02020603050405020304" pitchFamily="18" charset="0"/>
              </a:rPr>
              <a:t>Additionally, testing the modification of the individual attributes can provide decision makers with insight into how sensitive various values are to the resulting rank order. </a:t>
            </a:r>
          </a:p>
        </p:txBody>
      </p:sp>
    </p:spTree>
    <p:extLst>
      <p:ext uri="{BB962C8B-B14F-4D97-AF65-F5344CB8AC3E}">
        <p14:creationId xmlns:p14="http://schemas.microsoft.com/office/powerpoint/2010/main" val="1985314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1944</TotalTime>
  <Words>5916</Words>
  <Application>Microsoft Office PowerPoint</Application>
  <PresentationFormat>On-screen Show (4:3)</PresentationFormat>
  <Paragraphs>1276</Paragraphs>
  <Slides>103</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103</vt:i4>
      </vt:variant>
    </vt:vector>
  </HeadingPairs>
  <TitlesOfParts>
    <vt:vector size="111" baseType="lpstr">
      <vt:lpstr>MS PGothic</vt:lpstr>
      <vt:lpstr>Arial</vt:lpstr>
      <vt:lpstr>Calibri</vt:lpstr>
      <vt:lpstr>Garamond</vt:lpstr>
      <vt:lpstr>Lucida Sans</vt:lpstr>
      <vt:lpstr>Times New Roman</vt:lpstr>
      <vt:lpstr>Office Theme</vt:lpstr>
      <vt:lpstr>Equation</vt:lpstr>
      <vt:lpstr>IMSE 802 Supply Chain Operations  and Decision Making</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Supply Chain Technology</vt:lpstr>
      <vt:lpstr>Establishing the Decision Framework</vt:lpstr>
      <vt:lpstr>Establishing the Decision Framework</vt:lpstr>
      <vt:lpstr>Groundwork</vt:lpstr>
      <vt:lpstr>Establishing Goals and Objectives</vt:lpstr>
      <vt:lpstr>Establishing Goals and Objectives</vt:lpstr>
      <vt:lpstr>Establishing Goals and Objectives</vt:lpstr>
      <vt:lpstr>Establishing Goals and Objectives</vt:lpstr>
      <vt:lpstr>Establishing Goals, Decision Criteria and Metrics</vt:lpstr>
      <vt:lpstr>Establishing Goals and Objectives</vt:lpstr>
      <vt:lpstr>Establishing Goals and Objectives</vt:lpstr>
      <vt:lpstr>Establishing Goals and Objectives</vt:lpstr>
      <vt:lpstr>Establishing Goals and Objectives</vt:lpstr>
      <vt:lpstr>Develop Decision Criteria and Metrics</vt:lpstr>
      <vt:lpstr>Establishing Goals and Objectives</vt:lpstr>
      <vt:lpstr>Establishing Goals and Objectives</vt:lpstr>
      <vt:lpstr>Establishing Goals and Objectives</vt:lpstr>
      <vt:lpstr>Developing Decision Criteria and Metrics</vt:lpstr>
      <vt:lpstr>Develop Decision Criteria and Metrics</vt:lpstr>
      <vt:lpstr>Decision Criteria Development</vt:lpstr>
      <vt:lpstr>Decision Criteria Development</vt:lpstr>
      <vt:lpstr>Hierarchical Decision Criteria</vt:lpstr>
      <vt:lpstr>Develop Decision Criteria and Metrics</vt:lpstr>
      <vt:lpstr>Develop Decision Criteria and Metrics</vt:lpstr>
      <vt:lpstr>Develop Decision Criteria and Metrics</vt:lpstr>
      <vt:lpstr>Develop Decision Criteria and Metrics</vt:lpstr>
      <vt:lpstr>Develop Decision Criteria and Metrics</vt:lpstr>
      <vt:lpstr>Develop Decision Criteria and Metrics</vt:lpstr>
      <vt:lpstr>Data Used to Support Metrics</vt:lpstr>
      <vt:lpstr>Metrics for Measuring Success</vt:lpstr>
      <vt:lpstr>Develop Decision Criteria and Metrics</vt:lpstr>
      <vt:lpstr>Multiple Attribute Decision Making Methods</vt:lpstr>
      <vt:lpstr>Multiple Attribute Decision Making Methods</vt:lpstr>
      <vt:lpstr>Simple Additive Weighting Method</vt:lpstr>
      <vt:lpstr>Simple Additive Weighting Method</vt:lpstr>
      <vt:lpstr>SAW Precautions</vt:lpstr>
      <vt:lpstr>SAW</vt:lpstr>
      <vt:lpstr>SAW Example I</vt:lpstr>
      <vt:lpstr>SAW Example I</vt:lpstr>
      <vt:lpstr>SAW Example I</vt:lpstr>
      <vt:lpstr>SAW Example I</vt:lpstr>
      <vt:lpstr>SAW Example I</vt:lpstr>
      <vt:lpstr>SAW Example I</vt:lpstr>
      <vt:lpstr>SAW Example II</vt:lpstr>
      <vt:lpstr>SAW Example II</vt:lpstr>
      <vt:lpstr>Sensitivity Analysis</vt:lpstr>
      <vt:lpstr>Sensitivity Analysis</vt:lpstr>
      <vt:lpstr>Line Item Retention and Deletion </vt:lpstr>
      <vt:lpstr>Line Item Retention and Deletion </vt:lpstr>
      <vt:lpstr>Line Item Retention and Deletion </vt:lpstr>
      <vt:lpstr>IMSE 802 Supply Chain Operations  and Decision Making</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Jeffery Morris</dc:creator>
  <cp:lastModifiedBy>Deandra Cassone</cp:lastModifiedBy>
  <cp:revision>153</cp:revision>
  <dcterms:created xsi:type="dcterms:W3CDTF">2011-05-09T20:00:01Z</dcterms:created>
  <dcterms:modified xsi:type="dcterms:W3CDTF">2018-06-15T18:48:41Z</dcterms:modified>
</cp:coreProperties>
</file>