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6"/>
    <p:restoredTop sz="94609"/>
  </p:normalViewPr>
  <p:slideViewPr>
    <p:cSldViewPr snapToGrid="0" snapToObjects="1">
      <p:cViewPr varScale="1">
        <p:scale>
          <a:sx n="87" d="100"/>
          <a:sy n="87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bmc/Desktop/Project/IMSE%20802%20Project%20Data%208June18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Expected Value vs. Risk Tradeoff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'Customer Demand'!$C$69:$G$69</c:f>
              <c:strCache>
                <c:ptCount val="5"/>
                <c:pt idx="0">
                  <c:v>Product 1</c:v>
                </c:pt>
                <c:pt idx="1">
                  <c:v>Product 2</c:v>
                </c:pt>
                <c:pt idx="2">
                  <c:v>Product 3</c:v>
                </c:pt>
                <c:pt idx="3">
                  <c:v>Product 4</c:v>
                </c:pt>
                <c:pt idx="4">
                  <c:v>Product 5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40000"/>
                  <a:lumOff val="60000"/>
                </a:schemeClr>
              </a:solidFill>
              <a:ln w="190500">
                <a:solidFill>
                  <a:srgbClr val="FFFF00"/>
                </a:solidFill>
              </a:ln>
              <a:effectLst/>
            </c:spPr>
          </c:marker>
          <c:xVal>
            <c:numRef>
              <c:f>'Customer Demand'!$C$67:$G$67</c:f>
              <c:numCache>
                <c:formatCode>0</c:formatCode>
                <c:ptCount val="5"/>
                <c:pt idx="0">
                  <c:v>318.5</c:v>
                </c:pt>
                <c:pt idx="1">
                  <c:v>248.7692307692308</c:v>
                </c:pt>
                <c:pt idx="2">
                  <c:v>150.6538461538462</c:v>
                </c:pt>
                <c:pt idx="3">
                  <c:v>320.0384615384615</c:v>
                </c:pt>
                <c:pt idx="4">
                  <c:v>362.9230769230769</c:v>
                </c:pt>
              </c:numCache>
            </c:numRef>
          </c:xVal>
          <c:yVal>
            <c:numRef>
              <c:f>'Customer Demand'!$C$68:$G$68</c:f>
              <c:numCache>
                <c:formatCode>General</c:formatCode>
                <c:ptCount val="5"/>
                <c:pt idx="0">
                  <c:v>47.0887772316979</c:v>
                </c:pt>
                <c:pt idx="1">
                  <c:v>35.91526814143528</c:v>
                </c:pt>
                <c:pt idx="2">
                  <c:v>13.62938666982029</c:v>
                </c:pt>
                <c:pt idx="3">
                  <c:v>59.7333819825809</c:v>
                </c:pt>
                <c:pt idx="4">
                  <c:v>34.41719027499687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24224"/>
        <c:axId val="58043280"/>
      </c:scatterChart>
      <c:valAx>
        <c:axId val="57924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Expected Value (Average)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3280"/>
        <c:crosses val="autoZero"/>
        <c:crossBetween val="midCat"/>
      </c:valAx>
      <c:valAx>
        <c:axId val="580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Risk (Standard Deviation)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24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0.84964</cdr:x>
      <cdr:y>0.61038</cdr:y>
    </cdr:from>
    <cdr:to>
      <cdr:x>0.93305</cdr:x>
      <cdr:y>0.74927</cdr:y>
    </cdr:to>
    <cdr:sp macro="" textlink="">
      <cdr:nvSpPr>
        <cdr:cNvPr id="2" name="Lightning Bolt 1"/>
        <cdr:cNvSpPr/>
      </cdr:nvSpPr>
      <cdr:spPr>
        <a:xfrm xmlns:a="http://schemas.openxmlformats.org/drawingml/2006/main">
          <a:off x="8556370" y="2785799"/>
          <a:ext cx="839984" cy="633903"/>
        </a:xfrm>
        <a:prstGeom xmlns:a="http://schemas.openxmlformats.org/drawingml/2006/main" prst="lightningBolt">
          <a:avLst/>
        </a:prstGeom>
        <a:solidFill xmlns:a="http://schemas.openxmlformats.org/drawingml/2006/main">
          <a:schemeClr val="accent4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Supply Chain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Conrad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Timeline</a:t>
            </a:r>
          </a:p>
          <a:p>
            <a:r>
              <a:rPr lang="en-US" dirty="0" smtClean="0"/>
              <a:t>Customer Demand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2"/>
            <a:r>
              <a:rPr lang="en-US" dirty="0" smtClean="0"/>
              <a:t>ANOVA</a:t>
            </a:r>
          </a:p>
          <a:p>
            <a:pPr lvl="2"/>
            <a:r>
              <a:rPr lang="en-US" dirty="0" smtClean="0"/>
              <a:t>Expected Return vs. Risk</a:t>
            </a:r>
          </a:p>
          <a:p>
            <a:pPr lvl="1"/>
            <a:r>
              <a:rPr lang="en-US" dirty="0" smtClean="0"/>
              <a:t>Demand Patterns</a:t>
            </a:r>
          </a:p>
          <a:p>
            <a:pPr lvl="2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Trend vs. Profit</a:t>
            </a:r>
          </a:p>
          <a:p>
            <a:r>
              <a:rPr lang="en-US" dirty="0" smtClean="0"/>
              <a:t>Inventory Analysis</a:t>
            </a:r>
          </a:p>
          <a:p>
            <a:pPr lvl="1"/>
            <a:r>
              <a:rPr lang="en-US" dirty="0" smtClean="0"/>
              <a:t>Safety Stock</a:t>
            </a:r>
          </a:p>
          <a:p>
            <a:pPr lvl="1"/>
            <a:r>
              <a:rPr lang="en-US" dirty="0" smtClean="0"/>
              <a:t>ROP</a:t>
            </a:r>
          </a:p>
          <a:p>
            <a:r>
              <a:rPr lang="en-US" dirty="0" smtClean="0"/>
              <a:t>Way Ahead</a:t>
            </a:r>
          </a:p>
          <a:p>
            <a:pPr lvl="1"/>
            <a:r>
              <a:rPr lang="en-US" dirty="0" smtClean="0"/>
              <a:t>Production and Replenishment</a:t>
            </a:r>
          </a:p>
          <a:p>
            <a:pPr lvl="1"/>
            <a:r>
              <a:rPr lang="en-US" dirty="0" smtClean="0"/>
              <a:t>Objective Function and Constraints</a:t>
            </a:r>
          </a:p>
          <a:p>
            <a:pPr lvl="1"/>
            <a:r>
              <a:rPr lang="en-US" dirty="0" smtClean="0"/>
              <a:t>Simulation Parameters</a:t>
            </a:r>
          </a:p>
          <a:p>
            <a:pPr lvl="1"/>
            <a:r>
              <a:rPr lang="en-US" dirty="0" smtClean="0"/>
              <a:t>What-if Analysis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Demand</a:t>
            </a:r>
            <a:br>
              <a:rPr lang="en-US" dirty="0" smtClean="0"/>
            </a:br>
            <a:r>
              <a:rPr lang="en-US" sz="1800" i="1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36376" cy="4196662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Variance (ANOVA)</a:t>
            </a:r>
          </a:p>
          <a:p>
            <a:pPr lvl="1"/>
            <a:r>
              <a:rPr lang="en-US" dirty="0" smtClean="0"/>
              <a:t>Determine if our products over time on average behave the same.</a:t>
            </a:r>
          </a:p>
          <a:p>
            <a:pPr lvl="2"/>
            <a:r>
              <a:rPr lang="en-US" dirty="0" smtClean="0"/>
              <a:t>Null Hypothesis: The mean of all products are equal (p &gt; 0.05).</a:t>
            </a:r>
          </a:p>
          <a:p>
            <a:pPr lvl="2"/>
            <a:r>
              <a:rPr lang="en-US" dirty="0" smtClean="0"/>
              <a:t>Alternative Hypothesis: The means are not equal (p &lt;= 0.05).</a:t>
            </a:r>
          </a:p>
          <a:p>
            <a:r>
              <a:rPr lang="en-US" dirty="0" smtClean="0"/>
              <a:t>ANOVA Results: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Conclusion: There exists evidence to support the fact the products are behaving differently over time. Hence, we should explore individual patterns.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1764"/>
              </p:ext>
            </p:extLst>
          </p:nvPr>
        </p:nvGraphicFramePr>
        <p:xfrm>
          <a:off x="3334528" y="4014612"/>
          <a:ext cx="6487898" cy="1217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622"/>
                <a:gridCol w="867046"/>
                <a:gridCol w="867046"/>
                <a:gridCol w="867046"/>
                <a:gridCol w="867046"/>
                <a:gridCol w="867046"/>
                <a:gridCol w="867046"/>
              </a:tblGrid>
              <a:tr h="191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ANOVA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2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1438694.246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359673.5615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212.9344739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</a:rPr>
                        <a:t>5.1801E-80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2.407043029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430727.6154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255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1689.127903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24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15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1869421.862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259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891224" y="4125973"/>
            <a:ext cx="1296518" cy="69675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Demand</a:t>
            </a:r>
            <a:br>
              <a:rPr lang="en-US" dirty="0"/>
            </a:br>
            <a:r>
              <a:rPr lang="en-US" sz="1800" i="1" dirty="0"/>
              <a:t>Statistical Analysis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456154"/>
              </p:ext>
            </p:extLst>
          </p:nvPr>
        </p:nvGraphicFramePr>
        <p:xfrm>
          <a:off x="356572" y="2109019"/>
          <a:ext cx="10070537" cy="4564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46257" y="392154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3264" y="373688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Product 2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14619" y="435324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Product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071" y="4630995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Product 3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48715" y="2840901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739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</TotalTime>
  <Words>177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Mangal</vt:lpstr>
      <vt:lpstr>Trebuchet MS</vt:lpstr>
      <vt:lpstr>Arial</vt:lpstr>
      <vt:lpstr>Berlin</vt:lpstr>
      <vt:lpstr>Product Supply Chain Decision Making</vt:lpstr>
      <vt:lpstr>Purpose and Agenda</vt:lpstr>
      <vt:lpstr>Customer Demand Statistical Analysis</vt:lpstr>
      <vt:lpstr>Customer Demand Statistical Analysis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Supply Chain Decision Making</dc:title>
  <dc:creator>Blake Conrad</dc:creator>
  <cp:lastModifiedBy>Blake Conrad</cp:lastModifiedBy>
  <cp:revision>4</cp:revision>
  <dcterms:created xsi:type="dcterms:W3CDTF">2018-06-23T01:36:39Z</dcterms:created>
  <dcterms:modified xsi:type="dcterms:W3CDTF">2018-06-23T02:23:12Z</dcterms:modified>
</cp:coreProperties>
</file>