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399" r:id="rId3"/>
    <p:sldId id="345" r:id="rId4"/>
    <p:sldId id="352" r:id="rId5"/>
    <p:sldId id="354" r:id="rId6"/>
    <p:sldId id="353" r:id="rId7"/>
    <p:sldId id="355" r:id="rId8"/>
    <p:sldId id="356" r:id="rId9"/>
    <p:sldId id="357" r:id="rId10"/>
    <p:sldId id="358" r:id="rId11"/>
    <p:sldId id="359" r:id="rId12"/>
    <p:sldId id="390" r:id="rId13"/>
    <p:sldId id="360" r:id="rId14"/>
    <p:sldId id="361" r:id="rId15"/>
    <p:sldId id="391" r:id="rId16"/>
    <p:sldId id="362" r:id="rId17"/>
    <p:sldId id="363" r:id="rId18"/>
    <p:sldId id="364" r:id="rId19"/>
    <p:sldId id="392" r:id="rId20"/>
    <p:sldId id="365" r:id="rId21"/>
    <p:sldId id="366" r:id="rId22"/>
    <p:sldId id="393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6" r:id="rId32"/>
    <p:sldId id="377" r:id="rId33"/>
    <p:sldId id="394" r:id="rId34"/>
    <p:sldId id="378" r:id="rId35"/>
    <p:sldId id="395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96" r:id="rId44"/>
    <p:sldId id="386" r:id="rId45"/>
    <p:sldId id="387" r:id="rId46"/>
    <p:sldId id="388" r:id="rId47"/>
    <p:sldId id="389" r:id="rId48"/>
    <p:sldId id="397" r:id="rId49"/>
    <p:sldId id="398" r:id="rId50"/>
    <p:sldId id="347" r:id="rId51"/>
    <p:sldId id="350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93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8E8F0-D1E7-41D7-B4E0-4DA5ABEE2AF0}" type="doc">
      <dgm:prSet loTypeId="urn:microsoft.com/office/officeart/2011/layout/HexagonRadial" loCatId="cycle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D5B36D5-44BF-4375-B550-2F057703B13F}">
      <dgm:prSet phldrT="[Text]"/>
      <dgm:spPr/>
      <dgm:t>
        <a:bodyPr/>
        <a:lstStyle/>
        <a:p>
          <a:r>
            <a:rPr lang="en-US" dirty="0" smtClean="0"/>
            <a:t>Core Strategic Vision</a:t>
          </a:r>
          <a:endParaRPr lang="en-US" dirty="0"/>
        </a:p>
      </dgm:t>
    </dgm:pt>
    <dgm:pt modelId="{086161E2-7F6F-46CB-A0C2-913B398CA412}" type="parTrans" cxnId="{1B84FF83-3C0C-43D5-B16C-2E3340C25DA0}">
      <dgm:prSet/>
      <dgm:spPr/>
      <dgm:t>
        <a:bodyPr/>
        <a:lstStyle/>
        <a:p>
          <a:endParaRPr lang="en-US"/>
        </a:p>
      </dgm:t>
    </dgm:pt>
    <dgm:pt modelId="{BF657EA6-3CCE-4C3E-9A65-532EB804D0FB}" type="sibTrans" cxnId="{1B84FF83-3C0C-43D5-B16C-2E3340C25DA0}">
      <dgm:prSet/>
      <dgm:spPr/>
      <dgm:t>
        <a:bodyPr/>
        <a:lstStyle/>
        <a:p>
          <a:endParaRPr lang="en-US"/>
        </a:p>
      </dgm:t>
    </dgm:pt>
    <dgm:pt modelId="{1C9AEDC0-1B07-458D-9E1D-2A903BE8B9BF}">
      <dgm:prSet phldrT="[Text]"/>
      <dgm:spPr/>
      <dgm:t>
        <a:bodyPr/>
        <a:lstStyle/>
        <a:p>
          <a:r>
            <a:rPr lang="en-US" dirty="0" smtClean="0"/>
            <a:t>Customer Requirements</a:t>
          </a:r>
          <a:endParaRPr lang="en-US" dirty="0"/>
        </a:p>
      </dgm:t>
    </dgm:pt>
    <dgm:pt modelId="{B11CC3D0-155C-4392-BADE-5CEC69760E3A}" type="parTrans" cxnId="{23ACDADB-19AA-47F3-8C53-EE2300EE26C1}">
      <dgm:prSet/>
      <dgm:spPr/>
      <dgm:t>
        <a:bodyPr/>
        <a:lstStyle/>
        <a:p>
          <a:endParaRPr lang="en-US"/>
        </a:p>
      </dgm:t>
    </dgm:pt>
    <dgm:pt modelId="{964F54E8-F930-413A-908D-9DE3B0019D4E}" type="sibTrans" cxnId="{23ACDADB-19AA-47F3-8C53-EE2300EE26C1}">
      <dgm:prSet/>
      <dgm:spPr/>
      <dgm:t>
        <a:bodyPr/>
        <a:lstStyle/>
        <a:p>
          <a:endParaRPr lang="en-US"/>
        </a:p>
      </dgm:t>
    </dgm:pt>
    <dgm:pt modelId="{CA8E2A99-CB73-4B0C-9BFF-8C5E0FE8320B}">
      <dgm:prSet phldrT="[Text]"/>
      <dgm:spPr/>
      <dgm:t>
        <a:bodyPr/>
        <a:lstStyle/>
        <a:p>
          <a:r>
            <a:rPr lang="en-US" dirty="0" smtClean="0"/>
            <a:t>Competitive situation</a:t>
          </a:r>
          <a:endParaRPr lang="en-US" dirty="0"/>
        </a:p>
      </dgm:t>
    </dgm:pt>
    <dgm:pt modelId="{C2CDC697-C71C-4F86-9B61-81F203214C67}" type="parTrans" cxnId="{E77E0402-456A-47D0-A6D3-CB7C563303E2}">
      <dgm:prSet/>
      <dgm:spPr/>
      <dgm:t>
        <a:bodyPr/>
        <a:lstStyle/>
        <a:p>
          <a:endParaRPr lang="en-US"/>
        </a:p>
      </dgm:t>
    </dgm:pt>
    <dgm:pt modelId="{8FA47BF1-DEBF-481A-BC1D-05B3EA2ED78F}" type="sibTrans" cxnId="{E77E0402-456A-47D0-A6D3-CB7C563303E2}">
      <dgm:prSet/>
      <dgm:spPr/>
      <dgm:t>
        <a:bodyPr/>
        <a:lstStyle/>
        <a:p>
          <a:endParaRPr lang="en-US"/>
        </a:p>
      </dgm:t>
    </dgm:pt>
    <dgm:pt modelId="{D8568B0B-69E6-43ED-A118-018466FC6FC2}">
      <dgm:prSet phldrT="[Text]"/>
      <dgm:spPr/>
      <dgm:t>
        <a:bodyPr/>
        <a:lstStyle/>
        <a:p>
          <a:r>
            <a:rPr lang="en-US" dirty="0" smtClean="0"/>
            <a:t>Financial goals</a:t>
          </a:r>
          <a:endParaRPr lang="en-US" dirty="0"/>
        </a:p>
      </dgm:t>
    </dgm:pt>
    <dgm:pt modelId="{8A8BCBDF-184A-4333-9D2A-E8B60DEE8612}" type="parTrans" cxnId="{FC16B866-759E-48CC-97EC-F89DBA5F3352}">
      <dgm:prSet/>
      <dgm:spPr/>
      <dgm:t>
        <a:bodyPr/>
        <a:lstStyle/>
        <a:p>
          <a:endParaRPr lang="en-US"/>
        </a:p>
      </dgm:t>
    </dgm:pt>
    <dgm:pt modelId="{79DECA6F-297D-4D6A-B4F2-CF0B56AFA4B6}" type="sibTrans" cxnId="{FC16B866-759E-48CC-97EC-F89DBA5F3352}">
      <dgm:prSet/>
      <dgm:spPr/>
      <dgm:t>
        <a:bodyPr/>
        <a:lstStyle/>
        <a:p>
          <a:endParaRPr lang="en-US"/>
        </a:p>
      </dgm:t>
    </dgm:pt>
    <dgm:pt modelId="{795CD5CB-3A85-4831-A629-6DB57098C2CB}">
      <dgm:prSet phldrT="[Text]"/>
      <dgm:spPr/>
      <dgm:t>
        <a:bodyPr/>
        <a:lstStyle/>
        <a:p>
          <a:r>
            <a:rPr lang="en-US" dirty="0" smtClean="0"/>
            <a:t>Key business policies</a:t>
          </a:r>
          <a:endParaRPr lang="en-US" dirty="0"/>
        </a:p>
      </dgm:t>
    </dgm:pt>
    <dgm:pt modelId="{26E8E6AB-3EC7-4E4A-8000-3B62367A5A91}" type="parTrans" cxnId="{763B6D70-6475-4409-B911-C159BAA90AC3}">
      <dgm:prSet/>
      <dgm:spPr/>
      <dgm:t>
        <a:bodyPr/>
        <a:lstStyle/>
        <a:p>
          <a:endParaRPr lang="en-US"/>
        </a:p>
      </dgm:t>
    </dgm:pt>
    <dgm:pt modelId="{B7EBD930-E1A4-49CD-89D6-112A2972DC25}" type="sibTrans" cxnId="{763B6D70-6475-4409-B911-C159BAA90AC3}">
      <dgm:prSet/>
      <dgm:spPr/>
      <dgm:t>
        <a:bodyPr/>
        <a:lstStyle/>
        <a:p>
          <a:endParaRPr lang="en-US"/>
        </a:p>
      </dgm:t>
    </dgm:pt>
    <dgm:pt modelId="{8CBEAFBE-37D7-4504-9D8E-055263468504}">
      <dgm:prSet phldrT="[Text]"/>
      <dgm:spPr/>
      <dgm:t>
        <a:bodyPr/>
        <a:lstStyle/>
        <a:p>
          <a:r>
            <a:rPr lang="en-US" dirty="0" smtClean="0"/>
            <a:t>Core competencies</a:t>
          </a:r>
          <a:endParaRPr lang="en-US" dirty="0"/>
        </a:p>
      </dgm:t>
    </dgm:pt>
    <dgm:pt modelId="{175CE66F-D48B-4F60-B54C-546CAEDBDA0E}" type="parTrans" cxnId="{5DC6748F-9800-4299-9080-1735AD467A8D}">
      <dgm:prSet/>
      <dgm:spPr/>
      <dgm:t>
        <a:bodyPr/>
        <a:lstStyle/>
        <a:p>
          <a:endParaRPr lang="en-US"/>
        </a:p>
      </dgm:t>
    </dgm:pt>
    <dgm:pt modelId="{3F3D3A71-BFBA-4A09-9F04-58AB8C641313}" type="sibTrans" cxnId="{5DC6748F-9800-4299-9080-1735AD467A8D}">
      <dgm:prSet/>
      <dgm:spPr/>
      <dgm:t>
        <a:bodyPr/>
        <a:lstStyle/>
        <a:p>
          <a:endParaRPr lang="en-US"/>
        </a:p>
      </dgm:t>
    </dgm:pt>
    <dgm:pt modelId="{7D4D076C-70FF-4EA6-BBEC-BD15AB503D0A}">
      <dgm:prSet phldrT="[Text]"/>
      <dgm:spPr/>
      <dgm:t>
        <a:bodyPr/>
        <a:lstStyle/>
        <a:p>
          <a:r>
            <a:rPr lang="en-US" dirty="0" smtClean="0"/>
            <a:t>Market size and competition</a:t>
          </a:r>
          <a:endParaRPr lang="en-US" dirty="0"/>
        </a:p>
      </dgm:t>
    </dgm:pt>
    <dgm:pt modelId="{5C06D2D9-1FA9-4A49-AE06-04C20FFAC717}" type="parTrans" cxnId="{E4EBDC99-6FAA-420D-B291-7A5C0C19DDD7}">
      <dgm:prSet/>
      <dgm:spPr/>
      <dgm:t>
        <a:bodyPr/>
        <a:lstStyle/>
        <a:p>
          <a:endParaRPr lang="en-US"/>
        </a:p>
      </dgm:t>
    </dgm:pt>
    <dgm:pt modelId="{E83D6023-BF60-44BD-BA1B-A105CDDF6D32}" type="sibTrans" cxnId="{E4EBDC99-6FAA-420D-B291-7A5C0C19DDD7}">
      <dgm:prSet/>
      <dgm:spPr/>
      <dgm:t>
        <a:bodyPr/>
        <a:lstStyle/>
        <a:p>
          <a:endParaRPr lang="en-US"/>
        </a:p>
      </dgm:t>
    </dgm:pt>
    <dgm:pt modelId="{ADEFA300-121D-49F3-AC7E-73E1B37411FB}" type="pres">
      <dgm:prSet presAssocID="{3CF8E8F0-D1E7-41D7-B4E0-4DA5ABEE2AF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CFFAA39-7DDA-4FC8-A804-9FE6CD22F7C1}" type="pres">
      <dgm:prSet presAssocID="{CD5B36D5-44BF-4375-B550-2F057703B13F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D1D87012-ACB2-4BE6-B9DD-0004B2A1458A}" type="pres">
      <dgm:prSet presAssocID="{1C9AEDC0-1B07-458D-9E1D-2A903BE8B9BF}" presName="Accent1" presStyleCnt="0"/>
      <dgm:spPr/>
    </dgm:pt>
    <dgm:pt modelId="{67FD1323-A9BF-4307-AA21-1EA90EA49B26}" type="pres">
      <dgm:prSet presAssocID="{1C9AEDC0-1B07-458D-9E1D-2A903BE8B9BF}" presName="Accent" presStyleLbl="bgShp" presStyleIdx="0" presStyleCnt="6"/>
      <dgm:spPr/>
    </dgm:pt>
    <dgm:pt modelId="{9F96C502-0261-4A6D-B372-21894DE10EA8}" type="pres">
      <dgm:prSet presAssocID="{1C9AEDC0-1B07-458D-9E1D-2A903BE8B9B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1579A-E0FF-4A9D-9CBA-E36151311E9C}" type="pres">
      <dgm:prSet presAssocID="{CA8E2A99-CB73-4B0C-9BFF-8C5E0FE8320B}" presName="Accent2" presStyleCnt="0"/>
      <dgm:spPr/>
    </dgm:pt>
    <dgm:pt modelId="{CAABE13F-A584-41D9-BFAC-99BA3E41CFE7}" type="pres">
      <dgm:prSet presAssocID="{CA8E2A99-CB73-4B0C-9BFF-8C5E0FE8320B}" presName="Accent" presStyleLbl="bgShp" presStyleIdx="1" presStyleCnt="6"/>
      <dgm:spPr/>
    </dgm:pt>
    <dgm:pt modelId="{CB752DB5-DDE6-4438-AF6B-9543F64D792F}" type="pres">
      <dgm:prSet presAssocID="{CA8E2A99-CB73-4B0C-9BFF-8C5E0FE8320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63AEA-9A21-4EA2-8C96-35BD4ECA3FF9}" type="pres">
      <dgm:prSet presAssocID="{D8568B0B-69E6-43ED-A118-018466FC6FC2}" presName="Accent3" presStyleCnt="0"/>
      <dgm:spPr/>
    </dgm:pt>
    <dgm:pt modelId="{A6BBB3F9-7B95-4E75-AFAE-A679AAF9B3C3}" type="pres">
      <dgm:prSet presAssocID="{D8568B0B-69E6-43ED-A118-018466FC6FC2}" presName="Accent" presStyleLbl="bgShp" presStyleIdx="2" presStyleCnt="6"/>
      <dgm:spPr/>
    </dgm:pt>
    <dgm:pt modelId="{35E9AD85-BFF1-4C2D-978A-4990C8E5D75A}" type="pres">
      <dgm:prSet presAssocID="{D8568B0B-69E6-43ED-A118-018466FC6FC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F4DD3-F86D-47F0-81CA-C6F9584BFD97}" type="pres">
      <dgm:prSet presAssocID="{795CD5CB-3A85-4831-A629-6DB57098C2CB}" presName="Accent4" presStyleCnt="0"/>
      <dgm:spPr/>
    </dgm:pt>
    <dgm:pt modelId="{28D8AD49-621E-41F6-8064-14C922871F90}" type="pres">
      <dgm:prSet presAssocID="{795CD5CB-3A85-4831-A629-6DB57098C2CB}" presName="Accent" presStyleLbl="bgShp" presStyleIdx="3" presStyleCnt="6"/>
      <dgm:spPr/>
    </dgm:pt>
    <dgm:pt modelId="{4D55C113-075E-47A9-AE97-6F75D396F0AC}" type="pres">
      <dgm:prSet presAssocID="{795CD5CB-3A85-4831-A629-6DB57098C2CB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D361-03F0-4B5E-B8C3-7B5DB0695207}" type="pres">
      <dgm:prSet presAssocID="{8CBEAFBE-37D7-4504-9D8E-055263468504}" presName="Accent5" presStyleCnt="0"/>
      <dgm:spPr/>
    </dgm:pt>
    <dgm:pt modelId="{722CC36E-6310-4169-9261-7103C40EDD12}" type="pres">
      <dgm:prSet presAssocID="{8CBEAFBE-37D7-4504-9D8E-055263468504}" presName="Accent" presStyleLbl="bgShp" presStyleIdx="4" presStyleCnt="6"/>
      <dgm:spPr/>
    </dgm:pt>
    <dgm:pt modelId="{41ED6A44-DA80-4B4C-ACA5-6899C9A2BB08}" type="pres">
      <dgm:prSet presAssocID="{8CBEAFBE-37D7-4504-9D8E-05526346850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5F0A3-380D-4741-BCA6-B1E33B6462FD}" type="pres">
      <dgm:prSet presAssocID="{7D4D076C-70FF-4EA6-BBEC-BD15AB503D0A}" presName="Accent6" presStyleCnt="0"/>
      <dgm:spPr/>
    </dgm:pt>
    <dgm:pt modelId="{D3DBD182-6E4A-4E44-9FC3-E9DDD740AC39}" type="pres">
      <dgm:prSet presAssocID="{7D4D076C-70FF-4EA6-BBEC-BD15AB503D0A}" presName="Accent" presStyleLbl="bgShp" presStyleIdx="5" presStyleCnt="6"/>
      <dgm:spPr/>
    </dgm:pt>
    <dgm:pt modelId="{76548604-ACEE-4B68-BB58-4191EF34AD21}" type="pres">
      <dgm:prSet presAssocID="{7D4D076C-70FF-4EA6-BBEC-BD15AB503D0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D373F8-8DA1-4B2B-B8F0-25B0D1F04A1F}" type="presOf" srcId="{CD5B36D5-44BF-4375-B550-2F057703B13F}" destId="{FCFFAA39-7DDA-4FC8-A804-9FE6CD22F7C1}" srcOrd="0" destOrd="0" presId="urn:microsoft.com/office/officeart/2011/layout/HexagonRadial"/>
    <dgm:cxn modelId="{92448493-5D2A-44AB-9A63-91A71CE1F212}" type="presOf" srcId="{795CD5CB-3A85-4831-A629-6DB57098C2CB}" destId="{4D55C113-075E-47A9-AE97-6F75D396F0AC}" srcOrd="0" destOrd="0" presId="urn:microsoft.com/office/officeart/2011/layout/HexagonRadial"/>
    <dgm:cxn modelId="{FC16B866-759E-48CC-97EC-F89DBA5F3352}" srcId="{CD5B36D5-44BF-4375-B550-2F057703B13F}" destId="{D8568B0B-69E6-43ED-A118-018466FC6FC2}" srcOrd="2" destOrd="0" parTransId="{8A8BCBDF-184A-4333-9D2A-E8B60DEE8612}" sibTransId="{79DECA6F-297D-4D6A-B4F2-CF0B56AFA4B6}"/>
    <dgm:cxn modelId="{CC757860-9BBA-4854-BB38-E54F5A278AD3}" type="presOf" srcId="{7D4D076C-70FF-4EA6-BBEC-BD15AB503D0A}" destId="{76548604-ACEE-4B68-BB58-4191EF34AD21}" srcOrd="0" destOrd="0" presId="urn:microsoft.com/office/officeart/2011/layout/HexagonRadial"/>
    <dgm:cxn modelId="{019BD4DE-22BA-4BFA-9EF5-D5F7C8F3A814}" type="presOf" srcId="{D8568B0B-69E6-43ED-A118-018466FC6FC2}" destId="{35E9AD85-BFF1-4C2D-978A-4990C8E5D75A}" srcOrd="0" destOrd="0" presId="urn:microsoft.com/office/officeart/2011/layout/HexagonRadial"/>
    <dgm:cxn modelId="{5DC6748F-9800-4299-9080-1735AD467A8D}" srcId="{CD5B36D5-44BF-4375-B550-2F057703B13F}" destId="{8CBEAFBE-37D7-4504-9D8E-055263468504}" srcOrd="4" destOrd="0" parTransId="{175CE66F-D48B-4F60-B54C-546CAEDBDA0E}" sibTransId="{3F3D3A71-BFBA-4A09-9F04-58AB8C641313}"/>
    <dgm:cxn modelId="{7EEECA09-3E65-46D9-91BC-5CDBACDC45D6}" type="presOf" srcId="{CA8E2A99-CB73-4B0C-9BFF-8C5E0FE8320B}" destId="{CB752DB5-DDE6-4438-AF6B-9543F64D792F}" srcOrd="0" destOrd="0" presId="urn:microsoft.com/office/officeart/2011/layout/HexagonRadial"/>
    <dgm:cxn modelId="{1B84FF83-3C0C-43D5-B16C-2E3340C25DA0}" srcId="{3CF8E8F0-D1E7-41D7-B4E0-4DA5ABEE2AF0}" destId="{CD5B36D5-44BF-4375-B550-2F057703B13F}" srcOrd="0" destOrd="0" parTransId="{086161E2-7F6F-46CB-A0C2-913B398CA412}" sibTransId="{BF657EA6-3CCE-4C3E-9A65-532EB804D0FB}"/>
    <dgm:cxn modelId="{920E32CC-BE22-44E2-8B07-075B2EDBD35C}" type="presOf" srcId="{3CF8E8F0-D1E7-41D7-B4E0-4DA5ABEE2AF0}" destId="{ADEFA300-121D-49F3-AC7E-73E1B37411FB}" srcOrd="0" destOrd="0" presId="urn:microsoft.com/office/officeart/2011/layout/HexagonRadial"/>
    <dgm:cxn modelId="{23ACDADB-19AA-47F3-8C53-EE2300EE26C1}" srcId="{CD5B36D5-44BF-4375-B550-2F057703B13F}" destId="{1C9AEDC0-1B07-458D-9E1D-2A903BE8B9BF}" srcOrd="0" destOrd="0" parTransId="{B11CC3D0-155C-4392-BADE-5CEC69760E3A}" sibTransId="{964F54E8-F930-413A-908D-9DE3B0019D4E}"/>
    <dgm:cxn modelId="{E77E0402-456A-47D0-A6D3-CB7C563303E2}" srcId="{CD5B36D5-44BF-4375-B550-2F057703B13F}" destId="{CA8E2A99-CB73-4B0C-9BFF-8C5E0FE8320B}" srcOrd="1" destOrd="0" parTransId="{C2CDC697-C71C-4F86-9B61-81F203214C67}" sibTransId="{8FA47BF1-DEBF-481A-BC1D-05B3EA2ED78F}"/>
    <dgm:cxn modelId="{E4EBDC99-6FAA-420D-B291-7A5C0C19DDD7}" srcId="{CD5B36D5-44BF-4375-B550-2F057703B13F}" destId="{7D4D076C-70FF-4EA6-BBEC-BD15AB503D0A}" srcOrd="5" destOrd="0" parTransId="{5C06D2D9-1FA9-4A49-AE06-04C20FFAC717}" sibTransId="{E83D6023-BF60-44BD-BA1B-A105CDDF6D32}"/>
    <dgm:cxn modelId="{763B6D70-6475-4409-B911-C159BAA90AC3}" srcId="{CD5B36D5-44BF-4375-B550-2F057703B13F}" destId="{795CD5CB-3A85-4831-A629-6DB57098C2CB}" srcOrd="3" destOrd="0" parTransId="{26E8E6AB-3EC7-4E4A-8000-3B62367A5A91}" sibTransId="{B7EBD930-E1A4-49CD-89D6-112A2972DC25}"/>
    <dgm:cxn modelId="{5192B4B0-14C2-4D68-8496-9C4E3352F3E0}" type="presOf" srcId="{8CBEAFBE-37D7-4504-9D8E-055263468504}" destId="{41ED6A44-DA80-4B4C-ACA5-6899C9A2BB08}" srcOrd="0" destOrd="0" presId="urn:microsoft.com/office/officeart/2011/layout/HexagonRadial"/>
    <dgm:cxn modelId="{72E6E189-65D9-4099-ABAE-B59C449095AA}" type="presOf" srcId="{1C9AEDC0-1B07-458D-9E1D-2A903BE8B9BF}" destId="{9F96C502-0261-4A6D-B372-21894DE10EA8}" srcOrd="0" destOrd="0" presId="urn:microsoft.com/office/officeart/2011/layout/HexagonRadial"/>
    <dgm:cxn modelId="{2EF62524-1621-47B5-BE1F-B0BF2FFFE726}" type="presParOf" srcId="{ADEFA300-121D-49F3-AC7E-73E1B37411FB}" destId="{FCFFAA39-7DDA-4FC8-A804-9FE6CD22F7C1}" srcOrd="0" destOrd="0" presId="urn:microsoft.com/office/officeart/2011/layout/HexagonRadial"/>
    <dgm:cxn modelId="{5A81EA7E-0F76-45BC-9418-CE1D16A51AB6}" type="presParOf" srcId="{ADEFA300-121D-49F3-AC7E-73E1B37411FB}" destId="{D1D87012-ACB2-4BE6-B9DD-0004B2A1458A}" srcOrd="1" destOrd="0" presId="urn:microsoft.com/office/officeart/2011/layout/HexagonRadial"/>
    <dgm:cxn modelId="{03A831CF-6A7F-4FCA-B82D-102D8D362C64}" type="presParOf" srcId="{D1D87012-ACB2-4BE6-B9DD-0004B2A1458A}" destId="{67FD1323-A9BF-4307-AA21-1EA90EA49B26}" srcOrd="0" destOrd="0" presId="urn:microsoft.com/office/officeart/2011/layout/HexagonRadial"/>
    <dgm:cxn modelId="{96F8D643-E500-4E9F-9E30-2BA002F31FCD}" type="presParOf" srcId="{ADEFA300-121D-49F3-AC7E-73E1B37411FB}" destId="{9F96C502-0261-4A6D-B372-21894DE10EA8}" srcOrd="2" destOrd="0" presId="urn:microsoft.com/office/officeart/2011/layout/HexagonRadial"/>
    <dgm:cxn modelId="{E0E0758D-CBA9-4F45-AD3D-E6497B4A6A2C}" type="presParOf" srcId="{ADEFA300-121D-49F3-AC7E-73E1B37411FB}" destId="{C3F1579A-E0FF-4A9D-9CBA-E36151311E9C}" srcOrd="3" destOrd="0" presId="urn:microsoft.com/office/officeart/2011/layout/HexagonRadial"/>
    <dgm:cxn modelId="{1E2F04B4-8821-4C6A-998C-218000219049}" type="presParOf" srcId="{C3F1579A-E0FF-4A9D-9CBA-E36151311E9C}" destId="{CAABE13F-A584-41D9-BFAC-99BA3E41CFE7}" srcOrd="0" destOrd="0" presId="urn:microsoft.com/office/officeart/2011/layout/HexagonRadial"/>
    <dgm:cxn modelId="{6A8D911F-D2A9-469C-BFBF-8621503759EE}" type="presParOf" srcId="{ADEFA300-121D-49F3-AC7E-73E1B37411FB}" destId="{CB752DB5-DDE6-4438-AF6B-9543F64D792F}" srcOrd="4" destOrd="0" presId="urn:microsoft.com/office/officeart/2011/layout/HexagonRadial"/>
    <dgm:cxn modelId="{9940EE3E-CA79-4D75-AB12-D12D85C2E7D5}" type="presParOf" srcId="{ADEFA300-121D-49F3-AC7E-73E1B37411FB}" destId="{89863AEA-9A21-4EA2-8C96-35BD4ECA3FF9}" srcOrd="5" destOrd="0" presId="urn:microsoft.com/office/officeart/2011/layout/HexagonRadial"/>
    <dgm:cxn modelId="{59DDED10-6DA0-421F-84E3-A6655DF907CF}" type="presParOf" srcId="{89863AEA-9A21-4EA2-8C96-35BD4ECA3FF9}" destId="{A6BBB3F9-7B95-4E75-AFAE-A679AAF9B3C3}" srcOrd="0" destOrd="0" presId="urn:microsoft.com/office/officeart/2011/layout/HexagonRadial"/>
    <dgm:cxn modelId="{6D467368-90E2-4E8A-AD4A-DD68DDC4DA1C}" type="presParOf" srcId="{ADEFA300-121D-49F3-AC7E-73E1B37411FB}" destId="{35E9AD85-BFF1-4C2D-978A-4990C8E5D75A}" srcOrd="6" destOrd="0" presId="urn:microsoft.com/office/officeart/2011/layout/HexagonRadial"/>
    <dgm:cxn modelId="{0FDBCC31-26CE-4F85-BA99-2D866F7D88AF}" type="presParOf" srcId="{ADEFA300-121D-49F3-AC7E-73E1B37411FB}" destId="{C80F4DD3-F86D-47F0-81CA-C6F9584BFD97}" srcOrd="7" destOrd="0" presId="urn:microsoft.com/office/officeart/2011/layout/HexagonRadial"/>
    <dgm:cxn modelId="{D1CC9E31-A4EE-4E97-9F98-4793312CF8C3}" type="presParOf" srcId="{C80F4DD3-F86D-47F0-81CA-C6F9584BFD97}" destId="{28D8AD49-621E-41F6-8064-14C922871F90}" srcOrd="0" destOrd="0" presId="urn:microsoft.com/office/officeart/2011/layout/HexagonRadial"/>
    <dgm:cxn modelId="{21A9EF9C-6F6C-4F11-BE7C-917ED0D462B7}" type="presParOf" srcId="{ADEFA300-121D-49F3-AC7E-73E1B37411FB}" destId="{4D55C113-075E-47A9-AE97-6F75D396F0AC}" srcOrd="8" destOrd="0" presId="urn:microsoft.com/office/officeart/2011/layout/HexagonRadial"/>
    <dgm:cxn modelId="{234F8A6F-0B5E-4D43-997F-92E09AA01C30}" type="presParOf" srcId="{ADEFA300-121D-49F3-AC7E-73E1B37411FB}" destId="{7892D361-03F0-4B5E-B8C3-7B5DB0695207}" srcOrd="9" destOrd="0" presId="urn:microsoft.com/office/officeart/2011/layout/HexagonRadial"/>
    <dgm:cxn modelId="{7EDAEEB0-2B5D-444A-BB21-B35B50D817AB}" type="presParOf" srcId="{7892D361-03F0-4B5E-B8C3-7B5DB0695207}" destId="{722CC36E-6310-4169-9261-7103C40EDD12}" srcOrd="0" destOrd="0" presId="urn:microsoft.com/office/officeart/2011/layout/HexagonRadial"/>
    <dgm:cxn modelId="{26018C18-7840-4324-9226-50258A2BFEB3}" type="presParOf" srcId="{ADEFA300-121D-49F3-AC7E-73E1B37411FB}" destId="{41ED6A44-DA80-4B4C-ACA5-6899C9A2BB08}" srcOrd="10" destOrd="0" presId="urn:microsoft.com/office/officeart/2011/layout/HexagonRadial"/>
    <dgm:cxn modelId="{CB216D6D-630F-4CE5-8398-7EA4C532716D}" type="presParOf" srcId="{ADEFA300-121D-49F3-AC7E-73E1B37411FB}" destId="{F515F0A3-380D-4741-BCA6-B1E33B6462FD}" srcOrd="11" destOrd="0" presId="urn:microsoft.com/office/officeart/2011/layout/HexagonRadial"/>
    <dgm:cxn modelId="{225FD9BC-43B1-4F57-9DE6-799DFD3B17F6}" type="presParOf" srcId="{F515F0A3-380D-4741-BCA6-B1E33B6462FD}" destId="{D3DBD182-6E4A-4E44-9FC3-E9DDD740AC39}" srcOrd="0" destOrd="0" presId="urn:microsoft.com/office/officeart/2011/layout/HexagonRadial"/>
    <dgm:cxn modelId="{5B2883C4-1AC4-42C9-9314-9B4444894FB6}" type="presParOf" srcId="{ADEFA300-121D-49F3-AC7E-73E1B37411FB}" destId="{76548604-ACEE-4B68-BB58-4191EF34AD21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FAA39-7DDA-4FC8-A804-9FE6CD22F7C1}">
      <dsp:nvSpPr>
        <dsp:cNvPr id="0" name=""/>
        <dsp:cNvSpPr/>
      </dsp:nvSpPr>
      <dsp:spPr>
        <a:xfrm>
          <a:off x="2191213" y="1296754"/>
          <a:ext cx="1648231" cy="142578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Core Strategic Vision</a:t>
          </a:r>
          <a:endParaRPr lang="en-US" sz="1200" kern="1200" dirty="0"/>
        </a:p>
      </dsp:txBody>
      <dsp:txXfrm>
        <a:off x="2464348" y="1533027"/>
        <a:ext cx="1101961" cy="953240"/>
      </dsp:txXfrm>
    </dsp:sp>
    <dsp:sp modelId="{CAABE13F-A584-41D9-BFAC-99BA3E41CFE7}">
      <dsp:nvSpPr>
        <dsp:cNvPr id="0" name=""/>
        <dsp:cNvSpPr/>
      </dsp:nvSpPr>
      <dsp:spPr>
        <a:xfrm>
          <a:off x="3223323" y="614611"/>
          <a:ext cx="621872" cy="535825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6C502-0261-4A6D-B372-21894DE10EA8}">
      <dsp:nvSpPr>
        <dsp:cNvPr id="0" name=""/>
        <dsp:cNvSpPr/>
      </dsp:nvSpPr>
      <dsp:spPr>
        <a:xfrm>
          <a:off x="2343039" y="0"/>
          <a:ext cx="1350713" cy="116852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Customer Requirements</a:t>
          </a:r>
          <a:endParaRPr lang="en-US" sz="1200" kern="1200" dirty="0"/>
        </a:p>
      </dsp:txBody>
      <dsp:txXfrm>
        <a:off x="2566881" y="193650"/>
        <a:ext cx="903029" cy="781226"/>
      </dsp:txXfrm>
    </dsp:sp>
    <dsp:sp modelId="{A6BBB3F9-7B95-4E75-AFAE-A679AAF9B3C3}">
      <dsp:nvSpPr>
        <dsp:cNvPr id="0" name=""/>
        <dsp:cNvSpPr/>
      </dsp:nvSpPr>
      <dsp:spPr>
        <a:xfrm>
          <a:off x="3949097" y="1616320"/>
          <a:ext cx="621872" cy="535825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52DB5-DDE6-4438-AF6B-9543F64D792F}">
      <dsp:nvSpPr>
        <dsp:cNvPr id="0" name=""/>
        <dsp:cNvSpPr/>
      </dsp:nvSpPr>
      <dsp:spPr>
        <a:xfrm>
          <a:off x="3581801" y="718722"/>
          <a:ext cx="1350713" cy="116852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Competitive situation</a:t>
          </a:r>
          <a:endParaRPr lang="en-US" sz="1200" kern="1200" dirty="0"/>
        </a:p>
      </dsp:txBody>
      <dsp:txXfrm>
        <a:off x="3805643" y="912372"/>
        <a:ext cx="903029" cy="781226"/>
      </dsp:txXfrm>
    </dsp:sp>
    <dsp:sp modelId="{28D8AD49-621E-41F6-8064-14C922871F90}">
      <dsp:nvSpPr>
        <dsp:cNvPr id="0" name=""/>
        <dsp:cNvSpPr/>
      </dsp:nvSpPr>
      <dsp:spPr>
        <a:xfrm>
          <a:off x="3444927" y="2747061"/>
          <a:ext cx="621872" cy="535825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9AD85-BFF1-4C2D-978A-4990C8E5D75A}">
      <dsp:nvSpPr>
        <dsp:cNvPr id="0" name=""/>
        <dsp:cNvSpPr/>
      </dsp:nvSpPr>
      <dsp:spPr>
        <a:xfrm>
          <a:off x="3581801" y="2131645"/>
          <a:ext cx="1350713" cy="116852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Financial goals</a:t>
          </a:r>
          <a:endParaRPr lang="en-US" sz="1200" kern="1200" dirty="0"/>
        </a:p>
      </dsp:txBody>
      <dsp:txXfrm>
        <a:off x="3805643" y="2325295"/>
        <a:ext cx="903029" cy="781226"/>
      </dsp:txXfrm>
    </dsp:sp>
    <dsp:sp modelId="{722CC36E-6310-4169-9261-7103C40EDD12}">
      <dsp:nvSpPr>
        <dsp:cNvPr id="0" name=""/>
        <dsp:cNvSpPr/>
      </dsp:nvSpPr>
      <dsp:spPr>
        <a:xfrm>
          <a:off x="2194280" y="2864436"/>
          <a:ext cx="621872" cy="535825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5C113-075E-47A9-AE97-6F75D396F0AC}">
      <dsp:nvSpPr>
        <dsp:cNvPr id="0" name=""/>
        <dsp:cNvSpPr/>
      </dsp:nvSpPr>
      <dsp:spPr>
        <a:xfrm>
          <a:off x="2343039" y="2851171"/>
          <a:ext cx="1350713" cy="116852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Key business policies</a:t>
          </a:r>
          <a:endParaRPr lang="en-US" sz="1200" kern="1200" dirty="0"/>
        </a:p>
      </dsp:txBody>
      <dsp:txXfrm>
        <a:off x="2566881" y="3044821"/>
        <a:ext cx="903029" cy="781226"/>
      </dsp:txXfrm>
    </dsp:sp>
    <dsp:sp modelId="{D3DBD182-6E4A-4E44-9FC3-E9DDD740AC39}">
      <dsp:nvSpPr>
        <dsp:cNvPr id="0" name=""/>
        <dsp:cNvSpPr/>
      </dsp:nvSpPr>
      <dsp:spPr>
        <a:xfrm>
          <a:off x="1456621" y="1863130"/>
          <a:ext cx="621872" cy="535825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D6A44-DA80-4B4C-ACA5-6899C9A2BB08}">
      <dsp:nvSpPr>
        <dsp:cNvPr id="0" name=""/>
        <dsp:cNvSpPr/>
      </dsp:nvSpPr>
      <dsp:spPr>
        <a:xfrm>
          <a:off x="1098527" y="2132449"/>
          <a:ext cx="1350713" cy="116852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Core competencies</a:t>
          </a:r>
          <a:endParaRPr lang="en-US" sz="1200" kern="1200" dirty="0"/>
        </a:p>
      </dsp:txBody>
      <dsp:txXfrm>
        <a:off x="1322369" y="2326099"/>
        <a:ext cx="903029" cy="781226"/>
      </dsp:txXfrm>
    </dsp:sp>
    <dsp:sp modelId="{76548604-ACEE-4B68-BB58-4191EF34AD21}">
      <dsp:nvSpPr>
        <dsp:cNvPr id="0" name=""/>
        <dsp:cNvSpPr/>
      </dsp:nvSpPr>
      <dsp:spPr>
        <a:xfrm>
          <a:off x="1098527" y="717114"/>
          <a:ext cx="1350713" cy="116852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Market size and competition</a:t>
          </a:r>
          <a:endParaRPr lang="en-US" sz="1200" kern="1200" dirty="0"/>
        </a:p>
      </dsp:txBody>
      <dsp:txXfrm>
        <a:off x="1322369" y="910764"/>
        <a:ext cx="903029" cy="781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C0E7C-083C-4285-A195-716D3D19D423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A227-3E1C-4170-819A-8883F96B8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7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CA227-3E1C-4170-819A-8883F96B88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2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CA227-3E1C-4170-819A-8883F96B88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2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CA227-3E1C-4170-819A-8883F96B88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3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CA227-3E1C-4170-819A-8883F96B88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3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scon.org/docs/2005/Householder_NE_Supply_Chain_Conf_Pres_final.pdf" TargetMode="External"/><Relationship Id="rId2" Type="http://schemas.openxmlformats.org/officeDocument/2006/relationships/hyperlink" Target="https://www.pwc.com/ca/en/operations/publications/pwc-strategic-supply-chain-management-webinar-2014-02-24-en.pdf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" y="2130425"/>
            <a:ext cx="8786813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IMSE </a:t>
            </a:r>
            <a:r>
              <a:rPr lang="en-US" dirty="0" smtClean="0"/>
              <a:t>802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Supply Chain Operations </a:t>
            </a:r>
            <a:br>
              <a:rPr lang="en-US" dirty="0" smtClean="0"/>
            </a:br>
            <a:r>
              <a:rPr lang="en-US" dirty="0" smtClean="0"/>
              <a:t>and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Lecture 7</a:t>
            </a:r>
          </a:p>
          <a:p>
            <a:r>
              <a:rPr lang="en-US" dirty="0" smtClean="0"/>
              <a:t>Strategic Supply Chain Management</a:t>
            </a:r>
          </a:p>
          <a:p>
            <a:r>
              <a:rPr lang="en-US" dirty="0" smtClean="0"/>
              <a:t>Discipline 1:  Align Your Supply Chain with Your Business Strategy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Supply Chain Strategic Business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Companies Use Their Supply Chain to Compete</a:t>
            </a:r>
          </a:p>
          <a:p>
            <a:pPr lvl="1"/>
            <a:r>
              <a:rPr lang="en-US" dirty="0" smtClean="0"/>
              <a:t>Competing on Customer Experience</a:t>
            </a:r>
          </a:p>
          <a:p>
            <a:pPr lvl="2"/>
            <a:r>
              <a:rPr lang="en-US" dirty="0" smtClean="0"/>
              <a:t>Provide an experience that meets their customers’ specific needs.</a:t>
            </a:r>
          </a:p>
          <a:p>
            <a:pPr lvl="2"/>
            <a:r>
              <a:rPr lang="en-US" dirty="0" smtClean="0"/>
              <a:t>Tailor the supply chain</a:t>
            </a:r>
          </a:p>
          <a:p>
            <a:pPr lvl="2"/>
            <a:r>
              <a:rPr lang="en-US" dirty="0" smtClean="0"/>
              <a:t>Average &gt;5% higher EBITDA (PWC, PMG)</a:t>
            </a:r>
          </a:p>
          <a:p>
            <a:pPr lvl="2"/>
            <a:r>
              <a:rPr lang="en-US" dirty="0" smtClean="0"/>
              <a:t>Compound annual growth rate &gt;8%</a:t>
            </a:r>
          </a:p>
          <a:p>
            <a:pPr lvl="2"/>
            <a:r>
              <a:rPr lang="en-US" dirty="0" smtClean="0"/>
              <a:t>Understand the relationship between cost to serve and profitability</a:t>
            </a:r>
          </a:p>
          <a:p>
            <a:pPr lvl="2"/>
            <a:r>
              <a:rPr lang="en-US" dirty="0" smtClean="0"/>
              <a:t>A competitive advantage in B2B and B2C</a:t>
            </a:r>
          </a:p>
        </p:txBody>
      </p:sp>
    </p:spTree>
    <p:extLst>
      <p:ext uri="{BB962C8B-B14F-4D97-AF65-F5344CB8AC3E}">
        <p14:creationId xmlns:p14="http://schemas.microsoft.com/office/powerpoint/2010/main" val="365442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Supply Chain Strategic Business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Companies Use Their Supply Chain to Compete</a:t>
            </a:r>
          </a:p>
          <a:p>
            <a:pPr lvl="1"/>
            <a:r>
              <a:rPr lang="en-US" dirty="0" smtClean="0"/>
              <a:t>Competing on Quality</a:t>
            </a:r>
          </a:p>
          <a:p>
            <a:pPr lvl="2"/>
            <a:r>
              <a:rPr lang="en-US" dirty="0" smtClean="0"/>
              <a:t>Companies known for premium products and services and offerings that are consistent and reliable</a:t>
            </a:r>
          </a:p>
          <a:p>
            <a:pPr lvl="2" algn="just"/>
            <a:r>
              <a:rPr lang="en-US" dirty="0" smtClean="0"/>
              <a:t>A highly controlled supply chain protects product traceability back to its origin.</a:t>
            </a:r>
          </a:p>
        </p:txBody>
      </p:sp>
    </p:spTree>
    <p:extLst>
      <p:ext uri="{BB962C8B-B14F-4D97-AF65-F5344CB8AC3E}">
        <p14:creationId xmlns:p14="http://schemas.microsoft.com/office/powerpoint/2010/main" val="135206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Supply Chain Strategic Business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Companies Use Their Supply Chain to Compete</a:t>
            </a:r>
          </a:p>
          <a:p>
            <a:pPr lvl="1"/>
            <a:r>
              <a:rPr lang="en-US" dirty="0" smtClean="0"/>
              <a:t>Competing on Quality</a:t>
            </a:r>
          </a:p>
          <a:p>
            <a:pPr lvl="2"/>
            <a:r>
              <a:rPr lang="en-US" dirty="0" smtClean="0"/>
              <a:t>Processes critical to quality</a:t>
            </a:r>
          </a:p>
          <a:p>
            <a:pPr lvl="3"/>
            <a:r>
              <a:rPr lang="en-US" dirty="0" smtClean="0"/>
              <a:t>Product development</a:t>
            </a:r>
          </a:p>
          <a:p>
            <a:pPr lvl="3"/>
            <a:r>
              <a:rPr lang="en-US" dirty="0" smtClean="0"/>
              <a:t>Production</a:t>
            </a:r>
          </a:p>
          <a:p>
            <a:pPr lvl="3"/>
            <a:r>
              <a:rPr lang="en-US" dirty="0" smtClean="0"/>
              <a:t>Sourcing</a:t>
            </a:r>
          </a:p>
          <a:p>
            <a:pPr lvl="3"/>
            <a:r>
              <a:rPr lang="en-US" dirty="0" smtClean="0"/>
              <a:t>Quality assurance</a:t>
            </a:r>
          </a:p>
          <a:p>
            <a:pPr lvl="3"/>
            <a:r>
              <a:rPr lang="en-US" dirty="0" smtClean="0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302363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Supply Chain Strategic Business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Companies Use Their Supply Chain to Compete</a:t>
            </a:r>
          </a:p>
          <a:p>
            <a:pPr lvl="1"/>
            <a:r>
              <a:rPr lang="en-US" dirty="0" smtClean="0"/>
              <a:t>Competing on Cost</a:t>
            </a:r>
          </a:p>
          <a:p>
            <a:pPr lvl="2"/>
            <a:r>
              <a:rPr lang="en-US" dirty="0" smtClean="0"/>
              <a:t>Companies that offer prices to attract cost-sensitive buyers or to maintain share in a commodity market</a:t>
            </a:r>
          </a:p>
          <a:p>
            <a:pPr lvl="2"/>
            <a:r>
              <a:rPr lang="en-US" dirty="0" smtClean="0"/>
              <a:t>Demands highly efficient operations</a:t>
            </a:r>
          </a:p>
          <a:p>
            <a:pPr lvl="2"/>
            <a:r>
              <a:rPr lang="en-US" dirty="0" smtClean="0"/>
              <a:t>Product and process standardization is fundamental</a:t>
            </a:r>
          </a:p>
          <a:p>
            <a:pPr lvl="2"/>
            <a:r>
              <a:rPr lang="en-US" dirty="0" smtClean="0"/>
              <a:t>Supply chain performance is measured with efficiency-related metrics</a:t>
            </a:r>
          </a:p>
        </p:txBody>
      </p:sp>
    </p:spTree>
    <p:extLst>
      <p:ext uri="{BB962C8B-B14F-4D97-AF65-F5344CB8AC3E}">
        <p14:creationId xmlns:p14="http://schemas.microsoft.com/office/powerpoint/2010/main" val="208157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693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 Elements of Supply Chain Strategy:</a:t>
            </a:r>
          </a:p>
          <a:p>
            <a:pPr lvl="1"/>
            <a:r>
              <a:rPr lang="en-US" b="1" i="1" dirty="0" smtClean="0"/>
              <a:t>Customer services </a:t>
            </a:r>
            <a:r>
              <a:rPr lang="en-US" dirty="0" smtClean="0"/>
              <a:t>– What are your objectives in terms of  delivery speed, accuracy, and flexibility?</a:t>
            </a:r>
          </a:p>
          <a:p>
            <a:pPr lvl="1"/>
            <a:r>
              <a:rPr lang="en-US" b="1" i="1" dirty="0" smtClean="0"/>
              <a:t>Sales channels </a:t>
            </a:r>
            <a:r>
              <a:rPr lang="en-US" dirty="0" smtClean="0"/>
              <a:t>– How will your customers order and  receive your goods and services?</a:t>
            </a:r>
          </a:p>
          <a:p>
            <a:pPr lvl="1"/>
            <a:r>
              <a:rPr lang="en-US" b="1" i="1" dirty="0" smtClean="0"/>
              <a:t>Value system </a:t>
            </a:r>
            <a:r>
              <a:rPr lang="en-US" dirty="0" smtClean="0"/>
              <a:t>– Which </a:t>
            </a:r>
            <a:r>
              <a:rPr lang="en-US" dirty="0" smtClean="0"/>
              <a:t>activities </a:t>
            </a:r>
            <a:r>
              <a:rPr lang="en-US" dirty="0" smtClean="0"/>
              <a:t>will be performed by your organization and which by your partners?</a:t>
            </a:r>
          </a:p>
        </p:txBody>
      </p:sp>
    </p:spTree>
    <p:extLst>
      <p:ext uri="{BB962C8B-B14F-4D97-AF65-F5344CB8AC3E}">
        <p14:creationId xmlns:p14="http://schemas.microsoft.com/office/powerpoint/2010/main" val="356209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693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 Elements of Supply Chain Strategy:</a:t>
            </a:r>
          </a:p>
          <a:p>
            <a:pPr lvl="1"/>
            <a:r>
              <a:rPr lang="en-US" b="1" i="1" dirty="0" smtClean="0"/>
              <a:t>Operating model</a:t>
            </a:r>
            <a:r>
              <a:rPr lang="en-US" dirty="0" smtClean="0"/>
              <a:t> – How will you organize the planning, ordering, production, and delivery processes to provide customer service while still meeting your working capital and cost objectives?</a:t>
            </a:r>
          </a:p>
          <a:p>
            <a:pPr lvl="1"/>
            <a:r>
              <a:rPr lang="en-US" b="1" i="1" dirty="0" smtClean="0"/>
              <a:t>Asset footprint </a:t>
            </a:r>
            <a:r>
              <a:rPr lang="en-US" dirty="0" smtClean="0"/>
              <a:t>– Where will you locate your supply chain resources, and what is their scope of action?</a:t>
            </a:r>
          </a:p>
        </p:txBody>
      </p:sp>
    </p:spTree>
    <p:extLst>
      <p:ext uri="{BB962C8B-B14F-4D97-AF65-F5344CB8AC3E}">
        <p14:creationId xmlns:p14="http://schemas.microsoft.com/office/powerpoint/2010/main" val="176378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693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 Elements of Supply Chain Strategy</a:t>
            </a:r>
            <a:endParaRPr lang="en-US" dirty="0"/>
          </a:p>
          <a:p>
            <a:pPr lvl="1"/>
            <a:r>
              <a:rPr lang="en-US" dirty="0" smtClean="0"/>
              <a:t>Companies make decisions about these elements in isolation.</a:t>
            </a:r>
          </a:p>
          <a:p>
            <a:pPr lvl="1"/>
            <a:r>
              <a:rPr lang="en-US" dirty="0" smtClean="0"/>
              <a:t>However, it is  </a:t>
            </a:r>
            <a:r>
              <a:rPr lang="en-US" dirty="0" smtClean="0"/>
              <a:t>critical </a:t>
            </a:r>
            <a:r>
              <a:rPr lang="en-US" dirty="0" smtClean="0"/>
              <a:t>to team each element as part of an integrated whole.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297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6938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Customer Service</a:t>
            </a:r>
          </a:p>
          <a:p>
            <a:pPr lvl="1"/>
            <a:r>
              <a:rPr lang="en-US" dirty="0" smtClean="0"/>
              <a:t>Define customer service objectives in terms of speed, accuracy, flexibility, etc.</a:t>
            </a:r>
          </a:p>
          <a:p>
            <a:pPr lvl="1"/>
            <a:r>
              <a:rPr lang="en-US" dirty="0" smtClean="0"/>
              <a:t>Business to Consumer (B2C)</a:t>
            </a:r>
          </a:p>
          <a:p>
            <a:pPr lvl="2"/>
            <a:r>
              <a:rPr lang="en-US" dirty="0" smtClean="0"/>
              <a:t>Off-the-shelf</a:t>
            </a:r>
          </a:p>
          <a:p>
            <a:pPr lvl="2"/>
            <a:r>
              <a:rPr lang="en-US" dirty="0" smtClean="0"/>
              <a:t>Will wait only so long for hot products</a:t>
            </a:r>
          </a:p>
          <a:p>
            <a:pPr lvl="1"/>
            <a:r>
              <a:rPr lang="en-US" dirty="0" smtClean="0"/>
              <a:t>Business to Business (B2B)</a:t>
            </a:r>
          </a:p>
          <a:p>
            <a:pPr lvl="2"/>
            <a:r>
              <a:rPr lang="en-US" dirty="0" smtClean="0"/>
              <a:t>Meeting committed delivery dates (delivery commitment)</a:t>
            </a:r>
          </a:p>
          <a:p>
            <a:pPr lvl="2"/>
            <a:r>
              <a:rPr lang="en-US" dirty="0" smtClean="0"/>
              <a:t>Shorter lead-time performance (time to committed delivery)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45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208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Sales Channels</a:t>
            </a:r>
          </a:p>
          <a:p>
            <a:pPr lvl="1"/>
            <a:r>
              <a:rPr lang="en-US" dirty="0" smtClean="0"/>
              <a:t>Types of Channels</a:t>
            </a:r>
          </a:p>
          <a:p>
            <a:pPr lvl="2"/>
            <a:r>
              <a:rPr lang="en-US" dirty="0" smtClean="0"/>
              <a:t>Indirect channels – distributors or retailers</a:t>
            </a:r>
          </a:p>
          <a:p>
            <a:pPr lvl="2"/>
            <a:r>
              <a:rPr lang="en-US" dirty="0" smtClean="0"/>
              <a:t>Direct to customer</a:t>
            </a:r>
          </a:p>
          <a:p>
            <a:pPr lvl="2"/>
            <a:r>
              <a:rPr lang="en-US" dirty="0" smtClean="0"/>
              <a:t>Salesforce</a:t>
            </a:r>
          </a:p>
        </p:txBody>
      </p:sp>
    </p:spTree>
    <p:extLst>
      <p:ext uri="{BB962C8B-B14F-4D97-AF65-F5344CB8AC3E}">
        <p14:creationId xmlns:p14="http://schemas.microsoft.com/office/powerpoint/2010/main" val="3960595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208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Sales Channels</a:t>
            </a:r>
          </a:p>
          <a:p>
            <a:pPr lvl="1"/>
            <a:r>
              <a:rPr lang="en-US" dirty="0" smtClean="0"/>
              <a:t>Market segments and geographies drive decisions</a:t>
            </a:r>
          </a:p>
          <a:p>
            <a:pPr lvl="1"/>
            <a:r>
              <a:rPr lang="en-US" dirty="0" smtClean="0"/>
              <a:t>Need to determine the </a:t>
            </a:r>
            <a:r>
              <a:rPr lang="en-US" dirty="0"/>
              <a:t>supply chain strategy for each channel</a:t>
            </a:r>
          </a:p>
          <a:p>
            <a:pPr lvl="1"/>
            <a:r>
              <a:rPr lang="en-US" dirty="0" smtClean="0"/>
              <a:t>Profit margins differ based on channel</a:t>
            </a:r>
          </a:p>
          <a:p>
            <a:pPr lvl="1"/>
            <a:r>
              <a:rPr lang="en-US" dirty="0" smtClean="0"/>
              <a:t>Need to determine the optimal product mix</a:t>
            </a:r>
          </a:p>
        </p:txBody>
      </p:sp>
    </p:spTree>
    <p:extLst>
      <p:ext uri="{BB962C8B-B14F-4D97-AF65-F5344CB8AC3E}">
        <p14:creationId xmlns:p14="http://schemas.microsoft.com/office/powerpoint/2010/main" val="114432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Strategic Supply Chain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1</a:t>
            </a:r>
          </a:p>
          <a:p>
            <a:r>
              <a:rPr lang="en-US" dirty="0" smtClean="0"/>
              <a:t>Discipline 1:  Align Your Supply Chain with Your Business Strategy</a:t>
            </a:r>
          </a:p>
          <a:p>
            <a:r>
              <a:rPr lang="en-US" dirty="0" smtClean="0"/>
              <a:t>Project Review – Next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System</a:t>
            </a:r>
          </a:p>
          <a:p>
            <a:pPr lvl="1"/>
            <a:r>
              <a:rPr lang="en-US" dirty="0" smtClean="0"/>
              <a:t>Understand the value adding activities of the enterprise, suppliers, and customers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helps to determine the activities that are performed by the customer and by its partners</a:t>
            </a:r>
          </a:p>
          <a:p>
            <a:pPr lvl="1"/>
            <a:r>
              <a:rPr lang="en-US" dirty="0" smtClean="0"/>
              <a:t>Companies must consider two types of activities:</a:t>
            </a:r>
          </a:p>
          <a:p>
            <a:pPr lvl="2"/>
            <a:r>
              <a:rPr lang="en-US" dirty="0" smtClean="0"/>
              <a:t>Those related to decision making</a:t>
            </a:r>
          </a:p>
          <a:p>
            <a:pPr lvl="2"/>
            <a:r>
              <a:rPr lang="en-US" dirty="0" smtClean="0"/>
              <a:t>Those related to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02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System</a:t>
            </a:r>
          </a:p>
          <a:p>
            <a:pPr lvl="1"/>
            <a:r>
              <a:rPr lang="en-US" dirty="0" smtClean="0"/>
              <a:t>Benefits and Risks of </a:t>
            </a:r>
            <a:r>
              <a:rPr lang="en-US" dirty="0" smtClean="0"/>
              <a:t>Outsourcing </a:t>
            </a:r>
          </a:p>
          <a:p>
            <a:pPr lvl="1"/>
            <a:r>
              <a:rPr lang="en-US" dirty="0" smtClean="0"/>
              <a:t>Done to gain access to other companies’ capabilities</a:t>
            </a:r>
            <a:endParaRPr lang="en-US" dirty="0" smtClean="0"/>
          </a:p>
          <a:p>
            <a:pPr lvl="2"/>
            <a:r>
              <a:rPr lang="en-US" b="1" i="1" dirty="0" smtClean="0"/>
              <a:t>Scale</a:t>
            </a:r>
            <a:r>
              <a:rPr lang="en-US" dirty="0" smtClean="0"/>
              <a:t> – Large customer base with high utilization and lower costs</a:t>
            </a:r>
          </a:p>
          <a:p>
            <a:pPr lvl="2"/>
            <a:r>
              <a:rPr lang="en-US" b="1" i="1" dirty="0" smtClean="0"/>
              <a:t>Scope</a:t>
            </a:r>
            <a:r>
              <a:rPr lang="en-US" dirty="0" smtClean="0"/>
              <a:t> – Provide access to new locations that would not be economical for the  company to replicate</a:t>
            </a:r>
          </a:p>
        </p:txBody>
      </p:sp>
    </p:spTree>
    <p:extLst>
      <p:ext uri="{BB962C8B-B14F-4D97-AF65-F5344CB8AC3E}">
        <p14:creationId xmlns:p14="http://schemas.microsoft.com/office/powerpoint/2010/main" val="1078941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System</a:t>
            </a:r>
          </a:p>
          <a:p>
            <a:pPr lvl="1"/>
            <a:r>
              <a:rPr lang="en-US" dirty="0" smtClean="0"/>
              <a:t>Benefits and Risks of Outsourcing </a:t>
            </a:r>
            <a:endParaRPr lang="en-US" dirty="0" smtClean="0"/>
          </a:p>
          <a:p>
            <a:pPr lvl="2"/>
            <a:r>
              <a:rPr lang="en-US" b="1" i="1" dirty="0" smtClean="0"/>
              <a:t>Technology </a:t>
            </a:r>
            <a:r>
              <a:rPr lang="en-US" b="1" i="1" dirty="0" smtClean="0"/>
              <a:t>expertise </a:t>
            </a:r>
            <a:r>
              <a:rPr lang="en-US" dirty="0" smtClean="0"/>
              <a:t>– Partners have expertise in product or process technology that is costly to replicate</a:t>
            </a:r>
          </a:p>
          <a:p>
            <a:pPr lvl="2"/>
            <a:r>
              <a:rPr lang="en-US" b="1" i="1" dirty="0" smtClean="0"/>
              <a:t>Resources</a:t>
            </a:r>
            <a:r>
              <a:rPr lang="en-US" dirty="0" smtClean="0"/>
              <a:t> – Offer rapid access to materials, talent or financing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18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System</a:t>
            </a:r>
          </a:p>
          <a:p>
            <a:pPr lvl="1"/>
            <a:r>
              <a:rPr lang="en-US" dirty="0" smtClean="0"/>
              <a:t>Benefits and Risks of Outsourcing </a:t>
            </a:r>
            <a:endParaRPr lang="en-US" dirty="0" smtClean="0"/>
          </a:p>
          <a:p>
            <a:pPr lvl="1"/>
            <a:r>
              <a:rPr lang="en-US" dirty="0" smtClean="0"/>
              <a:t>Risks </a:t>
            </a:r>
            <a:r>
              <a:rPr lang="en-US" dirty="0" smtClean="0"/>
              <a:t>exist </a:t>
            </a:r>
          </a:p>
          <a:p>
            <a:pPr lvl="2"/>
            <a:r>
              <a:rPr lang="en-US" dirty="0" smtClean="0"/>
              <a:t>Timing</a:t>
            </a:r>
          </a:p>
          <a:p>
            <a:pPr lvl="2"/>
            <a:r>
              <a:rPr lang="en-US" dirty="0" smtClean="0"/>
              <a:t>Requires transparency</a:t>
            </a:r>
          </a:p>
          <a:p>
            <a:pPr lvl="2"/>
            <a:r>
              <a:rPr lang="en-US" dirty="0" smtClean="0"/>
              <a:t>Proactive decision making</a:t>
            </a:r>
          </a:p>
          <a:p>
            <a:pPr lvl="2"/>
            <a:r>
              <a:rPr lang="en-US" dirty="0" smtClean="0"/>
              <a:t>Requires ability to adapt quickly to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20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System</a:t>
            </a:r>
          </a:p>
          <a:p>
            <a:pPr lvl="1"/>
            <a:r>
              <a:rPr lang="en-US" dirty="0" smtClean="0"/>
              <a:t>Benefits and Risks of Outsourcing  </a:t>
            </a:r>
            <a:endParaRPr lang="en-US" dirty="0" smtClean="0"/>
          </a:p>
          <a:p>
            <a:pPr lvl="1"/>
            <a:r>
              <a:rPr lang="en-US" dirty="0" smtClean="0"/>
              <a:t>Decisions</a:t>
            </a:r>
            <a:endParaRPr lang="en-US" dirty="0" smtClean="0"/>
          </a:p>
          <a:p>
            <a:pPr lvl="2"/>
            <a:r>
              <a:rPr lang="en-US" dirty="0" smtClean="0"/>
              <a:t>Most view as a core vs non-core competency decision</a:t>
            </a:r>
          </a:p>
          <a:p>
            <a:pPr lvl="2"/>
            <a:r>
              <a:rPr lang="en-US" dirty="0" smtClean="0"/>
              <a:t>More important is maintaining control over key competitive differentiation, business growth, customer experience or strategic offerings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74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Models – The decisions about how a company produces goods and services</a:t>
            </a:r>
          </a:p>
          <a:p>
            <a:pPr lvl="1"/>
            <a:r>
              <a:rPr lang="en-US" dirty="0" smtClean="0"/>
              <a:t>Make to stock</a:t>
            </a:r>
          </a:p>
          <a:p>
            <a:pPr lvl="1"/>
            <a:r>
              <a:rPr lang="en-US" dirty="0" smtClean="0"/>
              <a:t>Make to order</a:t>
            </a:r>
          </a:p>
          <a:p>
            <a:pPr lvl="1"/>
            <a:r>
              <a:rPr lang="en-US" dirty="0" smtClean="0"/>
              <a:t>Configure to order</a:t>
            </a:r>
          </a:p>
          <a:p>
            <a:pPr lvl="1"/>
            <a:r>
              <a:rPr lang="en-US" dirty="0" smtClean="0"/>
              <a:t>Engineer to order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93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Models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182968"/>
              </p:ext>
            </p:extLst>
          </p:nvPr>
        </p:nvGraphicFramePr>
        <p:xfrm>
          <a:off x="699541" y="2444021"/>
          <a:ext cx="7987259" cy="40617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3738">
                  <a:extLst>
                    <a:ext uri="{9D8B030D-6E8A-4147-A177-3AD203B41FA5}">
                      <a16:colId xmlns:a16="http://schemas.microsoft.com/office/drawing/2014/main" val="1683716368"/>
                    </a:ext>
                  </a:extLst>
                </a:gridCol>
                <a:gridCol w="3504944">
                  <a:extLst>
                    <a:ext uri="{9D8B030D-6E8A-4147-A177-3AD203B41FA5}">
                      <a16:colId xmlns:a16="http://schemas.microsoft.com/office/drawing/2014/main" val="2383959600"/>
                    </a:ext>
                  </a:extLst>
                </a:gridCol>
                <a:gridCol w="2558577">
                  <a:extLst>
                    <a:ext uri="{9D8B030D-6E8A-4147-A177-3AD203B41FA5}">
                      <a16:colId xmlns:a16="http://schemas.microsoft.com/office/drawing/2014/main" val="338409734"/>
                    </a:ext>
                  </a:extLst>
                </a:gridCol>
              </a:tblGrid>
              <a:tr h="3855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Operating 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When to choose this 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Benefits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65499"/>
                  </a:ext>
                </a:extLst>
              </a:tr>
              <a:tr h="8556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Make to stock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Standardized offerings selling in high volume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Low production costs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Meeting customer demands quickly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67110"/>
                  </a:ext>
                </a:extLst>
              </a:tr>
              <a:tr h="11091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Make to order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Customized</a:t>
                      </a:r>
                      <a:r>
                        <a:rPr lang="en-US" sz="1600" baseline="0" dirty="0" smtClean="0"/>
                        <a:t> offerings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Offerings with infrequent demand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Low inventory levels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Wide range of product options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Simplified planning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759228"/>
                  </a:ext>
                </a:extLst>
              </a:tr>
              <a:tr h="8556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Configure to order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Offerings requiring</a:t>
                      </a:r>
                      <a:r>
                        <a:rPr lang="en-US" sz="1600" baseline="0" dirty="0" smtClean="0"/>
                        <a:t> many variations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Customization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Reduced inventory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Shorter delivery times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94812"/>
                  </a:ext>
                </a:extLst>
              </a:tr>
              <a:tr h="8556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Engineer to order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Complex offerings that meet unique customer needs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Responding to specific customer requirements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7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988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Models</a:t>
            </a:r>
          </a:p>
          <a:p>
            <a:pPr lvl="1"/>
            <a:r>
              <a:rPr lang="en-US" dirty="0" smtClean="0"/>
              <a:t>Key source of performance advantage</a:t>
            </a:r>
          </a:p>
          <a:p>
            <a:pPr lvl="1"/>
            <a:r>
              <a:rPr lang="en-US" dirty="0" smtClean="0"/>
              <a:t>Aligns operations with buying patterns and customer requirements for additional efficiencies</a:t>
            </a:r>
          </a:p>
          <a:p>
            <a:pPr lvl="1"/>
            <a:r>
              <a:rPr lang="en-US" dirty="0" smtClean="0"/>
              <a:t>May want different operating models for different products or market segments</a:t>
            </a:r>
          </a:p>
          <a:p>
            <a:pPr lvl="1"/>
            <a:r>
              <a:rPr lang="en-US" dirty="0" smtClean="0"/>
              <a:t>May change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09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 Footprint</a:t>
            </a:r>
          </a:p>
          <a:p>
            <a:pPr lvl="1"/>
            <a:r>
              <a:rPr lang="en-US" dirty="0" smtClean="0"/>
              <a:t>Hard assets (plants, warehouses, equipment, order desks, and service centers) </a:t>
            </a:r>
          </a:p>
          <a:p>
            <a:pPr lvl="1"/>
            <a:r>
              <a:rPr lang="en-US" dirty="0" smtClean="0"/>
              <a:t>Soft assets (people, processes, information systems and access to capital)</a:t>
            </a:r>
          </a:p>
          <a:p>
            <a:pPr lvl="1"/>
            <a:r>
              <a:rPr lang="en-US" dirty="0" smtClean="0"/>
              <a:t>The location, size and purpose have a major impact on supply chain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43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 Footprint</a:t>
            </a:r>
          </a:p>
          <a:p>
            <a:pPr lvl="1"/>
            <a:r>
              <a:rPr lang="en-US" dirty="0" smtClean="0"/>
              <a:t>Production assets</a:t>
            </a:r>
          </a:p>
          <a:p>
            <a:pPr lvl="2"/>
            <a:r>
              <a:rPr lang="en-US" b="1" i="1" dirty="0" smtClean="0"/>
              <a:t>Global model </a:t>
            </a:r>
            <a:r>
              <a:rPr lang="en-US" dirty="0" smtClean="0"/>
              <a:t>– Production takes place at one location for the entire global market</a:t>
            </a:r>
          </a:p>
          <a:p>
            <a:pPr lvl="2"/>
            <a:r>
              <a:rPr lang="en-US" b="1" i="1" dirty="0" smtClean="0"/>
              <a:t>Regional mode</a:t>
            </a:r>
            <a:r>
              <a:rPr lang="en-US" dirty="0" smtClean="0"/>
              <a:t>l – Production takes place in the region where the products are sold</a:t>
            </a:r>
          </a:p>
          <a:p>
            <a:pPr lvl="2"/>
            <a:r>
              <a:rPr lang="en-US" b="1" i="1" dirty="0" smtClean="0"/>
              <a:t>Country model </a:t>
            </a:r>
            <a:r>
              <a:rPr lang="en-US" dirty="0" smtClean="0"/>
              <a:t>– Production takes place in the country where the market is located.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7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Strategic Supply Chain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Discipline 1:  Align Your Supply Chain with Your Business Strategy</a:t>
            </a:r>
          </a:p>
          <a:p>
            <a:pPr lvl="1"/>
            <a:r>
              <a:rPr lang="en-US" i="1" dirty="0" smtClean="0"/>
              <a:t>“Key to an actionable business strategy is a supply chain strategy that is robust enough to support all aspects of supports operations, yet nimble enough to address today’s rapidly changing market conditions.</a:t>
            </a:r>
            <a:r>
              <a:rPr lang="en-US" dirty="0" smtClean="0"/>
              <a:t>”  Strategic Supply Chain Management, S. Cohen and J. </a:t>
            </a:r>
            <a:r>
              <a:rPr lang="en-US" dirty="0" err="1" smtClean="0"/>
              <a:t>Roussel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4676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 Footprint</a:t>
            </a:r>
          </a:p>
          <a:p>
            <a:pPr lvl="1"/>
            <a:r>
              <a:rPr lang="en-US" dirty="0" smtClean="0"/>
              <a:t>Planning and  Sourcing Assets</a:t>
            </a:r>
          </a:p>
          <a:p>
            <a:pPr lvl="2"/>
            <a:r>
              <a:rPr lang="en-US" dirty="0" smtClean="0"/>
              <a:t>Consistent with decisions on production assets</a:t>
            </a:r>
          </a:p>
          <a:p>
            <a:pPr lvl="2"/>
            <a:r>
              <a:rPr lang="en-US" dirty="0" smtClean="0"/>
              <a:t>Locate these assets in places that will ensure effective operational performance</a:t>
            </a:r>
          </a:p>
          <a:p>
            <a:pPr lvl="2"/>
            <a:r>
              <a:rPr lang="en-US" dirty="0" smtClean="0"/>
              <a:t>Consider tax optimization also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24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 of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Supply Chain Configurations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3751" y="6480178"/>
            <a:ext cx="72477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https://logistics.cioreview.com/cxoinsight/strategic-supply-chain-technology-assessment-nid-14722-cid-33.html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8" b="6433"/>
          <a:stretch/>
        </p:blipFill>
        <p:spPr>
          <a:xfrm>
            <a:off x="1137779" y="2107437"/>
            <a:ext cx="7158203" cy="437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of a Good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Criteria to meet for a real competitive edge</a:t>
            </a:r>
          </a:p>
          <a:p>
            <a:pPr lvl="1"/>
            <a:r>
              <a:rPr lang="en-US" b="1" i="1" dirty="0" smtClean="0"/>
              <a:t>Aligned with the power position </a:t>
            </a:r>
            <a:r>
              <a:rPr lang="en-US" dirty="0" smtClean="0"/>
              <a:t>– Match supply chain objectives with market influences</a:t>
            </a:r>
          </a:p>
          <a:p>
            <a:pPr lvl="1"/>
            <a:r>
              <a:rPr lang="en-US" b="1" i="1" dirty="0" smtClean="0"/>
              <a:t>Tailored to the right level of complexity </a:t>
            </a:r>
            <a:r>
              <a:rPr lang="en-US" dirty="0" smtClean="0"/>
              <a:t>– Delivers products and services without too much complexity</a:t>
            </a:r>
          </a:p>
        </p:txBody>
      </p:sp>
    </p:spTree>
    <p:extLst>
      <p:ext uri="{BB962C8B-B14F-4D97-AF65-F5344CB8AC3E}">
        <p14:creationId xmlns:p14="http://schemas.microsoft.com/office/powerpoint/2010/main" val="102682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of a Good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Criteria to meet for a real competitive edge</a:t>
            </a:r>
          </a:p>
          <a:p>
            <a:pPr lvl="1"/>
            <a:r>
              <a:rPr lang="en-US" b="1" i="1" dirty="0" smtClean="0"/>
              <a:t>Resilience</a:t>
            </a:r>
            <a:r>
              <a:rPr lang="en-US" dirty="0" smtClean="0"/>
              <a:t> – For managing and mitigating risk</a:t>
            </a:r>
          </a:p>
          <a:p>
            <a:pPr lvl="1"/>
            <a:r>
              <a:rPr lang="en-US" b="1" i="1" dirty="0" smtClean="0"/>
              <a:t>Responsible</a:t>
            </a:r>
            <a:r>
              <a:rPr lang="en-US" dirty="0" smtClean="0"/>
              <a:t> – Social and environmental well being</a:t>
            </a:r>
          </a:p>
          <a:p>
            <a:pPr lvl="1"/>
            <a:r>
              <a:rPr lang="en-US" b="1" i="1" dirty="0" smtClean="0"/>
              <a:t>Adaptable</a:t>
            </a:r>
            <a:r>
              <a:rPr lang="en-US" dirty="0" smtClean="0"/>
              <a:t> – Ready to respond to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of a Good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Aligned with the Power Position</a:t>
            </a:r>
          </a:p>
          <a:p>
            <a:pPr lvl="1"/>
            <a:r>
              <a:rPr lang="en-US" dirty="0" smtClean="0"/>
              <a:t>Understanding of your company’s influence relative to that of customers and suppliers</a:t>
            </a:r>
          </a:p>
          <a:p>
            <a:pPr lvl="1"/>
            <a:r>
              <a:rPr lang="en-US" dirty="0" smtClean="0"/>
              <a:t>A company’s relative power determine its ability to reconfigure the supply chain to meet strategic objectives</a:t>
            </a:r>
          </a:p>
          <a:p>
            <a:pPr lvl="1"/>
            <a:r>
              <a:rPr lang="en-US" dirty="0" smtClean="0"/>
              <a:t>When you’re large, you have enormous clout and leverage</a:t>
            </a:r>
          </a:p>
        </p:txBody>
      </p:sp>
    </p:spTree>
    <p:extLst>
      <p:ext uri="{BB962C8B-B14F-4D97-AF65-F5344CB8AC3E}">
        <p14:creationId xmlns:p14="http://schemas.microsoft.com/office/powerpoint/2010/main" val="29187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of a Good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Aligned with the Power Position</a:t>
            </a:r>
          </a:p>
          <a:p>
            <a:pPr lvl="1"/>
            <a:r>
              <a:rPr lang="en-US" dirty="0" smtClean="0"/>
              <a:t>Companies can underestimate their power</a:t>
            </a:r>
          </a:p>
          <a:p>
            <a:pPr lvl="1"/>
            <a:r>
              <a:rPr lang="en-US" dirty="0" smtClean="0"/>
              <a:t>Determine if your supply chain is led by brand, channel or supplier</a:t>
            </a:r>
          </a:p>
          <a:p>
            <a:pPr lvl="1"/>
            <a:r>
              <a:rPr lang="en-US" dirty="0" smtClean="0"/>
              <a:t>Focus your effort in those areas most critical to your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of a Good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Tailored to the right level of complexity</a:t>
            </a:r>
          </a:p>
          <a:p>
            <a:pPr lvl="1"/>
            <a:r>
              <a:rPr lang="en-US" dirty="0" smtClean="0"/>
              <a:t>Complex supply chains tie up greater working capital and are slower to adapt to change</a:t>
            </a:r>
          </a:p>
          <a:p>
            <a:pPr lvl="1"/>
            <a:r>
              <a:rPr lang="en-US" dirty="0" smtClean="0"/>
              <a:t>Operating model choices impact complexity</a:t>
            </a:r>
          </a:p>
          <a:p>
            <a:pPr lvl="1"/>
            <a:r>
              <a:rPr lang="en-US" dirty="0" smtClean="0"/>
              <a:t>The number of options available to customers can be a big addition of complexity</a:t>
            </a:r>
          </a:p>
          <a:p>
            <a:pPr lvl="1"/>
            <a:r>
              <a:rPr lang="en-US" dirty="0" smtClean="0"/>
              <a:t>Not all complexity is bad….it can drive sales</a:t>
            </a:r>
          </a:p>
          <a:p>
            <a:pPr lvl="1"/>
            <a:r>
              <a:rPr lang="en-US" dirty="0" smtClean="0"/>
              <a:t>The objective is to find the RIGHT level of  complexity to optimize your company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of a Good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Resilient</a:t>
            </a:r>
          </a:p>
          <a:p>
            <a:pPr lvl="1"/>
            <a:r>
              <a:rPr lang="en-US" dirty="0" smtClean="0"/>
              <a:t>Key component of a robust supply chain strategy</a:t>
            </a:r>
          </a:p>
          <a:p>
            <a:pPr lvl="1"/>
            <a:r>
              <a:rPr lang="en-US" dirty="0" smtClean="0"/>
              <a:t>They manage risks and deal with catastrophes</a:t>
            </a:r>
          </a:p>
          <a:p>
            <a:pPr lvl="1"/>
            <a:r>
              <a:rPr lang="en-US" dirty="0" smtClean="0"/>
              <a:t>Strategies for building </a:t>
            </a:r>
            <a:r>
              <a:rPr lang="en-US" dirty="0" smtClean="0"/>
              <a:t>resilience </a:t>
            </a:r>
            <a:r>
              <a:rPr lang="en-US" dirty="0" smtClean="0"/>
              <a:t>include:</a:t>
            </a:r>
          </a:p>
          <a:p>
            <a:pPr lvl="2"/>
            <a:r>
              <a:rPr lang="en-US" dirty="0" smtClean="0"/>
              <a:t>Redundancy – Dual sourcing, multiple production facilities, additional inventories, etc.</a:t>
            </a:r>
          </a:p>
          <a:p>
            <a:pPr lvl="2"/>
            <a:r>
              <a:rPr lang="en-US" dirty="0" smtClean="0"/>
              <a:t>Flexibility – Able to make the most of the existing asset footprint to meet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of a Good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Responsible</a:t>
            </a:r>
          </a:p>
          <a:p>
            <a:pPr lvl="1"/>
            <a:r>
              <a:rPr lang="en-US" dirty="0" smtClean="0"/>
              <a:t>Meet sustainability, labor and ethical standards</a:t>
            </a:r>
          </a:p>
          <a:p>
            <a:pPr lvl="1"/>
            <a:r>
              <a:rPr lang="en-US" dirty="0" smtClean="0"/>
              <a:t>Sustainability – Packing materials, recycling, environmental issues</a:t>
            </a:r>
          </a:p>
          <a:p>
            <a:pPr lvl="1"/>
            <a:r>
              <a:rPr lang="en-US" dirty="0" smtClean="0"/>
              <a:t>Labor – Transparency in practices, fair labor practices, etc.</a:t>
            </a:r>
          </a:p>
          <a:p>
            <a:pPr lvl="1"/>
            <a:r>
              <a:rPr lang="en-US" dirty="0" smtClean="0"/>
              <a:t>Working conditions – Lead in ensuring global fair and ethical working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7865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of a Good Supply Chain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Adaptable</a:t>
            </a:r>
          </a:p>
          <a:p>
            <a:pPr lvl="1"/>
            <a:r>
              <a:rPr lang="en-US" dirty="0" smtClean="0"/>
              <a:t>Change is constant, adaptability is key.  </a:t>
            </a:r>
          </a:p>
          <a:p>
            <a:pPr lvl="1"/>
            <a:r>
              <a:rPr lang="en-US" dirty="0" smtClean="0"/>
              <a:t>Factors include:</a:t>
            </a:r>
          </a:p>
          <a:p>
            <a:pPr lvl="2"/>
            <a:r>
              <a:rPr lang="en-US" dirty="0" smtClean="0"/>
              <a:t>A change in market conditions</a:t>
            </a:r>
          </a:p>
          <a:p>
            <a:pPr lvl="2"/>
            <a:r>
              <a:rPr lang="en-US" dirty="0" smtClean="0"/>
              <a:t>A technology that transforms the </a:t>
            </a:r>
            <a:r>
              <a:rPr lang="en-US" dirty="0" smtClean="0"/>
              <a:t>industry</a:t>
            </a:r>
            <a:endParaRPr lang="en-US" dirty="0" smtClean="0"/>
          </a:p>
          <a:p>
            <a:pPr lvl="2"/>
            <a:r>
              <a:rPr lang="en-US" dirty="0" smtClean="0"/>
              <a:t>A change in offerings or markets</a:t>
            </a:r>
          </a:p>
          <a:p>
            <a:pPr lvl="2"/>
            <a:r>
              <a:rPr lang="en-US" dirty="0" smtClean="0"/>
              <a:t>A change in the  basis of  competition</a:t>
            </a:r>
          </a:p>
          <a:p>
            <a:pPr lvl="2"/>
            <a:r>
              <a:rPr lang="en-US" dirty="0" smtClean="0"/>
              <a:t>The need to assimilate a new acquisition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14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Supply Chain Strategic Business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companies only think about their supply chain when it is broken</a:t>
            </a:r>
          </a:p>
          <a:p>
            <a:pPr lvl="1"/>
            <a:r>
              <a:rPr lang="en-US" dirty="0" smtClean="0"/>
              <a:t>High inventory level</a:t>
            </a:r>
          </a:p>
          <a:p>
            <a:pPr lvl="1"/>
            <a:r>
              <a:rPr lang="en-US" dirty="0" smtClean="0"/>
              <a:t>Dissatisfied customers</a:t>
            </a:r>
          </a:p>
          <a:p>
            <a:pPr lvl="1"/>
            <a:r>
              <a:rPr lang="en-US" dirty="0" smtClean="0"/>
              <a:t>Supplier problems</a:t>
            </a:r>
          </a:p>
          <a:p>
            <a:pPr lvl="1"/>
            <a:r>
              <a:rPr lang="en-US" dirty="0" smtClean="0"/>
              <a:t>Etc….</a:t>
            </a:r>
          </a:p>
        </p:txBody>
      </p:sp>
    </p:spTree>
    <p:extLst>
      <p:ext uri="{BB962C8B-B14F-4D97-AF65-F5344CB8AC3E}">
        <p14:creationId xmlns:p14="http://schemas.microsoft.com/office/powerpoint/2010/main" val="32665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Your supply chain strategy should be aligned with and support your company’s overall business strategy</a:t>
            </a:r>
          </a:p>
          <a:p>
            <a:r>
              <a:rPr lang="en-US" dirty="0" smtClean="0"/>
              <a:t>Design your supply chain strategy around customer service, sales channels, value systems, operating model and asset footprint</a:t>
            </a:r>
          </a:p>
          <a:p>
            <a:r>
              <a:rPr lang="en-US" dirty="0" smtClean="0"/>
              <a:t>Test the supply chain strategy frequently and against several criteria</a:t>
            </a:r>
          </a:p>
          <a:p>
            <a:r>
              <a:rPr lang="en-US" dirty="0" smtClean="0"/>
              <a:t>Evaluate and update the supply chain strategy regularly</a:t>
            </a:r>
          </a:p>
        </p:txBody>
      </p:sp>
    </p:spTree>
    <p:extLst>
      <p:ext uri="{BB962C8B-B14F-4D97-AF65-F5344CB8AC3E}">
        <p14:creationId xmlns:p14="http://schemas.microsoft.com/office/powerpoint/2010/main" val="38245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38"/>
            <a:ext cx="8229600" cy="955621"/>
          </a:xfrm>
        </p:spPr>
        <p:txBody>
          <a:bodyPr>
            <a:noAutofit/>
          </a:bodyPr>
          <a:lstStyle/>
          <a:p>
            <a:r>
              <a:rPr lang="en-US" sz="4000" dirty="0" smtClean="0"/>
              <a:t>BASF:  Increasing Farm Yields Through Innovation in Chemistry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053"/>
            <a:ext cx="8229600" cy="43059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Large number of products in product line </a:t>
            </a:r>
            <a:endParaRPr lang="en-US" dirty="0"/>
          </a:p>
          <a:p>
            <a:r>
              <a:rPr lang="en-US" dirty="0" smtClean="0"/>
              <a:t>Need quick turn around time</a:t>
            </a:r>
          </a:p>
          <a:p>
            <a:r>
              <a:rPr lang="en-US" dirty="0" smtClean="0"/>
              <a:t>Customer </a:t>
            </a:r>
            <a:r>
              <a:rPr lang="en-US" dirty="0"/>
              <a:t>segments have widely varying needs</a:t>
            </a:r>
          </a:p>
          <a:p>
            <a:r>
              <a:rPr lang="en-US" dirty="0" err="1" smtClean="0"/>
              <a:t>Verbund</a:t>
            </a:r>
            <a:r>
              <a:rPr lang="en-US" dirty="0" smtClean="0"/>
              <a:t> Process</a:t>
            </a:r>
          </a:p>
          <a:p>
            <a:pPr lvl="1"/>
            <a:r>
              <a:rPr lang="en-US" dirty="0" smtClean="0"/>
              <a:t>Innovative production approach, </a:t>
            </a:r>
            <a:r>
              <a:rPr lang="en-US" dirty="0" err="1" smtClean="0"/>
              <a:t>Verbund</a:t>
            </a:r>
            <a:r>
              <a:rPr lang="en-US" dirty="0" smtClean="0"/>
              <a:t>, or “linked to the ultimate degree.”</a:t>
            </a:r>
          </a:p>
          <a:p>
            <a:pPr lvl="1"/>
            <a:r>
              <a:rPr lang="en-US" dirty="0" smtClean="0"/>
              <a:t>Creates efficient value change that extend from basic chemicals through high value-added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56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38"/>
            <a:ext cx="8229600" cy="955621"/>
          </a:xfrm>
        </p:spPr>
        <p:txBody>
          <a:bodyPr>
            <a:noAutofit/>
          </a:bodyPr>
          <a:lstStyle/>
          <a:p>
            <a:r>
              <a:rPr lang="en-US" sz="4000" dirty="0" smtClean="0"/>
              <a:t>BASF:  Increasing Farm Yields Through Innovation in Chemistry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053"/>
            <a:ext cx="8229600" cy="4305923"/>
          </a:xfrm>
        </p:spPr>
        <p:txBody>
          <a:bodyPr>
            <a:normAutofit/>
          </a:bodyPr>
          <a:lstStyle/>
          <a:p>
            <a:r>
              <a:rPr lang="en-US" dirty="0" smtClean="0"/>
              <a:t>Harmonized processes</a:t>
            </a:r>
          </a:p>
          <a:p>
            <a:pPr lvl="1"/>
            <a:r>
              <a:rPr lang="en-US" dirty="0" smtClean="0"/>
              <a:t>Established central supply chain organization</a:t>
            </a:r>
          </a:p>
          <a:p>
            <a:pPr lvl="1"/>
            <a:r>
              <a:rPr lang="en-US" dirty="0" smtClean="0"/>
              <a:t>Integrate supply chain operations enough to allow each business unit to execute its own business strategy without sacrificing economies of scale</a:t>
            </a:r>
          </a:p>
        </p:txBody>
      </p:sp>
    </p:spTree>
    <p:extLst>
      <p:ext uri="{BB962C8B-B14F-4D97-AF65-F5344CB8AC3E}">
        <p14:creationId xmlns:p14="http://schemas.microsoft.com/office/powerpoint/2010/main" val="2424165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38"/>
            <a:ext cx="8229600" cy="955621"/>
          </a:xfrm>
        </p:spPr>
        <p:txBody>
          <a:bodyPr>
            <a:noAutofit/>
          </a:bodyPr>
          <a:lstStyle/>
          <a:p>
            <a:r>
              <a:rPr lang="en-US" sz="4000" dirty="0" smtClean="0"/>
              <a:t>BASF:  Increasing Farm Yields Through Innovation in Chemistry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053"/>
            <a:ext cx="8229600" cy="4305923"/>
          </a:xfrm>
        </p:spPr>
        <p:txBody>
          <a:bodyPr>
            <a:normAutofit/>
          </a:bodyPr>
          <a:lstStyle/>
          <a:p>
            <a:r>
              <a:rPr lang="en-US" dirty="0" smtClean="0"/>
              <a:t>Harmonized processes</a:t>
            </a:r>
          </a:p>
          <a:p>
            <a:pPr lvl="1"/>
            <a:r>
              <a:rPr lang="en-US" dirty="0" smtClean="0"/>
              <a:t>Standardization of processes with some room left for variations</a:t>
            </a:r>
          </a:p>
          <a:p>
            <a:pPr lvl="1"/>
            <a:r>
              <a:rPr lang="en-US" dirty="0" smtClean="0"/>
              <a:t>Business units use the basic process as defined with choices of variation</a:t>
            </a:r>
          </a:p>
          <a:p>
            <a:pPr lvl="1"/>
            <a:r>
              <a:rPr lang="en-US" dirty="0" smtClean="0"/>
              <a:t>Backend processes are highly standardized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31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38"/>
            <a:ext cx="8229600" cy="955621"/>
          </a:xfrm>
        </p:spPr>
        <p:txBody>
          <a:bodyPr>
            <a:noAutofit/>
          </a:bodyPr>
          <a:lstStyle/>
          <a:p>
            <a:r>
              <a:rPr lang="en-US" sz="4000" dirty="0" smtClean="0"/>
              <a:t>BASF:  Increasing Farm Yields Through Innovation in Chemistry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053"/>
            <a:ext cx="8229600" cy="43059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Dealing with Unpredictable Demand an Year in Advance</a:t>
            </a:r>
          </a:p>
          <a:p>
            <a:pPr lvl="1"/>
            <a:r>
              <a:rPr lang="en-US" dirty="0" smtClean="0"/>
              <a:t>Planning Challenges</a:t>
            </a:r>
          </a:p>
          <a:p>
            <a:pPr lvl="2"/>
            <a:r>
              <a:rPr lang="en-US" dirty="0" smtClean="0"/>
              <a:t>Must address factors like disease and weather</a:t>
            </a:r>
          </a:p>
          <a:p>
            <a:pPr lvl="2"/>
            <a:r>
              <a:rPr lang="en-US" dirty="0" smtClean="0"/>
              <a:t>Average accuracy of demand forecasting for agricultural products rarely surpasses 70%</a:t>
            </a:r>
          </a:p>
          <a:p>
            <a:pPr lvl="2"/>
            <a:r>
              <a:rPr lang="en-US" dirty="0" smtClean="0"/>
              <a:t>Lead time is difficult – some cases 18 months</a:t>
            </a:r>
          </a:p>
          <a:p>
            <a:pPr lvl="2"/>
            <a:r>
              <a:rPr lang="en-US" dirty="0" smtClean="0"/>
              <a:t>Must be registered in the country where they are to be sold</a:t>
            </a:r>
          </a:p>
          <a:p>
            <a:pPr lvl="2"/>
            <a:r>
              <a:rPr lang="en-US" dirty="0" smtClean="0"/>
              <a:t>Product formulations differ across markets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3718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38"/>
            <a:ext cx="8229600" cy="955621"/>
          </a:xfrm>
        </p:spPr>
        <p:txBody>
          <a:bodyPr>
            <a:noAutofit/>
          </a:bodyPr>
          <a:lstStyle/>
          <a:p>
            <a:r>
              <a:rPr lang="en-US" sz="4000" dirty="0" smtClean="0"/>
              <a:t>BASF:  Increasing Farm Yields Through Innovation in Chemistry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053"/>
            <a:ext cx="8229600" cy="430592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Dealing with Unpredictable Demand an Year in Advance</a:t>
            </a:r>
          </a:p>
          <a:p>
            <a:pPr lvl="1"/>
            <a:r>
              <a:rPr lang="en-US" dirty="0" smtClean="0"/>
              <a:t>Demand Planning at Work</a:t>
            </a:r>
          </a:p>
          <a:p>
            <a:pPr lvl="2"/>
            <a:r>
              <a:rPr lang="en-US" dirty="0" smtClean="0"/>
              <a:t>Farmers place orders through distributors who can have inventory replenished in 48 hours</a:t>
            </a:r>
          </a:p>
          <a:p>
            <a:pPr lvl="2"/>
            <a:r>
              <a:rPr lang="en-US" dirty="0" smtClean="0"/>
              <a:t>Supply and demand are aligned twice per year by country</a:t>
            </a:r>
          </a:p>
          <a:p>
            <a:pPr lvl="2"/>
            <a:r>
              <a:rPr lang="en-US" dirty="0" smtClean="0"/>
              <a:t>A production plan is developed for the alignment of products</a:t>
            </a:r>
          </a:p>
          <a:p>
            <a:pPr lvl="2"/>
            <a:r>
              <a:rPr lang="en-US" dirty="0" smtClean="0"/>
              <a:t>Sales plans focus on high-margin products</a:t>
            </a:r>
          </a:p>
          <a:p>
            <a:pPr lvl="2"/>
            <a:r>
              <a:rPr lang="en-US" dirty="0" smtClean="0"/>
              <a:t>The test of the supply chain is in it reliability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8100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38"/>
            <a:ext cx="8229600" cy="955621"/>
          </a:xfrm>
        </p:spPr>
        <p:txBody>
          <a:bodyPr>
            <a:noAutofit/>
          </a:bodyPr>
          <a:lstStyle/>
          <a:p>
            <a:r>
              <a:rPr lang="en-US" sz="4000" dirty="0" smtClean="0"/>
              <a:t>BASF:  Increasing Farm Yields Through Innovation in Chemistry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053"/>
            <a:ext cx="8229600" cy="43059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Dealing with Unpredictable Demand an Year in Advance</a:t>
            </a:r>
          </a:p>
          <a:p>
            <a:pPr lvl="1"/>
            <a:r>
              <a:rPr lang="en-US" dirty="0" smtClean="0"/>
              <a:t>Products in the field</a:t>
            </a:r>
          </a:p>
          <a:p>
            <a:pPr lvl="2"/>
            <a:r>
              <a:rPr lang="en-US" dirty="0" smtClean="0"/>
              <a:t>Focus on the correct and most efficient use of its products in the field</a:t>
            </a:r>
          </a:p>
          <a:p>
            <a:pPr lvl="2"/>
            <a:r>
              <a:rPr lang="en-US" dirty="0" err="1" smtClean="0"/>
              <a:t>Samruddhi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Sanskirit</a:t>
            </a:r>
            <a:r>
              <a:rPr lang="en-US" dirty="0" smtClean="0"/>
              <a:t> for prosperity – Town hall education, on-field trials and visits to individual farms provide advice on yields and profitability</a:t>
            </a:r>
          </a:p>
          <a:p>
            <a:pPr lvl="2"/>
            <a:r>
              <a:rPr lang="en-US" dirty="0" smtClean="0"/>
              <a:t>Initiative has resulted in higher yields and net income for farmers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69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38"/>
            <a:ext cx="8229600" cy="955621"/>
          </a:xfrm>
        </p:spPr>
        <p:txBody>
          <a:bodyPr>
            <a:noAutofit/>
          </a:bodyPr>
          <a:lstStyle/>
          <a:p>
            <a:r>
              <a:rPr lang="en-US" sz="4000" dirty="0" smtClean="0"/>
              <a:t>BASF:  Increasing Farm Yields Through Innovation in Chemistry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053"/>
            <a:ext cx="8229600" cy="4305923"/>
          </a:xfrm>
        </p:spPr>
        <p:txBody>
          <a:bodyPr>
            <a:normAutofit/>
          </a:bodyPr>
          <a:lstStyle/>
          <a:p>
            <a:r>
              <a:rPr lang="en-US" dirty="0" smtClean="0"/>
              <a:t>Measures of Success</a:t>
            </a:r>
          </a:p>
          <a:p>
            <a:pPr lvl="1"/>
            <a:r>
              <a:rPr lang="en-US" dirty="0" smtClean="0"/>
              <a:t>Strong focus on business performance management</a:t>
            </a:r>
          </a:p>
          <a:p>
            <a:pPr lvl="1"/>
            <a:r>
              <a:rPr lang="en-US" dirty="0" smtClean="0"/>
              <a:t>Supply chain teams produce monthly reports for senior management and for supply chain operations</a:t>
            </a:r>
          </a:p>
          <a:p>
            <a:pPr lvl="1"/>
            <a:r>
              <a:rPr lang="en-US" dirty="0" smtClean="0"/>
              <a:t>Help managers understand the performance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816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38"/>
            <a:ext cx="8229600" cy="955621"/>
          </a:xfrm>
        </p:spPr>
        <p:txBody>
          <a:bodyPr>
            <a:noAutofit/>
          </a:bodyPr>
          <a:lstStyle/>
          <a:p>
            <a:r>
              <a:rPr lang="en-US" sz="4000" dirty="0" smtClean="0"/>
              <a:t>BASF:  Increasing Farm Yields Through Innovation in Chemistry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053"/>
            <a:ext cx="8229600" cy="4305923"/>
          </a:xfrm>
        </p:spPr>
        <p:txBody>
          <a:bodyPr>
            <a:normAutofit/>
          </a:bodyPr>
          <a:lstStyle/>
          <a:p>
            <a:r>
              <a:rPr lang="en-US" dirty="0" smtClean="0"/>
              <a:t>Measures of Success</a:t>
            </a:r>
          </a:p>
          <a:p>
            <a:pPr lvl="1"/>
            <a:r>
              <a:rPr lang="en-US" dirty="0" smtClean="0"/>
              <a:t>Key supply chain measures include inventory figures, logistics costs, and customer delivery performance</a:t>
            </a:r>
          </a:p>
          <a:p>
            <a:pPr lvl="1"/>
            <a:r>
              <a:rPr lang="en-US" dirty="0" smtClean="0"/>
              <a:t>Customer delivery performance is key</a:t>
            </a:r>
          </a:p>
          <a:p>
            <a:pPr lvl="1"/>
            <a:r>
              <a:rPr lang="en-US" dirty="0" smtClean="0"/>
              <a:t>Harmonization, not standardization, is the  rule and used to deliver a good customer experience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291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Review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Demand </a:t>
            </a:r>
            <a:r>
              <a:rPr lang="en-US" dirty="0"/>
              <a:t>Planning and Safety Stock Analysis</a:t>
            </a:r>
          </a:p>
          <a:p>
            <a:pPr lvl="1"/>
            <a:r>
              <a:rPr lang="en-US" dirty="0"/>
              <a:t>Analyze weekly demand</a:t>
            </a:r>
          </a:p>
          <a:p>
            <a:pPr lvl="1"/>
            <a:r>
              <a:rPr lang="en-US" dirty="0"/>
              <a:t>Determine your safety stock policy, i.e., how much inventory will you stock for the different products</a:t>
            </a:r>
          </a:p>
          <a:p>
            <a:pPr lvl="1"/>
            <a:r>
              <a:rPr lang="en-US" dirty="0"/>
              <a:t>Determine your replenishment strategy</a:t>
            </a:r>
          </a:p>
          <a:p>
            <a:pPr lvl="1"/>
            <a:r>
              <a:rPr lang="en-US" dirty="0"/>
              <a:t>Summarize results</a:t>
            </a:r>
          </a:p>
          <a:p>
            <a:pPr lvl="1"/>
            <a:r>
              <a:rPr lang="en-US" dirty="0"/>
              <a:t>Provide </a:t>
            </a:r>
            <a:r>
              <a:rPr lang="en-US" dirty="0" smtClean="0"/>
              <a:t>recommendations</a:t>
            </a:r>
          </a:p>
          <a:p>
            <a:r>
              <a:rPr lang="en-US" dirty="0"/>
              <a:t>Plan for Development of Product Mix and Warehouse Simulation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Supply Chain Strategic Business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best-performing companies harness their supply chains for competitive advantage</a:t>
            </a:r>
          </a:p>
          <a:p>
            <a:r>
              <a:rPr lang="en-US" dirty="0" smtClean="0"/>
              <a:t>Search for new ways to add value and improve performance</a:t>
            </a:r>
          </a:p>
          <a:p>
            <a:r>
              <a:rPr lang="en-US" dirty="0" smtClean="0"/>
              <a:t>Look for continual process improvements</a:t>
            </a:r>
          </a:p>
          <a:p>
            <a:r>
              <a:rPr lang="en-US" dirty="0" smtClean="0"/>
              <a:t>The most important discipline need for strategic supply chain management is supply chain strategy</a:t>
            </a:r>
          </a:p>
          <a:p>
            <a:r>
              <a:rPr lang="en-US" dirty="0" smtClean="0"/>
              <a:t>This strategy must respond to business changes and address short-term and long-term needs</a:t>
            </a:r>
          </a:p>
        </p:txBody>
      </p:sp>
    </p:spTree>
    <p:extLst>
      <p:ext uri="{BB962C8B-B14F-4D97-AF65-F5344CB8AC3E}">
        <p14:creationId xmlns:p14="http://schemas.microsoft.com/office/powerpoint/2010/main" val="22152560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www.pwc.com/ca/en/operations/publications/pwc-strategic-supply-chain-management-webinar-2014-02-24-en.pdf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www.nescon.org/docs/2005/Householder_NE_Supply_Chain_Conf_Pres_final.pdf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" y="2130425"/>
            <a:ext cx="8786813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IMSE </a:t>
            </a:r>
            <a:r>
              <a:rPr lang="en-US" dirty="0" smtClean="0"/>
              <a:t>802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Supply Chain Operations </a:t>
            </a:r>
            <a:br>
              <a:rPr lang="en-US" dirty="0" smtClean="0"/>
            </a:br>
            <a:r>
              <a:rPr lang="en-US" dirty="0" smtClean="0"/>
              <a:t>and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7</a:t>
            </a:r>
          </a:p>
          <a:p>
            <a:r>
              <a:rPr lang="en-US" dirty="0" smtClean="0"/>
              <a:t>Chapter 1</a:t>
            </a:r>
          </a:p>
          <a:p>
            <a:r>
              <a:rPr lang="en-US" dirty="0" smtClean="0"/>
              <a:t>Strategic Supply Chain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Boundary Conditions  - Core Strategic Vision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2311259"/>
              </p:ext>
            </p:extLst>
          </p:nvPr>
        </p:nvGraphicFramePr>
        <p:xfrm>
          <a:off x="1538991" y="1974034"/>
          <a:ext cx="6031042" cy="4019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2236033" y="1706458"/>
            <a:ext cx="4734394" cy="4714450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96325" y="1426268"/>
            <a:ext cx="1813810" cy="54776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conditions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96325" y="6202405"/>
            <a:ext cx="1813810" cy="54776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Internal conditions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5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Supply Chain Strategic Business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Companies Use Their Supply Chain to Compete</a:t>
            </a:r>
          </a:p>
          <a:p>
            <a:pPr lvl="1"/>
            <a:r>
              <a:rPr lang="en-US" dirty="0" smtClean="0"/>
              <a:t>Typically companies compete on a basis of innovation, customer experience, quality and cost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597060"/>
              </p:ext>
            </p:extLst>
          </p:nvPr>
        </p:nvGraphicFramePr>
        <p:xfrm>
          <a:off x="750132" y="3726554"/>
          <a:ext cx="7643736" cy="27911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7912">
                  <a:extLst>
                    <a:ext uri="{9D8B030D-6E8A-4147-A177-3AD203B41FA5}">
                      <a16:colId xmlns:a16="http://schemas.microsoft.com/office/drawing/2014/main" val="3275595303"/>
                    </a:ext>
                  </a:extLst>
                </a:gridCol>
                <a:gridCol w="2547912">
                  <a:extLst>
                    <a:ext uri="{9D8B030D-6E8A-4147-A177-3AD203B41FA5}">
                      <a16:colId xmlns:a16="http://schemas.microsoft.com/office/drawing/2014/main" val="2678852074"/>
                    </a:ext>
                  </a:extLst>
                </a:gridCol>
                <a:gridCol w="2547912">
                  <a:extLst>
                    <a:ext uri="{9D8B030D-6E8A-4147-A177-3AD203B41FA5}">
                      <a16:colId xmlns:a16="http://schemas.microsoft.com/office/drawing/2014/main" val="29169391"/>
                    </a:ext>
                  </a:extLst>
                </a:gridCol>
              </a:tblGrid>
              <a:tr h="5051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Primary basis of competition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 and service attributes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 supply chain contributions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38407"/>
                  </a:ext>
                </a:extLst>
              </a:tr>
              <a:tr h="5051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Innovation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Cutting-edge, must-have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to market and time to volume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76583"/>
                  </a:ext>
                </a:extLst>
              </a:tr>
              <a:tr h="5051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 experience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Tailored to meet customers’ specific needs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Supply chain interactions</a:t>
                      </a:r>
                      <a:r>
                        <a:rPr lang="en-US" sz="1400" baseline="0" dirty="0" smtClean="0"/>
                        <a:t> designed from the customer’s perspective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185591"/>
                  </a:ext>
                </a:extLst>
              </a:tr>
              <a:tr h="5051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Reliable performance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Procurement and production excellence and quality control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41848"/>
                  </a:ext>
                </a:extLst>
              </a:tr>
              <a:tr h="5051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Lowest priced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Efficient, low-cost</a:t>
                      </a:r>
                      <a:r>
                        <a:rPr lang="en-US" sz="1400" baseline="0" dirty="0" smtClean="0"/>
                        <a:t> configuration and processes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5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23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Supply Chain Strategic Business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Companies Use Their Supply Chain to Compete</a:t>
            </a:r>
          </a:p>
          <a:p>
            <a:pPr lvl="1"/>
            <a:r>
              <a:rPr lang="en-US" dirty="0" smtClean="0"/>
              <a:t>Companies choose a primary basis of </a:t>
            </a:r>
            <a:r>
              <a:rPr lang="en-US" dirty="0" smtClean="0"/>
              <a:t>competition </a:t>
            </a:r>
            <a:r>
              <a:rPr lang="en-US" dirty="0" smtClean="0"/>
              <a:t>and other areas support that positioning</a:t>
            </a:r>
          </a:p>
          <a:p>
            <a:pPr lvl="1"/>
            <a:r>
              <a:rPr lang="en-US" dirty="0" smtClean="0"/>
              <a:t>Strategy is a balancing act</a:t>
            </a:r>
          </a:p>
          <a:p>
            <a:pPr lvl="1"/>
            <a:r>
              <a:rPr lang="en-US" dirty="0" smtClean="0"/>
              <a:t>Trade-offs among service levels, lead times, working capital and costs need to be addressed</a:t>
            </a:r>
          </a:p>
        </p:txBody>
      </p:sp>
    </p:spTree>
    <p:extLst>
      <p:ext uri="{BB962C8B-B14F-4D97-AF65-F5344CB8AC3E}">
        <p14:creationId xmlns:p14="http://schemas.microsoft.com/office/powerpoint/2010/main" val="328540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Supply Chain Strategic Business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Companies Use Their Supply Chain to Compete</a:t>
            </a:r>
          </a:p>
          <a:p>
            <a:pPr lvl="1"/>
            <a:r>
              <a:rPr lang="en-US" dirty="0" smtClean="0"/>
              <a:t>Competing on Innovation</a:t>
            </a:r>
          </a:p>
          <a:p>
            <a:pPr lvl="2"/>
            <a:r>
              <a:rPr lang="en-US" dirty="0" smtClean="0"/>
              <a:t>Develop must-have products and services</a:t>
            </a:r>
          </a:p>
          <a:p>
            <a:pPr lvl="2"/>
            <a:r>
              <a:rPr lang="en-US" dirty="0" smtClean="0"/>
              <a:t>Understand their customers</a:t>
            </a:r>
          </a:p>
          <a:p>
            <a:pPr lvl="2"/>
            <a:r>
              <a:rPr lang="en-US" dirty="0" smtClean="0"/>
              <a:t>Time to market is critical </a:t>
            </a:r>
          </a:p>
          <a:p>
            <a:pPr lvl="2"/>
            <a:r>
              <a:rPr lang="en-US" dirty="0" smtClean="0"/>
              <a:t>The supply chain and design chain must be integrated</a:t>
            </a:r>
          </a:p>
          <a:p>
            <a:pPr lvl="2"/>
            <a:r>
              <a:rPr lang="en-US" dirty="0" smtClean="0"/>
              <a:t>Must produce enough volume to meet demand</a:t>
            </a:r>
          </a:p>
          <a:p>
            <a:pPr lvl="2"/>
            <a:r>
              <a:rPr lang="en-US" dirty="0" smtClean="0"/>
              <a:t>Design and production </a:t>
            </a:r>
            <a:r>
              <a:rPr lang="en-US" dirty="0" smtClean="0"/>
              <a:t>linked </a:t>
            </a:r>
            <a:r>
              <a:rPr lang="en-US" dirty="0" smtClean="0"/>
              <a:t>to consumer trends</a:t>
            </a:r>
          </a:p>
        </p:txBody>
      </p:sp>
    </p:spTree>
    <p:extLst>
      <p:ext uri="{BB962C8B-B14F-4D97-AF65-F5344CB8AC3E}">
        <p14:creationId xmlns:p14="http://schemas.microsoft.com/office/powerpoint/2010/main" val="65635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2322</Words>
  <Application>Microsoft Office PowerPoint</Application>
  <PresentationFormat>On-screen Show (4:3)</PresentationFormat>
  <Paragraphs>342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IMSE 802 Supply Chain Operations  and Decision Making</vt:lpstr>
      <vt:lpstr>Strategic Supply Chain Management</vt:lpstr>
      <vt:lpstr>Strategic Supply Chain Management</vt:lpstr>
      <vt:lpstr>Supply Chain Strategic Business Alignment</vt:lpstr>
      <vt:lpstr>Supply Chain Strategic Business Alignment</vt:lpstr>
      <vt:lpstr>Boundary Conditions  - Core Strategic Vision</vt:lpstr>
      <vt:lpstr>Supply Chain Strategic Business Alignment</vt:lpstr>
      <vt:lpstr>Supply Chain Strategic Business Alignment</vt:lpstr>
      <vt:lpstr>Supply Chain Strategic Business Alignment</vt:lpstr>
      <vt:lpstr>Supply Chain Strategic Business Alignment</vt:lpstr>
      <vt:lpstr>Supply Chain Strategic Business Alignment</vt:lpstr>
      <vt:lpstr>Supply Chain Strategic Business Alignment</vt:lpstr>
      <vt:lpstr>Supply Chain Strategic Business Alignment</vt:lpstr>
      <vt:lpstr>Key Elements of Supply Chain Strategy</vt:lpstr>
      <vt:lpstr>Key Elements of Supply Chain Strategy</vt:lpstr>
      <vt:lpstr>Key Elements of Supply Chain Strategy</vt:lpstr>
      <vt:lpstr>Key Elements of Supply Chain Strategy</vt:lpstr>
      <vt:lpstr>Key Elements of Supply Chain Strategy</vt:lpstr>
      <vt:lpstr>Key Elements of Supply Chain Strategy</vt:lpstr>
      <vt:lpstr>Key Elements of Supply Chain Strategy</vt:lpstr>
      <vt:lpstr>Key Elements of Supply Chain Strategy</vt:lpstr>
      <vt:lpstr>Key Elements of Supply Chain Strategy</vt:lpstr>
      <vt:lpstr>Key Elements of Supply Chain Strategy</vt:lpstr>
      <vt:lpstr>Key Elements of Supply Chain Strategy</vt:lpstr>
      <vt:lpstr>Key Elements of Supply Chain Strategy</vt:lpstr>
      <vt:lpstr>Key Elements of Supply Chain Strategy</vt:lpstr>
      <vt:lpstr>Key Elements of Supply Chain Strategy</vt:lpstr>
      <vt:lpstr>Key Elements of Supply Chain Strategy</vt:lpstr>
      <vt:lpstr>Key Elements of Supply Chain Strategy</vt:lpstr>
      <vt:lpstr>Key Elements of Supply Chain Strategy</vt:lpstr>
      <vt:lpstr>Key Elements of Supply Chain Strategy</vt:lpstr>
      <vt:lpstr>Test of a Good Supply Chain Strategy</vt:lpstr>
      <vt:lpstr>Test of a Good Supply Chain Strategy</vt:lpstr>
      <vt:lpstr>Test of a Good Supply Chain Strategy</vt:lpstr>
      <vt:lpstr>Test of a Good Supply Chain Strategy</vt:lpstr>
      <vt:lpstr>Test of a Good Supply Chain Strategy</vt:lpstr>
      <vt:lpstr>Test of a Good Supply Chain Strategy</vt:lpstr>
      <vt:lpstr>Test of a Good Supply Chain Strategy</vt:lpstr>
      <vt:lpstr>Test of a Good Supply Chain Strategy</vt:lpstr>
      <vt:lpstr>Summary</vt:lpstr>
      <vt:lpstr>BASF:  Increasing Farm Yields Through Innovation in Chemistry</vt:lpstr>
      <vt:lpstr>BASF:  Increasing Farm Yields Through Innovation in Chemistry</vt:lpstr>
      <vt:lpstr>BASF:  Increasing Farm Yields Through Innovation in Chemistry</vt:lpstr>
      <vt:lpstr>BASF:  Increasing Farm Yields Through Innovation in Chemistry</vt:lpstr>
      <vt:lpstr>BASF:  Increasing Farm Yields Through Innovation in Chemistry</vt:lpstr>
      <vt:lpstr>BASF:  Increasing Farm Yields Through Innovation in Chemistry</vt:lpstr>
      <vt:lpstr>BASF:  Increasing Farm Yields Through Innovation in Chemistry</vt:lpstr>
      <vt:lpstr>BASF:  Increasing Farm Yields Through Innovation in Chemistry</vt:lpstr>
      <vt:lpstr>Project Review I</vt:lpstr>
      <vt:lpstr>References</vt:lpstr>
      <vt:lpstr>IMSE 802 Supply Chain Operations  and Decision Making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Deandra Cassone</cp:lastModifiedBy>
  <cp:revision>153</cp:revision>
  <dcterms:created xsi:type="dcterms:W3CDTF">2011-05-09T20:00:01Z</dcterms:created>
  <dcterms:modified xsi:type="dcterms:W3CDTF">2018-06-25T17:02:04Z</dcterms:modified>
</cp:coreProperties>
</file>