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2"/>
  </p:handout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8" r:id="rId9"/>
    <p:sldId id="359" r:id="rId10"/>
    <p:sldId id="360" r:id="rId11"/>
    <p:sldId id="361" r:id="rId12"/>
    <p:sldId id="362" r:id="rId13"/>
    <p:sldId id="364" r:id="rId14"/>
    <p:sldId id="365" r:id="rId15"/>
    <p:sldId id="366" r:id="rId16"/>
    <p:sldId id="367" r:id="rId17"/>
    <p:sldId id="368" r:id="rId18"/>
    <p:sldId id="371" r:id="rId19"/>
    <p:sldId id="369" r:id="rId20"/>
    <p:sldId id="372" r:id="rId21"/>
    <p:sldId id="370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90" r:id="rId39"/>
    <p:sldId id="389" r:id="rId40"/>
    <p:sldId id="350" r:id="rId4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98A9676-A623-4B1B-8169-89540FDDF7F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93DBDF-209E-442D-9A52-0EA2492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3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130425"/>
            <a:ext cx="878681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IMSE </a:t>
            </a:r>
            <a:r>
              <a:rPr lang="en-US" dirty="0" smtClean="0"/>
              <a:t>802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Supply Chain Operations </a:t>
            </a:r>
            <a:br>
              <a:rPr lang="en-US" dirty="0" smtClean="0"/>
            </a:br>
            <a:r>
              <a:rPr lang="en-US" dirty="0" smtClean="0"/>
              <a:t>and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Lecture 8</a:t>
            </a:r>
          </a:p>
          <a:p>
            <a:r>
              <a:rPr lang="en-US" dirty="0" smtClean="0"/>
              <a:t>Chapter 2</a:t>
            </a:r>
          </a:p>
          <a:p>
            <a:r>
              <a:rPr lang="en-US" dirty="0" smtClean="0"/>
              <a:t>Strategic Supply Chain Management</a:t>
            </a:r>
          </a:p>
          <a:p>
            <a:r>
              <a:rPr lang="en-US" dirty="0" smtClean="0"/>
              <a:t>Discipline 2:  Develop an End-to-End Process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Marketing and Sales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 smtClean="0"/>
              <a:t>provides </a:t>
            </a:r>
            <a:r>
              <a:rPr lang="en-US" dirty="0" smtClean="0"/>
              <a:t>the best view of customer demand, market priorities, promotional activities, etc.</a:t>
            </a:r>
          </a:p>
          <a:p>
            <a:pPr lvl="1"/>
            <a:r>
              <a:rPr lang="en-US" dirty="0" smtClean="0"/>
              <a:t>Designing order fulfillment by market segment provides a service menu consistent with the value proposition and customization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19897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Ensures the quality of financial information and consistent processes.</a:t>
            </a:r>
          </a:p>
          <a:p>
            <a:pPr lvl="1"/>
            <a:r>
              <a:rPr lang="en-US" dirty="0" smtClean="0"/>
              <a:t>Should be an output of the supply chain planning process</a:t>
            </a:r>
          </a:p>
          <a:p>
            <a:pPr lvl="1"/>
            <a:r>
              <a:rPr lang="en-US" dirty="0" smtClean="0"/>
              <a:t>Provides information and insights into accounting, liabilities, receivables, working capital, payment terms, penalties and damage and supplier delivery services.</a:t>
            </a:r>
          </a:p>
        </p:txBody>
      </p:sp>
    </p:spTree>
    <p:extLst>
      <p:ext uri="{BB962C8B-B14F-4D97-AF65-F5344CB8AC3E}">
        <p14:creationId xmlns:p14="http://schemas.microsoft.com/office/powerpoint/2010/main" val="341208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510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Standardize and Harmonize Processes</a:t>
            </a:r>
          </a:p>
          <a:p>
            <a:pPr lvl="1"/>
            <a:r>
              <a:rPr lang="en-US" dirty="0" smtClean="0"/>
              <a:t>Standardization – Identical processes</a:t>
            </a:r>
          </a:p>
          <a:p>
            <a:pPr lvl="1"/>
            <a:r>
              <a:rPr lang="en-US" dirty="0" smtClean="0"/>
              <a:t>Harmonization – Defined acceptable variants of processes</a:t>
            </a:r>
          </a:p>
          <a:p>
            <a:pPr lvl="1"/>
            <a:r>
              <a:rPr lang="en-US" dirty="0" smtClean="0"/>
              <a:t>Set standardization and harmonization rules to make processes consistent across functions, products and locations</a:t>
            </a:r>
          </a:p>
          <a:p>
            <a:pPr lvl="1"/>
            <a:r>
              <a:rPr lang="en-US" dirty="0" smtClean="0"/>
              <a:t>Decide if they cover processes, information systems or both.</a:t>
            </a:r>
          </a:p>
          <a:p>
            <a:pPr lvl="1"/>
            <a:r>
              <a:rPr lang="en-US" dirty="0" smtClean="0"/>
              <a:t>Ensure you are not “over fitting” and allow for differences between product lines to meet customer and market requirements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87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Standardize and Harmonize Processes</a:t>
            </a:r>
          </a:p>
          <a:p>
            <a:pPr lvl="1"/>
            <a:r>
              <a:rPr lang="en-US" dirty="0" smtClean="0"/>
              <a:t>Benefits include:</a:t>
            </a:r>
          </a:p>
          <a:p>
            <a:pPr lvl="2"/>
            <a:r>
              <a:rPr lang="en-US" dirty="0" smtClean="0"/>
              <a:t>Foundation for training</a:t>
            </a:r>
          </a:p>
          <a:p>
            <a:pPr lvl="2"/>
            <a:r>
              <a:rPr lang="en-US" dirty="0" smtClean="0"/>
              <a:t>Increasing skills of operational teams</a:t>
            </a:r>
          </a:p>
          <a:p>
            <a:pPr lvl="2"/>
            <a:r>
              <a:rPr lang="en-US" dirty="0" smtClean="0"/>
              <a:t>Sharing of best practices</a:t>
            </a:r>
          </a:p>
          <a:p>
            <a:pPr lvl="2"/>
            <a:r>
              <a:rPr lang="en-US" dirty="0" smtClean="0"/>
              <a:t>Transferring work between locations</a:t>
            </a:r>
          </a:p>
          <a:p>
            <a:pPr lvl="2"/>
            <a:r>
              <a:rPr lang="en-US" dirty="0" smtClean="0"/>
              <a:t>Common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111821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Processes for End-to-End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define the processes to be included in the architecture</a:t>
            </a:r>
          </a:p>
          <a:p>
            <a:r>
              <a:rPr lang="en-US" dirty="0" smtClean="0"/>
              <a:t>Three process categories with the SCOR model</a:t>
            </a:r>
          </a:p>
          <a:p>
            <a:pPr lvl="1"/>
            <a:r>
              <a:rPr lang="en-US" dirty="0" smtClean="0"/>
              <a:t>Planning Activities – Ensuring that the right resources are in place for the  supply chain to function</a:t>
            </a:r>
          </a:p>
          <a:p>
            <a:pPr lvl="1"/>
            <a:r>
              <a:rPr lang="en-US" dirty="0" smtClean="0"/>
              <a:t>Execution activities – The supply chain in action</a:t>
            </a:r>
          </a:p>
          <a:p>
            <a:pPr lvl="1"/>
            <a:r>
              <a:rPr lang="en-US" dirty="0" smtClean="0"/>
              <a:t>Enabling activities – Actions needed to ensure that planning and execution are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Processes for End-to-End SCM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672876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6728">
                  <a:extLst>
                    <a:ext uri="{9D8B030D-6E8A-4147-A177-3AD203B41FA5}">
                      <a16:colId xmlns:a16="http://schemas.microsoft.com/office/drawing/2014/main" val="3706165575"/>
                    </a:ext>
                  </a:extLst>
                </a:gridCol>
                <a:gridCol w="1319134">
                  <a:extLst>
                    <a:ext uri="{9D8B030D-6E8A-4147-A177-3AD203B41FA5}">
                      <a16:colId xmlns:a16="http://schemas.microsoft.com/office/drawing/2014/main" val="983681000"/>
                    </a:ext>
                  </a:extLst>
                </a:gridCol>
                <a:gridCol w="5733738">
                  <a:extLst>
                    <a:ext uri="{9D8B030D-6E8A-4147-A177-3AD203B41FA5}">
                      <a16:colId xmlns:a16="http://schemas.microsoft.com/office/drawing/2014/main" val="25437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0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balancing demand and supply to develop execution plans in line with overall business priorities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3455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Acquires externally produced goods or services in order to serve customer orders or future demand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584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Transforms resources into saleable goods and services in order to serve customer orders or future demand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56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 orders and delivers the goods</a:t>
                      </a:r>
                      <a:r>
                        <a:rPr lang="en-US" baseline="0" dirty="0" smtClean="0"/>
                        <a:t> and services to customers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91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Manages the return of goods for maintenance or repair, or because of environmental or quality issues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9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Enabling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planning and  execution such as the management of business rules, product and master data, performance measurement, and compliance and risks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1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60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7508" cy="4525963"/>
          </a:xfrm>
        </p:spPr>
        <p:txBody>
          <a:bodyPr/>
          <a:lstStyle/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Planning sets the stage for carrying out the execution processes</a:t>
            </a:r>
          </a:p>
          <a:p>
            <a:pPr lvl="1"/>
            <a:r>
              <a:rPr lang="en-US" dirty="0" smtClean="0"/>
              <a:t>Activities to  guarantee you have the right resources to satisfy demand and allocate those resources in alignment with the business objectives.</a:t>
            </a:r>
          </a:p>
          <a:p>
            <a:pPr lvl="1"/>
            <a:r>
              <a:rPr lang="en-US" dirty="0" smtClean="0"/>
              <a:t>Critical to superior business performance and balancing supply and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2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Based on three key principles</a:t>
            </a:r>
          </a:p>
          <a:p>
            <a:pPr lvl="2"/>
            <a:r>
              <a:rPr lang="en-US" dirty="0" smtClean="0"/>
              <a:t>Using Timely and Accurate Information </a:t>
            </a:r>
          </a:p>
          <a:p>
            <a:pPr lvl="3"/>
            <a:r>
              <a:rPr lang="en-US" dirty="0" smtClean="0"/>
              <a:t>Information that is available, accurate and synchronized</a:t>
            </a:r>
          </a:p>
          <a:p>
            <a:pPr lvl="2"/>
            <a:r>
              <a:rPr lang="en-US" dirty="0" smtClean="0"/>
              <a:t>Building Risk Management and Resilience into Your Plans </a:t>
            </a:r>
          </a:p>
          <a:p>
            <a:pPr lvl="3"/>
            <a:r>
              <a:rPr lang="en-US" dirty="0" smtClean="0"/>
              <a:t>The assessment of worst-case scenarios and mitigation plans when they occur</a:t>
            </a:r>
          </a:p>
          <a:p>
            <a:pPr lvl="2"/>
            <a:r>
              <a:rPr lang="en-US" dirty="0" smtClean="0"/>
              <a:t>Aiming for Simplicity </a:t>
            </a:r>
          </a:p>
          <a:p>
            <a:pPr lvl="3"/>
            <a:r>
              <a:rPr lang="en-US" dirty="0" smtClean="0"/>
              <a:t>Developing plans that are realistic and executable and focus on critical or bottleneck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Metrics of Top Performance in Plan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55591"/>
              </p:ext>
            </p:extLst>
          </p:nvPr>
        </p:nvGraphicFramePr>
        <p:xfrm>
          <a:off x="981855" y="3060243"/>
          <a:ext cx="7704945" cy="202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37677">
                  <a:extLst>
                    <a:ext uri="{9D8B030D-6E8A-4147-A177-3AD203B41FA5}">
                      <a16:colId xmlns:a16="http://schemas.microsoft.com/office/drawing/2014/main" val="611308231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3767518382"/>
                    </a:ext>
                  </a:extLst>
                </a:gridCol>
                <a:gridCol w="2113616">
                  <a:extLst>
                    <a:ext uri="{9D8B030D-6E8A-4147-A177-3AD203B41FA5}">
                      <a16:colId xmlns:a16="http://schemas.microsoft.com/office/drawing/2014/main" val="190520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7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27% more accurate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more accurate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 cycle time (forecast and re-plan)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6x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5x faster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Supply chain – related finance and planning costs (% of COGS)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56% lower spend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36% lower spend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023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61745" y="2690911"/>
            <a:ext cx="32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performer advantage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0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Putting the right capacity, materials and services in place for production</a:t>
            </a:r>
          </a:p>
          <a:p>
            <a:pPr lvl="1"/>
            <a:r>
              <a:rPr lang="en-US" dirty="0" smtClean="0"/>
              <a:t>Involves global and regional sourcing as well as local procurement and material-management teams.</a:t>
            </a:r>
          </a:p>
          <a:p>
            <a:pPr lvl="1"/>
            <a:r>
              <a:rPr lang="en-US" dirty="0" smtClean="0"/>
              <a:t>Selecting suppliers and managing relationships</a:t>
            </a:r>
          </a:p>
          <a:p>
            <a:pPr lvl="1"/>
            <a:r>
              <a:rPr lang="en-US" dirty="0" smtClean="0"/>
              <a:t>Ensures that resources are available when needed at the right quality and cost and target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Process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Process Architecture</a:t>
            </a:r>
          </a:p>
          <a:p>
            <a:r>
              <a:rPr lang="en-US" dirty="0"/>
              <a:t>Midterm </a:t>
            </a:r>
            <a:r>
              <a:rPr lang="en-US" dirty="0" smtClean="0"/>
              <a:t>Exam - Discuss</a:t>
            </a:r>
            <a:endParaRPr lang="en-US" dirty="0"/>
          </a:p>
          <a:p>
            <a:r>
              <a:rPr lang="en-US" dirty="0" smtClean="0"/>
              <a:t>Project Review I</a:t>
            </a:r>
          </a:p>
        </p:txBody>
      </p:sp>
    </p:spTree>
    <p:extLst>
      <p:ext uri="{BB962C8B-B14F-4D97-AF65-F5344CB8AC3E}">
        <p14:creationId xmlns:p14="http://schemas.microsoft.com/office/powerpoint/2010/main" val="63896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44784"/>
              </p:ext>
            </p:extLst>
          </p:nvPr>
        </p:nvGraphicFramePr>
        <p:xfrm>
          <a:off x="981855" y="2690911"/>
          <a:ext cx="7704945" cy="229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37677">
                  <a:extLst>
                    <a:ext uri="{9D8B030D-6E8A-4147-A177-3AD203B41FA5}">
                      <a16:colId xmlns:a16="http://schemas.microsoft.com/office/drawing/2014/main" val="611308231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3767518382"/>
                    </a:ext>
                  </a:extLst>
                </a:gridCol>
                <a:gridCol w="2113616">
                  <a:extLst>
                    <a:ext uri="{9D8B030D-6E8A-4147-A177-3AD203B41FA5}">
                      <a16:colId xmlns:a16="http://schemas.microsoft.com/office/drawing/2014/main" val="190520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7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materials availability (time to increase by 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9x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9x 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materials inventory (days of supply)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 less 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r>
                        <a:rPr lang="en-US" baseline="0" dirty="0" smtClean="0"/>
                        <a:t> less inventory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Materials acquisition costs (% of COGS)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 lower spend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 lower spend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023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61745" y="2321579"/>
            <a:ext cx="32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performer advantage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45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Built on three key principles</a:t>
            </a:r>
          </a:p>
          <a:p>
            <a:pPr lvl="2"/>
            <a:r>
              <a:rPr lang="en-US" dirty="0" smtClean="0"/>
              <a:t>Focus on the Total Cost of Ownership (TCO) </a:t>
            </a:r>
          </a:p>
          <a:p>
            <a:pPr lvl="3"/>
            <a:r>
              <a:rPr lang="en-US" dirty="0" smtClean="0"/>
              <a:t>Consider all ownership costs, not just the cheapest initial purchase price.  </a:t>
            </a:r>
          </a:p>
          <a:p>
            <a:pPr lvl="3"/>
            <a:r>
              <a:rPr lang="en-US" dirty="0" smtClean="0"/>
              <a:t>Look for overall cost improvement opportunities</a:t>
            </a:r>
          </a:p>
          <a:p>
            <a:pPr lvl="2"/>
            <a:r>
              <a:rPr lang="en-US" dirty="0" smtClean="0"/>
              <a:t>Align Sourcing Strategy and Span of Control </a:t>
            </a:r>
          </a:p>
          <a:p>
            <a:pPr lvl="3"/>
            <a:r>
              <a:rPr lang="en-US" dirty="0" smtClean="0"/>
              <a:t>Have visibility beyond immediate suppliers.  </a:t>
            </a:r>
          </a:p>
          <a:p>
            <a:pPr lvl="3"/>
            <a:r>
              <a:rPr lang="en-US" dirty="0" smtClean="0"/>
              <a:t>Monitor and manage critical components of the supply chain.</a:t>
            </a:r>
          </a:p>
          <a:p>
            <a:pPr lvl="2"/>
            <a:r>
              <a:rPr lang="en-US" dirty="0" smtClean="0"/>
              <a:t>Maintaining an Enterprise wide Focus </a:t>
            </a:r>
          </a:p>
          <a:p>
            <a:pPr lvl="3"/>
            <a:r>
              <a:rPr lang="en-US" dirty="0" smtClean="0"/>
              <a:t>Look for economies of scale and global supply opportunities. 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9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</a:t>
            </a:r>
          </a:p>
          <a:p>
            <a:pPr lvl="1"/>
            <a:r>
              <a:rPr lang="en-US" dirty="0" smtClean="0"/>
              <a:t>Involves transforming resources into saleable goods and services</a:t>
            </a:r>
          </a:p>
          <a:p>
            <a:pPr lvl="1"/>
            <a:r>
              <a:rPr lang="en-US" dirty="0" smtClean="0"/>
              <a:t>Production process excellence contributes to superior business performance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5905"/>
              </p:ext>
            </p:extLst>
          </p:nvPr>
        </p:nvGraphicFramePr>
        <p:xfrm>
          <a:off x="981855" y="4475163"/>
          <a:ext cx="7704945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37677">
                  <a:extLst>
                    <a:ext uri="{9D8B030D-6E8A-4147-A177-3AD203B41FA5}">
                      <a16:colId xmlns:a16="http://schemas.microsoft.com/office/drawing/2014/main" val="611308231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3767518382"/>
                    </a:ext>
                  </a:extLst>
                </a:gridCol>
                <a:gridCol w="2113616">
                  <a:extLst>
                    <a:ext uri="{9D8B030D-6E8A-4147-A177-3AD203B41FA5}">
                      <a16:colId xmlns:a16="http://schemas.microsoft.com/office/drawing/2014/main" val="190520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7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manufacturing capacity (days to increase by 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20x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10x 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Work-in-process inventory (days of supply)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12x less 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7x</a:t>
                      </a:r>
                      <a:r>
                        <a:rPr lang="en-US" baseline="0" dirty="0" smtClean="0"/>
                        <a:t> less inventory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322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61745" y="4105831"/>
            <a:ext cx="32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performer advantage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</a:t>
            </a:r>
          </a:p>
          <a:p>
            <a:pPr lvl="1"/>
            <a:r>
              <a:rPr lang="en-US" dirty="0" smtClean="0"/>
              <a:t>Three principles for process excellence in Make</a:t>
            </a:r>
          </a:p>
          <a:p>
            <a:pPr lvl="2"/>
            <a:r>
              <a:rPr lang="en-US" dirty="0" smtClean="0"/>
              <a:t>Aiming for Flexibility, Not Just Low Costs</a:t>
            </a:r>
          </a:p>
          <a:p>
            <a:pPr lvl="3"/>
            <a:r>
              <a:rPr lang="en-US" dirty="0" smtClean="0"/>
              <a:t>Flexible production to generate higher revenue without raising the level of fixed assets.</a:t>
            </a:r>
          </a:p>
          <a:p>
            <a:pPr lvl="3"/>
            <a:r>
              <a:rPr lang="en-US" dirty="0" smtClean="0"/>
              <a:t>Able to make last minute adjustments</a:t>
            </a:r>
          </a:p>
          <a:p>
            <a:pPr lvl="3"/>
            <a:r>
              <a:rPr lang="en-US" dirty="0" smtClean="0"/>
              <a:t>Streamlining processes increases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4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</a:t>
            </a:r>
          </a:p>
          <a:p>
            <a:pPr lvl="1"/>
            <a:r>
              <a:rPr lang="en-US" dirty="0" smtClean="0"/>
              <a:t>Three principles for process excellence in Make</a:t>
            </a:r>
          </a:p>
          <a:p>
            <a:pPr lvl="2"/>
            <a:r>
              <a:rPr lang="en-US" dirty="0" smtClean="0"/>
              <a:t>Synchronizing All Manufacturing Activities</a:t>
            </a:r>
          </a:p>
          <a:p>
            <a:pPr lvl="3"/>
            <a:r>
              <a:rPr lang="en-US" dirty="0" smtClean="0"/>
              <a:t>Provide production schedules, material consumption and inventory levels</a:t>
            </a:r>
            <a:r>
              <a:rPr lang="en-US" dirty="0"/>
              <a:t> </a:t>
            </a:r>
            <a:r>
              <a:rPr lang="en-US" dirty="0" smtClean="0"/>
              <a:t>to suppliers to keep them up-to-date</a:t>
            </a:r>
          </a:p>
          <a:p>
            <a:pPr lvl="3"/>
            <a:r>
              <a:rPr lang="en-US" dirty="0" smtClean="0"/>
              <a:t>Define replenishment rules including flexibility levels, cycle times and stock levels</a:t>
            </a:r>
          </a:p>
          <a:p>
            <a:pPr lvl="3"/>
            <a:r>
              <a:rPr lang="en-US" dirty="0" smtClean="0"/>
              <a:t>Develop formalized processes and accountabilities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82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</a:t>
            </a:r>
          </a:p>
          <a:p>
            <a:pPr lvl="1"/>
            <a:r>
              <a:rPr lang="en-US" dirty="0" smtClean="0"/>
              <a:t>Three principles for process excellence in Make</a:t>
            </a:r>
          </a:p>
          <a:p>
            <a:pPr lvl="2"/>
            <a:r>
              <a:rPr lang="en-US" dirty="0" smtClean="0"/>
              <a:t>Setting and Monitoring Quality Standards</a:t>
            </a:r>
          </a:p>
          <a:p>
            <a:pPr lvl="3"/>
            <a:r>
              <a:rPr lang="en-US" dirty="0" smtClean="0"/>
              <a:t>Key for everyone involved in manufacturing to have access to data concerning quality</a:t>
            </a:r>
          </a:p>
          <a:p>
            <a:pPr lvl="3"/>
            <a:r>
              <a:rPr lang="en-US" dirty="0" smtClean="0"/>
              <a:t>Use structured approaches such as Six Sigma</a:t>
            </a:r>
          </a:p>
          <a:p>
            <a:pPr lvl="3"/>
            <a:r>
              <a:rPr lang="en-US" dirty="0" smtClean="0"/>
              <a:t>Have traceable products on the lot and unit level to quickly address quality concerns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5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Deliver</a:t>
            </a:r>
          </a:p>
          <a:p>
            <a:pPr lvl="1"/>
            <a:r>
              <a:rPr lang="en-US" dirty="0" smtClean="0"/>
              <a:t>Starts when you receive a customer order and includes all the activities needed to complete that order.</a:t>
            </a:r>
          </a:p>
          <a:p>
            <a:pPr lvl="1"/>
            <a:r>
              <a:rPr lang="en-US" dirty="0" smtClean="0"/>
              <a:t>It is closely linked to the source and make activities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94479" y="4766872"/>
            <a:ext cx="1110513" cy="6445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Creation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5265" y="4766871"/>
            <a:ext cx="1110513" cy="6445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Management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4156" y="4766869"/>
            <a:ext cx="1110513" cy="6445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Warehousing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8712" y="4766870"/>
            <a:ext cx="1110513" cy="6445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Transportation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23268" y="4766871"/>
            <a:ext cx="1110513" cy="6445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Invoicing and cash collections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1904992" y="5089160"/>
            <a:ext cx="570273" cy="1"/>
          </a:xfrm>
          <a:prstGeom prst="bent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7" idx="1"/>
          </p:cNvCxnSpPr>
          <p:nvPr/>
        </p:nvCxnSpPr>
        <p:spPr>
          <a:xfrm flipV="1">
            <a:off x="3585778" y="5089158"/>
            <a:ext cx="568378" cy="2"/>
          </a:xfrm>
          <a:prstGeom prst="bent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5264669" y="5089158"/>
            <a:ext cx="524043" cy="1"/>
          </a:xfrm>
          <a:prstGeom prst="bent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9" idx="1"/>
          </p:cNvCxnSpPr>
          <p:nvPr/>
        </p:nvCxnSpPr>
        <p:spPr>
          <a:xfrm>
            <a:off x="6899225" y="5089159"/>
            <a:ext cx="524043" cy="1"/>
          </a:xfrm>
          <a:prstGeom prst="bent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4479" y="4259917"/>
            <a:ext cx="319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Delivery Sub-processes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34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Deliver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01559"/>
              </p:ext>
            </p:extLst>
          </p:nvPr>
        </p:nvGraphicFramePr>
        <p:xfrm>
          <a:off x="712032" y="2690911"/>
          <a:ext cx="7704945" cy="202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37677">
                  <a:extLst>
                    <a:ext uri="{9D8B030D-6E8A-4147-A177-3AD203B41FA5}">
                      <a16:colId xmlns:a16="http://schemas.microsoft.com/office/drawing/2014/main" val="611308231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3767518382"/>
                    </a:ext>
                  </a:extLst>
                </a:gridCol>
                <a:gridCol w="2113616">
                  <a:extLst>
                    <a:ext uri="{9D8B030D-6E8A-4147-A177-3AD203B41FA5}">
                      <a16:colId xmlns:a16="http://schemas.microsoft.com/office/drawing/2014/main" val="190520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7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Perfect</a:t>
                      </a:r>
                      <a:r>
                        <a:rPr lang="en-US" baseline="0" dirty="0" smtClean="0"/>
                        <a:t> order fulfillment (as a % of total orders)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27% higher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19% higher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Days sales outstanding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47% fewer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 fewer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management costs (% of revenue)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 lower spend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 lower spend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0232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91922" y="2321579"/>
            <a:ext cx="32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performer advantage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4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Deliver</a:t>
            </a:r>
          </a:p>
          <a:p>
            <a:pPr lvl="1"/>
            <a:r>
              <a:rPr lang="en-US" dirty="0" smtClean="0"/>
              <a:t>Starts when you receive a customer order and includes all the activities needed to complete that order.</a:t>
            </a:r>
          </a:p>
          <a:p>
            <a:pPr lvl="1"/>
            <a:r>
              <a:rPr lang="en-US" dirty="0" smtClean="0"/>
              <a:t>It is closely linked to the source and make activities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924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Deliver</a:t>
            </a:r>
          </a:p>
          <a:p>
            <a:pPr lvl="1"/>
            <a:r>
              <a:rPr lang="en-US" dirty="0" smtClean="0"/>
              <a:t>Three principles for Deliver process excellence</a:t>
            </a:r>
          </a:p>
          <a:p>
            <a:pPr lvl="2"/>
            <a:r>
              <a:rPr lang="en-US" dirty="0" smtClean="0"/>
              <a:t>Cutting Costs and Time with “Straight-through Processing” - Makes order information available to relevant functions simultaneously</a:t>
            </a:r>
          </a:p>
          <a:p>
            <a:pPr lvl="2"/>
            <a:r>
              <a:rPr lang="en-US" dirty="0" smtClean="0"/>
              <a:t>Setting Up End-to-End Tracking and Traceability – Becoming a basic customer requirement and requirement for internal process management</a:t>
            </a:r>
          </a:p>
          <a:p>
            <a:pPr lvl="2"/>
            <a:r>
              <a:rPr lang="en-US" dirty="0" smtClean="0"/>
              <a:t>Building Sustainability into the Delivery Process – Delivering products while consuming less energy and reducing emissions is important and requires a re-think in many areas.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85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Process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“The first step in executing a supply chain strategy involves designing a process architecture that maps out the activities of the entire supply chain.  Companies with high-performing supply chains design and integrated architecture, in which Plan, Source, Make, Deliver, Return, and Enable processes work together in a highly coordinated fashion to provide an important source of competitive advantage.  Although a daunting undertaking, it’s critical to getting the most out of  your supply chain.”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Cohen and </a:t>
            </a:r>
            <a:r>
              <a:rPr lang="en-US" dirty="0" err="1" smtClean="0"/>
              <a:t>Roussel</a:t>
            </a:r>
            <a:r>
              <a:rPr lang="en-US" dirty="0" smtClean="0"/>
              <a:t>, Strategic Supply Chain Management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7297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Involves collecting and processing previously sold products according to customer agreements, government regulations and business policies.</a:t>
            </a:r>
          </a:p>
          <a:p>
            <a:pPr lvl="1"/>
            <a:r>
              <a:rPr lang="en-US" dirty="0" smtClean="0"/>
              <a:t>Reasons for returns include defective products, incorrect orders, excess inventory, refurbishment, reuse or recycling</a:t>
            </a:r>
          </a:p>
          <a:p>
            <a:pPr lvl="1"/>
            <a:r>
              <a:rPr lang="en-US" dirty="0" smtClean="0"/>
              <a:t>Return is a reverse supply chain process</a:t>
            </a:r>
            <a:r>
              <a:rPr lang="en-US" dirty="0"/>
              <a:t> </a:t>
            </a:r>
            <a:r>
              <a:rPr lang="en-US" dirty="0" smtClean="0"/>
              <a:t>requiring its own consideration and tracking</a:t>
            </a:r>
          </a:p>
        </p:txBody>
      </p:sp>
    </p:spTree>
    <p:extLst>
      <p:ext uri="{BB962C8B-B14F-4D97-AF65-F5344CB8AC3E}">
        <p14:creationId xmlns:p14="http://schemas.microsoft.com/office/powerpoint/2010/main" val="4203664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Processes for End-to-End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Three key principles</a:t>
            </a:r>
          </a:p>
          <a:p>
            <a:pPr lvl="2"/>
            <a:r>
              <a:rPr lang="en-US" dirty="0" smtClean="0"/>
              <a:t>Including Returns in Product Life-Cycle Thinking – Design products with turns in mind, integrate the processes in the supply chain, and incorporate value retention</a:t>
            </a:r>
          </a:p>
          <a:p>
            <a:pPr lvl="2"/>
            <a:r>
              <a:rPr lang="en-US" dirty="0" smtClean="0"/>
              <a:t>Basing Returns Policies on Total Cost of Returns – Have an explicit return policy, process quickly and base decisions on the nature of the returns</a:t>
            </a:r>
          </a:p>
          <a:p>
            <a:pPr lvl="2"/>
            <a:r>
              <a:rPr lang="en-US" dirty="0" smtClean="0"/>
              <a:t>Provide Return Information Quickly – Use the return information to guide disposition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1861343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for a Good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robust supply chain should satisfy these tests:</a:t>
            </a:r>
          </a:p>
          <a:p>
            <a:pPr lvl="1"/>
            <a:r>
              <a:rPr lang="en-US" dirty="0" smtClean="0"/>
              <a:t>End-to-end scope – Encompass all interactions between internal functions, customers and suppliers</a:t>
            </a:r>
          </a:p>
          <a:p>
            <a:pPr lvl="1"/>
            <a:r>
              <a:rPr lang="en-US" dirty="0" smtClean="0"/>
              <a:t>Strategic fit – Feature processes that truly support your supply chain strategy</a:t>
            </a:r>
          </a:p>
          <a:p>
            <a:pPr lvl="1"/>
            <a:r>
              <a:rPr lang="en-US" dirty="0" smtClean="0"/>
              <a:t>Reliability – Integrated, documented and supported by high-quality data</a:t>
            </a:r>
          </a:p>
          <a:p>
            <a:pPr lvl="1"/>
            <a:r>
              <a:rPr lang="en-US" dirty="0" smtClean="0"/>
              <a:t>Adaptability – Adjusted  to reflect organizational learning and changes in strategy.</a:t>
            </a:r>
          </a:p>
        </p:txBody>
      </p:sp>
    </p:spTree>
    <p:extLst>
      <p:ext uri="{BB962C8B-B14F-4D97-AF65-F5344CB8AC3E}">
        <p14:creationId xmlns:p14="http://schemas.microsoft.com/office/powerpoint/2010/main" val="2628633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for a Good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End-to-end scope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267860" y="2412610"/>
            <a:ext cx="2248524" cy="674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64503" y="3395272"/>
            <a:ext cx="2248524" cy="674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290346" y="3395272"/>
            <a:ext cx="2248524" cy="674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003565" y="3395272"/>
            <a:ext cx="2248524" cy="674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79495" y="4342826"/>
            <a:ext cx="2248524" cy="1187738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</a:t>
            </a:r>
          </a:p>
          <a:p>
            <a:pPr algn="ctr"/>
            <a:r>
              <a:rPr lang="en-US" sz="1200" dirty="0" smtClean="0"/>
              <a:t>(Source, Make, Deliver, Return)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3305338" y="4342826"/>
            <a:ext cx="2248524" cy="1187738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</a:t>
            </a:r>
          </a:p>
          <a:p>
            <a:pPr algn="ctr"/>
            <a:r>
              <a:rPr lang="en-US" sz="1200" dirty="0"/>
              <a:t>(Source, Make, Deliver, Return)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018557" y="4342826"/>
            <a:ext cx="2248524" cy="1187738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Execution </a:t>
            </a:r>
          </a:p>
          <a:p>
            <a:pPr lvl="0" algn="ctr"/>
            <a:r>
              <a:rPr lang="en-US" sz="1200" dirty="0">
                <a:solidFill>
                  <a:prstClr val="white"/>
                </a:solidFill>
              </a:rPr>
              <a:t>(Source, Make, Deliver, Return)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38863" y="2967246"/>
            <a:ext cx="2503357" cy="554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42220" y="2949692"/>
            <a:ext cx="0" cy="572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42220" y="2967246"/>
            <a:ext cx="2878112" cy="554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38863" y="3926616"/>
            <a:ext cx="0" cy="70453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42220" y="3926616"/>
            <a:ext cx="0" cy="70453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20332" y="3926616"/>
            <a:ext cx="0" cy="70453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2245" y="5440918"/>
            <a:ext cx="206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Customers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11646" y="5452243"/>
            <a:ext cx="206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Your Organization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6988" y="5442003"/>
            <a:ext cx="206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Suppliers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7724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for a Good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Strategic Fit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18012"/>
              </p:ext>
            </p:extLst>
          </p:nvPr>
        </p:nvGraphicFramePr>
        <p:xfrm>
          <a:off x="669560" y="2206469"/>
          <a:ext cx="8017239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3817">
                  <a:extLst>
                    <a:ext uri="{9D8B030D-6E8A-4147-A177-3AD203B41FA5}">
                      <a16:colId xmlns:a16="http://schemas.microsoft.com/office/drawing/2014/main" val="646759558"/>
                    </a:ext>
                  </a:extLst>
                </a:gridCol>
                <a:gridCol w="3822492">
                  <a:extLst>
                    <a:ext uri="{9D8B030D-6E8A-4147-A177-3AD203B41FA5}">
                      <a16:colId xmlns:a16="http://schemas.microsoft.com/office/drawing/2014/main" val="3117628510"/>
                    </a:ext>
                  </a:extLst>
                </a:gridCol>
                <a:gridCol w="2390930">
                  <a:extLst>
                    <a:ext uri="{9D8B030D-6E8A-4147-A177-3AD203B41FA5}">
                      <a16:colId xmlns:a16="http://schemas.microsoft.com/office/drawing/2014/main" val="4268210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Basis of Competition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Differentiating Practices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Critical Processes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548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Innovation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 for supply chain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Source, Make, Deliver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158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Collaborative</a:t>
                      </a:r>
                      <a:r>
                        <a:rPr lang="en-US" sz="1400" baseline="0" dirty="0" smtClean="0"/>
                        <a:t> innovation and supplier planning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Plan, Source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88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Dedicated new</a:t>
                      </a:r>
                      <a:r>
                        <a:rPr lang="en-US" sz="1400" baseline="0" dirty="0" smtClean="0"/>
                        <a:t> product introduction supply chain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Source, Make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3334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 Experience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</a:t>
                      </a:r>
                      <a:r>
                        <a:rPr lang="en-US" sz="1400" baseline="0" dirty="0" smtClean="0"/>
                        <a:t> visibility on order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Deliver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298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Postponement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Source, Make, Deliver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1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 collaborative planning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57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Quality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Traceability at product and</a:t>
                      </a:r>
                      <a:r>
                        <a:rPr lang="en-US" sz="1400" baseline="0" dirty="0" smtClean="0"/>
                        <a:t> lot levels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Source, Make, Return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234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Full life-cycle tracking of sold products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Make, Delivery, Return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654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Integrated factory planning and scheduling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Plan, Source, Make, Deliver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962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Raw-material and process standardization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Source, Make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489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 for manufacturing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Source, Make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80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890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for a Good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Documented Processes – Documented work instructions accessible to operational teams</a:t>
            </a:r>
          </a:p>
          <a:p>
            <a:pPr lvl="1"/>
            <a:r>
              <a:rPr lang="en-US" dirty="0" smtClean="0"/>
              <a:t>Accurate Data – Accurate master data, transaction data, and analytics that compare actual to targeted performance</a:t>
            </a:r>
          </a:p>
          <a:p>
            <a:pPr lvl="1"/>
            <a:r>
              <a:rPr lang="en-US" dirty="0" smtClean="0"/>
              <a:t>Integrated Supporting Technology – Integrated flow of information that matches the workflow.  This can be a challenge due to the breadth of supply chain activities.</a:t>
            </a:r>
          </a:p>
        </p:txBody>
      </p:sp>
    </p:spTree>
    <p:extLst>
      <p:ext uri="{BB962C8B-B14F-4D97-AF65-F5344CB8AC3E}">
        <p14:creationId xmlns:p14="http://schemas.microsoft.com/office/powerpoint/2010/main" val="2495381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for a Good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Adaptability</a:t>
            </a:r>
          </a:p>
          <a:p>
            <a:pPr lvl="1"/>
            <a:r>
              <a:rPr lang="en-US" dirty="0" smtClean="0"/>
              <a:t>Apply lessons learned to adapt and improve processes</a:t>
            </a:r>
          </a:p>
          <a:p>
            <a:pPr lvl="1"/>
            <a:r>
              <a:rPr lang="en-US" dirty="0" smtClean="0"/>
              <a:t>Use external benchmarking to glean new insights</a:t>
            </a:r>
          </a:p>
          <a:p>
            <a:pPr lvl="1"/>
            <a:r>
              <a:rPr lang="en-US" dirty="0" smtClean="0"/>
              <a:t>Assess the infrastructure for potential improvements</a:t>
            </a:r>
          </a:p>
          <a:p>
            <a:pPr lvl="1"/>
            <a:r>
              <a:rPr lang="en-US" dirty="0" smtClean="0"/>
              <a:t>Major revisions of the process architecture may be necessary with new supply chain strategies.</a:t>
            </a:r>
          </a:p>
        </p:txBody>
      </p:sp>
    </p:spTree>
    <p:extLst>
      <p:ext uri="{BB962C8B-B14F-4D97-AF65-F5344CB8AC3E}">
        <p14:creationId xmlns:p14="http://schemas.microsoft.com/office/powerpoint/2010/main" val="1348866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Supply chains required process architecture that encompass the six major processes:  Plan, Source, Make, Deliver, Return and Enable.</a:t>
            </a:r>
          </a:p>
          <a:p>
            <a:r>
              <a:rPr lang="en-US" dirty="0" smtClean="0"/>
              <a:t>You mist integrate and coordinate between the processes</a:t>
            </a:r>
          </a:p>
          <a:p>
            <a:r>
              <a:rPr lang="en-US" dirty="0" smtClean="0"/>
              <a:t>You must focus on all processes, not just major execution related processes</a:t>
            </a:r>
          </a:p>
          <a:p>
            <a:r>
              <a:rPr lang="en-US" dirty="0" smtClean="0"/>
              <a:t>Harmonization and standardization enhance efficiency and effectiveness</a:t>
            </a:r>
          </a:p>
          <a:p>
            <a:r>
              <a:rPr lang="en-US" dirty="0" smtClean="0"/>
              <a:t>A robust supply chain satisfies four tests:  end-to-end coverage, strategic fit, reliable and adaptable.</a:t>
            </a:r>
          </a:p>
        </p:txBody>
      </p:sp>
    </p:spTree>
    <p:extLst>
      <p:ext uri="{BB962C8B-B14F-4D97-AF65-F5344CB8AC3E}">
        <p14:creationId xmlns:p14="http://schemas.microsoft.com/office/powerpoint/2010/main" val="876736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Midterm Exam – 100 points</a:t>
            </a:r>
          </a:p>
          <a:p>
            <a:r>
              <a:rPr lang="en-US" dirty="0" smtClean="0"/>
              <a:t>Posted by noon on Friday, 6/29</a:t>
            </a:r>
          </a:p>
          <a:p>
            <a:r>
              <a:rPr lang="en-US" dirty="0" smtClean="0"/>
              <a:t>Due by 11:59 CST on Monday, 7/2 in Canvas</a:t>
            </a:r>
          </a:p>
          <a:p>
            <a:r>
              <a:rPr lang="en-US" dirty="0" smtClean="0"/>
              <a:t>You may send me a backup copy at dtc4455@ksu.edu.</a:t>
            </a:r>
          </a:p>
          <a:p>
            <a:r>
              <a:rPr lang="en-US" dirty="0" smtClean="0"/>
              <a:t>No class on 7/2 to allow for test time</a:t>
            </a:r>
          </a:p>
          <a:p>
            <a:r>
              <a:rPr lang="en-US" b="1" dirty="0" smtClean="0"/>
              <a:t>Work individually on the test</a:t>
            </a:r>
          </a:p>
          <a:p>
            <a:r>
              <a:rPr lang="en-US" dirty="0" smtClean="0"/>
              <a:t>Lectures will be posted for 7/4.  No class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668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Review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977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Demand Planning and Safety Stock Analysis</a:t>
            </a:r>
          </a:p>
          <a:p>
            <a:pPr lvl="1"/>
            <a:r>
              <a:rPr lang="en-US" dirty="0"/>
              <a:t>Analyze weekly demand</a:t>
            </a:r>
          </a:p>
          <a:p>
            <a:pPr lvl="1"/>
            <a:r>
              <a:rPr lang="en-US" dirty="0"/>
              <a:t>Determine your safety stock policy, i.e., how much inventory will you stock for the different products</a:t>
            </a:r>
          </a:p>
          <a:p>
            <a:pPr lvl="1"/>
            <a:r>
              <a:rPr lang="en-US" dirty="0"/>
              <a:t>Determine your replenishment strategy</a:t>
            </a:r>
          </a:p>
          <a:p>
            <a:pPr lvl="1"/>
            <a:r>
              <a:rPr lang="en-US" dirty="0"/>
              <a:t>Summarize results</a:t>
            </a:r>
          </a:p>
          <a:p>
            <a:pPr lvl="1"/>
            <a:r>
              <a:rPr lang="en-US" dirty="0"/>
              <a:t>Provide recommendations</a:t>
            </a:r>
          </a:p>
          <a:p>
            <a:r>
              <a:rPr lang="en-US" dirty="0"/>
              <a:t>Plan for Development of Product Mix and Warehouse Simulation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91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Process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six main processes at the heart of every supply chain are planning, procurement, production, order fulfillment, returns and enablers.</a:t>
            </a:r>
          </a:p>
          <a:p>
            <a:r>
              <a:rPr lang="en-US" dirty="0" smtClean="0"/>
              <a:t>Each of the processes contain a set of sub-processes and activities required to produce a product or service and delivery it to customers.</a:t>
            </a:r>
          </a:p>
          <a:p>
            <a:r>
              <a:rPr lang="en-US" dirty="0" smtClean="0"/>
              <a:t>These steps must be integrated into a coherent workflow.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1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130425"/>
            <a:ext cx="878681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IMSE </a:t>
            </a:r>
            <a:r>
              <a:rPr lang="en-US" dirty="0" smtClean="0"/>
              <a:t>802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Supply Chain Operations </a:t>
            </a:r>
            <a:br>
              <a:rPr lang="en-US" dirty="0" smtClean="0"/>
            </a:br>
            <a:r>
              <a:rPr lang="en-US" dirty="0" smtClean="0"/>
              <a:t>and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8</a:t>
            </a:r>
          </a:p>
          <a:p>
            <a:r>
              <a:rPr lang="en-US" dirty="0" smtClean="0"/>
              <a:t>Chapter 2</a:t>
            </a:r>
          </a:p>
          <a:p>
            <a:r>
              <a:rPr lang="en-US" dirty="0" smtClean="0"/>
              <a:t>Strategic Supply Chain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Process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supply chain architecture is the blueprint of these processes</a:t>
            </a:r>
          </a:p>
          <a:p>
            <a:r>
              <a:rPr lang="en-US" dirty="0" smtClean="0"/>
              <a:t>Information systems form the back bones of these processes.</a:t>
            </a:r>
          </a:p>
          <a:p>
            <a:r>
              <a:rPr lang="en-US" dirty="0" smtClean="0"/>
              <a:t>The best process architectures are flexible, reliable, and adaptable to </a:t>
            </a:r>
            <a:r>
              <a:rPr lang="en-US" dirty="0" smtClean="0"/>
              <a:t>changes.</a:t>
            </a:r>
            <a:endParaRPr lang="en-US" dirty="0" smtClean="0"/>
          </a:p>
          <a:p>
            <a:r>
              <a:rPr lang="en-US" dirty="0" smtClean="0"/>
              <a:t>These processes must be customized in companies to meet their business objectives.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5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an Integrated Supply Chain Process Architecture</a:t>
            </a:r>
          </a:p>
          <a:p>
            <a:pPr lvl="1"/>
            <a:r>
              <a:rPr lang="en-US" dirty="0" smtClean="0"/>
              <a:t>Details the processes and information needed for the supply chain.</a:t>
            </a:r>
          </a:p>
          <a:p>
            <a:pPr lvl="1"/>
            <a:r>
              <a:rPr lang="en-US" dirty="0" smtClean="0"/>
              <a:t>Each process has its own inputs and outputs</a:t>
            </a:r>
          </a:p>
          <a:p>
            <a:pPr lvl="1"/>
            <a:r>
              <a:rPr lang="en-US" dirty="0" smtClean="0"/>
              <a:t>Processes must interact with the enterprise, suppliers and customers</a:t>
            </a:r>
          </a:p>
          <a:p>
            <a:pPr lvl="1"/>
            <a:r>
              <a:rPr lang="en-US" dirty="0" smtClean="0"/>
              <a:t>Extensive integration is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4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an Integrated Supply Chain Process Architecture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237876" y="2893102"/>
            <a:ext cx="2248524" cy="674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supply chain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34519" y="3875764"/>
            <a:ext cx="2248524" cy="674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Source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260362" y="3875764"/>
            <a:ext cx="2248524" cy="674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Make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973581" y="3875764"/>
            <a:ext cx="2248524" cy="674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Deliver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49511" y="4981782"/>
            <a:ext cx="2248524" cy="674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5354" y="4981782"/>
            <a:ext cx="2248524" cy="674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988573" y="4981782"/>
            <a:ext cx="2248524" cy="674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08879" y="3447738"/>
            <a:ext cx="2503357" cy="554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12236" y="3430184"/>
            <a:ext cx="0" cy="572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12236" y="3447738"/>
            <a:ext cx="2878112" cy="554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08879" y="4407108"/>
            <a:ext cx="0" cy="70453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12236" y="4407108"/>
            <a:ext cx="0" cy="70453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0348" y="4407108"/>
            <a:ext cx="0" cy="70453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9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Product, Service and Technology Development</a:t>
            </a:r>
          </a:p>
          <a:p>
            <a:pPr lvl="1"/>
            <a:r>
              <a:rPr lang="en-US" dirty="0" smtClean="0"/>
              <a:t>Integrating new product development and supply chain planning ensures you have the needed production and suppliers resources</a:t>
            </a:r>
          </a:p>
          <a:p>
            <a:pPr lvl="2"/>
            <a:r>
              <a:rPr lang="en-US" dirty="0" smtClean="0"/>
              <a:t>Speed to market</a:t>
            </a:r>
          </a:p>
          <a:p>
            <a:pPr lvl="2"/>
            <a:r>
              <a:rPr lang="en-US" dirty="0" smtClean="0"/>
              <a:t>Suppliers and sourcing</a:t>
            </a:r>
          </a:p>
          <a:p>
            <a:pPr lvl="2"/>
            <a:r>
              <a:rPr lang="en-US" dirty="0" smtClean="0"/>
              <a:t>Returns and defects</a:t>
            </a:r>
          </a:p>
          <a:p>
            <a:pPr lvl="2"/>
            <a:r>
              <a:rPr lang="en-US" dirty="0" smtClean="0"/>
              <a:t>Product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Product, Service and Technology Development</a:t>
            </a:r>
          </a:p>
          <a:p>
            <a:pPr lvl="1"/>
            <a:r>
              <a:rPr lang="en-US" dirty="0" smtClean="0"/>
              <a:t>Design For Manufacturing (DFM) </a:t>
            </a:r>
            <a:endParaRPr lang="en-US" dirty="0" smtClean="0"/>
          </a:p>
          <a:p>
            <a:pPr lvl="2"/>
            <a:r>
              <a:rPr lang="en-US" dirty="0" smtClean="0"/>
              <a:t>Ensures </a:t>
            </a:r>
            <a:r>
              <a:rPr lang="en-US" dirty="0" smtClean="0"/>
              <a:t>designs are easier to assemble, test and produce efficiently and are flexible for customization.</a:t>
            </a:r>
          </a:p>
          <a:p>
            <a:pPr lvl="1"/>
            <a:r>
              <a:rPr lang="en-US" dirty="0" smtClean="0"/>
              <a:t>Design for Supply Chain (DFSC) </a:t>
            </a:r>
            <a:endParaRPr lang="en-US" dirty="0" smtClean="0"/>
          </a:p>
          <a:p>
            <a:pPr lvl="2"/>
            <a:r>
              <a:rPr lang="en-US" dirty="0" smtClean="0"/>
              <a:t>Extends </a:t>
            </a:r>
            <a:r>
              <a:rPr lang="en-US" dirty="0" smtClean="0"/>
              <a:t>beyond DFM to ensure products are easier to order, pack, ship, install, and maintain.  It also addresses recyclability and disposal.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2169</Words>
  <Application>Microsoft Office PowerPoint</Application>
  <PresentationFormat>On-screen Show (4:3)</PresentationFormat>
  <Paragraphs>329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IMSE 802 Supply Chain Operations  and Decision Making</vt:lpstr>
      <vt:lpstr>End-to-End Process Architecture</vt:lpstr>
      <vt:lpstr>End-to-End Process Architecture</vt:lpstr>
      <vt:lpstr>End-to-End Process Architecture</vt:lpstr>
      <vt:lpstr>End-to-End Process Architecture</vt:lpstr>
      <vt:lpstr>Designing the Architecture</vt:lpstr>
      <vt:lpstr>Designing the Architecture</vt:lpstr>
      <vt:lpstr>Designing the Architecture</vt:lpstr>
      <vt:lpstr>Designing the Architecture</vt:lpstr>
      <vt:lpstr>Designing the Architecture</vt:lpstr>
      <vt:lpstr>Designing the Architecture</vt:lpstr>
      <vt:lpstr>Designing the Architecture</vt:lpstr>
      <vt:lpstr>Designing the Architecture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Key Processes for End-to-End SCM</vt:lpstr>
      <vt:lpstr>Tests for a Good Architecture</vt:lpstr>
      <vt:lpstr>Tests for a Good Architecture</vt:lpstr>
      <vt:lpstr>Tests for a Good Architecture</vt:lpstr>
      <vt:lpstr>Tests for a Good Architecture</vt:lpstr>
      <vt:lpstr>Tests for a Good Architecture</vt:lpstr>
      <vt:lpstr>Key Takeaways</vt:lpstr>
      <vt:lpstr>Midterm Exam</vt:lpstr>
      <vt:lpstr>Project Review I</vt:lpstr>
      <vt:lpstr>IMSE 802 Supply Chain Operations  and Decision Making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Deandra Cassone</cp:lastModifiedBy>
  <cp:revision>157</cp:revision>
  <cp:lastPrinted>2018-06-25T18:57:33Z</cp:lastPrinted>
  <dcterms:created xsi:type="dcterms:W3CDTF">2011-05-09T20:00:01Z</dcterms:created>
  <dcterms:modified xsi:type="dcterms:W3CDTF">2018-06-27T15:10:35Z</dcterms:modified>
</cp:coreProperties>
</file>