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handoutMasterIdLst>
    <p:handoutMasterId r:id="rId10"/>
  </p:handoutMasterIdLst>
  <p:sldIdLst>
    <p:sldId id="311" r:id="rId2"/>
    <p:sldId id="337" r:id="rId3"/>
    <p:sldId id="338" r:id="rId4"/>
    <p:sldId id="339" r:id="rId5"/>
    <p:sldId id="335" r:id="rId6"/>
    <p:sldId id="340" r:id="rId7"/>
    <p:sldId id="341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  <a:srgbClr val="CC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DTMC – Steady State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dirty="0"/>
                  <a:t> be a DTMC on state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={0,1,2,…,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with transition probability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Then, the steady state distribution is a row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that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For positive recurrent DTMC,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is unique and non-negative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b="-2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072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Occupancy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Occupancy time: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		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 : </m:t>
                    </m:r>
                  </m:oMath>
                </a14:m>
                <a:r>
                  <a:rPr lang="en-US" sz="2400" dirty="0"/>
                  <a:t>fraction of time spent by DTMC in state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starting from state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during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{0,1,…,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Theorem 4.21 (Kulkarni 3</a:t>
                </a:r>
                <a:r>
                  <a:rPr lang="en-US" sz="2400" b="1" baseline="30000" dirty="0"/>
                  <a:t>rd</a:t>
                </a:r>
                <a:r>
                  <a:rPr lang="en-US" sz="2400" b="1" dirty="0"/>
                  <a:t> ed.)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b="-20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414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to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Consider a transition probability matrix: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Now lets list the equations to solve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−0.8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E734940D-6707-42C3-8D61-18D3943AE462}"/>
              </a:ext>
            </a:extLst>
          </p:cNvPr>
          <p:cNvSpPr/>
          <p:nvPr/>
        </p:nvSpPr>
        <p:spPr bwMode="auto">
          <a:xfrm>
            <a:off x="3352800" y="1885771"/>
            <a:ext cx="1828800" cy="160913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2D288-7C96-42FF-8E7B-9D497A4D51F9}"/>
              </a:ext>
            </a:extLst>
          </p:cNvPr>
          <p:cNvSpPr txBox="1"/>
          <p:nvPr/>
        </p:nvSpPr>
        <p:spPr>
          <a:xfrm>
            <a:off x="3429000" y="1951672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0.6    0.3     0.1</a:t>
            </a:r>
          </a:p>
          <a:p>
            <a:endParaRPr lang="en-US" dirty="0"/>
          </a:p>
          <a:p>
            <a:r>
              <a:rPr lang="en-US" dirty="0"/>
              <a:t>0.8    0.2      0</a:t>
            </a:r>
          </a:p>
          <a:p>
            <a:endParaRPr lang="en-US" dirty="0"/>
          </a:p>
          <a:p>
            <a:r>
              <a:rPr lang="en-US" dirty="0"/>
              <a:t> 1       0        0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799AC7-E1CB-4D80-B96B-3E13783C2966}"/>
                  </a:ext>
                </a:extLst>
              </p:cNvPr>
              <p:cNvSpPr txBox="1"/>
              <p:nvPr/>
            </p:nvSpPr>
            <p:spPr>
              <a:xfrm>
                <a:off x="2716388" y="2551836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799AC7-E1CB-4D80-B96B-3E13783C2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388" y="2551836"/>
                <a:ext cx="449675" cy="276999"/>
              </a:xfrm>
              <a:prstGeom prst="rect">
                <a:avLst/>
              </a:prstGeom>
              <a:blipFill>
                <a:blip r:embed="rId3"/>
                <a:stretch>
                  <a:fillRect l="-10959" r="-411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1234B3-433A-4276-99D8-7EA9B6CB424D}"/>
              </a:ext>
            </a:extLst>
          </p:cNvPr>
          <p:cNvSpPr txBox="1"/>
          <p:nvPr/>
        </p:nvSpPr>
        <p:spPr>
          <a:xfrm>
            <a:off x="3810000" y="5562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what else??</a:t>
            </a:r>
          </a:p>
        </p:txBody>
      </p:sp>
    </p:spTree>
    <p:extLst>
      <p:ext uri="{BB962C8B-B14F-4D97-AF65-F5344CB8AC3E}">
        <p14:creationId xmlns:p14="http://schemas.microsoft.com/office/powerpoint/2010/main" val="172157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811A-3DA2-43A4-AC6D-EF0EF257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382000" cy="29305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Consider an example with 2 computers. Computer repair process has 3  states</a:t>
            </a:r>
          </a:p>
          <a:p>
            <a:pPr marL="457200" indent="-457200">
              <a:buAutoNum type="arabicPeriod"/>
            </a:pPr>
            <a:r>
              <a:rPr lang="en-US" sz="2400" dirty="0"/>
              <a:t>0 (No computers have failed)</a:t>
            </a:r>
          </a:p>
          <a:p>
            <a:pPr marL="457200" indent="-457200">
              <a:buAutoNum type="arabicPeriod"/>
            </a:pPr>
            <a:r>
              <a:rPr lang="en-US" sz="2400" dirty="0"/>
              <a:t>1 (One computer failed)</a:t>
            </a:r>
          </a:p>
          <a:p>
            <a:pPr marL="457200" indent="-457200">
              <a:buAutoNum type="arabicPeriod"/>
            </a:pPr>
            <a:r>
              <a:rPr lang="en-US" sz="2400" dirty="0"/>
              <a:t>2 (Both computers failed)</a:t>
            </a:r>
          </a:p>
          <a:p>
            <a:pPr marL="0" indent="0">
              <a:buNone/>
            </a:pPr>
            <a:r>
              <a:rPr lang="en-US" sz="2400" dirty="0"/>
              <a:t>Transition Matrix is given by: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8B59F5B0-CB23-4E4B-836D-6977BE227FC4}"/>
              </a:ext>
            </a:extLst>
          </p:cNvPr>
          <p:cNvSpPr/>
          <p:nvPr/>
        </p:nvSpPr>
        <p:spPr bwMode="auto">
          <a:xfrm>
            <a:off x="3048000" y="4343400"/>
            <a:ext cx="1828800" cy="160913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61313B-8ABA-4407-BDD8-DF3BBFC3CB1B}"/>
              </a:ext>
            </a:extLst>
          </p:cNvPr>
          <p:cNvSpPr txBox="1"/>
          <p:nvPr/>
        </p:nvSpPr>
        <p:spPr>
          <a:xfrm>
            <a:off x="3124200" y="4409301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0.6    0.3     0.1</a:t>
            </a:r>
          </a:p>
          <a:p>
            <a:endParaRPr lang="en-US" dirty="0"/>
          </a:p>
          <a:p>
            <a:r>
              <a:rPr lang="en-US" dirty="0"/>
              <a:t>0.8    0.2      0</a:t>
            </a:r>
          </a:p>
          <a:p>
            <a:endParaRPr lang="en-US" dirty="0"/>
          </a:p>
          <a:p>
            <a:r>
              <a:rPr lang="en-US" dirty="0"/>
              <a:t> 1       0        0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56F085-D88B-4FB2-BD19-5E7ABE47B8E1}"/>
                  </a:ext>
                </a:extLst>
              </p:cNvPr>
              <p:cNvSpPr txBox="1"/>
              <p:nvPr/>
            </p:nvSpPr>
            <p:spPr>
              <a:xfrm>
                <a:off x="2411588" y="5009465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56F085-D88B-4FB2-BD19-5E7ABE47B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588" y="5009465"/>
                <a:ext cx="449675" cy="276999"/>
              </a:xfrm>
              <a:prstGeom prst="rect">
                <a:avLst/>
              </a:prstGeom>
              <a:blipFill>
                <a:blip r:embed="rId2"/>
                <a:stretch>
                  <a:fillRect l="-10959" r="-411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8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811A-3DA2-43A4-AC6D-EF0EF257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382000" cy="2930525"/>
          </a:xfrm>
        </p:spPr>
        <p:txBody>
          <a:bodyPr/>
          <a:lstStyle/>
          <a:p>
            <a:r>
              <a:rPr lang="en-US" dirty="0"/>
              <a:t>Is this DTMC irreducible?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Is this DTMC periodic or aperiodic? Does a steady state solution exist?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629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382000" cy="4530725"/>
              </a:xfrm>
            </p:spPr>
            <p:txBody>
              <a:bodyPr/>
              <a:lstStyle/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when we change transition probability to: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−0.8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 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382000" cy="4530725"/>
              </a:xfrm>
              <a:blipFill>
                <a:blip r:embed="rId2"/>
                <a:stretch>
                  <a:fillRect l="-291" t="-942" r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4D6ADC26-B4CD-4208-A656-33C499890530}"/>
              </a:ext>
            </a:extLst>
          </p:cNvPr>
          <p:cNvSpPr/>
          <p:nvPr/>
        </p:nvSpPr>
        <p:spPr bwMode="auto">
          <a:xfrm>
            <a:off x="3124200" y="2099281"/>
            <a:ext cx="1828800" cy="160913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50FE6-8E50-4B0D-8B43-81BEC0999917}"/>
              </a:ext>
            </a:extLst>
          </p:cNvPr>
          <p:cNvSpPr txBox="1"/>
          <p:nvPr/>
        </p:nvSpPr>
        <p:spPr>
          <a:xfrm>
            <a:off x="3200400" y="2165182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0.6    0.3     0.1</a:t>
            </a:r>
          </a:p>
          <a:p>
            <a:endParaRPr lang="en-US" dirty="0"/>
          </a:p>
          <a:p>
            <a:r>
              <a:rPr lang="en-US" dirty="0"/>
              <a:t>0.8    0.2      0</a:t>
            </a:r>
          </a:p>
          <a:p>
            <a:endParaRPr lang="en-US" dirty="0"/>
          </a:p>
          <a:p>
            <a:r>
              <a:rPr lang="en-US" dirty="0"/>
              <a:t> 0       0        1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A860CD-3289-43F8-972B-72F6CA16E07E}"/>
                  </a:ext>
                </a:extLst>
              </p:cNvPr>
              <p:cNvSpPr txBox="1"/>
              <p:nvPr/>
            </p:nvSpPr>
            <p:spPr>
              <a:xfrm>
                <a:off x="2487788" y="2765346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A860CD-3289-43F8-972B-72F6CA16E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788" y="2765346"/>
                <a:ext cx="449675" cy="276999"/>
              </a:xfrm>
              <a:prstGeom prst="rect">
                <a:avLst/>
              </a:prstGeom>
              <a:blipFill>
                <a:blip r:embed="rId3"/>
                <a:stretch>
                  <a:fillRect l="-9459" r="-405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63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2260</TotalTime>
  <Words>262</Words>
  <Application>Microsoft Office PowerPoint</Application>
  <PresentationFormat>On-screen Show (4:3)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Cambria Math</vt:lpstr>
      <vt:lpstr>Garamond</vt:lpstr>
      <vt:lpstr>Wingdings</vt:lpstr>
      <vt:lpstr>Edge</vt:lpstr>
      <vt:lpstr>Lecture 10</vt:lpstr>
      <vt:lpstr>Steady State Distribution</vt:lpstr>
      <vt:lpstr>Limiting Occupancy Distribution</vt:lpstr>
      <vt:lpstr>Equations to Solve</vt:lpstr>
      <vt:lpstr>Example</vt:lpstr>
      <vt:lpstr>Example – Question 1</vt:lpstr>
      <vt:lpstr>Example – Question 2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419</cp:revision>
  <cp:lastPrinted>2016-08-18T02:31:23Z</cp:lastPrinted>
  <dcterms:created xsi:type="dcterms:W3CDTF">2001-08-22T23:12:03Z</dcterms:created>
  <dcterms:modified xsi:type="dcterms:W3CDTF">2018-09-24T13:52:42Z</dcterms:modified>
</cp:coreProperties>
</file>