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9"/>
  </p:notesMasterIdLst>
  <p:handoutMasterIdLst>
    <p:handoutMasterId r:id="rId10"/>
  </p:handoutMasterIdLst>
  <p:sldIdLst>
    <p:sldId id="311" r:id="rId2"/>
    <p:sldId id="337" r:id="rId3"/>
    <p:sldId id="338" r:id="rId4"/>
    <p:sldId id="339" r:id="rId5"/>
    <p:sldId id="341" r:id="rId6"/>
    <p:sldId id="340" r:id="rId7"/>
    <p:sldId id="342" r:id="rId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9CCFF"/>
    <a:srgbClr val="0000FF"/>
    <a:srgbClr val="CC0000"/>
    <a:srgbClr val="FF6699"/>
    <a:srgbClr val="FF99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64" autoAdjust="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792"/>
    </p:cViewPr>
  </p:sorterViewPr>
  <p:notesViewPr>
    <p:cSldViewPr>
      <p:cViewPr varScale="1">
        <p:scale>
          <a:sx n="70" d="100"/>
          <a:sy n="70" d="100"/>
        </p:scale>
        <p:origin x="-960" y="-102"/>
      </p:cViewPr>
      <p:guideLst>
        <p:guide orient="horz" pos="3024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18" rIns="96639" bIns="48318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18" rIns="96639" bIns="48318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18" rIns="96639" bIns="48318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18" rIns="96639" bIns="48318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Arial Narrow" pitchFamily="34" charset="0"/>
              </a:defRPr>
            </a:lvl1pPr>
          </a:lstStyle>
          <a:p>
            <a:pPr>
              <a:defRPr/>
            </a:pPr>
            <a:fld id="{1DF175D9-B704-44FD-832E-3B7B029689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04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8" tIns="45710" rIns="91418" bIns="45710" numCol="1" anchor="t" anchorCtr="0" compatLnSpc="1">
            <a:prstTxWarp prst="textNoShape">
              <a:avLst/>
            </a:prstTxWarp>
          </a:bodyPr>
          <a:lstStyle>
            <a:lvl1pPr defTabSz="914456">
              <a:defRPr sz="1200" smtClean="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8" tIns="45710" rIns="91418" bIns="45710" numCol="1" anchor="t" anchorCtr="0" compatLnSpc="1">
            <a:prstTxWarp prst="textNoShape">
              <a:avLst/>
            </a:prstTxWarp>
          </a:bodyPr>
          <a:lstStyle>
            <a:lvl1pPr algn="r" defTabSz="914456">
              <a:defRPr sz="1200" smtClean="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8" tIns="45710" rIns="91418" bIns="457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4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8" tIns="45710" rIns="91418" bIns="45710" numCol="1" anchor="b" anchorCtr="0" compatLnSpc="1">
            <a:prstTxWarp prst="textNoShape">
              <a:avLst/>
            </a:prstTxWarp>
          </a:bodyPr>
          <a:lstStyle>
            <a:lvl1pPr defTabSz="914456">
              <a:defRPr sz="1200" smtClean="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4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8" tIns="45710" rIns="91418" bIns="45710" numCol="1" anchor="b" anchorCtr="0" compatLnSpc="1">
            <a:prstTxWarp prst="textNoShape">
              <a:avLst/>
            </a:prstTxWarp>
          </a:bodyPr>
          <a:lstStyle>
            <a:lvl1pPr algn="r" defTabSz="914456">
              <a:defRPr sz="1200" smtClean="0">
                <a:latin typeface="Arial Narrow" pitchFamily="34" charset="0"/>
              </a:defRPr>
            </a:lvl1pPr>
          </a:lstStyle>
          <a:p>
            <a:pPr>
              <a:defRPr/>
            </a:pPr>
            <a:fld id="{BEFE61CE-7995-4F9D-A759-7AA3DE08BB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667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</p:spPr>
        <p:txBody>
          <a:bodyPr/>
          <a:lstStyle>
            <a:lvl1pPr algn="ctr">
              <a:defRPr sz="1100" smtClean="0"/>
            </a:lvl1pPr>
          </a:lstStyle>
          <a:p>
            <a:pPr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IMSE 866 Applied Stochastic Processes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3859D08-3D89-421F-842F-7A5541534F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CC0716-7840-4BC7-AC05-8CE3FC9281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DD757B6-89B7-426C-8ABB-4BBA7D8B59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dirty="0"/>
              <a:t>IMSE 866 Applied Stochastic Processes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FB406B-681B-427F-85C9-C8403D90C3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6408D86-E691-4B86-B13A-EA1F4FC115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dirty="0"/>
              <a:t>IMSE 866 Applied Stochastic Processes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213545-308C-43D8-8689-BD7A1F98E3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CC61FE5-F2A2-4955-87E8-E4B3526B01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dirty="0"/>
              <a:t>IMSE 866 Applied Stochastic Processes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CB90C3-E595-4402-8A07-7227627590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2AC7E6-597C-400E-835A-1FBB17C2770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dirty="0"/>
              <a:t>IMSE 866 Applied Stochastic Processes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A91613-A5B2-4E32-9718-AA0858FEE9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4CB8933-54D7-48F1-97D3-52D5460BC1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dirty="0"/>
              <a:t>IMSE 866 Applied Stochastic Processes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F8EE2C-17D5-4B50-BF6B-8DFE649455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0720CCC-4763-40BB-968C-704B87A6A0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dirty="0"/>
              <a:t>IMSE 866 Applied Stochastic Processes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884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884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+mj-lt"/>
              </a:defRPr>
            </a:lvl1pPr>
          </a:lstStyle>
          <a:p>
            <a:pPr>
              <a:defRPr/>
            </a:pPr>
            <a:fld id="{26FA6F48-2E8B-42EB-ACE5-8ED358A62C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88423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8424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DEBE43EF-75AA-484F-97F4-AF9FFFA63A2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</p:spPr>
        <p:txBody>
          <a:bodyPr/>
          <a:lstStyle>
            <a:lvl1pPr algn="ctr">
              <a:defRPr sz="1100" smtClean="0"/>
            </a:lvl1pPr>
          </a:lstStyle>
          <a:p>
            <a:pPr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IMSE 866 Applied Stochastic Processes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03" r:id="rId2"/>
    <p:sldLayoutId id="2147483704" r:id="rId3"/>
    <p:sldLayoutId id="2147483705" r:id="rId4"/>
    <p:sldLayoutId id="2147483707" r:id="rId5"/>
    <p:sldLayoutId id="2147483708" r:id="rId6"/>
    <p:sldLayoutId id="2147483713" r:id="rId7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77CCA22-720B-4C25-96CF-A4D75E0979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11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E067239-A927-4C35-B125-E413AFBBD0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DTMC – Some More Properties and Examples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92740-4A9A-4372-A7F9-12AB98100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2752B2-69EA-4BF8-BC1F-D162B9B68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0302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5988-CA6D-4EB5-A526-FF47B56B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Recurrence vs Transience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/>
                  <a:t>Theorem 4.9 (Kulkarni 3</a:t>
                </a:r>
                <a:r>
                  <a:rPr lang="en-US" sz="2400" b="1" baseline="30000" dirty="0"/>
                  <a:t>rd</a:t>
                </a:r>
                <a:r>
                  <a:rPr lang="en-US" sz="2400" b="1" dirty="0"/>
                  <a:t> ed.)</a:t>
                </a:r>
              </a:p>
              <a:p>
                <a:pPr marL="0" indent="0">
                  <a:buNone/>
                </a:pPr>
                <a:r>
                  <a:rPr lang="en-US" sz="2400" dirty="0"/>
                  <a:t>All states in a finite closed communicating class are positive recurrent</a:t>
                </a:r>
              </a:p>
              <a:p>
                <a:pPr marL="0" indent="0">
                  <a:buNone/>
                </a:pPr>
                <a:endParaRPr lang="en-US" sz="2400" b="0" i="1" dirty="0"/>
              </a:p>
              <a:p>
                <a:pPr marL="0" indent="0">
                  <a:buNone/>
                </a:pPr>
                <a:endParaRPr lang="en-US" sz="2400" b="0" i="1" dirty="0"/>
              </a:p>
              <a:p>
                <a:pPr marL="0" indent="0">
                  <a:buNone/>
                </a:pPr>
                <a:r>
                  <a:rPr lang="en-US" sz="2400" b="1" dirty="0"/>
                  <a:t>Theorem 4.10 (Kulkarni 3</a:t>
                </a:r>
                <a:r>
                  <a:rPr lang="en-US" sz="2400" b="1" baseline="30000" dirty="0"/>
                  <a:t>rd</a:t>
                </a:r>
                <a:r>
                  <a:rPr lang="en-US" sz="2400" b="1" dirty="0"/>
                  <a:t> ed.)</a:t>
                </a:r>
              </a:p>
              <a:p>
                <a:pPr marL="0" indent="0">
                  <a:buNone/>
                </a:pPr>
                <a:r>
                  <a:rPr lang="en-US" sz="2400" dirty="0"/>
                  <a:t>All states in a non-closed communicating class are transient</a:t>
                </a:r>
              </a:p>
              <a:p>
                <a:pPr marL="0" indent="0">
                  <a:buNone/>
                </a:pPr>
                <a:endParaRPr lang="en-US" sz="2400" b="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  <a:blipFill>
                <a:blip r:embed="rId2"/>
                <a:stretch>
                  <a:fillRect l="-1081" t="-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AFC5B-80B3-4F7A-B8E0-C288AD09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2B061-DC22-488B-9954-E4183CAE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10720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5988-CA6D-4EB5-A526-FF47B56B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Recurrent DTMC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/>
                  <a:t>Theorem 4.18 (Kulkarni 3</a:t>
                </a:r>
                <a:r>
                  <a:rPr lang="en-US" sz="2400" b="1" baseline="30000" dirty="0"/>
                  <a:t>rd</a:t>
                </a:r>
                <a:r>
                  <a:rPr lang="en-US" sz="2400" b="1" dirty="0"/>
                  <a:t> ed.)</a:t>
                </a:r>
              </a:p>
              <a:p>
                <a:pPr marL="0" indent="0">
                  <a:buNone/>
                </a:pPr>
                <a:r>
                  <a:rPr lang="en-US" sz="2400" dirty="0"/>
                  <a:t>For an irreducible null recurrent DTMC</a:t>
                </a:r>
              </a:p>
              <a:p>
                <a:pPr marL="0" indent="0">
                  <a:buNone/>
                </a:pPr>
                <a:endParaRPr lang="en-US" sz="2400" b="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=0, 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func>
                    </m:oMath>
                  </m:oMathPara>
                </a14:m>
                <a:endParaRPr lang="en-US" sz="2400" b="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/>
                  <a:t>Idea:</a:t>
                </a:r>
                <a:r>
                  <a:rPr lang="en-US" sz="2400" dirty="0"/>
                  <a:t> For null recurrent DTMC, the occupancy time to state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/>
                  <a:t> is infinity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  <a:blipFill>
                <a:blip r:embed="rId2"/>
                <a:stretch>
                  <a:fillRect l="-1081" t="-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AFC5B-80B3-4F7A-B8E0-C288AD09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2B061-DC22-488B-9954-E4183CAE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69597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5988-CA6D-4EB5-A526-FF47B56B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Class DTMC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/>
                  <a:t>Consider a DTMC with both recurrent states and transient states. Then the transition probability matrix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b="0" dirty="0"/>
                  <a:t> can be written as: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dirty="0"/>
                  <a:t>Where,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matrix has been rearranged so that all transient states are in the upper left hand corner in </a:t>
                </a:r>
                <a:r>
                  <a:rPr lang="en-US" b="1" dirty="0"/>
                  <a:t>submatrix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dirty="0"/>
                  <a:t> and all recurrent states are in the lower right-hand corner in </a:t>
                </a:r>
                <a:r>
                  <a:rPr lang="en-US" b="1" dirty="0"/>
                  <a:t>submatrix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  <a:blipFill>
                <a:blip r:embed="rId2"/>
                <a:stretch>
                  <a:fillRect l="-1657" t="-911" r="-2738" b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AFC5B-80B3-4F7A-B8E0-C288AD09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2B061-DC22-488B-9954-E4183CAE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50083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5988-CA6D-4EB5-A526-FF47B56B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Steady State Example Revisited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/>
                  <a:t>Consider a transition probability matrix: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Now lets list the equations to solve to find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400" dirty="0"/>
                  <a:t>  </a:t>
                </a: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.4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−0.3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−0.1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−0.8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0.8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  <a:blipFill>
                <a:blip r:embed="rId2"/>
                <a:stretch>
                  <a:fillRect l="-1081" t="-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AFC5B-80B3-4F7A-B8E0-C288AD09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2B061-DC22-488B-9954-E4183CAE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  <p:sp>
        <p:nvSpPr>
          <p:cNvPr id="6" name="Double Bracket 5">
            <a:extLst>
              <a:ext uri="{FF2B5EF4-FFF2-40B4-BE49-F238E27FC236}">
                <a16:creationId xmlns:a16="http://schemas.microsoft.com/office/drawing/2014/main" id="{F2F76A58-1556-497A-9A99-F18734B7AB87}"/>
              </a:ext>
            </a:extLst>
          </p:cNvPr>
          <p:cNvSpPr/>
          <p:nvPr/>
        </p:nvSpPr>
        <p:spPr bwMode="auto">
          <a:xfrm>
            <a:off x="3352800" y="1885771"/>
            <a:ext cx="1828800" cy="1609130"/>
          </a:xfrm>
          <a:prstGeom prst="bracketPair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290A43-C7E4-42D6-B8E2-52F1F4565B67}"/>
              </a:ext>
            </a:extLst>
          </p:cNvPr>
          <p:cNvSpPr txBox="1"/>
          <p:nvPr/>
        </p:nvSpPr>
        <p:spPr>
          <a:xfrm>
            <a:off x="3429000" y="1951672"/>
            <a:ext cx="1752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0.6    0.3     0.1</a:t>
            </a:r>
          </a:p>
          <a:p>
            <a:endParaRPr lang="en-US" dirty="0"/>
          </a:p>
          <a:p>
            <a:r>
              <a:rPr lang="en-US" dirty="0"/>
              <a:t>0.8    0.2      0</a:t>
            </a:r>
          </a:p>
          <a:p>
            <a:endParaRPr lang="en-US" dirty="0"/>
          </a:p>
          <a:p>
            <a:r>
              <a:rPr lang="en-US" dirty="0"/>
              <a:t> 1       0        0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2E0C98F-C20A-40B5-B7BC-AA08E19D0CBF}"/>
                  </a:ext>
                </a:extLst>
              </p:cNvPr>
              <p:cNvSpPr txBox="1"/>
              <p:nvPr/>
            </p:nvSpPr>
            <p:spPr>
              <a:xfrm>
                <a:off x="2716388" y="2551836"/>
                <a:ext cx="4496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2E0C98F-C20A-40B5-B7BC-AA08E19D0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388" y="2551836"/>
                <a:ext cx="449675" cy="276999"/>
              </a:xfrm>
              <a:prstGeom prst="rect">
                <a:avLst/>
              </a:prstGeom>
              <a:blipFill>
                <a:blip r:embed="rId3"/>
                <a:stretch>
                  <a:fillRect l="-10959" r="-411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0930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5988-CA6D-4EB5-A526-FF47B56B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Steady State Example Revisited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Now lets solve this to find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400" dirty="0"/>
                  <a:t>  </a:t>
                </a: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.4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−0.3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−0.1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−0.8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0.8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  <a:blipFill>
                <a:blip r:embed="rId2"/>
                <a:stretch>
                  <a:fillRect l="-288" t="-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AFC5B-80B3-4F7A-B8E0-C288AD09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2B061-DC22-488B-9954-E4183CAE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55633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5988-CA6D-4EB5-A526-FF47B56B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Infinite State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Consider a DTMC with infinite states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={0,1,2,…}</m:t>
                    </m:r>
                  </m:oMath>
                </a14:m>
                <a:r>
                  <a:rPr lang="en-US" sz="2400" dirty="0"/>
                  <a:t> and the transition probability matrix is given by: 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     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  =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Find the expression to calculate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  <a:blipFill>
                <a:blip r:embed="rId2"/>
                <a:stretch>
                  <a:fillRect l="-1081" t="-911" b="-5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AFC5B-80B3-4F7A-B8E0-C288AD09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2B061-DC22-488B-9954-E4183CAE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57E730C-A2FE-42B4-942A-E5331C9A72F7}"/>
                  </a:ext>
                </a:extLst>
              </p:cNvPr>
              <p:cNvSpPr txBox="1"/>
              <p:nvPr/>
            </p:nvSpPr>
            <p:spPr>
              <a:xfrm>
                <a:off x="2667000" y="2515378"/>
                <a:ext cx="5334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libria math"/>
                        </a:rPr>
                        <m:t>1−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libria math"/>
                        </a:rPr>
                        <m:t>p</m:t>
                      </m:r>
                      <m:r>
                        <a:rPr lang="en-US" b="0" i="0" smtClean="0">
                          <a:latin typeface="Calibria math"/>
                        </a:rPr>
                        <m:t>       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libria math"/>
                        </a:rPr>
                        <m:t>p</m:t>
                      </m:r>
                      <m:r>
                        <a:rPr lang="en-US" b="0" i="0" smtClean="0">
                          <a:latin typeface="Calibria math"/>
                        </a:rPr>
                        <m:t>             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b="0" i="0" smtClean="0">
                          <a:latin typeface="Calibria math"/>
                        </a:rPr>
                        <m:t>0            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b="0" i="0" smtClean="0">
                          <a:latin typeface="Calibria math"/>
                        </a:rPr>
                        <m:t>0     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   .     .         0 </m:t>
                      </m:r>
                      <m:r>
                        <a:rPr lang="en-US" b="0" i="0" smtClean="0">
                          <a:latin typeface="Calibria math"/>
                        </a:rPr>
                        <m:t> </m:t>
                      </m:r>
                    </m:oMath>
                  </m:oMathPara>
                </a14:m>
                <a:endParaRPr lang="en-US" b="0" i="0" dirty="0">
                  <a:latin typeface="Cali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           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0     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    .    .         0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dirty="0">
                  <a:latin typeface="Cali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            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    .    .         0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Calibria math"/>
                </a:endParaRPr>
              </a:p>
              <a:p>
                <a:pPr/>
                <a:r>
                  <a:rPr lang="en-US" b="0" dirty="0">
                    <a:latin typeface="Calibria math"/>
                  </a:rPr>
                  <a:t>     .                  .                    .                      .     .    .    .        </a:t>
                </a:r>
                <a:r>
                  <a:rPr lang="en-US" dirty="0">
                    <a:latin typeface="Calibria math"/>
                  </a:rPr>
                  <a:t>.</a:t>
                </a:r>
              </a:p>
              <a:p>
                <a:pPr/>
                <a:endParaRPr lang="en-US" b="0" dirty="0">
                  <a:latin typeface="Calibria math"/>
                </a:endParaRPr>
              </a:p>
              <a:p>
                <a:pPr/>
                <a:r>
                  <a:rPr lang="en-US" b="0" dirty="0">
                    <a:latin typeface="Calibria math"/>
                  </a:rPr>
                  <a:t>    </a:t>
                </a:r>
                <a:r>
                  <a:rPr lang="en-US" dirty="0">
                    <a:latin typeface="Calibria math"/>
                  </a:rPr>
                  <a:t> .                  .                    .                      .     .    .    .        .</a:t>
                </a:r>
              </a:p>
              <a:p>
                <a:pPr/>
                <a:r>
                  <a:rPr lang="en-US" b="0" dirty="0">
                    <a:latin typeface="Calibria math"/>
                  </a:rPr>
                  <a:t>     </a:t>
                </a:r>
              </a:p>
              <a:p>
                <a:pPr/>
                <a:r>
                  <a:rPr lang="en-US" dirty="0">
                    <a:latin typeface="Calibria math"/>
                  </a:rPr>
                  <a:t>     .                  .                    .                      .     .    .    .        .</a:t>
                </a:r>
                <a:r>
                  <a:rPr lang="en-US" b="0" dirty="0">
                    <a:latin typeface="Calibria math"/>
                  </a:rPr>
                  <a:t> 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57E730C-A2FE-42B4-942A-E5331C9A72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2515378"/>
                <a:ext cx="5334000" cy="2308324"/>
              </a:xfrm>
              <a:prstGeom prst="rect">
                <a:avLst/>
              </a:prstGeom>
              <a:blipFill>
                <a:blip r:embed="rId3"/>
                <a:stretch>
                  <a:fillRect b="-3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ouble Bracket 6">
            <a:extLst>
              <a:ext uri="{FF2B5EF4-FFF2-40B4-BE49-F238E27FC236}">
                <a16:creationId xmlns:a16="http://schemas.microsoft.com/office/drawing/2014/main" id="{2181B4C7-2A5D-4C25-BB1B-FE7CCA37EA81}"/>
              </a:ext>
            </a:extLst>
          </p:cNvPr>
          <p:cNvSpPr/>
          <p:nvPr/>
        </p:nvSpPr>
        <p:spPr bwMode="auto">
          <a:xfrm>
            <a:off x="2438400" y="2286000"/>
            <a:ext cx="5867400" cy="2855848"/>
          </a:xfrm>
          <a:prstGeom prst="bracketPair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313067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2301</TotalTime>
  <Words>329</Words>
  <Application>Microsoft Office PowerPoint</Application>
  <PresentationFormat>On-screen Show (4:3)</PresentationFormat>
  <Paragraphs>76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Arial Narrow</vt:lpstr>
      <vt:lpstr>Calibria math</vt:lpstr>
      <vt:lpstr>Cambria Math</vt:lpstr>
      <vt:lpstr>Garamond</vt:lpstr>
      <vt:lpstr>Times New Roman</vt:lpstr>
      <vt:lpstr>Wingdings</vt:lpstr>
      <vt:lpstr>Edge</vt:lpstr>
      <vt:lpstr>Lecture 11</vt:lpstr>
      <vt:lpstr>Recurrence vs Transience</vt:lpstr>
      <vt:lpstr>Null Recurrent DTMC</vt:lpstr>
      <vt:lpstr>Multi Class DTMC</vt:lpstr>
      <vt:lpstr>Steady State Example Revisited</vt:lpstr>
      <vt:lpstr>Steady State Example Revisited</vt:lpstr>
      <vt:lpstr>Infinite State Example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John Wu</dc:creator>
  <cp:lastModifiedBy>Ashesh Kumar Sinha</cp:lastModifiedBy>
  <cp:revision>433</cp:revision>
  <cp:lastPrinted>2016-08-18T02:31:23Z</cp:lastPrinted>
  <dcterms:created xsi:type="dcterms:W3CDTF">2001-08-22T23:12:03Z</dcterms:created>
  <dcterms:modified xsi:type="dcterms:W3CDTF">2018-09-25T18:35:56Z</dcterms:modified>
</cp:coreProperties>
</file>