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0"/>
  </p:notesMasterIdLst>
  <p:handoutMasterIdLst>
    <p:handoutMasterId r:id="rId11"/>
  </p:handoutMasterIdLst>
  <p:sldIdLst>
    <p:sldId id="311" r:id="rId2"/>
    <p:sldId id="337" r:id="rId3"/>
    <p:sldId id="338" r:id="rId4"/>
    <p:sldId id="339" r:id="rId5"/>
    <p:sldId id="340" r:id="rId6"/>
    <p:sldId id="341" r:id="rId7"/>
    <p:sldId id="342" r:id="rId8"/>
    <p:sldId id="343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CCFF"/>
    <a:srgbClr val="0000FF"/>
    <a:srgbClr val="CC0000"/>
    <a:srgbClr val="FF6699"/>
    <a:srgbClr val="FF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4" autoAdjust="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92"/>
    </p:cViewPr>
  </p:sorterViewPr>
  <p:notesViewPr>
    <p:cSldViewPr>
      <p:cViewPr varScale="1">
        <p:scale>
          <a:sx n="70" d="100"/>
          <a:sy n="70" d="100"/>
        </p:scale>
        <p:origin x="-960" y="-102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1DF175D9-B704-44FD-832E-3B7B02968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BEFE61CE-7995-4F9D-A759-7AA3DE08B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6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859D08-3D89-421F-842F-7A5541534F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C0716-7840-4BC7-AC05-8CE3FC9281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DD757B6-89B7-426C-8ABB-4BBA7D8B5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B406B-681B-427F-85C9-C8403D90C3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6408D86-E691-4B86-B13A-EA1F4FC11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13545-308C-43D8-8689-BD7A1F98E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CC61FE5-F2A2-4955-87E8-E4B3526B01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B90C3-E595-4402-8A07-7227627590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AC7E6-597C-400E-835A-1FBB17C277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91613-A5B2-4E32-9718-AA0858FEE9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CB8933-54D7-48F1-97D3-52D5460BC1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8EE2C-17D5-4B50-BF6B-8DFE649455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0720CCC-4763-40BB-968C-704B87A6A0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pPr>
              <a:defRPr/>
            </a:pPr>
            <a:fld id="{26FA6F48-2E8B-42EB-ACE5-8ED358A62C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8842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842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EBE43EF-75AA-484F-97F4-AF9FFFA63A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3" r:id="rId2"/>
    <p:sldLayoutId id="2147483704" r:id="rId3"/>
    <p:sldLayoutId id="2147483705" r:id="rId4"/>
    <p:sldLayoutId id="2147483707" r:id="rId5"/>
    <p:sldLayoutId id="2147483708" r:id="rId6"/>
    <p:sldLayoutId id="2147483713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7CCA22-720B-4C25-96CF-A4D75E097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12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E067239-A927-4C35-B125-E413AFBBD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2740-4A9A-4372-A7F9-12AB9810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752B2-69EA-4BF8-BC1F-D162B9B6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30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A non-negative random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b="0" dirty="0"/>
                  <a:t> is said to be exponentially distributed with parameter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/>
                  <a:t> if: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PDF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is given by: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 r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072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Distribution: Memoryless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/>
                  <a:t> has memoryless property i.e.</a:t>
                </a:r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    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                         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                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44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457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/>
                  <a:t>be a non-negative continuous random variable with pdf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b="0" dirty="0"/>
                  <a:t> and complementary </a:t>
                </a:r>
                <a:r>
                  <a:rPr lang="en-US" sz="2400" b="0" dirty="0" err="1"/>
                  <a:t>cdf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/>
                  <a:t>, Hazard (or failure) rate is defined as</a:t>
                </a:r>
                <a:r>
                  <a:rPr lang="en-US" sz="2400" dirty="0"/>
                  <a:t>:</a:t>
                </a:r>
                <a:endParaRPr lang="en-US" sz="2400" b="0" dirty="0"/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dirty="0"/>
                  <a:t>It is used to determine if something failed in interval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 given that no failure occurred until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 r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625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 Rate of Exponential Dist.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b="0" dirty="0"/>
                  <a:t>A continuous non-negative random variable has a constant hazard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en-US" sz="2000" b="0" dirty="0"/>
                  <a:t> if and only if it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 random variable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/>
                  <a:t>Proof: 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𝑑𝑢</m:t>
                                </m:r>
                              </m:e>
                            </m:nary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720" b="-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547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running track is 1 km long. Two runners start on it at the same time.  The speed of the runner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=1,2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are independent. Assuming that means of the speeds are 20km/</a:t>
                </a:r>
                <a:r>
                  <a:rPr lang="en-US" sz="2000" dirty="0" err="1"/>
                  <a:t>hr</a:t>
                </a:r>
                <a:r>
                  <a:rPr lang="en-US" sz="2000" dirty="0"/>
                  <a:t> and 22km/</a:t>
                </a:r>
                <a:r>
                  <a:rPr lang="en-US" sz="2000" dirty="0" err="1"/>
                  <a:t>hr</a:t>
                </a:r>
                <a:r>
                  <a:rPr lang="en-US" sz="2000" dirty="0"/>
                  <a:t> the two runners respectively. What is the probability that runner 1 wins the race?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0.476</m:t>
                    </m:r>
                  </m:oMath>
                </a14:m>
                <a:endParaRPr lang="en-US" sz="20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720" t="-651" r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866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Memory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0" dirty="0"/>
                  <a:t> be another non-negative random variable that is independent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b="0" dirty="0"/>
                  <a:t>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000" b="1" dirty="0"/>
                  <a:t>Proof: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/>
                  <a:t>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Erlang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5811A-3DA2-43A4-AC6D-EF0EF2574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458200" cy="4683125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972412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2502</TotalTime>
  <Words>425</Words>
  <Application>Microsoft Office PowerPoint</Application>
  <PresentationFormat>On-screen Show (4:3)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Cambria Math</vt:lpstr>
      <vt:lpstr>Garamond</vt:lpstr>
      <vt:lpstr>Wingdings</vt:lpstr>
      <vt:lpstr>Edge</vt:lpstr>
      <vt:lpstr>Lecture 12</vt:lpstr>
      <vt:lpstr>Exponential Distribution</vt:lpstr>
      <vt:lpstr>Exponential Distribution: Memoryless</vt:lpstr>
      <vt:lpstr>Hazard Rate</vt:lpstr>
      <vt:lpstr>Hazard Rate of Exponential Dist.</vt:lpstr>
      <vt:lpstr>Example</vt:lpstr>
      <vt:lpstr>Strong Memory Property</vt:lpstr>
      <vt:lpstr>Erlang Distribution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John Wu</dc:creator>
  <cp:lastModifiedBy>Ashesh Kumar Sinha</cp:lastModifiedBy>
  <cp:revision>458</cp:revision>
  <cp:lastPrinted>2016-08-18T02:31:23Z</cp:lastPrinted>
  <dcterms:created xsi:type="dcterms:W3CDTF">2001-08-22T23:12:03Z</dcterms:created>
  <dcterms:modified xsi:type="dcterms:W3CDTF">2018-09-28T18:27:51Z</dcterms:modified>
</cp:coreProperties>
</file>