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7"/>
  </p:notesMasterIdLst>
  <p:handoutMasterIdLst>
    <p:handoutMasterId r:id="rId18"/>
  </p:handoutMasterIdLst>
  <p:sldIdLst>
    <p:sldId id="311" r:id="rId2"/>
    <p:sldId id="349" r:id="rId3"/>
    <p:sldId id="338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CCFF"/>
    <a:srgbClr val="0000FF"/>
    <a:srgbClr val="CC0000"/>
    <a:srgbClr val="FF6699"/>
    <a:srgbClr val="FF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4" autoAdjust="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notesViewPr>
    <p:cSldViewPr>
      <p:cViewPr varScale="1">
        <p:scale>
          <a:sx n="70" d="100"/>
          <a:sy n="70" d="100"/>
        </p:scale>
        <p:origin x="-960" y="-102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1DF175D9-B704-44FD-832E-3B7B02968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BEFE61CE-7995-4F9D-A759-7AA3DE08B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859D08-3D89-421F-842F-7A5541534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C0716-7840-4BC7-AC05-8CE3FC9281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DD757B6-89B7-426C-8ABB-4BBA7D8B5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B406B-681B-427F-85C9-C8403D90C3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6408D86-E691-4B86-B13A-EA1F4FC11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13545-308C-43D8-8689-BD7A1F98E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C61FE5-F2A2-4955-87E8-E4B3526B0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B90C3-E595-4402-8A07-7227627590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AC7E6-597C-400E-835A-1FBB17C27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91613-A5B2-4E32-9718-AA0858FEE9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CB8933-54D7-48F1-97D3-52D5460BC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8EE2C-17D5-4B50-BF6B-8DFE64945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720CCC-4763-40BB-968C-704B87A6A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>
              <a:defRPr/>
            </a:pPr>
            <a:fld id="{26FA6F48-2E8B-42EB-ACE5-8ED358A62C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842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EBE43EF-75AA-484F-97F4-AF9FFFA63A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7" r:id="rId5"/>
    <p:sldLayoutId id="2147483708" r:id="rId6"/>
    <p:sldLayoutId id="2147483713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7CCA22-720B-4C25-96CF-A4D75E097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E067239-A927-4C35-B125-E413AFBBD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Continuous Time Markov Chains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2740-4A9A-4372-A7F9-12AB9810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52B2-69EA-4BF8-BC1F-D162B9B6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30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718F-5E45-4F61-855C-F7161517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and Transition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0D355-4CB3-47DA-A141-121408924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307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0D355-4CB3-47DA-A141-121408924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307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BA178-1BF5-4668-BE21-B7F395F8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D607-CB38-4F1E-AACA-7C85C0F9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221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A718F-5E45-4F61-855C-F716151728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A718F-5E45-4F61-855C-F71615172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15" t="-9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0D355-4CB3-47DA-A141-121408924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307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200" dirty="0"/>
                  <a:t> is a CTMC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We define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 algn="ctr">
                  <a:buNone/>
                </a:pPr>
                <a:r>
                  <a:rPr lang="en-US" sz="2200" dirty="0">
                    <a:solidFill>
                      <a:srgbClr val="FF0000"/>
                    </a:solidFill>
                  </a:rPr>
                  <a:t>What is the row sum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0D355-4CB3-47DA-A141-121408924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30725"/>
              </a:xfrm>
              <a:blipFill>
                <a:blip r:embed="rId3"/>
                <a:stretch>
                  <a:fillRect l="-91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BA178-1BF5-4668-BE21-B7F395F8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D607-CB38-4F1E-AACA-7C85C0F9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025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7DF0-0531-4720-B28A-A8C41069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Example 2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79A13-FB0F-428F-B8E3-EDA7364BA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cs typeface="Calibri" panose="020F0502020204030204" pitchFamily="34" charset="0"/>
                  </a:rPr>
                  <a:t>Consider a machine shop that has two machines that are independent, identical, and can be up or down. If machine is up, it fails after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cs typeface="Calibri" panose="020F0502020204030204" pitchFamily="34" charset="0"/>
                  </a:rPr>
                  <a:t> amount of time. If it is down, it is repaired in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cs typeface="Calibri" panose="020F0502020204030204" pitchFamily="34" charset="0"/>
                  </a:rPr>
                  <a:t> amount of time by dedicated repairman for each machine. The successive up and down times are </a:t>
                </a:r>
                <a:r>
                  <a:rPr lang="en-US" sz="2000" dirty="0" err="1">
                    <a:cs typeface="Calibri" panose="020F0502020204030204" pitchFamily="34" charset="0"/>
                  </a:rPr>
                  <a:t>iid</a:t>
                </a:r>
                <a:r>
                  <a:rPr lang="en-US" sz="2000" dirty="0">
                    <a:cs typeface="Calibri" panose="020F050202020403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0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cs typeface="Calibri" panose="020F0502020204030204" pitchFamily="34" charset="0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𝑿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  <m:r>
                      <a:rPr lang="en-US" sz="20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𝐒</m:t>
                    </m:r>
                  </m:oMath>
                </a14:m>
                <a:r>
                  <a:rPr lang="en-US" sz="2000" b="1" dirty="0">
                    <a:cs typeface="Calibri" panose="020F0502020204030204" pitchFamily="34" charset="0"/>
                  </a:rPr>
                  <a:t>? </a:t>
                </a:r>
              </a:p>
              <a:p>
                <a:pPr marL="0" indent="0">
                  <a:buNone/>
                </a:pPr>
                <a:endParaRPr lang="en-US" sz="2000" b="1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000" b="1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cs typeface="Calibri" panose="020F0502020204030204" pitchFamily="34" charset="0"/>
                  </a:rPr>
                  <a:t>What is state transition diagram with rates?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cs typeface="Calibri" panose="020F0502020204030204" pitchFamily="34" charset="0"/>
                  </a:rPr>
                  <a:t>Define generator matrix Q. 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79A13-FB0F-428F-B8E3-EDA7364BA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673" r="-1407" b="-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F355F-C222-427A-943C-FB4CB475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F7FD6-ED5C-4437-9DB6-2D5CD3D1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946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7DF0-0531-4720-B28A-A8C41069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Example 2 Modified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79A13-FB0F-428F-B8E3-EDA7364BA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cs typeface="Calibri" panose="020F0502020204030204" pitchFamily="34" charset="0"/>
                  </a:rPr>
                  <a:t> Define generator matrix Q. 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Calibri" panose="020F0502020204030204" pitchFamily="34" charset="0"/>
                  </a:rPr>
                  <a:t>What happens when there is only one repairman? How does transition diagram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n-US" sz="2000" dirty="0">
                    <a:cs typeface="Calibri" panose="020F0502020204030204" pitchFamily="34" charset="0"/>
                  </a:rPr>
                  <a:t> changes?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79A13-FB0F-428F-B8E3-EDA7364BA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F355F-C222-427A-943C-FB4CB475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F7FD6-ED5C-4437-9DB6-2D5CD3D1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068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7DF0-0531-4720-B28A-A8C41069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Birth vs Death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9A13-FB0F-428F-B8E3-EDA7364B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cs typeface="Calibri" panose="020F0502020204030204" pitchFamily="34" charset="0"/>
              </a:rPr>
              <a:t>Pure Birth Process</a:t>
            </a:r>
          </a:p>
          <a:p>
            <a:pPr marL="0" indent="0">
              <a:buNone/>
            </a:pPr>
            <a:r>
              <a:rPr lang="en-US" sz="2000" dirty="0"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cs typeface="Calibri" panose="020F0502020204030204" pitchFamily="34" charset="0"/>
              </a:rPr>
              <a:t>Pure Death Process</a:t>
            </a:r>
          </a:p>
          <a:p>
            <a:pPr marL="0" indent="0">
              <a:buNone/>
            </a:pPr>
            <a:endParaRPr lang="en-US" sz="2000" dirty="0"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F355F-C222-427A-943C-FB4CB475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F7FD6-ED5C-4437-9DB6-2D5CD3D1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2480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7DF0-0531-4720-B28A-A8C41069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Stockbroker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9A13-FB0F-428F-B8E3-EDA7364B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cs typeface="Calibri" panose="020F0502020204030204" pitchFamily="34" charset="0"/>
              </a:rPr>
              <a:t>A stockbroker is working on 3 portfolios: a, b, c. On average, he spends 1 week, 2 weeks and 1.5 weeks on a, b, c, respectively (exponentially distributed).  When he finishes working a, he flips a coin to decide either b or c to work on. When he finishes working on b or c, he flips two coins. If he gets at least one head, then he will work on a. Otherwise, he will work on the other b or c. </a:t>
            </a:r>
          </a:p>
          <a:p>
            <a:pPr marL="0" indent="0">
              <a:buNone/>
            </a:pPr>
            <a:endParaRPr lang="en-US" sz="20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cs typeface="Calibri" panose="020F0502020204030204" pitchFamily="34" charset="0"/>
              </a:rPr>
              <a:t>Define a stochastic process based on this process as a CTMC. </a:t>
            </a:r>
          </a:p>
          <a:p>
            <a:pPr marL="0" indent="0">
              <a:buNone/>
            </a:pPr>
            <a:endParaRPr lang="en-US" sz="2000" b="1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cs typeface="Calibri" panose="020F0502020204030204" pitchFamily="34" charset="0"/>
              </a:rPr>
              <a:t>Generate the Q and P matrices. </a:t>
            </a:r>
          </a:p>
          <a:p>
            <a:pPr marL="0" indent="0">
              <a:buNone/>
            </a:pPr>
            <a:endParaRPr lang="en-US" sz="2000" b="1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F355F-C222-427A-943C-FB4CB475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F7FD6-ED5C-4437-9DB6-2D5CD3D1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573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Sojourn Time and Transitions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400" dirty="0"/>
                  <a:t> be the time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change in state or transition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th Sojourn time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number of transitions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≥0: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44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601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Time Markov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The stochastic process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400" b="0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400" dirty="0"/>
                  <a:t> is called CTMC if it has a countable state-space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, and the sequence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r>
                  <a:rPr lang="en-US" sz="2400" dirty="0"/>
                  <a:t> satisfies 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    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400" dirty="0"/>
                  <a:t> is a stochastic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&lt;∞,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542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7DF0-0531-4720-B28A-A8C41069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79A13-FB0F-428F-B8E3-EDA7364BA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cs typeface="Calibri" panose="020F0502020204030204" pitchFamily="34" charset="0"/>
                  </a:rPr>
                  <a:t>Consider a machine that can be up or down. If machine is up, it fails after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cs typeface="Calibri" panose="020F0502020204030204" pitchFamily="34" charset="0"/>
                  </a:rPr>
                  <a:t> amount of time. If it is down, it is repaired in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cs typeface="Calibri" panose="020F0502020204030204" pitchFamily="34" charset="0"/>
                  </a:rPr>
                  <a:t> amount of time. The successive up and down times are </a:t>
                </a:r>
                <a:r>
                  <a:rPr lang="en-US" sz="2000" dirty="0" err="1">
                    <a:cs typeface="Calibri" panose="020F0502020204030204" pitchFamily="34" charset="0"/>
                  </a:rPr>
                  <a:t>iid</a:t>
                </a:r>
                <a:r>
                  <a:rPr lang="en-US" sz="2000" dirty="0">
                    <a:cs typeface="Calibri" panose="020F050202020403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0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Calibri" panose="020F0502020204030204" pitchFamily="34" charset="0"/>
                  </a:rPr>
                  <a:t>Is this system a CTMC? 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Calibri" panose="020F0502020204030204" pitchFamily="34" charset="0"/>
                  </a:rPr>
                  <a:t>Define X(t), S, and P. 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Calibri" panose="020F0502020204030204" pitchFamily="34" charset="0"/>
                  </a:rPr>
                  <a:t>What is the probability that the machine is up after 10 hours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2000" dirty="0">
                    <a:cs typeface="Calibri" panose="020F0502020204030204" pitchFamily="34" charset="0"/>
                  </a:rPr>
                  <a:t>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79A13-FB0F-428F-B8E3-EDA7364BA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F355F-C222-427A-943C-FB4CB475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F7FD6-ED5C-4437-9DB6-2D5CD3D1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060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Process as CTMC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400" b="0" dirty="0"/>
                  <a:t> be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0" dirty="0"/>
                  <a:t>State </a:t>
                </a:r>
                <a:r>
                  <a:rPr lang="en-US" sz="2400" dirty="0"/>
                  <a:t>space: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{0,1,2,…}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process stays in a particular state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amount  of time, also independent of history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798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718F-5E45-4F61-855C-F7161517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0D355-4CB3-47DA-A141-121408924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A CTMC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400" dirty="0"/>
                  <a:t> with state-space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has Markov property at each time point, i.e.,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It is time homogeneous, i.e.,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0D355-4CB3-47DA-A141-121408924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BA178-1BF5-4668-BE21-B7F395F8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D607-CB38-4F1E-AACA-7C85C0F9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858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718F-5E45-4F61-855C-F7161517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0D355-4CB3-47DA-A141-121408924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A CTMC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400" dirty="0"/>
                  <a:t> is completely described by its initial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the set of transition probability matrices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   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is hard to specify, we use parameters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to replace it.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0D355-4CB3-47DA-A141-121408924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BA178-1BF5-4668-BE21-B7F395F8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D607-CB38-4F1E-AACA-7C85C0F9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685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718F-5E45-4F61-855C-F7161517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Matrix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0D355-4CB3-47DA-A141-121408924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system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jumps to system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Let system is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at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And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is scheduled to happen at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0D355-4CB3-47DA-A141-121408924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BA178-1BF5-4668-BE21-B7F395F8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D607-CB38-4F1E-AACA-7C85C0F9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DA248E-C72D-4C3C-BA9B-403299223937}"/>
                  </a:ext>
                </a:extLst>
              </p:cNvPr>
              <p:cNvSpPr txBox="1"/>
              <p:nvPr/>
            </p:nvSpPr>
            <p:spPr>
              <a:xfrm>
                <a:off x="1524000" y="5562600"/>
                <a:ext cx="62484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Next we will look into how to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DA248E-C72D-4C3C-BA9B-403299223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562600"/>
                <a:ext cx="6248400" cy="381000"/>
              </a:xfrm>
              <a:prstGeom prst="rect">
                <a:avLst/>
              </a:prstGeom>
              <a:blipFill>
                <a:blip r:embed="rId3"/>
                <a:stretch>
                  <a:fillRect t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13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718F-5E45-4F61-855C-F7161517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Matrix 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0D355-4CB3-47DA-A141-121408924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200" dirty="0"/>
                  <a:t>Step 1: Construct a system with countable state space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={0,1,2,…}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Step 2: Identify trigger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Time to first move out of state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Step 3: To verify the distributional and independence assumptions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200" dirty="0"/>
                  <a:t> and the transition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/>
                  <a:t> then state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 is absorbing state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0D355-4CB3-47DA-A141-121408924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30725"/>
              </a:xfrm>
              <a:blipFill>
                <a:blip r:embed="rId2"/>
                <a:stretch>
                  <a:fillRect l="-912" t="-808" r="-211" b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BA178-1BF5-4668-BE21-B7F395F8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D607-CB38-4F1E-AACA-7C85C0F9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247253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3698</TotalTime>
  <Words>1039</Words>
  <Application>Microsoft Office PowerPoint</Application>
  <PresentationFormat>On-screen Show (4:3)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Cambria Math</vt:lpstr>
      <vt:lpstr>Garamond</vt:lpstr>
      <vt:lpstr>Wingdings</vt:lpstr>
      <vt:lpstr>Edge</vt:lpstr>
      <vt:lpstr>Lecture 14</vt:lpstr>
      <vt:lpstr>Sojourn Time and Transitions</vt:lpstr>
      <vt:lpstr>Continuous Time Markov Chain</vt:lpstr>
      <vt:lpstr>Example</vt:lpstr>
      <vt:lpstr>Poisson Process as CTMC</vt:lpstr>
      <vt:lpstr>Markov Property</vt:lpstr>
      <vt:lpstr>Joint Distribution</vt:lpstr>
      <vt:lpstr>Generator Matrix Q</vt:lpstr>
      <vt:lpstr>Generator Matrix Q</vt:lpstr>
      <vt:lpstr>Q and Transition Probability</vt:lpstr>
      <vt:lpstr>What is q_(i,i)?</vt:lpstr>
      <vt:lpstr>Machine Example 2 </vt:lpstr>
      <vt:lpstr>Machine Example 2 Modified </vt:lpstr>
      <vt:lpstr>Pure Birth vs Death Process</vt:lpstr>
      <vt:lpstr>Stockbroker Example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John Wu</dc:creator>
  <cp:lastModifiedBy>Ashesh Kumar Sinha</cp:lastModifiedBy>
  <cp:revision>564</cp:revision>
  <cp:lastPrinted>2016-08-18T02:31:23Z</cp:lastPrinted>
  <dcterms:created xsi:type="dcterms:W3CDTF">2001-08-22T23:12:03Z</dcterms:created>
  <dcterms:modified xsi:type="dcterms:W3CDTF">2018-10-07T14:58:34Z</dcterms:modified>
</cp:coreProperties>
</file>