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8"/>
  </p:notesMasterIdLst>
  <p:handoutMasterIdLst>
    <p:handoutMasterId r:id="rId9"/>
  </p:handoutMasterIdLst>
  <p:sldIdLst>
    <p:sldId id="311" r:id="rId2"/>
    <p:sldId id="338" r:id="rId3"/>
    <p:sldId id="339" r:id="rId4"/>
    <p:sldId id="340" r:id="rId5"/>
    <p:sldId id="341" r:id="rId6"/>
    <p:sldId id="342" r:id="rId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9CCFF"/>
    <a:srgbClr val="0000FF"/>
    <a:srgbClr val="CC0000"/>
    <a:srgbClr val="FF6699"/>
    <a:srgbClr val="FF99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64" autoAdjust="0"/>
  </p:normalViewPr>
  <p:slideViewPr>
    <p:cSldViewPr>
      <p:cViewPr varScale="1">
        <p:scale>
          <a:sx n="82" d="100"/>
          <a:sy n="82" d="100"/>
        </p:scale>
        <p:origin x="147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792"/>
    </p:cViewPr>
  </p:sorterViewPr>
  <p:notesViewPr>
    <p:cSldViewPr>
      <p:cViewPr varScale="1">
        <p:scale>
          <a:sx n="70" d="100"/>
          <a:sy n="70" d="100"/>
        </p:scale>
        <p:origin x="-960" y="-102"/>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9" tIns="48318" rIns="96639" bIns="48318" numCol="1" anchor="t" anchorCtr="0" compatLnSpc="1">
            <a:prstTxWarp prst="textNoShape">
              <a:avLst/>
            </a:prstTxWarp>
          </a:bodyPr>
          <a:lstStyle>
            <a:lvl1pPr>
              <a:defRPr sz="1300" smtClean="0">
                <a:latin typeface="Arial Narrow" pitchFamily="34" charset="0"/>
              </a:defRPr>
            </a:lvl1pPr>
          </a:lstStyle>
          <a:p>
            <a:pPr>
              <a:defRPr/>
            </a:pPr>
            <a:endParaRPr lang="en-US"/>
          </a:p>
        </p:txBody>
      </p:sp>
      <p:sp>
        <p:nvSpPr>
          <p:cNvPr id="129027" name="Rectangle 3"/>
          <p:cNvSpPr>
            <a:spLocks noGrp="1" noChangeArrowheads="1"/>
          </p:cNvSpPr>
          <p:nvPr>
            <p:ph type="dt" sz="quarter" idx="1"/>
          </p:nvPr>
        </p:nvSpPr>
        <p:spPr bwMode="auto">
          <a:xfrm>
            <a:off x="4143587" y="0"/>
            <a:ext cx="3169920" cy="480060"/>
          </a:xfrm>
          <a:prstGeom prst="rect">
            <a:avLst/>
          </a:prstGeom>
          <a:noFill/>
          <a:ln w="9525">
            <a:noFill/>
            <a:miter lim="800000"/>
            <a:headEnd/>
            <a:tailEnd/>
          </a:ln>
          <a:effectLst/>
        </p:spPr>
        <p:txBody>
          <a:bodyPr vert="horz" wrap="square" lIns="96639" tIns="48318" rIns="96639" bIns="48318" numCol="1" anchor="t" anchorCtr="0" compatLnSpc="1">
            <a:prstTxWarp prst="textNoShape">
              <a:avLst/>
            </a:prstTxWarp>
          </a:bodyPr>
          <a:lstStyle>
            <a:lvl1pPr algn="r">
              <a:defRPr sz="1300" smtClean="0">
                <a:latin typeface="Arial Narrow" pitchFamily="34" charset="0"/>
              </a:defRPr>
            </a:lvl1pPr>
          </a:lstStyle>
          <a:p>
            <a:pPr>
              <a:defRPr/>
            </a:pPr>
            <a:endParaRPr lang="en-US"/>
          </a:p>
        </p:txBody>
      </p:sp>
      <p:sp>
        <p:nvSpPr>
          <p:cNvPr id="129028" name="Rectangle 4"/>
          <p:cNvSpPr>
            <a:spLocks noGrp="1" noChangeArrowheads="1"/>
          </p:cNvSpPr>
          <p:nvPr>
            <p:ph type="ftr" sz="quarter" idx="2"/>
          </p:nvPr>
        </p:nvSpPr>
        <p:spPr bwMode="auto">
          <a:xfrm>
            <a:off x="0" y="9119474"/>
            <a:ext cx="3169920" cy="480060"/>
          </a:xfrm>
          <a:prstGeom prst="rect">
            <a:avLst/>
          </a:prstGeom>
          <a:noFill/>
          <a:ln w="9525">
            <a:noFill/>
            <a:miter lim="800000"/>
            <a:headEnd/>
            <a:tailEnd/>
          </a:ln>
          <a:effectLst/>
        </p:spPr>
        <p:txBody>
          <a:bodyPr vert="horz" wrap="square" lIns="96639" tIns="48318" rIns="96639" bIns="48318" numCol="1" anchor="b" anchorCtr="0" compatLnSpc="1">
            <a:prstTxWarp prst="textNoShape">
              <a:avLst/>
            </a:prstTxWarp>
          </a:bodyPr>
          <a:lstStyle>
            <a:lvl1pPr>
              <a:defRPr sz="1300" smtClean="0">
                <a:latin typeface="Arial Narrow" pitchFamily="34" charset="0"/>
              </a:defRPr>
            </a:lvl1pPr>
          </a:lstStyle>
          <a:p>
            <a:pPr>
              <a:defRPr/>
            </a:pPr>
            <a:endParaRPr lang="en-US"/>
          </a:p>
        </p:txBody>
      </p:sp>
      <p:sp>
        <p:nvSpPr>
          <p:cNvPr id="129029" name="Rectangle 5"/>
          <p:cNvSpPr>
            <a:spLocks noGrp="1" noChangeArrowheads="1"/>
          </p:cNvSpPr>
          <p:nvPr>
            <p:ph type="sldNum" sz="quarter" idx="3"/>
          </p:nvPr>
        </p:nvSpPr>
        <p:spPr bwMode="auto">
          <a:xfrm>
            <a:off x="4143587" y="9119474"/>
            <a:ext cx="3169920" cy="480060"/>
          </a:xfrm>
          <a:prstGeom prst="rect">
            <a:avLst/>
          </a:prstGeom>
          <a:noFill/>
          <a:ln w="9525">
            <a:noFill/>
            <a:miter lim="800000"/>
            <a:headEnd/>
            <a:tailEnd/>
          </a:ln>
          <a:effectLst/>
        </p:spPr>
        <p:txBody>
          <a:bodyPr vert="horz" wrap="square" lIns="96639" tIns="48318" rIns="96639" bIns="48318" numCol="1" anchor="b" anchorCtr="0" compatLnSpc="1">
            <a:prstTxWarp prst="textNoShape">
              <a:avLst/>
            </a:prstTxWarp>
          </a:bodyPr>
          <a:lstStyle>
            <a:lvl1pPr algn="r">
              <a:defRPr sz="1300" smtClean="0">
                <a:latin typeface="Arial Narrow" pitchFamily="34" charset="0"/>
              </a:defRPr>
            </a:lvl1pPr>
          </a:lstStyle>
          <a:p>
            <a:pPr>
              <a:defRPr/>
            </a:pPr>
            <a:fld id="{1DF175D9-B704-44FD-832E-3B7B02968997}" type="slidenum">
              <a:rPr lang="en-US"/>
              <a:pPr>
                <a:defRPr/>
              </a:pPr>
              <a:t>‹#›</a:t>
            </a:fld>
            <a:endParaRPr lang="en-US"/>
          </a:p>
        </p:txBody>
      </p:sp>
    </p:spTree>
    <p:extLst>
      <p:ext uri="{BB962C8B-B14F-4D97-AF65-F5344CB8AC3E}">
        <p14:creationId xmlns:p14="http://schemas.microsoft.com/office/powerpoint/2010/main" val="1196404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1418" tIns="45710" rIns="91418" bIns="45710" numCol="1" anchor="t" anchorCtr="0" compatLnSpc="1">
            <a:prstTxWarp prst="textNoShape">
              <a:avLst/>
            </a:prstTxWarp>
          </a:bodyPr>
          <a:lstStyle>
            <a:lvl1pPr defTabSz="914456">
              <a:defRPr sz="1200" smtClean="0">
                <a:latin typeface="Arial Narrow" pitchFamily="34" charset="0"/>
              </a:defRPr>
            </a:lvl1pPr>
          </a:lstStyle>
          <a:p>
            <a:pPr>
              <a:defRPr/>
            </a:pPr>
            <a:endParaRPr lang="en-US"/>
          </a:p>
        </p:txBody>
      </p:sp>
      <p:sp>
        <p:nvSpPr>
          <p:cNvPr id="134147"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1418" tIns="45710" rIns="91418" bIns="45710" numCol="1" anchor="t" anchorCtr="0" compatLnSpc="1">
            <a:prstTxWarp prst="textNoShape">
              <a:avLst/>
            </a:prstTxWarp>
          </a:bodyPr>
          <a:lstStyle>
            <a:lvl1pPr algn="r" defTabSz="914456">
              <a:defRPr sz="1200" smtClean="0">
                <a:latin typeface="Arial Narrow" pitchFamily="34"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134149"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1418" tIns="45710" rIns="91418" bIns="4571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4150"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1418" tIns="45710" rIns="91418" bIns="45710" numCol="1" anchor="b" anchorCtr="0" compatLnSpc="1">
            <a:prstTxWarp prst="textNoShape">
              <a:avLst/>
            </a:prstTxWarp>
          </a:bodyPr>
          <a:lstStyle>
            <a:lvl1pPr defTabSz="914456">
              <a:defRPr sz="1200" smtClean="0">
                <a:latin typeface="Arial Narrow" pitchFamily="34" charset="0"/>
              </a:defRPr>
            </a:lvl1pPr>
          </a:lstStyle>
          <a:p>
            <a:pPr>
              <a:defRPr/>
            </a:pPr>
            <a:endParaRPr lang="en-US"/>
          </a:p>
        </p:txBody>
      </p:sp>
      <p:sp>
        <p:nvSpPr>
          <p:cNvPr id="134151"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1418" tIns="45710" rIns="91418" bIns="45710" numCol="1" anchor="b" anchorCtr="0" compatLnSpc="1">
            <a:prstTxWarp prst="textNoShape">
              <a:avLst/>
            </a:prstTxWarp>
          </a:bodyPr>
          <a:lstStyle>
            <a:lvl1pPr algn="r" defTabSz="914456">
              <a:defRPr sz="1200" smtClean="0">
                <a:latin typeface="Arial Narrow" pitchFamily="34" charset="0"/>
              </a:defRPr>
            </a:lvl1pPr>
          </a:lstStyle>
          <a:p>
            <a:pPr>
              <a:defRPr/>
            </a:pPr>
            <a:fld id="{BEFE61CE-7995-4F9D-A759-7AA3DE08BBD2}" type="slidenum">
              <a:rPr lang="en-US"/>
              <a:pPr>
                <a:defRPr/>
              </a:pPr>
              <a:t>‹#›</a:t>
            </a:fld>
            <a:endParaRPr lang="en-US"/>
          </a:p>
        </p:txBody>
      </p:sp>
    </p:spTree>
    <p:extLst>
      <p:ext uri="{BB962C8B-B14F-4D97-AF65-F5344CB8AC3E}">
        <p14:creationId xmlns:p14="http://schemas.microsoft.com/office/powerpoint/2010/main" val="14221667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189442"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18944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smtClean="0"/>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a:prstGeom prst="rect">
            <a:avLst/>
          </a:prstGeom>
        </p:spPr>
        <p:txBody>
          <a:bodyPr/>
          <a:lstStyle>
            <a:lvl1pPr algn="ctr">
              <a:defRPr sz="1100" smtClean="0"/>
            </a:lvl1pPr>
          </a:lstStyle>
          <a:p>
            <a:pPr>
              <a:defRPr/>
            </a:pPr>
            <a:endParaRPr lang="en-US" altLang="en-US" dirty="0"/>
          </a:p>
          <a:p>
            <a:pPr>
              <a:defRPr/>
            </a:pPr>
            <a:r>
              <a:rPr lang="en-US" altLang="en-US" dirty="0"/>
              <a:t>IMSE 866 Applied Stochastic Processes</a:t>
            </a:r>
          </a:p>
        </p:txBody>
      </p:sp>
      <p:sp>
        <p:nvSpPr>
          <p:cNvPr id="8" name="Rectangle 6"/>
          <p:cNvSpPr>
            <a:spLocks noGrp="1" noChangeArrowheads="1"/>
          </p:cNvSpPr>
          <p:nvPr>
            <p:ph type="sldNum" sz="quarter" idx="12"/>
          </p:nvPr>
        </p:nvSpPr>
        <p:spPr/>
        <p:txBody>
          <a:bodyPr/>
          <a:lstStyle>
            <a:lvl1pPr>
              <a:defRPr smtClean="0"/>
            </a:lvl1pPr>
          </a:lstStyle>
          <a:p>
            <a:pPr>
              <a:defRPr/>
            </a:pPr>
            <a:fld id="{53859D08-3D89-421F-842F-7A5541534F9F}"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BCC0716-7840-4BC7-AC05-8CE3FC928123}" type="slidenum">
              <a:rPr lang="en-US" altLang="en-US"/>
              <a:pPr>
                <a:defRPr/>
              </a:pPr>
              <a:t>‹#›</a:t>
            </a:fld>
            <a:endParaRPr lang="en-US" altLang="en-US"/>
          </a:p>
        </p:txBody>
      </p:sp>
      <p:sp>
        <p:nvSpPr>
          <p:cNvPr id="7" name="Rectangle 5">
            <a:extLst>
              <a:ext uri="{FF2B5EF4-FFF2-40B4-BE49-F238E27FC236}">
                <a16:creationId xmlns:a16="http://schemas.microsoft.com/office/drawing/2014/main" id="{9DD757B6-89B7-426C-8ABB-4BBA7D8B592D}"/>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5FB406B-681B-427F-85C9-C8403D90C379}" type="slidenum">
              <a:rPr lang="en-US" altLang="en-US"/>
              <a:pPr>
                <a:defRPr/>
              </a:pPr>
              <a:t>‹#›</a:t>
            </a:fld>
            <a:endParaRPr lang="en-US" altLang="en-US"/>
          </a:p>
        </p:txBody>
      </p:sp>
      <p:sp>
        <p:nvSpPr>
          <p:cNvPr id="7" name="Rectangle 5">
            <a:extLst>
              <a:ext uri="{FF2B5EF4-FFF2-40B4-BE49-F238E27FC236}">
                <a16:creationId xmlns:a16="http://schemas.microsoft.com/office/drawing/2014/main" id="{56408D86-E691-4B86-B13A-EA1F4FC11569}"/>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B213545-308C-43D8-8689-BD7A1F98E348}" type="slidenum">
              <a:rPr lang="en-US" altLang="en-US"/>
              <a:pPr>
                <a:defRPr/>
              </a:pPr>
              <a:t>‹#›</a:t>
            </a:fld>
            <a:endParaRPr lang="en-US" altLang="en-US"/>
          </a:p>
        </p:txBody>
      </p:sp>
      <p:sp>
        <p:nvSpPr>
          <p:cNvPr id="8" name="Rectangle 5">
            <a:extLst>
              <a:ext uri="{FF2B5EF4-FFF2-40B4-BE49-F238E27FC236}">
                <a16:creationId xmlns:a16="http://schemas.microsoft.com/office/drawing/2014/main" id="{ACC61FE5-F2A2-4955-87E8-E4B3526B013D}"/>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11CB90C3-E595-4402-8A07-722762759065}" type="slidenum">
              <a:rPr lang="en-US" altLang="en-US"/>
              <a:pPr>
                <a:defRPr/>
              </a:pPr>
              <a:t>‹#›</a:t>
            </a:fld>
            <a:endParaRPr lang="en-US" altLang="en-US"/>
          </a:p>
        </p:txBody>
      </p:sp>
      <p:sp>
        <p:nvSpPr>
          <p:cNvPr id="6" name="Footer Placeholder 5">
            <a:extLst>
              <a:ext uri="{FF2B5EF4-FFF2-40B4-BE49-F238E27FC236}">
                <a16:creationId xmlns:a16="http://schemas.microsoft.com/office/drawing/2014/main" id="{8E2AC7E6-597C-400E-835A-1FBB17C2770B}"/>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B2A91613-A5B2-4E32-9718-AA0858FEE936}" type="slidenum">
              <a:rPr lang="en-US" altLang="en-US"/>
              <a:pPr>
                <a:defRPr/>
              </a:pPr>
              <a:t>‹#›</a:t>
            </a:fld>
            <a:endParaRPr lang="en-US" altLang="en-US"/>
          </a:p>
        </p:txBody>
      </p:sp>
      <p:sp>
        <p:nvSpPr>
          <p:cNvPr id="5" name="Rectangle 5">
            <a:extLst>
              <a:ext uri="{FF2B5EF4-FFF2-40B4-BE49-F238E27FC236}">
                <a16:creationId xmlns:a16="http://schemas.microsoft.com/office/drawing/2014/main" id="{E4CB8933-54D7-48F1-97D3-52D5460BC112}"/>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4F8EE2C-17D5-4B50-BF6B-8DFE64945525}" type="slidenum">
              <a:rPr lang="en-US" altLang="en-US"/>
              <a:pPr>
                <a:defRPr/>
              </a:pPr>
              <a:t>‹#›</a:t>
            </a:fld>
            <a:endParaRPr lang="en-US" altLang="en-US"/>
          </a:p>
        </p:txBody>
      </p:sp>
      <p:sp>
        <p:nvSpPr>
          <p:cNvPr id="8" name="Rectangle 5">
            <a:extLst>
              <a:ext uri="{FF2B5EF4-FFF2-40B4-BE49-F238E27FC236}">
                <a16:creationId xmlns:a16="http://schemas.microsoft.com/office/drawing/2014/main" id="{70720CCC-4763-40BB-968C-704B87A6A0FD}"/>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945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88420"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defRPr>
            </a:lvl1pPr>
          </a:lstStyle>
          <a:p>
            <a:pPr>
              <a:defRPr/>
            </a:pPr>
            <a:endParaRPr lang="en-US" altLang="en-US"/>
          </a:p>
        </p:txBody>
      </p:sp>
      <p:sp>
        <p:nvSpPr>
          <p:cNvPr id="18842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pPr>
              <a:defRPr/>
            </a:pPr>
            <a:fld id="{26FA6F48-2E8B-42EB-ACE5-8ED358A62CDA}" type="slidenum">
              <a:rPr lang="en-US" altLang="en-US"/>
              <a:pPr>
                <a:defRPr/>
              </a:pPr>
              <a:t>‹#›</a:t>
            </a:fld>
            <a:endParaRPr lang="en-US" altLang="en-US"/>
          </a:p>
        </p:txBody>
      </p:sp>
      <p:sp>
        <p:nvSpPr>
          <p:cNvPr id="188423"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188424"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p>
        </p:txBody>
      </p:sp>
      <p:sp>
        <p:nvSpPr>
          <p:cNvPr id="10" name="Rectangle 5">
            <a:extLst>
              <a:ext uri="{FF2B5EF4-FFF2-40B4-BE49-F238E27FC236}">
                <a16:creationId xmlns:a16="http://schemas.microsoft.com/office/drawing/2014/main" id="{DEBE43EF-75AA-484F-97F4-AF9FFFA63A27}"/>
              </a:ext>
            </a:extLst>
          </p:cNvPr>
          <p:cNvSpPr>
            <a:spLocks noGrp="1" noChangeArrowheads="1"/>
          </p:cNvSpPr>
          <p:nvPr>
            <p:ph type="ftr" sz="quarter" idx="3"/>
          </p:nvPr>
        </p:nvSpPr>
        <p:spPr>
          <a:xfrm>
            <a:off x="3124200" y="6243638"/>
            <a:ext cx="2895600" cy="457200"/>
          </a:xfrm>
          <a:prstGeom prst="rect">
            <a:avLst/>
          </a:prstGeom>
        </p:spPr>
        <p:txBody>
          <a:bodyPr/>
          <a:lstStyle>
            <a:lvl1pPr algn="ctr">
              <a:defRPr sz="1100" smtClean="0"/>
            </a:lvl1pPr>
          </a:lstStyle>
          <a:p>
            <a:pPr>
              <a:defRPr/>
            </a:pPr>
            <a:endParaRPr lang="en-US" altLang="en-US" dirty="0"/>
          </a:p>
          <a:p>
            <a:pPr>
              <a:defRPr/>
            </a:pPr>
            <a:r>
              <a:rPr lang="en-US" altLang="en-US" dirty="0"/>
              <a:t>IMSE 866 Applied Stochastic Processes</a:t>
            </a:r>
          </a:p>
        </p:txBody>
      </p:sp>
    </p:spTree>
  </p:cSld>
  <p:clrMap bg1="lt1" tx1="dk1" bg2="lt2" tx2="dk2" accent1="accent1" accent2="accent2" accent3="accent3" accent4="accent4" accent5="accent5" accent6="accent6" hlink="hlink" folHlink="folHlink"/>
  <p:sldLayoutIdLst>
    <p:sldLayoutId id="2147483714" r:id="rId1"/>
    <p:sldLayoutId id="2147483703" r:id="rId2"/>
    <p:sldLayoutId id="2147483704" r:id="rId3"/>
    <p:sldLayoutId id="2147483705" r:id="rId4"/>
    <p:sldLayoutId id="2147483707" r:id="rId5"/>
    <p:sldLayoutId id="2147483708" r:id="rId6"/>
    <p:sldLayoutId id="2147483713" r:id="rId7"/>
  </p:sldLayoutIdLst>
  <p:hf hd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7CCA22-720B-4C25-96CF-A4D75E0979A9}"/>
              </a:ext>
            </a:extLst>
          </p:cNvPr>
          <p:cNvSpPr>
            <a:spLocks noGrp="1"/>
          </p:cNvSpPr>
          <p:nvPr>
            <p:ph type="ctrTitle"/>
          </p:nvPr>
        </p:nvSpPr>
        <p:spPr/>
        <p:txBody>
          <a:bodyPr/>
          <a:lstStyle/>
          <a:p>
            <a:r>
              <a:rPr lang="en-US" dirty="0"/>
              <a:t>Lecture 16</a:t>
            </a:r>
          </a:p>
        </p:txBody>
      </p:sp>
      <p:sp>
        <p:nvSpPr>
          <p:cNvPr id="7" name="Subtitle 6">
            <a:extLst>
              <a:ext uri="{FF2B5EF4-FFF2-40B4-BE49-F238E27FC236}">
                <a16:creationId xmlns:a16="http://schemas.microsoft.com/office/drawing/2014/main" id="{FE067239-A927-4C35-B125-E413AFBBD0E7}"/>
              </a:ext>
            </a:extLst>
          </p:cNvPr>
          <p:cNvSpPr>
            <a:spLocks noGrp="1"/>
          </p:cNvSpPr>
          <p:nvPr>
            <p:ph type="subTitle" idx="1"/>
          </p:nvPr>
        </p:nvSpPr>
        <p:spPr/>
        <p:txBody>
          <a:bodyPr/>
          <a:lstStyle/>
          <a:p>
            <a:r>
              <a:rPr lang="en-US" dirty="0"/>
              <a:t>CTMC</a:t>
            </a:r>
          </a:p>
          <a:p>
            <a:r>
              <a:rPr lang="en-US" dirty="0"/>
              <a:t>Numerical Computation</a:t>
            </a:r>
          </a:p>
        </p:txBody>
      </p:sp>
      <p:sp>
        <p:nvSpPr>
          <p:cNvPr id="5" name="Footer Placeholder 4">
            <a:extLst>
              <a:ext uri="{FF2B5EF4-FFF2-40B4-BE49-F238E27FC236}">
                <a16:creationId xmlns:a16="http://schemas.microsoft.com/office/drawing/2014/main" id="{EDF92740-4A9A-4372-A7F9-12AB98100DD0}"/>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
        <p:nvSpPr>
          <p:cNvPr id="4" name="Slide Number Placeholder 3">
            <a:extLst>
              <a:ext uri="{FF2B5EF4-FFF2-40B4-BE49-F238E27FC236}">
                <a16:creationId xmlns:a16="http://schemas.microsoft.com/office/drawing/2014/main" id="{BD2752B2-69EA-4BF8-BC1F-D162B9B68311}"/>
              </a:ext>
            </a:extLst>
          </p:cNvPr>
          <p:cNvSpPr>
            <a:spLocks noGrp="1"/>
          </p:cNvSpPr>
          <p:nvPr>
            <p:ph type="sldNum" sz="quarter" idx="12"/>
          </p:nvPr>
        </p:nvSpPr>
        <p:spPr/>
        <p:txBody>
          <a:bodyPr/>
          <a:lstStyle/>
          <a:p>
            <a:pPr>
              <a:defRPr/>
            </a:pPr>
            <a:fld id="{3BCC0716-7840-4BC7-AC05-8CE3FC928123}" type="slidenum">
              <a:rPr lang="en-US" altLang="en-US" smtClean="0"/>
              <a:pPr>
                <a:defRPr/>
              </a:pPr>
              <a:t>1</a:t>
            </a:fld>
            <a:endParaRPr lang="en-US" altLang="en-US"/>
          </a:p>
        </p:txBody>
      </p:sp>
    </p:spTree>
    <p:extLst>
      <p:ext uri="{BB962C8B-B14F-4D97-AF65-F5344CB8AC3E}">
        <p14:creationId xmlns:p14="http://schemas.microsoft.com/office/powerpoint/2010/main" val="600302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Numerical Computation of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p:txBody>
          </p:sp>
        </mc:Choice>
        <mc:Fallback>
          <p:sp>
            <p:nvSpPr>
              <p:cNvPr id="2" name="Title 1">
                <a:extLst>
                  <a:ext uri="{FF2B5EF4-FFF2-40B4-BE49-F238E27FC236}">
                    <a16:creationId xmlns:a16="http://schemas.microsoft.com/office/drawing/2014/main" id="{FCEA5988-CA6D-4EB5-A526-FF47B56B2F8F}"/>
                  </a:ext>
                </a:extLst>
              </p:cNvPr>
              <p:cNvSpPr>
                <a:spLocks noGrp="1" noRot="1" noChangeAspect="1" noMove="1" noResize="1" noEditPoints="1" noAdjustHandles="1" noChangeArrowheads="1" noChangeShapeType="1" noTextEdit="1"/>
              </p:cNvSpPr>
              <p:nvPr>
                <p:ph type="title"/>
              </p:nvPr>
            </p:nvSpPr>
            <p:spPr>
              <a:blipFill>
                <a:blip r:embed="rId2"/>
                <a:stretch>
                  <a:fillRect l="-2815" t="-106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458200" cy="4683125"/>
              </a:xfrm>
            </p:spPr>
            <p:txBody>
              <a:bodyPr/>
              <a:lstStyle/>
              <a:p>
                <a:pPr marL="0" indent="0">
                  <a:buNone/>
                </a:pPr>
                <a:r>
                  <a:rPr lang="en-US" sz="2400" dirty="0"/>
                  <a:t>The </a:t>
                </a:r>
                <a:r>
                  <a:rPr lang="en-US" sz="2400" dirty="0" err="1"/>
                  <a:t>pmf</a:t>
                </a:r>
                <a:r>
                  <a:rPr lang="en-US" sz="2400" dirty="0"/>
                  <a:t> in CTMC can be formulated in small increment of time </a:t>
                </a:r>
                <a14:m>
                  <m:oMath xmlns:m="http://schemas.openxmlformats.org/officeDocument/2006/math">
                    <m:r>
                      <m:rPr>
                        <m:sty m:val="p"/>
                      </m:rPr>
                      <a:rPr lang="en-US" sz="2400" b="0" i="1" smtClean="0">
                        <a:latin typeface="Cambria Math" panose="02040503050406030204" pitchFamily="18" charset="0"/>
                      </a:rPr>
                      <m:t>Δ</m:t>
                    </m:r>
                  </m:oMath>
                </a14:m>
                <a:r>
                  <a:rPr lang="en-US" sz="2400" dirty="0"/>
                  <a:t>. </a:t>
                </a:r>
              </a:p>
              <a:p>
                <a:pPr marL="0" indent="0">
                  <a:buNone/>
                </a:pPr>
                <a:endParaRPr lang="en-US" sz="2400" dirty="0"/>
              </a:p>
              <a:p>
                <a:pPr marL="0" indent="0">
                  <a:buNone/>
                </a:pPr>
                <a:r>
                  <a:rPr lang="en-US" sz="2400" dirty="0"/>
                  <a:t>Let the number of steps to move with a time </a:t>
                </a:r>
                <a14:m>
                  <m:oMath xmlns:m="http://schemas.openxmlformats.org/officeDocument/2006/math">
                    <m:r>
                      <a:rPr lang="en-US" sz="2400" b="0" i="1" smtClean="0">
                        <a:latin typeface="Cambria Math" panose="02040503050406030204" pitchFamily="18" charset="0"/>
                      </a:rPr>
                      <m:t>𝑡</m:t>
                    </m:r>
                  </m:oMath>
                </a14:m>
                <a:r>
                  <a:rPr lang="en-US" sz="2400" dirty="0"/>
                  <a:t> be </a:t>
                </a:r>
                <a14:m>
                  <m:oMath xmlns:m="http://schemas.openxmlformats.org/officeDocument/2006/math">
                    <m:r>
                      <a:rPr lang="en-US" sz="2400" b="0" i="1" smtClean="0">
                        <a:latin typeface="Cambria Math" panose="02040503050406030204" pitchFamily="18" charset="0"/>
                      </a:rPr>
                      <m:t>𝑁</m:t>
                    </m:r>
                  </m:oMath>
                </a14:m>
                <a:r>
                  <a:rPr lang="en-US" sz="2400" dirty="0"/>
                  <a:t>.</a:t>
                </a:r>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𝑡</m:t>
                          </m:r>
                        </m:num>
                        <m:den>
                          <m:r>
                            <m:rPr>
                              <m:sty m:val="p"/>
                            </m:rPr>
                            <a:rPr lang="en-US" sz="2400" b="0" i="0" smtClean="0">
                              <a:latin typeface="Cambria Math" panose="02040503050406030204" pitchFamily="18" charset="0"/>
                            </a:rPr>
                            <m:t>Δ</m:t>
                          </m:r>
                        </m:den>
                      </m:f>
                    </m:oMath>
                  </m:oMathPara>
                </a14:m>
                <a:endParaRPr lang="en-US" sz="2400" dirty="0"/>
              </a:p>
              <a:p>
                <a:pPr marL="0" indent="0">
                  <a:buNone/>
                </a:pPr>
                <a:endParaRPr lang="en-US" sz="2400" dirty="0"/>
              </a:p>
              <a:p>
                <a:pPr marL="0" indent="0">
                  <a:buNone/>
                </a:pPr>
                <a:r>
                  <a:rPr lang="en-US" sz="2400" dirty="0"/>
                  <a:t>The </a:t>
                </a:r>
                <a:r>
                  <a:rPr lang="en-US" sz="2400" dirty="0" err="1"/>
                  <a:t>pmf</a:t>
                </a:r>
                <a:r>
                  <a:rPr lang="en-US" sz="2400" dirty="0"/>
                  <a:t> in discrete form:</a:t>
                </a:r>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m:rPr>
                              <m:sty m:val="p"/>
                            </m:rPr>
                            <a:rPr lang="en-US" sz="2400" b="0" i="0" smtClean="0">
                              <a:latin typeface="Cambria Math" panose="02040503050406030204" pitchFamily="18" charset="0"/>
                            </a:rPr>
                            <m:t>Δ</m:t>
                          </m:r>
                        </m:e>
                      </m:d>
                      <m:r>
                        <a:rPr lang="en-US" sz="2400" b="0" i="1" smtClean="0">
                          <a:latin typeface="Cambria Math" panose="02040503050406030204" pitchFamily="18" charset="0"/>
                        </a:rPr>
                        <m:t>=</m:t>
                      </m:r>
                      <m:r>
                        <a:rPr lang="en-US" sz="2400" b="0" i="1" smtClean="0">
                          <a:latin typeface="Cambria Math" panose="02040503050406030204" pitchFamily="18" charset="0"/>
                        </a:rPr>
                        <m:t>𝑎</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𝑃</m:t>
                          </m:r>
                        </m:e>
                        <m:sup>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sup>
                      </m:sSup>
                    </m:oMath>
                  </m:oMathPara>
                </a14:m>
                <a:endParaRPr lang="en-US" sz="2400" dirty="0"/>
              </a:p>
            </p:txBody>
          </p:sp>
        </mc:Choice>
        <mc:Fallback>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458200" cy="4683125"/>
              </a:xfrm>
              <a:blipFill>
                <a:blip r:embed="rId3"/>
                <a:stretch>
                  <a:fillRect l="-1081" t="-91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2</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2045421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Incremental Matrix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oMath>
                </a14:m>
                <a:endParaRPr lang="en-US" dirty="0"/>
              </a:p>
            </p:txBody>
          </p:sp>
        </mc:Choice>
        <mc:Fallback>
          <p:sp>
            <p:nvSpPr>
              <p:cNvPr id="2" name="Title 1">
                <a:extLst>
                  <a:ext uri="{FF2B5EF4-FFF2-40B4-BE49-F238E27FC236}">
                    <a16:creationId xmlns:a16="http://schemas.microsoft.com/office/drawing/2014/main" id="{FCEA5988-CA6D-4EB5-A526-FF47B56B2F8F}"/>
                  </a:ext>
                </a:extLst>
              </p:cNvPr>
              <p:cNvSpPr>
                <a:spLocks noGrp="1" noRot="1" noChangeAspect="1" noMove="1" noResize="1" noEditPoints="1" noAdjustHandles="1" noChangeArrowheads="1" noChangeShapeType="1" noTextEdit="1"/>
              </p:cNvSpPr>
              <p:nvPr>
                <p:ph type="title"/>
              </p:nvPr>
            </p:nvSpPr>
            <p:spPr>
              <a:blipFill>
                <a:blip r:embed="rId2"/>
                <a:stretch>
                  <a:fillRect l="-2815" t="-106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458200" cy="4683125"/>
              </a:xfrm>
            </p:spPr>
            <p:txBody>
              <a:bodyPr/>
              <a:lstStyle/>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m:rPr>
                              <m:sty m:val="p"/>
                            </m:rPr>
                            <a:rPr lang="en-US" sz="2000" b="0" i="0" smtClean="0">
                              <a:latin typeface="Cambria Math" panose="02040503050406030204" pitchFamily="18" charset="0"/>
                            </a:rPr>
                            <m:t>Δ</m:t>
                          </m:r>
                          <m:r>
                            <a:rPr lang="en-US" sz="2000" b="0" i="1" smtClean="0">
                              <a:latin typeface="Cambria Math" panose="02040503050406030204" pitchFamily="18" charset="0"/>
                            </a:rPr>
                            <m:t>+</m:t>
                          </m:r>
                          <m:r>
                            <m:rPr>
                              <m:sty m:val="p"/>
                            </m:rPr>
                            <a:rPr lang="en-US" sz="2000" b="0" i="0" smtClean="0">
                              <a:latin typeface="Cambria Math" panose="02040503050406030204" pitchFamily="18" charset="0"/>
                            </a:rPr>
                            <m:t>Δ</m:t>
                          </m:r>
                        </m:e>
                      </m:d>
                      <m:r>
                        <a:rPr lang="en-US" sz="2000" b="0" i="1" smtClean="0">
                          <a:latin typeface="Cambria Math" panose="02040503050406030204" pitchFamily="18" charset="0"/>
                        </a:rPr>
                        <m:t>=</m:t>
                      </m:r>
                      <m:r>
                        <a:rPr lang="en-US" sz="2000" b="0" i="1" smtClean="0">
                          <a:latin typeface="Cambria Math" panose="02040503050406030204" pitchFamily="18" charset="0"/>
                        </a:rPr>
                        <m:t>𝑎</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m:rPr>
                              <m:sty m:val="p"/>
                            </m:rPr>
                            <a:rPr lang="en-US" sz="2000" b="0" i="0" smtClean="0">
                              <a:latin typeface="Cambria Math" panose="02040503050406030204" pitchFamily="18" charset="0"/>
                            </a:rPr>
                            <m:t>Δ</m:t>
                          </m:r>
                        </m:e>
                      </m:d>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𝑃</m:t>
                          </m:r>
                        </m:e>
                        <m:sup>
                          <m:r>
                            <a:rPr lang="en-US" sz="2000" b="0" i="1" smtClean="0">
                              <a:latin typeface="Cambria Math" panose="02040503050406030204" pitchFamily="18" charset="0"/>
                            </a:rPr>
                            <m:t>′</m:t>
                          </m:r>
                        </m:sup>
                      </m:sSup>
                    </m:oMath>
                  </m:oMathPara>
                </a14:m>
                <a:endParaRPr lang="en-US" sz="2000" dirty="0"/>
              </a:p>
              <a:p>
                <a:pPr marL="0" indent="0">
                  <a:buNone/>
                </a:pPr>
                <a:endParaRPr lang="en-US" sz="2000" dirty="0"/>
              </a:p>
              <a:p>
                <a:pPr marL="0" indent="0">
                  <a:buNone/>
                </a:pPr>
                <a:r>
                  <a:rPr lang="en-US" sz="2000" dirty="0"/>
                  <a:t>Note that this </a:t>
                </a:r>
                <a:r>
                  <a:rPr lang="en-US" sz="2000" b="1" dirty="0"/>
                  <a:t>incremental P matrix</a:t>
                </a:r>
                <a:r>
                  <a:rPr lang="en-US" sz="2000" dirty="0"/>
                  <a:t> is a state-transition matrix determined from the generator matrix (or called rate matrix) Q rather than the embedded state-transition matrix defined by the DTMC. S={0,1,2,…, m-1}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Since the elements in </a:t>
                </a:r>
                <a14:m>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m:t>
                    </m:r>
                  </m:oMath>
                </a14:m>
                <a:r>
                  <a:rPr lang="en-US" sz="2000" dirty="0"/>
                  <a:t> are probabilities, make sure </a:t>
                </a:r>
                <a14:m>
                  <m:oMath xmlns:m="http://schemas.openxmlformats.org/officeDocument/2006/math">
                    <m:r>
                      <m:rPr>
                        <m:sty m:val="p"/>
                      </m:rPr>
                      <a:rPr lang="en-US" sz="2000" b="0" i="0" smtClean="0">
                        <a:latin typeface="Cambria Math" panose="02040503050406030204" pitchFamily="18" charset="0"/>
                      </a:rPr>
                      <m:t>Δ</m:t>
                    </m:r>
                  </m:oMath>
                </a14:m>
                <a:r>
                  <a:rPr lang="en-US" sz="2000" dirty="0"/>
                  <a:t> is so chosen that all elements in are between 0 and 1, i.e., </a:t>
                </a:r>
                <a14:m>
                  <m:oMath xmlns:m="http://schemas.openxmlformats.org/officeDocument/2006/math">
                    <m:r>
                      <a:rPr lang="en-US" sz="2000" b="0" i="1" smtClean="0">
                        <a:latin typeface="Cambria Math" panose="02040503050406030204" pitchFamily="18" charset="0"/>
                      </a:rPr>
                      <m:t>0≤</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r>
                      <a:rPr lang="en-US" sz="2000" b="0" i="1" smtClean="0">
                        <a:latin typeface="Cambria Math" panose="02040503050406030204" pitchFamily="18" charset="0"/>
                      </a:rPr>
                      <m:t>≤1</m:t>
                    </m:r>
                  </m:oMath>
                </a14:m>
                <a:endParaRPr lang="en-US" sz="2000" dirty="0"/>
              </a:p>
              <a:p>
                <a:pPr marL="0" indent="0">
                  <a:buNone/>
                </a:pPr>
                <a:endParaRPr lang="en-US" sz="2000" dirty="0"/>
              </a:p>
            </p:txBody>
          </p:sp>
        </mc:Choice>
        <mc:Fallback>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458200" cy="4683125"/>
              </a:xfrm>
              <a:blipFill>
                <a:blip r:embed="rId3"/>
                <a:stretch>
                  <a:fillRect l="-720" r="-79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3</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pic>
        <p:nvPicPr>
          <p:cNvPr id="7" name="Picture 6">
            <a:extLst>
              <a:ext uri="{FF2B5EF4-FFF2-40B4-BE49-F238E27FC236}">
                <a16:creationId xmlns:a16="http://schemas.microsoft.com/office/drawing/2014/main" id="{5356AC62-DA24-4AF7-A4BF-8350C6B935B4}"/>
              </a:ext>
            </a:extLst>
          </p:cNvPr>
          <p:cNvPicPr>
            <a:picLocks noChangeAspect="1"/>
          </p:cNvPicPr>
          <p:nvPr/>
        </p:nvPicPr>
        <p:blipFill>
          <a:blip r:embed="rId4"/>
          <a:stretch>
            <a:fillRect/>
          </a:stretch>
        </p:blipFill>
        <p:spPr>
          <a:xfrm>
            <a:off x="1776412" y="3200400"/>
            <a:ext cx="5591175" cy="2124075"/>
          </a:xfrm>
          <a:prstGeom prst="rect">
            <a:avLst/>
          </a:prstGeom>
        </p:spPr>
      </p:pic>
    </p:spTree>
    <p:extLst>
      <p:ext uri="{BB962C8B-B14F-4D97-AF65-F5344CB8AC3E}">
        <p14:creationId xmlns:p14="http://schemas.microsoft.com/office/powerpoint/2010/main" val="227393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Two Machine Two Repair Crew</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458200" cy="4683125"/>
              </a:xfrm>
            </p:spPr>
            <p:txBody>
              <a:bodyPr/>
              <a:lstStyle/>
              <a:p>
                <a:pPr marL="0" indent="0">
                  <a:buNone/>
                </a:pPr>
                <a:r>
                  <a:rPr lang="en-US" sz="2400" dirty="0">
                    <a:cs typeface="Calibri" panose="020F0502020204030204" pitchFamily="34" charset="0"/>
                  </a:rPr>
                  <a:t>Consider a machine shop that has two machines that are independent, identical, and can be up or down. If machine is up, it fails after an </a:t>
                </a:r>
                <a14:m>
                  <m:oMath xmlns:m="http://schemas.openxmlformats.org/officeDocument/2006/math">
                    <m:r>
                      <m:rPr>
                        <m:sty m:val="p"/>
                      </m:rPr>
                      <a:rPr lang="en-US" sz="2400">
                        <a:latin typeface="Cambria Math" panose="02040503050406030204" pitchFamily="18" charset="0"/>
                        <a:cs typeface="Calibri" panose="020F0502020204030204" pitchFamily="34" charset="0"/>
                      </a:rPr>
                      <m:t>exp</m:t>
                    </m:r>
                    <m:r>
                      <a:rPr lang="en-US" sz="2400" i="1">
                        <a:latin typeface="Cambria Math" panose="02040503050406030204" pitchFamily="18" charset="0"/>
                        <a:cs typeface="Calibri" panose="020F0502020204030204" pitchFamily="34" charset="0"/>
                      </a:rPr>
                      <m:t>(</m:t>
                    </m:r>
                    <m:r>
                      <a:rPr lang="en-US" sz="2400" i="1">
                        <a:latin typeface="Cambria Math" panose="02040503050406030204" pitchFamily="18" charset="0"/>
                        <a:cs typeface="Calibri" panose="020F0502020204030204" pitchFamily="34" charset="0"/>
                      </a:rPr>
                      <m:t>𝜇</m:t>
                    </m:r>
                    <m:r>
                      <a:rPr lang="en-US" sz="2400" i="1">
                        <a:latin typeface="Cambria Math" panose="02040503050406030204" pitchFamily="18" charset="0"/>
                        <a:cs typeface="Calibri" panose="020F0502020204030204" pitchFamily="34" charset="0"/>
                      </a:rPr>
                      <m:t>)</m:t>
                    </m:r>
                  </m:oMath>
                </a14:m>
                <a:r>
                  <a:rPr lang="en-US" sz="2400" dirty="0">
                    <a:cs typeface="Calibri" panose="020F0502020204030204" pitchFamily="34" charset="0"/>
                  </a:rPr>
                  <a:t> amount of time. If it is down, it is repaired in an </a:t>
                </a:r>
                <a14:m>
                  <m:oMath xmlns:m="http://schemas.openxmlformats.org/officeDocument/2006/math">
                    <m:r>
                      <m:rPr>
                        <m:sty m:val="p"/>
                      </m:rPr>
                      <a:rPr lang="en-US" sz="2400">
                        <a:latin typeface="Cambria Math" panose="02040503050406030204" pitchFamily="18" charset="0"/>
                        <a:cs typeface="Calibri" panose="020F0502020204030204" pitchFamily="34" charset="0"/>
                      </a:rPr>
                      <m:t>exp</m:t>
                    </m:r>
                    <m:r>
                      <a:rPr lang="en-US" sz="2400" i="1">
                        <a:latin typeface="Cambria Math" panose="02040503050406030204" pitchFamily="18" charset="0"/>
                        <a:cs typeface="Calibri" panose="020F0502020204030204" pitchFamily="34" charset="0"/>
                      </a:rPr>
                      <m:t>(</m:t>
                    </m:r>
                    <m:r>
                      <a:rPr lang="en-US" sz="2400" i="1">
                        <a:latin typeface="Cambria Math" panose="02040503050406030204" pitchFamily="18" charset="0"/>
                        <a:cs typeface="Calibri" panose="020F0502020204030204" pitchFamily="34" charset="0"/>
                      </a:rPr>
                      <m:t>𝜆</m:t>
                    </m:r>
                    <m:r>
                      <a:rPr lang="en-US" sz="2400" i="1">
                        <a:latin typeface="Cambria Math" panose="02040503050406030204" pitchFamily="18" charset="0"/>
                        <a:cs typeface="Calibri" panose="020F0502020204030204" pitchFamily="34" charset="0"/>
                      </a:rPr>
                      <m:t>)</m:t>
                    </m:r>
                  </m:oMath>
                </a14:m>
                <a:r>
                  <a:rPr lang="en-US" sz="2400" dirty="0">
                    <a:cs typeface="Calibri" panose="020F0502020204030204" pitchFamily="34" charset="0"/>
                  </a:rPr>
                  <a:t> amount of time by dedicated repairman for each machine. The successive up and down times are </a:t>
                </a:r>
                <a:r>
                  <a:rPr lang="en-US" sz="2400" dirty="0" err="1">
                    <a:cs typeface="Calibri" panose="020F0502020204030204" pitchFamily="34" charset="0"/>
                  </a:rPr>
                  <a:t>iid</a:t>
                </a:r>
                <a:r>
                  <a:rPr lang="en-US" sz="2400" dirty="0">
                    <a:cs typeface="Calibri" panose="020F0502020204030204" pitchFamily="34" charset="0"/>
                  </a:rPr>
                  <a:t>. </a:t>
                </a:r>
              </a:p>
              <a:p>
                <a:pPr marL="0" indent="0">
                  <a:buNone/>
                </a:pPr>
                <a:endParaRPr lang="en-US" sz="2400" dirty="0"/>
              </a:p>
              <a:p>
                <a:pPr marL="0" indent="0">
                  <a:buNone/>
                </a:pPr>
                <a:r>
                  <a:rPr lang="en-US" sz="2400" b="1" dirty="0"/>
                  <a:t>Lets again define transition diagram and Q matrix</a:t>
                </a:r>
              </a:p>
            </p:txBody>
          </p:sp>
        </mc:Choice>
        <mc:Fallback>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458200" cy="4683125"/>
              </a:xfrm>
              <a:blipFill>
                <a:blip r:embed="rId2"/>
                <a:stretch>
                  <a:fillRect l="-1081" t="-911" r="-18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4</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1189718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Two Machine Two Repair Crew</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458200" cy="4683125"/>
              </a:xfrm>
            </p:spPr>
            <p:txBody>
              <a:bodyPr/>
              <a:lstStyle/>
              <a:p>
                <a:pPr marL="0" indent="0">
                  <a:buNone/>
                </a:pPr>
                <a:r>
                  <a:rPr lang="en-US" b="1" dirty="0"/>
                  <a:t>Define its incremental P matrix using a small increment step of </a:t>
                </a:r>
                <a14:m>
                  <m:oMath xmlns:m="http://schemas.openxmlformats.org/officeDocument/2006/math">
                    <m:r>
                      <a:rPr lang="en-US" b="1" i="0" smtClean="0">
                        <a:latin typeface="Cambria Math" panose="02040503050406030204" pitchFamily="18" charset="0"/>
                      </a:rPr>
                      <m:t>𝚫</m:t>
                    </m:r>
                  </m:oMath>
                </a14:m>
                <a:endParaRPr lang="en-US" sz="2400" b="1" dirty="0"/>
              </a:p>
              <a:p>
                <a:pPr marL="0" indent="0">
                  <a:buNone/>
                </a:pPr>
                <a:endParaRPr lang="en-US" sz="2400" b="1" dirty="0"/>
              </a:p>
              <a:p>
                <a:pPr marL="0" indent="0">
                  <a:buNone/>
                </a:pPr>
                <a14:m>
                  <m:oMathPara xmlns:m="http://schemas.openxmlformats.org/officeDocument/2006/math">
                    <m:oMathParaPr>
                      <m:jc m:val="centerGroup"/>
                    </m:oMathParaPr>
                    <m:oMath xmlns:m="http://schemas.openxmlformats.org/officeDocument/2006/math">
                      <m:r>
                        <a:rPr lang="en-US" sz="2400" b="1" i="1" smtClean="0">
                          <a:solidFill>
                            <a:srgbClr val="7030A0"/>
                          </a:solidFill>
                          <a:latin typeface="Cambria Math" panose="02040503050406030204" pitchFamily="18" charset="0"/>
                        </a:rPr>
                        <m:t>𝑷</m:t>
                      </m:r>
                      <m:r>
                        <a:rPr lang="en-US" sz="2400" b="1" i="1" smtClean="0">
                          <a:solidFill>
                            <a:srgbClr val="7030A0"/>
                          </a:solidFill>
                          <a:latin typeface="Cambria Math" panose="02040503050406030204" pitchFamily="18" charset="0"/>
                        </a:rPr>
                        <m:t>=</m:t>
                      </m:r>
                      <m:d>
                        <m:dPr>
                          <m:begChr m:val="["/>
                          <m:endChr m:val="]"/>
                          <m:ctrlPr>
                            <a:rPr lang="en-US" sz="2400" b="1" i="1" smtClean="0">
                              <a:solidFill>
                                <a:srgbClr val="7030A0"/>
                              </a:solidFill>
                              <a:latin typeface="Cambria Math" panose="02040503050406030204" pitchFamily="18" charset="0"/>
                            </a:rPr>
                          </m:ctrlPr>
                        </m:dPr>
                        <m:e>
                          <m:m>
                            <m:mPr>
                              <m:mcs>
                                <m:mc>
                                  <m:mcPr>
                                    <m:count m:val="3"/>
                                    <m:mcJc m:val="center"/>
                                  </m:mcPr>
                                </m:mc>
                              </m:mcs>
                              <m:ctrlPr>
                                <a:rPr lang="en-US" sz="2400" b="1" i="1" smtClean="0">
                                  <a:solidFill>
                                    <a:srgbClr val="7030A0"/>
                                  </a:solidFill>
                                  <a:latin typeface="Cambria Math" panose="02040503050406030204" pitchFamily="18" charset="0"/>
                                </a:rPr>
                              </m:ctrlPr>
                            </m:mPr>
                            <m:mr>
                              <m:e>
                                <m:r>
                                  <m:rPr>
                                    <m:brk m:alnAt="7"/>
                                  </m:rPr>
                                  <a:rPr lang="en-US" sz="2400" b="1" i="1" smtClean="0">
                                    <a:solidFill>
                                      <a:srgbClr val="7030A0"/>
                                    </a:solidFill>
                                    <a:latin typeface="Cambria Math" panose="02040503050406030204" pitchFamily="18" charset="0"/>
                                  </a:rPr>
                                  <m:t>𝟏</m:t>
                                </m:r>
                                <m:r>
                                  <a:rPr lang="en-US" sz="2400" b="1" i="1" smtClean="0">
                                    <a:solidFill>
                                      <a:srgbClr val="7030A0"/>
                                    </a:solidFill>
                                    <a:latin typeface="Cambria Math" panose="02040503050406030204" pitchFamily="18" charset="0"/>
                                  </a:rPr>
                                  <m:t>−</m:t>
                                </m:r>
                                <m:r>
                                  <a:rPr lang="en-US" sz="2400" b="1" i="1" smtClean="0">
                                    <a:solidFill>
                                      <a:srgbClr val="7030A0"/>
                                    </a:solidFill>
                                    <a:latin typeface="Cambria Math" panose="02040503050406030204" pitchFamily="18" charset="0"/>
                                  </a:rPr>
                                  <m:t>𝟐</m:t>
                                </m:r>
                                <m:r>
                                  <a:rPr lang="en-US" sz="2400" b="1" i="1" smtClean="0">
                                    <a:solidFill>
                                      <a:srgbClr val="7030A0"/>
                                    </a:solidFill>
                                    <a:latin typeface="Cambria Math" panose="02040503050406030204" pitchFamily="18" charset="0"/>
                                  </a:rPr>
                                  <m:t>𝝀</m:t>
                                </m:r>
                                <m:r>
                                  <a:rPr lang="en-US" sz="2400" b="1" i="0" smtClean="0">
                                    <a:solidFill>
                                      <a:srgbClr val="7030A0"/>
                                    </a:solidFill>
                                    <a:latin typeface="Cambria Math" panose="02040503050406030204" pitchFamily="18" charset="0"/>
                                  </a:rPr>
                                  <m:t>𝚫</m:t>
                                </m:r>
                              </m:e>
                              <m:e>
                                <m:r>
                                  <m:rPr>
                                    <m:brk m:alnAt="7"/>
                                  </m:rPr>
                                  <a:rPr lang="en-US" sz="2400" b="1" i="1">
                                    <a:solidFill>
                                      <a:srgbClr val="7030A0"/>
                                    </a:solidFill>
                                    <a:latin typeface="Cambria Math" panose="02040503050406030204" pitchFamily="18" charset="0"/>
                                  </a:rPr>
                                  <m:t>𝟐</m:t>
                                </m:r>
                                <m:r>
                                  <a:rPr lang="en-US" sz="2400" b="1" i="1">
                                    <a:solidFill>
                                      <a:srgbClr val="7030A0"/>
                                    </a:solidFill>
                                    <a:latin typeface="Cambria Math" panose="02040503050406030204" pitchFamily="18" charset="0"/>
                                  </a:rPr>
                                  <m:t>𝝀</m:t>
                                </m:r>
                                <m:r>
                                  <a:rPr lang="en-US" sz="2400" b="1">
                                    <a:solidFill>
                                      <a:srgbClr val="7030A0"/>
                                    </a:solidFill>
                                    <a:latin typeface="Cambria Math" panose="02040503050406030204" pitchFamily="18" charset="0"/>
                                  </a:rPr>
                                  <m:t>𝚫</m:t>
                                </m:r>
                              </m:e>
                              <m:e>
                                <m:r>
                                  <a:rPr lang="en-US" sz="2400" b="1" i="1" smtClean="0">
                                    <a:solidFill>
                                      <a:srgbClr val="7030A0"/>
                                    </a:solidFill>
                                    <a:latin typeface="Cambria Math" panose="02040503050406030204" pitchFamily="18" charset="0"/>
                                  </a:rPr>
                                  <m:t>𝟎</m:t>
                                </m:r>
                              </m:e>
                            </m:mr>
                            <m:mr>
                              <m:e>
                                <m:r>
                                  <a:rPr lang="en-US" sz="2400" b="1" i="1" smtClean="0">
                                    <a:solidFill>
                                      <a:srgbClr val="7030A0"/>
                                    </a:solidFill>
                                    <a:latin typeface="Cambria Math" panose="02040503050406030204" pitchFamily="18" charset="0"/>
                                  </a:rPr>
                                  <m:t>𝝁</m:t>
                                </m:r>
                                <m:r>
                                  <a:rPr lang="en-US" sz="2400" b="1" i="0" smtClean="0">
                                    <a:solidFill>
                                      <a:srgbClr val="7030A0"/>
                                    </a:solidFill>
                                    <a:latin typeface="Cambria Math" panose="02040503050406030204" pitchFamily="18" charset="0"/>
                                  </a:rPr>
                                  <m:t>𝚫</m:t>
                                </m:r>
                              </m:e>
                              <m:e>
                                <m:r>
                                  <a:rPr lang="en-US" sz="2400" b="1" i="1" smtClean="0">
                                    <a:solidFill>
                                      <a:srgbClr val="7030A0"/>
                                    </a:solidFill>
                                    <a:latin typeface="Cambria Math" panose="02040503050406030204" pitchFamily="18" charset="0"/>
                                  </a:rPr>
                                  <m:t>𝟏</m:t>
                                </m:r>
                                <m:r>
                                  <a:rPr lang="en-US" sz="2400" b="1" i="1" smtClean="0">
                                    <a:solidFill>
                                      <a:srgbClr val="7030A0"/>
                                    </a:solidFill>
                                    <a:latin typeface="Cambria Math" panose="02040503050406030204" pitchFamily="18" charset="0"/>
                                  </a:rPr>
                                  <m:t>−</m:t>
                                </m:r>
                                <m:d>
                                  <m:dPr>
                                    <m:ctrlPr>
                                      <a:rPr lang="en-US" sz="2400" b="1" i="1" smtClean="0">
                                        <a:solidFill>
                                          <a:srgbClr val="7030A0"/>
                                        </a:solidFill>
                                        <a:latin typeface="Cambria Math" panose="02040503050406030204" pitchFamily="18" charset="0"/>
                                      </a:rPr>
                                    </m:ctrlPr>
                                  </m:dPr>
                                  <m:e>
                                    <m:r>
                                      <a:rPr lang="en-US" sz="2400" b="1" i="1" smtClean="0">
                                        <a:solidFill>
                                          <a:srgbClr val="7030A0"/>
                                        </a:solidFill>
                                        <a:latin typeface="Cambria Math" panose="02040503050406030204" pitchFamily="18" charset="0"/>
                                      </a:rPr>
                                      <m:t>𝝁</m:t>
                                    </m:r>
                                    <m:r>
                                      <a:rPr lang="en-US" sz="2400" b="1" i="1" smtClean="0">
                                        <a:solidFill>
                                          <a:srgbClr val="7030A0"/>
                                        </a:solidFill>
                                        <a:latin typeface="Cambria Math" panose="02040503050406030204" pitchFamily="18" charset="0"/>
                                      </a:rPr>
                                      <m:t>+</m:t>
                                    </m:r>
                                    <m:r>
                                      <a:rPr lang="en-US" sz="2400" b="1" i="1" smtClean="0">
                                        <a:solidFill>
                                          <a:srgbClr val="7030A0"/>
                                        </a:solidFill>
                                        <a:latin typeface="Cambria Math" panose="02040503050406030204" pitchFamily="18" charset="0"/>
                                      </a:rPr>
                                      <m:t>𝝀</m:t>
                                    </m:r>
                                  </m:e>
                                </m:d>
                                <m:r>
                                  <a:rPr lang="en-US" sz="2400" b="1" i="0" smtClean="0">
                                    <a:solidFill>
                                      <a:srgbClr val="7030A0"/>
                                    </a:solidFill>
                                    <a:latin typeface="Cambria Math" panose="02040503050406030204" pitchFamily="18" charset="0"/>
                                  </a:rPr>
                                  <m:t>𝚫</m:t>
                                </m:r>
                              </m:e>
                              <m:e>
                                <m:r>
                                  <a:rPr lang="en-US" sz="2400" b="1" i="1" smtClean="0">
                                    <a:solidFill>
                                      <a:srgbClr val="7030A0"/>
                                    </a:solidFill>
                                    <a:latin typeface="Cambria Math" panose="02040503050406030204" pitchFamily="18" charset="0"/>
                                  </a:rPr>
                                  <m:t>𝝀</m:t>
                                </m:r>
                                <m:r>
                                  <a:rPr lang="en-US" sz="2400" b="1" i="0" smtClean="0">
                                    <a:solidFill>
                                      <a:srgbClr val="7030A0"/>
                                    </a:solidFill>
                                    <a:latin typeface="Cambria Math" panose="02040503050406030204" pitchFamily="18" charset="0"/>
                                  </a:rPr>
                                  <m:t>𝚫</m:t>
                                </m:r>
                              </m:e>
                            </m:mr>
                            <m:mr>
                              <m:e>
                                <m:r>
                                  <a:rPr lang="en-US" sz="2400" b="1" i="1" smtClean="0">
                                    <a:solidFill>
                                      <a:srgbClr val="7030A0"/>
                                    </a:solidFill>
                                    <a:latin typeface="Cambria Math" panose="02040503050406030204" pitchFamily="18" charset="0"/>
                                  </a:rPr>
                                  <m:t>𝟎</m:t>
                                </m:r>
                              </m:e>
                              <m:e>
                                <m:r>
                                  <a:rPr lang="en-US" sz="2400" b="1" i="1" smtClean="0">
                                    <a:solidFill>
                                      <a:srgbClr val="7030A0"/>
                                    </a:solidFill>
                                    <a:latin typeface="Cambria Math" panose="02040503050406030204" pitchFamily="18" charset="0"/>
                                  </a:rPr>
                                  <m:t>𝟐</m:t>
                                </m:r>
                                <m:r>
                                  <a:rPr lang="en-US" sz="2400" b="1" i="1" smtClean="0">
                                    <a:solidFill>
                                      <a:srgbClr val="7030A0"/>
                                    </a:solidFill>
                                    <a:latin typeface="Cambria Math" panose="02040503050406030204" pitchFamily="18" charset="0"/>
                                  </a:rPr>
                                  <m:t>𝝁</m:t>
                                </m:r>
                                <m:r>
                                  <a:rPr lang="en-US" sz="2400" b="1" i="0" smtClean="0">
                                    <a:solidFill>
                                      <a:srgbClr val="7030A0"/>
                                    </a:solidFill>
                                    <a:latin typeface="Cambria Math" panose="02040503050406030204" pitchFamily="18" charset="0"/>
                                  </a:rPr>
                                  <m:t>𝚫</m:t>
                                </m:r>
                              </m:e>
                              <m:e>
                                <m:r>
                                  <a:rPr lang="en-US" sz="2400" b="1" i="1" smtClean="0">
                                    <a:solidFill>
                                      <a:srgbClr val="7030A0"/>
                                    </a:solidFill>
                                    <a:latin typeface="Cambria Math" panose="02040503050406030204" pitchFamily="18" charset="0"/>
                                  </a:rPr>
                                  <m:t>𝟏</m:t>
                                </m:r>
                                <m:r>
                                  <a:rPr lang="en-US" sz="2400" b="1" i="1" smtClean="0">
                                    <a:solidFill>
                                      <a:srgbClr val="7030A0"/>
                                    </a:solidFill>
                                    <a:latin typeface="Cambria Math" panose="02040503050406030204" pitchFamily="18" charset="0"/>
                                  </a:rPr>
                                  <m:t>−</m:t>
                                </m:r>
                                <m:r>
                                  <a:rPr lang="en-US" sz="2400" b="1" i="1" smtClean="0">
                                    <a:solidFill>
                                      <a:srgbClr val="7030A0"/>
                                    </a:solidFill>
                                    <a:latin typeface="Cambria Math" panose="02040503050406030204" pitchFamily="18" charset="0"/>
                                  </a:rPr>
                                  <m:t>𝟐</m:t>
                                </m:r>
                                <m:r>
                                  <a:rPr lang="en-US" sz="2400" b="1" i="1" smtClean="0">
                                    <a:solidFill>
                                      <a:srgbClr val="7030A0"/>
                                    </a:solidFill>
                                    <a:latin typeface="Cambria Math" panose="02040503050406030204" pitchFamily="18" charset="0"/>
                                  </a:rPr>
                                  <m:t>𝝁</m:t>
                                </m:r>
                                <m:r>
                                  <a:rPr lang="en-US" sz="2400" b="1" i="0" smtClean="0">
                                    <a:solidFill>
                                      <a:srgbClr val="7030A0"/>
                                    </a:solidFill>
                                    <a:latin typeface="Cambria Math" panose="02040503050406030204" pitchFamily="18" charset="0"/>
                                  </a:rPr>
                                  <m:t>𝚫</m:t>
                                </m:r>
                              </m:e>
                            </m:mr>
                          </m:m>
                        </m:e>
                      </m:d>
                    </m:oMath>
                  </m:oMathPara>
                </a14:m>
                <a:endParaRPr lang="en-US" sz="2400" b="1" dirty="0"/>
              </a:p>
            </p:txBody>
          </p:sp>
        </mc:Choice>
        <mc:Fallback>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458200" cy="4683125"/>
              </a:xfrm>
              <a:blipFill>
                <a:blip r:embed="rId2"/>
                <a:stretch>
                  <a:fillRect l="-1657" t="-1693" r="-6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5</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381761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84EA9-84A5-483D-84B0-324AEA7BE900}"/>
              </a:ext>
            </a:extLst>
          </p:cNvPr>
          <p:cNvSpPr>
            <a:spLocks noGrp="1"/>
          </p:cNvSpPr>
          <p:nvPr>
            <p:ph type="title"/>
          </p:nvPr>
        </p:nvSpPr>
        <p:spPr/>
        <p:txBody>
          <a:bodyPr/>
          <a:lstStyle/>
          <a:p>
            <a:r>
              <a:rPr lang="en-US" dirty="0"/>
              <a:t>Birth Death Process Example</a:t>
            </a:r>
          </a:p>
        </p:txBody>
      </p:sp>
      <p:sp>
        <p:nvSpPr>
          <p:cNvPr id="3" name="Content Placeholder 2">
            <a:extLst>
              <a:ext uri="{FF2B5EF4-FFF2-40B4-BE49-F238E27FC236}">
                <a16:creationId xmlns:a16="http://schemas.microsoft.com/office/drawing/2014/main" id="{6B3CC7E7-5D95-4D2D-A3F2-371000BC89C2}"/>
              </a:ext>
            </a:extLst>
          </p:cNvPr>
          <p:cNvSpPr>
            <a:spLocks noGrp="1"/>
          </p:cNvSpPr>
          <p:nvPr>
            <p:ph idx="1"/>
          </p:nvPr>
        </p:nvSpPr>
        <p:spPr/>
        <p:txBody>
          <a:bodyPr/>
          <a:lstStyle/>
          <a:p>
            <a:pPr marL="0" indent="0">
              <a:buNone/>
            </a:pPr>
            <a:r>
              <a:rPr lang="en-US" sz="2400" b="1" dirty="0"/>
              <a:t>Your Turn</a:t>
            </a:r>
          </a:p>
          <a:p>
            <a:pPr marL="0" indent="0">
              <a:buNone/>
            </a:pPr>
            <a:endParaRPr lang="en-US" sz="2400" dirty="0"/>
          </a:p>
          <a:p>
            <a:pPr marL="0" indent="0">
              <a:buNone/>
            </a:pPr>
            <a:r>
              <a:rPr lang="en-US" sz="2400" dirty="0"/>
              <a:t>ATM example. Five persons can be in the foyer of a bank ATM machine. Assume that customers won't enter when the foyer is full. Past data shows that the average time between arrival is 30 seconds where the average service time is 24 seconds. First, let's model it as a birth and death CTMC. Can we write the increment matrix (some </a:t>
            </a:r>
            <a:r>
              <a:rPr lang="en-US" sz="2400"/>
              <a:t>elements only)</a:t>
            </a:r>
            <a:endParaRPr lang="en-US" sz="2400" dirty="0"/>
          </a:p>
        </p:txBody>
      </p:sp>
      <p:sp>
        <p:nvSpPr>
          <p:cNvPr id="4" name="Slide Number Placeholder 3">
            <a:extLst>
              <a:ext uri="{FF2B5EF4-FFF2-40B4-BE49-F238E27FC236}">
                <a16:creationId xmlns:a16="http://schemas.microsoft.com/office/drawing/2014/main" id="{9814E165-FAC8-4F6D-B7BA-8419F365F0BB}"/>
              </a:ext>
            </a:extLst>
          </p:cNvPr>
          <p:cNvSpPr>
            <a:spLocks noGrp="1"/>
          </p:cNvSpPr>
          <p:nvPr>
            <p:ph type="sldNum" sz="quarter" idx="12"/>
          </p:nvPr>
        </p:nvSpPr>
        <p:spPr/>
        <p:txBody>
          <a:bodyPr/>
          <a:lstStyle/>
          <a:p>
            <a:pPr>
              <a:defRPr/>
            </a:pPr>
            <a:fld id="{3BCC0716-7840-4BC7-AC05-8CE3FC928123}" type="slidenum">
              <a:rPr lang="en-US" altLang="en-US" smtClean="0"/>
              <a:pPr>
                <a:defRPr/>
              </a:pPr>
              <a:t>6</a:t>
            </a:fld>
            <a:endParaRPr lang="en-US" altLang="en-US"/>
          </a:p>
        </p:txBody>
      </p:sp>
      <p:sp>
        <p:nvSpPr>
          <p:cNvPr id="5" name="Footer Placeholder 4">
            <a:extLst>
              <a:ext uri="{FF2B5EF4-FFF2-40B4-BE49-F238E27FC236}">
                <a16:creationId xmlns:a16="http://schemas.microsoft.com/office/drawing/2014/main" id="{B4329F68-F230-43E7-9090-B5A2F9689D74}"/>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2818635246"/>
      </p:ext>
    </p:extLst>
  </p:cSld>
  <p:clrMapOvr>
    <a:masterClrMapping/>
  </p:clrMapOvr>
</p:sld>
</file>

<file path=ppt/theme/theme1.xml><?xml version="1.0" encoding="utf-8"?>
<a:theme xmlns:a="http://schemas.openxmlformats.org/drawingml/2006/main" name="Edge">
  <a:themeElements>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4005</TotalTime>
  <Words>254</Words>
  <Application>Microsoft Office PowerPoint</Application>
  <PresentationFormat>On-screen Show (4:3)</PresentationFormat>
  <Paragraphs>47</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Narrow</vt:lpstr>
      <vt:lpstr>Calibri</vt:lpstr>
      <vt:lpstr>Cambria Math</vt:lpstr>
      <vt:lpstr>Garamond</vt:lpstr>
      <vt:lpstr>Wingdings</vt:lpstr>
      <vt:lpstr>Edge</vt:lpstr>
      <vt:lpstr>Lecture 16</vt:lpstr>
      <vt:lpstr>Numerical Computation of P(t)</vt:lpstr>
      <vt:lpstr>Incremental Matrix P′</vt:lpstr>
      <vt:lpstr>Two Machine Two Repair Crew</vt:lpstr>
      <vt:lpstr>Two Machine Two Repair Crew</vt:lpstr>
      <vt:lpstr>Birth Death Process Example</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John Wu</dc:creator>
  <cp:lastModifiedBy>Ashesh Kumar Sinha</cp:lastModifiedBy>
  <cp:revision>609</cp:revision>
  <cp:lastPrinted>2016-08-18T02:31:23Z</cp:lastPrinted>
  <dcterms:created xsi:type="dcterms:W3CDTF">2001-08-22T23:12:03Z</dcterms:created>
  <dcterms:modified xsi:type="dcterms:W3CDTF">2018-10-11T18:10:12Z</dcterms:modified>
</cp:coreProperties>
</file>