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0"/>
  </p:notesMasterIdLst>
  <p:handoutMasterIdLst>
    <p:handoutMasterId r:id="rId21"/>
  </p:handoutMasterIdLst>
  <p:sldIdLst>
    <p:sldId id="311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CCFF"/>
    <a:srgbClr val="0000FF"/>
    <a:srgbClr val="CC0000"/>
    <a:srgbClr val="FF6699"/>
    <a:srgbClr val="FF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4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92"/>
    </p:cViewPr>
  </p:sorterViewPr>
  <p:notesViewPr>
    <p:cSldViewPr>
      <p:cViewPr varScale="1">
        <p:scale>
          <a:sx n="70" d="100"/>
          <a:sy n="70" d="100"/>
        </p:scale>
        <p:origin x="-960" y="-102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1DF175D9-B704-44FD-832E-3B7B02968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BEFE61CE-7995-4F9D-A759-7AA3DE08B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6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859D08-3D89-421F-842F-7A5541534F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C0716-7840-4BC7-AC05-8CE3FC9281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DD757B6-89B7-426C-8ABB-4BBA7D8B5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B406B-681B-427F-85C9-C8403D90C3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6408D86-E691-4B86-B13A-EA1F4FC11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13545-308C-43D8-8689-BD7A1F98E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CC61FE5-F2A2-4955-87E8-E4B3526B01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B90C3-E595-4402-8A07-7227627590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AC7E6-597C-400E-835A-1FBB17C277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91613-A5B2-4E32-9718-AA0858FEE9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CB8933-54D7-48F1-97D3-52D5460BC1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8EE2C-17D5-4B50-BF6B-8DFE649455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0720CCC-4763-40BB-968C-704B87A6A0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pPr>
              <a:defRPr/>
            </a:pPr>
            <a:fld id="{26FA6F48-2E8B-42EB-ACE5-8ED358A62C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8842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842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EBE43EF-75AA-484F-97F4-AF9FFFA63A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3" r:id="rId2"/>
    <p:sldLayoutId id="2147483704" r:id="rId3"/>
    <p:sldLayoutId id="2147483705" r:id="rId4"/>
    <p:sldLayoutId id="2147483707" r:id="rId5"/>
    <p:sldLayoutId id="2147483708" r:id="rId6"/>
    <p:sldLayoutId id="2147483713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7CCA22-720B-4C25-96CF-A4D75E097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15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E067239-A927-4C35-B125-E413AFBBD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CTMC</a:t>
            </a:r>
          </a:p>
          <a:p>
            <a:r>
              <a:rPr lang="en-US" dirty="0"/>
              <a:t>Transient Behavior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2740-4A9A-4372-A7F9-12AB9810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752B2-69EA-4BF8-BC1F-D162B9B6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30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Occupancy Times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be the amount of time the CTMC spends in state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over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 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/>
                  <a:t> be the occupancy time of state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up to time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starting from state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Then occupancy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 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713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Two-State Machine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We had found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2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Passage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sz="2400" dirty="0"/>
                  <a:t> be a CTMC on state space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={0,1,2,…}</m:t>
                    </m:r>
                  </m:oMath>
                </a14:m>
                <a:r>
                  <a:rPr lang="en-US" sz="2400" dirty="0"/>
                  <a:t> with generator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and initial distribution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Then the first passage time into state 0,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is defined as: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≥0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)=0}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 r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1982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EA5988-CA6D-4EB5-A526-FF47B56B2F8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Cumulative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EA5988-CA6D-4EB5-A526-FF47B56B2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15" t="-10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Then, the complementary </a:t>
                </a:r>
                <a:r>
                  <a:rPr lang="en-US" sz="2400" dirty="0" err="1"/>
                  <a:t>cdf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In matrix form: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3"/>
                <a:stretch>
                  <a:fillRect l="-1081" t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6350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EA5988-CA6D-4EB5-A526-FF47B56B2F8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Cumulative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EA5988-CA6D-4EB5-A526-FF47B56B2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15" t="-10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The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satisfies the following set of differential equations: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With initial condition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Here,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3"/>
                <a:stretch>
                  <a:fillRect l="-108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27016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Two-State Machine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cs typeface="Calibri" panose="020F0502020204030204" pitchFamily="34" charset="0"/>
                  </a:rPr>
                  <a:t>Consider a machine that can be up or down. If machine is up, it fails after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exp</m:t>
                    </m:r>
                    <m:r>
                      <a:rPr 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Calibri" panose="020F0502020204030204" pitchFamily="34" charset="0"/>
                  </a:rPr>
                  <a:t> amount of time. If it is down, it is repaired in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exp</m:t>
                    </m:r>
                    <m:r>
                      <a:rPr 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Calibri" panose="020F0502020204030204" pitchFamily="34" charset="0"/>
                  </a:rPr>
                  <a:t> amount of time. The successive up and down times are </a:t>
                </a:r>
                <a:r>
                  <a:rPr lang="en-US" sz="2400" dirty="0" err="1">
                    <a:cs typeface="Calibri" panose="020F0502020204030204" pitchFamily="34" charset="0"/>
                  </a:rPr>
                  <a:t>iid</a:t>
                </a:r>
                <a:r>
                  <a:rPr lang="en-US" sz="2400" dirty="0">
                    <a:cs typeface="Calibri" panose="020F0502020204030204" pitchFamily="34" charset="0"/>
                  </a:rPr>
                  <a:t>. The rate matrix is given by:</a:t>
                </a:r>
              </a:p>
              <a:p>
                <a:pPr marL="0" indent="0">
                  <a:buNone/>
                </a:pPr>
                <a:endParaRPr lang="en-US" sz="24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𝜇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𝜇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B matrix for first passage time to state 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 r="-1369" b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1755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Absorption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What is the meaning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?</a:t>
                </a:r>
              </a:p>
              <a:p>
                <a:pPr marL="0" indent="0" algn="ctr">
                  <a:buNone/>
                </a:pPr>
                <a:endParaRPr lang="en-US" sz="24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Absorption probability,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is given by the largest solution bounded above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0968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Absorption Probability – Proof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Let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</m:e>
                        </m:d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b="1" dirty="0"/>
                  <a:t> Then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b="1" dirty="0"/>
                  <a:t> is given by the largest solution bounded above by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sz="2400" b="1" dirty="0"/>
                  <a:t>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𝑩𝒗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never visits state 0|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never visits state 0|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  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e>
                    </m:nary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  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 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781" b="-16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132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EA5988-CA6D-4EB5-A526-FF47B56B2F8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EA5988-CA6D-4EB5-A526-FF47B56B2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15" t="-10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Moment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.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/>
                  <a:t> is given by the smallest non-negative solution to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In general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3"/>
                <a:stretch>
                  <a:fillRect l="-108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826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Let a stochastic process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sz="2400" b="0" dirty="0"/>
                  <a:t> be a CTMC with state space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={0,1,2,…}</m:t>
                    </m:r>
                  </m:oMath>
                </a14:m>
                <a:r>
                  <a:rPr lang="en-US" sz="2400" dirty="0"/>
                  <a:t> with initial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and generator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</a:t>
                </a:r>
                <a:r>
                  <a:rPr lang="en-US" sz="2400" dirty="0" err="1"/>
                  <a:t>pmf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a fixed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542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EA5988-CA6D-4EB5-A526-FF47B56B2F8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Pmf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EA5988-CA6D-4EB5-A526-FF47B56B2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15" t="-10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/>
                  <a:t>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In matrix form, we get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3"/>
                <a:stretch>
                  <a:fillRect l="-1081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154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Chapman-Kolmogorov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Theorem 6.3 (Kulkarni 3</a:t>
                </a:r>
                <a:r>
                  <a:rPr lang="en-US" sz="2400" b="1" baseline="30000" dirty="0"/>
                  <a:t>rd</a:t>
                </a:r>
                <a:r>
                  <a:rPr lang="en-US" sz="2400" b="1" dirty="0"/>
                  <a:t> ed.)</a:t>
                </a:r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be the transition probability matrix of a CTMC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sz="2400" dirty="0"/>
                  <a:t>. Then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514350" indent="-514350">
                  <a:buAutoNum type="romanL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400" dirty="0"/>
              </a:p>
              <a:p>
                <a:pPr marL="514350" indent="-514350">
                  <a:buAutoNum type="romanLcParenBoth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400" b="0" dirty="0"/>
              </a:p>
              <a:p>
                <a:pPr marL="514350" indent="-514350">
                  <a:buAutoNum type="romanL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In matrix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923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and Backward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Theorem 6.4 (Kulkarni 3</a:t>
                </a:r>
                <a:r>
                  <a:rPr lang="en-US" sz="2400" b="1" baseline="30000" dirty="0"/>
                  <a:t>rd</a:t>
                </a:r>
                <a:r>
                  <a:rPr lang="en-US" sz="2400" b="1" dirty="0"/>
                  <a:t> ed.)</a:t>
                </a:r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be the transition probability matrix of a CTMC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sz="2400" dirty="0"/>
                  <a:t> with state space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={0,1,2,…}</m:t>
                    </m:r>
                  </m:oMath>
                </a14:m>
                <a:r>
                  <a:rPr lang="en-US" sz="2400" dirty="0"/>
                  <a:t> and generator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differentiable with respect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and satisfies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Backward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Forward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 b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583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Two-State Machine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cs typeface="Calibri" panose="020F0502020204030204" pitchFamily="34" charset="0"/>
                  </a:rPr>
                  <a:t>Consider a machine that can be up or down. If machine is up, it fails after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exp</m:t>
                    </m:r>
                    <m:r>
                      <a:rPr 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Calibri" panose="020F0502020204030204" pitchFamily="34" charset="0"/>
                  </a:rPr>
                  <a:t> amount of time. If it is down, it is repaired in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exp</m:t>
                    </m:r>
                    <m:r>
                      <a:rPr 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Calibri" panose="020F0502020204030204" pitchFamily="34" charset="0"/>
                  </a:rPr>
                  <a:t> amount of time. The successive up and down times are </a:t>
                </a:r>
                <a:r>
                  <a:rPr lang="en-US" sz="2400" dirty="0" err="1">
                    <a:cs typeface="Calibri" panose="020F0502020204030204" pitchFamily="34" charset="0"/>
                  </a:rPr>
                  <a:t>iid</a:t>
                </a:r>
                <a:r>
                  <a:rPr lang="en-US" sz="2400" dirty="0">
                    <a:cs typeface="Calibri" panose="020F0502020204030204" pitchFamily="34" charset="0"/>
                  </a:rPr>
                  <a:t>. The rate and transition probability matrices are given by:</a:t>
                </a:r>
              </a:p>
              <a:p>
                <a:pPr marL="0" indent="0">
                  <a:buNone/>
                </a:pPr>
                <a:endParaRPr lang="en-US" sz="24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𝜇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𝜇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0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01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 r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201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Two-State Machine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cs typeface="Calibri" panose="020F0502020204030204" pitchFamily="34" charset="0"/>
                  </a:rPr>
                  <a:t>Write forward equations</a:t>
                </a:r>
                <a:endParaRPr lang="en-US" sz="24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b="1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cs typeface="Calibri" panose="020F0502020204030204" pitchFamily="34" charset="0"/>
                  </a:rPr>
                  <a:t>Write backward equations</a:t>
                </a:r>
                <a:endParaRPr lang="en-US" sz="24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681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Two-State Machine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cs typeface="Calibri" panose="020F0502020204030204" pitchFamily="34" charset="0"/>
                  </a:rPr>
                  <a:t>How do we solve these equations?</a:t>
                </a:r>
              </a:p>
              <a:p>
                <a:pPr marL="0" indent="0">
                  <a:buNone/>
                </a:pPr>
                <a:r>
                  <a:rPr lang="en-US" sz="2400" dirty="0">
                    <a:cs typeface="Calibri" panose="020F0502020204030204" pitchFamily="34" charset="0"/>
                  </a:rPr>
                  <a:t>We know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00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24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Calibri" panose="020F0502020204030204" pitchFamily="34" charset="0"/>
                  </a:rPr>
                  <a:t>Substituting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Calibri" panose="020F0502020204030204" pitchFamily="34" charset="0"/>
                  </a:rPr>
                  <a:t> in the first forward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Solving this differential equation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Similarly we can get expressions for other transition probabilities (refer Example 6.16)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332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Occupancy Times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Let a stochastic process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sz="2400" b="0" dirty="0"/>
                  <a:t> be a CTMC with state space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={0,1,2,…}</m:t>
                    </m:r>
                  </m:oMath>
                </a14:m>
                <a:r>
                  <a:rPr lang="en-US" sz="2400" dirty="0"/>
                  <a:t> with initial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and transition probability 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be the amount of time the CTMC spends in state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over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 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/>
                  <a:t> be the occupancy time of state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up to time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starting from state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056327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3856</TotalTime>
  <Words>1258</Words>
  <Application>Microsoft Office PowerPoint</Application>
  <PresentationFormat>On-screen Show (4:3)</PresentationFormat>
  <Paragraphs>181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Calibri</vt:lpstr>
      <vt:lpstr>Cambria Math</vt:lpstr>
      <vt:lpstr>Garamond</vt:lpstr>
      <vt:lpstr>Wingdings</vt:lpstr>
      <vt:lpstr>Edge</vt:lpstr>
      <vt:lpstr>Lecture 15</vt:lpstr>
      <vt:lpstr>Marginal Distribution</vt:lpstr>
      <vt:lpstr>Pmf of X(t)</vt:lpstr>
      <vt:lpstr>Chapman-Kolmogorov Equations</vt:lpstr>
      <vt:lpstr>Forward and Backward Equations</vt:lpstr>
      <vt:lpstr>Two-State Machine Example</vt:lpstr>
      <vt:lpstr>Two-State Machine Example</vt:lpstr>
      <vt:lpstr>Two-State Machine Example</vt:lpstr>
      <vt:lpstr>Occupancy Times Matrix</vt:lpstr>
      <vt:lpstr>Occupancy Times Matrix</vt:lpstr>
      <vt:lpstr>Two-State Machine Example</vt:lpstr>
      <vt:lpstr>First Passage Time</vt:lpstr>
      <vt:lpstr>Cumulative Distribution of T</vt:lpstr>
      <vt:lpstr>Cumulative Distribution of T</vt:lpstr>
      <vt:lpstr>Two-State Machine Example</vt:lpstr>
      <vt:lpstr>Absorption Probability</vt:lpstr>
      <vt:lpstr>Absorption Probability – Proof Idea</vt:lpstr>
      <vt:lpstr>Moment of T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John Wu</dc:creator>
  <cp:lastModifiedBy>Ashesh Kumar Sinha</cp:lastModifiedBy>
  <cp:revision>634</cp:revision>
  <cp:lastPrinted>2016-08-18T02:31:23Z</cp:lastPrinted>
  <dcterms:created xsi:type="dcterms:W3CDTF">2001-08-22T23:12:03Z</dcterms:created>
  <dcterms:modified xsi:type="dcterms:W3CDTF">2018-10-13T16:48:43Z</dcterms:modified>
</cp:coreProperties>
</file>