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8"/>
  </p:notesMasterIdLst>
  <p:handoutMasterIdLst>
    <p:handoutMasterId r:id="rId19"/>
  </p:handoutMasterIdLst>
  <p:sldIdLst>
    <p:sldId id="311" r:id="rId2"/>
    <p:sldId id="337" r:id="rId3"/>
    <p:sldId id="338" r:id="rId4"/>
    <p:sldId id="358" r:id="rId5"/>
    <p:sldId id="360" r:id="rId6"/>
    <p:sldId id="359" r:id="rId7"/>
    <p:sldId id="361" r:id="rId8"/>
    <p:sldId id="362" r:id="rId9"/>
    <p:sldId id="363" r:id="rId10"/>
    <p:sldId id="364" r:id="rId11"/>
    <p:sldId id="365" r:id="rId12"/>
    <p:sldId id="342" r:id="rId13"/>
    <p:sldId id="366" r:id="rId14"/>
    <p:sldId id="367" r:id="rId15"/>
    <p:sldId id="369" r:id="rId16"/>
    <p:sldId id="368" r:id="rId17"/>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99CCFF"/>
    <a:srgbClr val="0000FF"/>
    <a:srgbClr val="CC0000"/>
    <a:srgbClr val="FF6699"/>
    <a:srgbClr val="FF99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64" autoAdjust="0"/>
  </p:normalViewPr>
  <p:slideViewPr>
    <p:cSldViewPr>
      <p:cViewPr varScale="1">
        <p:scale>
          <a:sx n="53" d="100"/>
          <a:sy n="53" d="100"/>
        </p:scale>
        <p:origin x="1339"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792"/>
    </p:cViewPr>
  </p:sorterViewPr>
  <p:notesViewPr>
    <p:cSldViewPr>
      <p:cViewPr varScale="1">
        <p:scale>
          <a:sx n="70" d="100"/>
          <a:sy n="70" d="100"/>
        </p:scale>
        <p:origin x="-960" y="-102"/>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39" tIns="48318" rIns="96639" bIns="48318" numCol="1" anchor="t" anchorCtr="0" compatLnSpc="1">
            <a:prstTxWarp prst="textNoShape">
              <a:avLst/>
            </a:prstTxWarp>
          </a:bodyPr>
          <a:lstStyle>
            <a:lvl1pPr>
              <a:defRPr sz="1300" smtClean="0">
                <a:latin typeface="Arial Narrow" pitchFamily="34" charset="0"/>
              </a:defRPr>
            </a:lvl1pPr>
          </a:lstStyle>
          <a:p>
            <a:pPr>
              <a:defRPr/>
            </a:pPr>
            <a:endParaRPr lang="en-US"/>
          </a:p>
        </p:txBody>
      </p:sp>
      <p:sp>
        <p:nvSpPr>
          <p:cNvPr id="129027" name="Rectangle 3"/>
          <p:cNvSpPr>
            <a:spLocks noGrp="1" noChangeArrowheads="1"/>
          </p:cNvSpPr>
          <p:nvPr>
            <p:ph type="dt" sz="quarter" idx="1"/>
          </p:nvPr>
        </p:nvSpPr>
        <p:spPr bwMode="auto">
          <a:xfrm>
            <a:off x="4143587" y="0"/>
            <a:ext cx="3169920" cy="480060"/>
          </a:xfrm>
          <a:prstGeom prst="rect">
            <a:avLst/>
          </a:prstGeom>
          <a:noFill/>
          <a:ln w="9525">
            <a:noFill/>
            <a:miter lim="800000"/>
            <a:headEnd/>
            <a:tailEnd/>
          </a:ln>
          <a:effectLst/>
        </p:spPr>
        <p:txBody>
          <a:bodyPr vert="horz" wrap="square" lIns="96639" tIns="48318" rIns="96639" bIns="48318" numCol="1" anchor="t" anchorCtr="0" compatLnSpc="1">
            <a:prstTxWarp prst="textNoShape">
              <a:avLst/>
            </a:prstTxWarp>
          </a:bodyPr>
          <a:lstStyle>
            <a:lvl1pPr algn="r">
              <a:defRPr sz="1300" smtClean="0">
                <a:latin typeface="Arial Narrow" pitchFamily="34" charset="0"/>
              </a:defRPr>
            </a:lvl1pPr>
          </a:lstStyle>
          <a:p>
            <a:pPr>
              <a:defRPr/>
            </a:pPr>
            <a:endParaRPr lang="en-US"/>
          </a:p>
        </p:txBody>
      </p:sp>
      <p:sp>
        <p:nvSpPr>
          <p:cNvPr id="129028" name="Rectangle 4"/>
          <p:cNvSpPr>
            <a:spLocks noGrp="1" noChangeArrowheads="1"/>
          </p:cNvSpPr>
          <p:nvPr>
            <p:ph type="ftr" sz="quarter" idx="2"/>
          </p:nvPr>
        </p:nvSpPr>
        <p:spPr bwMode="auto">
          <a:xfrm>
            <a:off x="0" y="9119474"/>
            <a:ext cx="3169920" cy="480060"/>
          </a:xfrm>
          <a:prstGeom prst="rect">
            <a:avLst/>
          </a:prstGeom>
          <a:noFill/>
          <a:ln w="9525">
            <a:noFill/>
            <a:miter lim="800000"/>
            <a:headEnd/>
            <a:tailEnd/>
          </a:ln>
          <a:effectLst/>
        </p:spPr>
        <p:txBody>
          <a:bodyPr vert="horz" wrap="square" lIns="96639" tIns="48318" rIns="96639" bIns="48318" numCol="1" anchor="b" anchorCtr="0" compatLnSpc="1">
            <a:prstTxWarp prst="textNoShape">
              <a:avLst/>
            </a:prstTxWarp>
          </a:bodyPr>
          <a:lstStyle>
            <a:lvl1pPr>
              <a:defRPr sz="1300" smtClean="0">
                <a:latin typeface="Arial Narrow" pitchFamily="34" charset="0"/>
              </a:defRPr>
            </a:lvl1pPr>
          </a:lstStyle>
          <a:p>
            <a:pPr>
              <a:defRPr/>
            </a:pPr>
            <a:endParaRPr lang="en-US"/>
          </a:p>
        </p:txBody>
      </p:sp>
      <p:sp>
        <p:nvSpPr>
          <p:cNvPr id="129029" name="Rectangle 5"/>
          <p:cNvSpPr>
            <a:spLocks noGrp="1" noChangeArrowheads="1"/>
          </p:cNvSpPr>
          <p:nvPr>
            <p:ph type="sldNum" sz="quarter" idx="3"/>
          </p:nvPr>
        </p:nvSpPr>
        <p:spPr bwMode="auto">
          <a:xfrm>
            <a:off x="4143587" y="9119474"/>
            <a:ext cx="3169920" cy="480060"/>
          </a:xfrm>
          <a:prstGeom prst="rect">
            <a:avLst/>
          </a:prstGeom>
          <a:noFill/>
          <a:ln w="9525">
            <a:noFill/>
            <a:miter lim="800000"/>
            <a:headEnd/>
            <a:tailEnd/>
          </a:ln>
          <a:effectLst/>
        </p:spPr>
        <p:txBody>
          <a:bodyPr vert="horz" wrap="square" lIns="96639" tIns="48318" rIns="96639" bIns="48318" numCol="1" anchor="b" anchorCtr="0" compatLnSpc="1">
            <a:prstTxWarp prst="textNoShape">
              <a:avLst/>
            </a:prstTxWarp>
          </a:bodyPr>
          <a:lstStyle>
            <a:lvl1pPr algn="r">
              <a:defRPr sz="1300" smtClean="0">
                <a:latin typeface="Arial Narrow" pitchFamily="34" charset="0"/>
              </a:defRPr>
            </a:lvl1pPr>
          </a:lstStyle>
          <a:p>
            <a:pPr>
              <a:defRPr/>
            </a:pPr>
            <a:fld id="{1DF175D9-B704-44FD-832E-3B7B02968997}" type="slidenum">
              <a:rPr lang="en-US"/>
              <a:pPr>
                <a:defRPr/>
              </a:pPr>
              <a:t>‹#›</a:t>
            </a:fld>
            <a:endParaRPr lang="en-US"/>
          </a:p>
        </p:txBody>
      </p:sp>
    </p:spTree>
    <p:extLst>
      <p:ext uri="{BB962C8B-B14F-4D97-AF65-F5344CB8AC3E}">
        <p14:creationId xmlns:p14="http://schemas.microsoft.com/office/powerpoint/2010/main" val="1196404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146"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1418" tIns="45710" rIns="91418" bIns="45710" numCol="1" anchor="t" anchorCtr="0" compatLnSpc="1">
            <a:prstTxWarp prst="textNoShape">
              <a:avLst/>
            </a:prstTxWarp>
          </a:bodyPr>
          <a:lstStyle>
            <a:lvl1pPr defTabSz="914456">
              <a:defRPr sz="1200" smtClean="0">
                <a:latin typeface="Arial Narrow" pitchFamily="34" charset="0"/>
              </a:defRPr>
            </a:lvl1pPr>
          </a:lstStyle>
          <a:p>
            <a:pPr>
              <a:defRPr/>
            </a:pPr>
            <a:endParaRPr lang="en-US"/>
          </a:p>
        </p:txBody>
      </p:sp>
      <p:sp>
        <p:nvSpPr>
          <p:cNvPr id="134147"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1418" tIns="45710" rIns="91418" bIns="45710" numCol="1" anchor="t" anchorCtr="0" compatLnSpc="1">
            <a:prstTxWarp prst="textNoShape">
              <a:avLst/>
            </a:prstTxWarp>
          </a:bodyPr>
          <a:lstStyle>
            <a:lvl1pPr algn="r" defTabSz="914456">
              <a:defRPr sz="1200" smtClean="0">
                <a:latin typeface="Arial Narrow" pitchFamily="34"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p:spPr>
      </p:sp>
      <p:sp>
        <p:nvSpPr>
          <p:cNvPr id="134149"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1418" tIns="45710" rIns="91418" bIns="4571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4150"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1418" tIns="45710" rIns="91418" bIns="45710" numCol="1" anchor="b" anchorCtr="0" compatLnSpc="1">
            <a:prstTxWarp prst="textNoShape">
              <a:avLst/>
            </a:prstTxWarp>
          </a:bodyPr>
          <a:lstStyle>
            <a:lvl1pPr defTabSz="914456">
              <a:defRPr sz="1200" smtClean="0">
                <a:latin typeface="Arial Narrow" pitchFamily="34" charset="0"/>
              </a:defRPr>
            </a:lvl1pPr>
          </a:lstStyle>
          <a:p>
            <a:pPr>
              <a:defRPr/>
            </a:pPr>
            <a:endParaRPr lang="en-US"/>
          </a:p>
        </p:txBody>
      </p:sp>
      <p:sp>
        <p:nvSpPr>
          <p:cNvPr id="134151"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1418" tIns="45710" rIns="91418" bIns="45710" numCol="1" anchor="b" anchorCtr="0" compatLnSpc="1">
            <a:prstTxWarp prst="textNoShape">
              <a:avLst/>
            </a:prstTxWarp>
          </a:bodyPr>
          <a:lstStyle>
            <a:lvl1pPr algn="r" defTabSz="914456">
              <a:defRPr sz="1200" smtClean="0">
                <a:latin typeface="Arial Narrow" pitchFamily="34" charset="0"/>
              </a:defRPr>
            </a:lvl1pPr>
          </a:lstStyle>
          <a:p>
            <a:pPr>
              <a:defRPr/>
            </a:pPr>
            <a:fld id="{BEFE61CE-7995-4F9D-A759-7AA3DE08BBD2}" type="slidenum">
              <a:rPr lang="en-US"/>
              <a:pPr>
                <a:defRPr/>
              </a:pPr>
              <a:t>‹#›</a:t>
            </a:fld>
            <a:endParaRPr lang="en-US"/>
          </a:p>
        </p:txBody>
      </p:sp>
    </p:spTree>
    <p:extLst>
      <p:ext uri="{BB962C8B-B14F-4D97-AF65-F5344CB8AC3E}">
        <p14:creationId xmlns:p14="http://schemas.microsoft.com/office/powerpoint/2010/main" val="14221667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a:p>
        </p:txBody>
      </p:sp>
      <p:sp>
        <p:nvSpPr>
          <p:cNvPr id="189442"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189443"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smtClean="0"/>
            </a:lvl1pPr>
          </a:lstStyle>
          <a:p>
            <a:pPr>
              <a:defRPr/>
            </a:pPr>
            <a:endParaRPr lang="en-US" altLang="en-US"/>
          </a:p>
        </p:txBody>
      </p:sp>
      <p:sp>
        <p:nvSpPr>
          <p:cNvPr id="7" name="Rectangle 5"/>
          <p:cNvSpPr>
            <a:spLocks noGrp="1" noChangeArrowheads="1"/>
          </p:cNvSpPr>
          <p:nvPr>
            <p:ph type="ftr" sz="quarter" idx="11"/>
          </p:nvPr>
        </p:nvSpPr>
        <p:spPr>
          <a:xfrm>
            <a:off x="3124200" y="6243638"/>
            <a:ext cx="2895600" cy="457200"/>
          </a:xfrm>
          <a:prstGeom prst="rect">
            <a:avLst/>
          </a:prstGeom>
        </p:spPr>
        <p:txBody>
          <a:bodyPr/>
          <a:lstStyle>
            <a:lvl1pPr algn="ctr">
              <a:defRPr sz="1100" smtClean="0"/>
            </a:lvl1pPr>
          </a:lstStyle>
          <a:p>
            <a:pPr>
              <a:defRPr/>
            </a:pPr>
            <a:endParaRPr lang="en-US" altLang="en-US" dirty="0"/>
          </a:p>
          <a:p>
            <a:pPr>
              <a:defRPr/>
            </a:pPr>
            <a:r>
              <a:rPr lang="en-US" altLang="en-US" dirty="0"/>
              <a:t>IMSE 866 Applied Stochastic Processes</a:t>
            </a:r>
          </a:p>
        </p:txBody>
      </p:sp>
      <p:sp>
        <p:nvSpPr>
          <p:cNvPr id="8" name="Rectangle 6"/>
          <p:cNvSpPr>
            <a:spLocks noGrp="1" noChangeArrowheads="1"/>
          </p:cNvSpPr>
          <p:nvPr>
            <p:ph type="sldNum" sz="quarter" idx="12"/>
          </p:nvPr>
        </p:nvSpPr>
        <p:spPr/>
        <p:txBody>
          <a:bodyPr/>
          <a:lstStyle>
            <a:lvl1pPr>
              <a:defRPr smtClean="0"/>
            </a:lvl1pPr>
          </a:lstStyle>
          <a:p>
            <a:pPr>
              <a:defRPr/>
            </a:pPr>
            <a:fld id="{53859D08-3D89-421F-842F-7A5541534F9F}"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3BCC0716-7840-4BC7-AC05-8CE3FC928123}" type="slidenum">
              <a:rPr lang="en-US" altLang="en-US"/>
              <a:pPr>
                <a:defRPr/>
              </a:pPr>
              <a:t>‹#›</a:t>
            </a:fld>
            <a:endParaRPr lang="en-US" altLang="en-US"/>
          </a:p>
        </p:txBody>
      </p:sp>
      <p:sp>
        <p:nvSpPr>
          <p:cNvPr id="7" name="Rectangle 5">
            <a:extLst>
              <a:ext uri="{FF2B5EF4-FFF2-40B4-BE49-F238E27FC236}">
                <a16:creationId xmlns:a16="http://schemas.microsoft.com/office/drawing/2014/main" id="{9DD757B6-89B7-426C-8ABB-4BBA7D8B592D}"/>
              </a:ext>
            </a:extLst>
          </p:cNvPr>
          <p:cNvSpPr>
            <a:spLocks noGrp="1" noChangeArrowheads="1"/>
          </p:cNvSpPr>
          <p:nvPr>
            <p:ph type="ftr" sz="quarter" idx="11"/>
          </p:nvPr>
        </p:nvSpPr>
        <p:spPr>
          <a:xfrm>
            <a:off x="3124200" y="6243638"/>
            <a:ext cx="2895600" cy="457200"/>
          </a:xfrm>
          <a:prstGeom prst="rect">
            <a:avLst/>
          </a:prstGeom>
        </p:spPr>
        <p:txBody>
          <a:bodyPr/>
          <a:lstStyle>
            <a:lvl1pPr>
              <a:defRPr smtClean="0"/>
            </a:lvl1pPr>
          </a:lstStyle>
          <a:p>
            <a:pPr>
              <a:defRPr/>
            </a:pPr>
            <a:r>
              <a:rPr lang="en-US" altLang="en-US" dirty="0"/>
              <a:t>IMSE 866 Applied Stochastic Processes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95FB406B-681B-427F-85C9-C8403D90C379}" type="slidenum">
              <a:rPr lang="en-US" altLang="en-US"/>
              <a:pPr>
                <a:defRPr/>
              </a:pPr>
              <a:t>‹#›</a:t>
            </a:fld>
            <a:endParaRPr lang="en-US" altLang="en-US"/>
          </a:p>
        </p:txBody>
      </p:sp>
      <p:sp>
        <p:nvSpPr>
          <p:cNvPr id="7" name="Rectangle 5">
            <a:extLst>
              <a:ext uri="{FF2B5EF4-FFF2-40B4-BE49-F238E27FC236}">
                <a16:creationId xmlns:a16="http://schemas.microsoft.com/office/drawing/2014/main" id="{56408D86-E691-4B86-B13A-EA1F4FC11569}"/>
              </a:ext>
            </a:extLst>
          </p:cNvPr>
          <p:cNvSpPr>
            <a:spLocks noGrp="1" noChangeArrowheads="1"/>
          </p:cNvSpPr>
          <p:nvPr>
            <p:ph type="ftr" sz="quarter" idx="11"/>
          </p:nvPr>
        </p:nvSpPr>
        <p:spPr>
          <a:xfrm>
            <a:off x="3124200" y="6243638"/>
            <a:ext cx="2895600" cy="457200"/>
          </a:xfrm>
          <a:prstGeom prst="rect">
            <a:avLst/>
          </a:prstGeom>
        </p:spPr>
        <p:txBody>
          <a:bodyPr/>
          <a:lstStyle>
            <a:lvl1pPr>
              <a:defRPr smtClean="0"/>
            </a:lvl1pPr>
          </a:lstStyle>
          <a:p>
            <a:pPr>
              <a:defRPr/>
            </a:pPr>
            <a:r>
              <a:rPr lang="en-US" altLang="en-US" dirty="0"/>
              <a:t>IMSE 866 Applied Stochastic Processes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CB213545-308C-43D8-8689-BD7A1F98E348}" type="slidenum">
              <a:rPr lang="en-US" altLang="en-US"/>
              <a:pPr>
                <a:defRPr/>
              </a:pPr>
              <a:t>‹#›</a:t>
            </a:fld>
            <a:endParaRPr lang="en-US" altLang="en-US"/>
          </a:p>
        </p:txBody>
      </p:sp>
      <p:sp>
        <p:nvSpPr>
          <p:cNvPr id="8" name="Rectangle 5">
            <a:extLst>
              <a:ext uri="{FF2B5EF4-FFF2-40B4-BE49-F238E27FC236}">
                <a16:creationId xmlns:a16="http://schemas.microsoft.com/office/drawing/2014/main" id="{ACC61FE5-F2A2-4955-87E8-E4B3526B013D}"/>
              </a:ext>
            </a:extLst>
          </p:cNvPr>
          <p:cNvSpPr>
            <a:spLocks noGrp="1" noChangeArrowheads="1"/>
          </p:cNvSpPr>
          <p:nvPr>
            <p:ph type="ftr" sz="quarter" idx="11"/>
          </p:nvPr>
        </p:nvSpPr>
        <p:spPr>
          <a:xfrm>
            <a:off x="3124200" y="6243638"/>
            <a:ext cx="2895600" cy="457200"/>
          </a:xfrm>
          <a:prstGeom prst="rect">
            <a:avLst/>
          </a:prstGeom>
        </p:spPr>
        <p:txBody>
          <a:bodyPr/>
          <a:lstStyle>
            <a:lvl1pPr>
              <a:defRPr smtClean="0"/>
            </a:lvl1pPr>
          </a:lstStyle>
          <a:p>
            <a:pPr>
              <a:defRPr/>
            </a:pPr>
            <a:r>
              <a:rPr lang="en-US" altLang="en-US" dirty="0"/>
              <a:t>IMSE 866 Applied Stochastic Processes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11CB90C3-E595-4402-8A07-722762759065}" type="slidenum">
              <a:rPr lang="en-US" altLang="en-US"/>
              <a:pPr>
                <a:defRPr/>
              </a:pPr>
              <a:t>‹#›</a:t>
            </a:fld>
            <a:endParaRPr lang="en-US" altLang="en-US"/>
          </a:p>
        </p:txBody>
      </p:sp>
      <p:sp>
        <p:nvSpPr>
          <p:cNvPr id="6" name="Footer Placeholder 5">
            <a:extLst>
              <a:ext uri="{FF2B5EF4-FFF2-40B4-BE49-F238E27FC236}">
                <a16:creationId xmlns:a16="http://schemas.microsoft.com/office/drawing/2014/main" id="{8E2AC7E6-597C-400E-835A-1FBB17C2770B}"/>
              </a:ext>
            </a:extLst>
          </p:cNvPr>
          <p:cNvSpPr>
            <a:spLocks noGrp="1" noChangeArrowheads="1"/>
          </p:cNvSpPr>
          <p:nvPr>
            <p:ph type="ftr" sz="quarter" idx="11"/>
          </p:nvPr>
        </p:nvSpPr>
        <p:spPr>
          <a:xfrm>
            <a:off x="3124200" y="6243638"/>
            <a:ext cx="2895600" cy="457200"/>
          </a:xfrm>
          <a:prstGeom prst="rect">
            <a:avLst/>
          </a:prstGeom>
        </p:spPr>
        <p:txBody>
          <a:bodyPr/>
          <a:lstStyle>
            <a:lvl1pPr>
              <a:defRPr smtClean="0"/>
            </a:lvl1pPr>
          </a:lstStyle>
          <a:p>
            <a:pPr>
              <a:defRPr/>
            </a:pPr>
            <a:r>
              <a:rPr lang="en-US" altLang="en-US" dirty="0"/>
              <a:t>IMSE 866 Applied Stochastic Processes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B2A91613-A5B2-4E32-9718-AA0858FEE936}" type="slidenum">
              <a:rPr lang="en-US" altLang="en-US"/>
              <a:pPr>
                <a:defRPr/>
              </a:pPr>
              <a:t>‹#›</a:t>
            </a:fld>
            <a:endParaRPr lang="en-US" altLang="en-US"/>
          </a:p>
        </p:txBody>
      </p:sp>
      <p:sp>
        <p:nvSpPr>
          <p:cNvPr id="5" name="Rectangle 5">
            <a:extLst>
              <a:ext uri="{FF2B5EF4-FFF2-40B4-BE49-F238E27FC236}">
                <a16:creationId xmlns:a16="http://schemas.microsoft.com/office/drawing/2014/main" id="{E4CB8933-54D7-48F1-97D3-52D5460BC112}"/>
              </a:ext>
            </a:extLst>
          </p:cNvPr>
          <p:cNvSpPr>
            <a:spLocks noGrp="1" noChangeArrowheads="1"/>
          </p:cNvSpPr>
          <p:nvPr>
            <p:ph type="ftr" sz="quarter" idx="11"/>
          </p:nvPr>
        </p:nvSpPr>
        <p:spPr>
          <a:xfrm>
            <a:off x="3124200" y="6243638"/>
            <a:ext cx="2895600" cy="457200"/>
          </a:xfrm>
          <a:prstGeom prst="rect">
            <a:avLst/>
          </a:prstGeom>
        </p:spPr>
        <p:txBody>
          <a:bodyPr/>
          <a:lstStyle>
            <a:lvl1pPr>
              <a:defRPr smtClean="0"/>
            </a:lvl1pPr>
          </a:lstStyle>
          <a:p>
            <a:pPr>
              <a:defRPr/>
            </a:pPr>
            <a:r>
              <a:rPr lang="en-US" altLang="en-US" dirty="0"/>
              <a:t>IMSE 866 Applied Stochastic Processes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34F8EE2C-17D5-4B50-BF6B-8DFE64945525}" type="slidenum">
              <a:rPr lang="en-US" altLang="en-US"/>
              <a:pPr>
                <a:defRPr/>
              </a:pPr>
              <a:t>‹#›</a:t>
            </a:fld>
            <a:endParaRPr lang="en-US" altLang="en-US"/>
          </a:p>
        </p:txBody>
      </p:sp>
      <p:sp>
        <p:nvSpPr>
          <p:cNvPr id="8" name="Rectangle 5">
            <a:extLst>
              <a:ext uri="{FF2B5EF4-FFF2-40B4-BE49-F238E27FC236}">
                <a16:creationId xmlns:a16="http://schemas.microsoft.com/office/drawing/2014/main" id="{70720CCC-4763-40BB-968C-704B87A6A0FD}"/>
              </a:ext>
            </a:extLst>
          </p:cNvPr>
          <p:cNvSpPr>
            <a:spLocks noGrp="1" noChangeArrowheads="1"/>
          </p:cNvSpPr>
          <p:nvPr>
            <p:ph type="ftr" sz="quarter" idx="11"/>
          </p:nvPr>
        </p:nvSpPr>
        <p:spPr>
          <a:xfrm>
            <a:off x="3124200" y="6243638"/>
            <a:ext cx="2895600" cy="457200"/>
          </a:xfrm>
          <a:prstGeom prst="rect">
            <a:avLst/>
          </a:prstGeom>
        </p:spPr>
        <p:txBody>
          <a:bodyPr/>
          <a:lstStyle>
            <a:lvl1pPr>
              <a:defRPr smtClean="0"/>
            </a:lvl1pPr>
          </a:lstStyle>
          <a:p>
            <a:pPr>
              <a:defRPr/>
            </a:pPr>
            <a:r>
              <a:rPr lang="en-US" altLang="en-US" dirty="0"/>
              <a:t>IMSE 866 Applied Stochastic Processes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945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88420"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mj-lt"/>
              </a:defRPr>
            </a:lvl1pPr>
          </a:lstStyle>
          <a:p>
            <a:pPr>
              <a:defRPr/>
            </a:pPr>
            <a:endParaRPr lang="en-US" altLang="en-US"/>
          </a:p>
        </p:txBody>
      </p:sp>
      <p:sp>
        <p:nvSpPr>
          <p:cNvPr id="188422"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mj-lt"/>
              </a:defRPr>
            </a:lvl1pPr>
          </a:lstStyle>
          <a:p>
            <a:pPr>
              <a:defRPr/>
            </a:pPr>
            <a:fld id="{26FA6F48-2E8B-42EB-ACE5-8ED358A62CDA}" type="slidenum">
              <a:rPr lang="en-US" altLang="en-US"/>
              <a:pPr>
                <a:defRPr/>
              </a:pPr>
              <a:t>‹#›</a:t>
            </a:fld>
            <a:endParaRPr lang="en-US" altLang="en-US"/>
          </a:p>
        </p:txBody>
      </p:sp>
      <p:sp>
        <p:nvSpPr>
          <p:cNvPr id="188423"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p>
        </p:txBody>
      </p:sp>
      <p:sp>
        <p:nvSpPr>
          <p:cNvPr id="188424"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en-US"/>
          </a:p>
        </p:txBody>
      </p:sp>
      <p:sp>
        <p:nvSpPr>
          <p:cNvPr id="10" name="Rectangle 5">
            <a:extLst>
              <a:ext uri="{FF2B5EF4-FFF2-40B4-BE49-F238E27FC236}">
                <a16:creationId xmlns:a16="http://schemas.microsoft.com/office/drawing/2014/main" id="{DEBE43EF-75AA-484F-97F4-AF9FFFA63A27}"/>
              </a:ext>
            </a:extLst>
          </p:cNvPr>
          <p:cNvSpPr>
            <a:spLocks noGrp="1" noChangeArrowheads="1"/>
          </p:cNvSpPr>
          <p:nvPr>
            <p:ph type="ftr" sz="quarter" idx="3"/>
          </p:nvPr>
        </p:nvSpPr>
        <p:spPr>
          <a:xfrm>
            <a:off x="3124200" y="6243638"/>
            <a:ext cx="2895600" cy="457200"/>
          </a:xfrm>
          <a:prstGeom prst="rect">
            <a:avLst/>
          </a:prstGeom>
        </p:spPr>
        <p:txBody>
          <a:bodyPr/>
          <a:lstStyle>
            <a:lvl1pPr algn="ctr">
              <a:defRPr sz="1100" smtClean="0"/>
            </a:lvl1pPr>
          </a:lstStyle>
          <a:p>
            <a:pPr>
              <a:defRPr/>
            </a:pPr>
            <a:endParaRPr lang="en-US" altLang="en-US" dirty="0"/>
          </a:p>
          <a:p>
            <a:pPr>
              <a:defRPr/>
            </a:pPr>
            <a:r>
              <a:rPr lang="en-US" altLang="en-US" dirty="0"/>
              <a:t>IMSE 866 Applied Stochastic Processes</a:t>
            </a:r>
          </a:p>
        </p:txBody>
      </p:sp>
    </p:spTree>
  </p:cSld>
  <p:clrMap bg1="lt1" tx1="dk1" bg2="lt2" tx2="dk2" accent1="accent1" accent2="accent2" accent3="accent3" accent4="accent4" accent5="accent5" accent6="accent6" hlink="hlink" folHlink="folHlink"/>
  <p:sldLayoutIdLst>
    <p:sldLayoutId id="2147483714" r:id="rId1"/>
    <p:sldLayoutId id="2147483703" r:id="rId2"/>
    <p:sldLayoutId id="2147483704" r:id="rId3"/>
    <p:sldLayoutId id="2147483705" r:id="rId4"/>
    <p:sldLayoutId id="2147483707" r:id="rId5"/>
    <p:sldLayoutId id="2147483708" r:id="rId6"/>
    <p:sldLayoutId id="2147483713" r:id="rId7"/>
  </p:sldLayoutIdLst>
  <p:hf hd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77CCA22-720B-4C25-96CF-A4D75E0979A9}"/>
              </a:ext>
            </a:extLst>
          </p:cNvPr>
          <p:cNvSpPr>
            <a:spLocks noGrp="1"/>
          </p:cNvSpPr>
          <p:nvPr>
            <p:ph type="ctrTitle"/>
          </p:nvPr>
        </p:nvSpPr>
        <p:spPr/>
        <p:txBody>
          <a:bodyPr/>
          <a:lstStyle/>
          <a:p>
            <a:r>
              <a:rPr lang="en-US" dirty="0"/>
              <a:t>Lecture 17</a:t>
            </a:r>
          </a:p>
        </p:txBody>
      </p:sp>
      <p:sp>
        <p:nvSpPr>
          <p:cNvPr id="7" name="Subtitle 6">
            <a:extLst>
              <a:ext uri="{FF2B5EF4-FFF2-40B4-BE49-F238E27FC236}">
                <a16:creationId xmlns:a16="http://schemas.microsoft.com/office/drawing/2014/main" id="{FE067239-A927-4C35-B125-E413AFBBD0E7}"/>
              </a:ext>
            </a:extLst>
          </p:cNvPr>
          <p:cNvSpPr>
            <a:spLocks noGrp="1"/>
          </p:cNvSpPr>
          <p:nvPr>
            <p:ph type="subTitle" idx="1"/>
          </p:nvPr>
        </p:nvSpPr>
        <p:spPr/>
        <p:txBody>
          <a:bodyPr/>
          <a:lstStyle/>
          <a:p>
            <a:r>
              <a:rPr lang="en-US" dirty="0"/>
              <a:t>CTMC – Steady State Analysis</a:t>
            </a:r>
          </a:p>
        </p:txBody>
      </p:sp>
      <p:sp>
        <p:nvSpPr>
          <p:cNvPr id="5" name="Footer Placeholder 4">
            <a:extLst>
              <a:ext uri="{FF2B5EF4-FFF2-40B4-BE49-F238E27FC236}">
                <a16:creationId xmlns:a16="http://schemas.microsoft.com/office/drawing/2014/main" id="{EDF92740-4A9A-4372-A7F9-12AB98100DD0}"/>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
        <p:nvSpPr>
          <p:cNvPr id="4" name="Slide Number Placeholder 3">
            <a:extLst>
              <a:ext uri="{FF2B5EF4-FFF2-40B4-BE49-F238E27FC236}">
                <a16:creationId xmlns:a16="http://schemas.microsoft.com/office/drawing/2014/main" id="{BD2752B2-69EA-4BF8-BC1F-D162B9B68311}"/>
              </a:ext>
            </a:extLst>
          </p:cNvPr>
          <p:cNvSpPr>
            <a:spLocks noGrp="1"/>
          </p:cNvSpPr>
          <p:nvPr>
            <p:ph type="sldNum" sz="quarter" idx="12"/>
          </p:nvPr>
        </p:nvSpPr>
        <p:spPr/>
        <p:txBody>
          <a:bodyPr/>
          <a:lstStyle/>
          <a:p>
            <a:pPr>
              <a:defRPr/>
            </a:pPr>
            <a:fld id="{3BCC0716-7840-4BC7-AC05-8CE3FC928123}" type="slidenum">
              <a:rPr lang="en-US" altLang="en-US" smtClean="0"/>
              <a:pPr>
                <a:defRPr/>
              </a:pPr>
              <a:t>1</a:t>
            </a:fld>
            <a:endParaRPr lang="en-US" altLang="en-US"/>
          </a:p>
        </p:txBody>
      </p:sp>
    </p:spTree>
    <p:extLst>
      <p:ext uri="{BB962C8B-B14F-4D97-AF65-F5344CB8AC3E}">
        <p14:creationId xmlns:p14="http://schemas.microsoft.com/office/powerpoint/2010/main" val="600302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27DF0-0531-4720-B28A-A8C410696C9F}"/>
              </a:ext>
            </a:extLst>
          </p:cNvPr>
          <p:cNvSpPr>
            <a:spLocks noGrp="1"/>
          </p:cNvSpPr>
          <p:nvPr>
            <p:ph type="title"/>
          </p:nvPr>
        </p:nvSpPr>
        <p:spPr/>
        <p:txBody>
          <a:bodyPr/>
          <a:lstStyle/>
          <a:p>
            <a:r>
              <a:rPr lang="en-US" dirty="0"/>
              <a:t>Birth Death Process - Properties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D79A13-FB0F-428F-B8E3-EDA7364BA40A}"/>
                  </a:ext>
                </a:extLst>
              </p:cNvPr>
              <p:cNvSpPr>
                <a:spLocks noGrp="1"/>
              </p:cNvSpPr>
              <p:nvPr>
                <p:ph idx="1"/>
              </p:nvPr>
            </p:nvSpPr>
            <p:spPr>
              <a:xfrm>
                <a:off x="457200" y="1600200"/>
                <a:ext cx="8458200" cy="4530725"/>
              </a:xfrm>
            </p:spPr>
            <p:txBody>
              <a:bodyPr/>
              <a:lstStyle/>
              <a:p>
                <a:pPr marL="0" indent="0">
                  <a:buNone/>
                </a:pPr>
                <a:r>
                  <a:rPr lang="en-US" sz="2000" dirty="0">
                    <a:cs typeface="Calibri" panose="020F0502020204030204" pitchFamily="34" charset="0"/>
                  </a:rPr>
                  <a:t>Expected Number in System </a:t>
                </a:r>
                <a14:m>
                  <m:oMath xmlns:m="http://schemas.openxmlformats.org/officeDocument/2006/math">
                    <m:r>
                      <a:rPr lang="en-US" sz="2000" b="0" i="1" smtClean="0">
                        <a:latin typeface="Cambria Math" panose="02040503050406030204" pitchFamily="18" charset="0"/>
                        <a:cs typeface="Calibri" panose="020F0502020204030204" pitchFamily="34" charset="0"/>
                      </a:rPr>
                      <m:t>𝐿</m:t>
                    </m:r>
                  </m:oMath>
                </a14:m>
                <a:r>
                  <a:rPr lang="en-US" sz="2000" dirty="0">
                    <a:cs typeface="Calibri" panose="020F0502020204030204" pitchFamily="34" charset="0"/>
                  </a:rPr>
                  <a:t>?</a:t>
                </a:r>
              </a:p>
              <a:p>
                <a:pPr marL="0" indent="0">
                  <a:buNone/>
                </a:pPr>
                <a:endParaRPr lang="en-US" sz="2000" dirty="0">
                  <a:cs typeface="Calibri" panose="020F0502020204030204" pitchFamily="34" charset="0"/>
                </a:endParaRPr>
              </a:p>
              <a:p>
                <a:pPr marL="0" indent="0">
                  <a:buNone/>
                </a:pPr>
                <a:r>
                  <a:rPr lang="en-US" sz="2000" dirty="0">
                    <a:solidFill>
                      <a:srgbClr val="7030A0"/>
                    </a:solidFill>
                    <a:cs typeface="Calibri" panose="020F0502020204030204" pitchFamily="34" charset="0"/>
                  </a:rPr>
                  <a:t>                         </a:t>
                </a:r>
                <a14:m>
                  <m:oMath xmlns:m="http://schemas.openxmlformats.org/officeDocument/2006/math">
                    <m:r>
                      <a:rPr lang="en-US" sz="2000" b="0" i="1" smtClean="0">
                        <a:solidFill>
                          <a:srgbClr val="7030A0"/>
                        </a:solidFill>
                        <a:latin typeface="Cambria Math" panose="02040503050406030204" pitchFamily="18" charset="0"/>
                        <a:cs typeface="Calibri" panose="020F0502020204030204" pitchFamily="34" charset="0"/>
                      </a:rPr>
                      <m:t>𝐿</m:t>
                    </m:r>
                    <m:r>
                      <a:rPr lang="en-US" sz="2000" b="0" i="1" smtClean="0">
                        <a:solidFill>
                          <a:srgbClr val="7030A0"/>
                        </a:solidFill>
                        <a:latin typeface="Cambria Math" panose="02040503050406030204" pitchFamily="18" charset="0"/>
                        <a:cs typeface="Calibri" panose="020F0502020204030204" pitchFamily="34" charset="0"/>
                      </a:rPr>
                      <m:t>=</m:t>
                    </m:r>
                    <m:nary>
                      <m:naryPr>
                        <m:chr m:val="∑"/>
                        <m:ctrlPr>
                          <a:rPr lang="en-US" sz="2000" b="0" i="1" smtClean="0">
                            <a:solidFill>
                              <a:srgbClr val="7030A0"/>
                            </a:solidFill>
                            <a:latin typeface="Cambria Math" panose="02040503050406030204" pitchFamily="18" charset="0"/>
                            <a:cs typeface="Calibri" panose="020F0502020204030204" pitchFamily="34" charset="0"/>
                          </a:rPr>
                        </m:ctrlPr>
                      </m:naryPr>
                      <m:sub>
                        <m:r>
                          <m:rPr>
                            <m:brk m:alnAt="23"/>
                          </m:rPr>
                          <a:rPr lang="en-US" sz="2000" b="0" i="1" smtClean="0">
                            <a:solidFill>
                              <a:srgbClr val="7030A0"/>
                            </a:solidFill>
                            <a:latin typeface="Cambria Math" panose="02040503050406030204" pitchFamily="18" charset="0"/>
                            <a:cs typeface="Calibri" panose="020F0502020204030204" pitchFamily="34" charset="0"/>
                          </a:rPr>
                          <m:t>𝑘</m:t>
                        </m:r>
                        <m:r>
                          <a:rPr lang="en-US" sz="2000" b="0" i="1" smtClean="0">
                            <a:solidFill>
                              <a:srgbClr val="7030A0"/>
                            </a:solidFill>
                            <a:latin typeface="Cambria Math" panose="02040503050406030204" pitchFamily="18" charset="0"/>
                            <a:cs typeface="Calibri" panose="020F0502020204030204" pitchFamily="34" charset="0"/>
                          </a:rPr>
                          <m:t>=1</m:t>
                        </m:r>
                      </m:sub>
                      <m:sup>
                        <m:r>
                          <a:rPr lang="en-US" sz="2000" b="0" i="1" smtClean="0">
                            <a:solidFill>
                              <a:srgbClr val="7030A0"/>
                            </a:solidFill>
                            <a:latin typeface="Cambria Math" panose="02040503050406030204" pitchFamily="18" charset="0"/>
                            <a:cs typeface="Calibri" panose="020F0502020204030204" pitchFamily="34" charset="0"/>
                          </a:rPr>
                          <m:t>∞</m:t>
                        </m:r>
                      </m:sup>
                      <m:e>
                        <m:r>
                          <a:rPr lang="en-US" sz="2000" b="0" i="1" smtClean="0">
                            <a:solidFill>
                              <a:srgbClr val="7030A0"/>
                            </a:solidFill>
                            <a:latin typeface="Cambria Math" panose="02040503050406030204" pitchFamily="18" charset="0"/>
                            <a:cs typeface="Calibri" panose="020F0502020204030204" pitchFamily="34" charset="0"/>
                          </a:rPr>
                          <m:t>𝑘</m:t>
                        </m:r>
                        <m:sSub>
                          <m:sSubPr>
                            <m:ctrlPr>
                              <a:rPr lang="en-US" sz="2000" b="0" i="1" smtClean="0">
                                <a:solidFill>
                                  <a:srgbClr val="7030A0"/>
                                </a:solidFill>
                                <a:latin typeface="Cambria Math" panose="02040503050406030204" pitchFamily="18" charset="0"/>
                                <a:cs typeface="Calibri" panose="020F0502020204030204" pitchFamily="34" charset="0"/>
                              </a:rPr>
                            </m:ctrlPr>
                          </m:sSubPr>
                          <m:e>
                            <m:r>
                              <a:rPr lang="en-US" sz="2000" b="0" i="1" smtClean="0">
                                <a:solidFill>
                                  <a:srgbClr val="7030A0"/>
                                </a:solidFill>
                                <a:latin typeface="Cambria Math" panose="02040503050406030204" pitchFamily="18" charset="0"/>
                                <a:cs typeface="Calibri" panose="020F0502020204030204" pitchFamily="34" charset="0"/>
                              </a:rPr>
                              <m:t>𝑝</m:t>
                            </m:r>
                          </m:e>
                          <m:sub>
                            <m:r>
                              <a:rPr lang="en-US" sz="2000" b="0" i="1" smtClean="0">
                                <a:solidFill>
                                  <a:srgbClr val="7030A0"/>
                                </a:solidFill>
                                <a:latin typeface="Cambria Math" panose="02040503050406030204" pitchFamily="18" charset="0"/>
                                <a:cs typeface="Calibri" panose="020F0502020204030204" pitchFamily="34" charset="0"/>
                              </a:rPr>
                              <m:t>𝑘</m:t>
                            </m:r>
                          </m:sub>
                        </m:sSub>
                        <m:r>
                          <a:rPr lang="en-US" sz="2000" b="0" i="1" smtClean="0">
                            <a:solidFill>
                              <a:srgbClr val="7030A0"/>
                            </a:solidFill>
                            <a:latin typeface="Cambria Math" panose="02040503050406030204" pitchFamily="18" charset="0"/>
                            <a:cs typeface="Calibri" panose="020F0502020204030204" pitchFamily="34" charset="0"/>
                          </a:rPr>
                          <m:t>=</m:t>
                        </m:r>
                        <m:sSub>
                          <m:sSubPr>
                            <m:ctrlPr>
                              <a:rPr lang="en-US" sz="2000" b="0" i="1" smtClean="0">
                                <a:solidFill>
                                  <a:srgbClr val="7030A0"/>
                                </a:solidFill>
                                <a:latin typeface="Cambria Math" panose="02040503050406030204" pitchFamily="18" charset="0"/>
                                <a:cs typeface="Calibri" panose="020F0502020204030204" pitchFamily="34" charset="0"/>
                              </a:rPr>
                            </m:ctrlPr>
                          </m:sSubPr>
                          <m:e>
                            <m:r>
                              <a:rPr lang="en-US" sz="2000" b="0" i="1" smtClean="0">
                                <a:solidFill>
                                  <a:srgbClr val="7030A0"/>
                                </a:solidFill>
                                <a:latin typeface="Cambria Math" panose="02040503050406030204" pitchFamily="18" charset="0"/>
                                <a:cs typeface="Calibri" panose="020F0502020204030204" pitchFamily="34" charset="0"/>
                              </a:rPr>
                              <m:t>𝑝</m:t>
                            </m:r>
                          </m:e>
                          <m:sub>
                            <m:r>
                              <a:rPr lang="en-US" sz="2000" b="0" i="1" smtClean="0">
                                <a:solidFill>
                                  <a:srgbClr val="7030A0"/>
                                </a:solidFill>
                                <a:latin typeface="Cambria Math" panose="02040503050406030204" pitchFamily="18" charset="0"/>
                                <a:cs typeface="Calibri" panose="020F0502020204030204" pitchFamily="34" charset="0"/>
                              </a:rPr>
                              <m:t>0</m:t>
                            </m:r>
                          </m:sub>
                        </m:sSub>
                        <m:nary>
                          <m:naryPr>
                            <m:chr m:val="∑"/>
                            <m:ctrlPr>
                              <a:rPr lang="en-US" sz="2000" b="0" i="1" smtClean="0">
                                <a:solidFill>
                                  <a:srgbClr val="7030A0"/>
                                </a:solidFill>
                                <a:latin typeface="Cambria Math" panose="02040503050406030204" pitchFamily="18" charset="0"/>
                                <a:cs typeface="Calibri" panose="020F0502020204030204" pitchFamily="34" charset="0"/>
                              </a:rPr>
                            </m:ctrlPr>
                          </m:naryPr>
                          <m:sub>
                            <m:r>
                              <a:rPr lang="en-US" sz="2000" b="0" i="1" smtClean="0">
                                <a:solidFill>
                                  <a:srgbClr val="7030A0"/>
                                </a:solidFill>
                                <a:latin typeface="Cambria Math" panose="02040503050406030204" pitchFamily="18" charset="0"/>
                                <a:cs typeface="Calibri" panose="020F0502020204030204" pitchFamily="34" charset="0"/>
                              </a:rPr>
                              <m:t>𝑘</m:t>
                            </m:r>
                            <m:r>
                              <a:rPr lang="en-US" sz="2000" b="0" i="1" smtClean="0">
                                <a:solidFill>
                                  <a:srgbClr val="7030A0"/>
                                </a:solidFill>
                                <a:latin typeface="Cambria Math" panose="02040503050406030204" pitchFamily="18" charset="0"/>
                                <a:cs typeface="Calibri" panose="020F0502020204030204" pitchFamily="34" charset="0"/>
                              </a:rPr>
                              <m:t>=1</m:t>
                            </m:r>
                          </m:sub>
                          <m:sup>
                            <m:r>
                              <a:rPr lang="en-US" sz="2000" b="0" i="1" smtClean="0">
                                <a:solidFill>
                                  <a:srgbClr val="7030A0"/>
                                </a:solidFill>
                                <a:latin typeface="Cambria Math" panose="02040503050406030204" pitchFamily="18" charset="0"/>
                                <a:cs typeface="Calibri" panose="020F0502020204030204" pitchFamily="34" charset="0"/>
                              </a:rPr>
                              <m:t>∞</m:t>
                            </m:r>
                          </m:sup>
                          <m:e>
                            <m:r>
                              <a:rPr lang="en-US" sz="2000" b="0" i="1" smtClean="0">
                                <a:solidFill>
                                  <a:srgbClr val="7030A0"/>
                                </a:solidFill>
                                <a:latin typeface="Cambria Math" panose="02040503050406030204" pitchFamily="18" charset="0"/>
                                <a:cs typeface="Calibri" panose="020F0502020204030204" pitchFamily="34" charset="0"/>
                              </a:rPr>
                              <m:t>𝑘</m:t>
                            </m:r>
                            <m:sSub>
                              <m:sSubPr>
                                <m:ctrlPr>
                                  <a:rPr lang="en-US" sz="2000" b="0" i="1" smtClean="0">
                                    <a:solidFill>
                                      <a:srgbClr val="7030A0"/>
                                    </a:solidFill>
                                    <a:latin typeface="Cambria Math" panose="02040503050406030204" pitchFamily="18" charset="0"/>
                                    <a:cs typeface="Calibri" panose="020F0502020204030204" pitchFamily="34" charset="0"/>
                                  </a:rPr>
                                </m:ctrlPr>
                              </m:sSubPr>
                              <m:e>
                                <m:r>
                                  <a:rPr lang="en-US" sz="2000" b="0" i="1" smtClean="0">
                                    <a:solidFill>
                                      <a:srgbClr val="7030A0"/>
                                    </a:solidFill>
                                    <a:latin typeface="Cambria Math" panose="02040503050406030204" pitchFamily="18" charset="0"/>
                                    <a:cs typeface="Calibri" panose="020F0502020204030204" pitchFamily="34" charset="0"/>
                                  </a:rPr>
                                  <m:t>𝐶</m:t>
                                </m:r>
                              </m:e>
                              <m:sub>
                                <m:r>
                                  <a:rPr lang="en-US" sz="2000" b="0" i="1" smtClean="0">
                                    <a:solidFill>
                                      <a:srgbClr val="7030A0"/>
                                    </a:solidFill>
                                    <a:latin typeface="Cambria Math" panose="02040503050406030204" pitchFamily="18" charset="0"/>
                                    <a:cs typeface="Calibri" panose="020F0502020204030204" pitchFamily="34" charset="0"/>
                                  </a:rPr>
                                  <m:t>𝑘</m:t>
                                </m:r>
                              </m:sub>
                            </m:sSub>
                          </m:e>
                        </m:nary>
                      </m:e>
                    </m:nary>
                  </m:oMath>
                </a14:m>
                <a:endParaRPr lang="en-US" sz="2000" b="0" dirty="0">
                  <a:solidFill>
                    <a:srgbClr val="7030A0"/>
                  </a:solidFill>
                  <a:cs typeface="Calibri" panose="020F0502020204030204" pitchFamily="34" charset="0"/>
                </a:endParaRPr>
              </a:p>
              <a:p>
                <a:pPr marL="0" indent="0">
                  <a:buNone/>
                </a:pPr>
                <a:endParaRPr lang="en-US" sz="2000" b="0" dirty="0">
                  <a:solidFill>
                    <a:srgbClr val="7030A0"/>
                  </a:solidFill>
                  <a:cs typeface="Calibri" panose="020F0502020204030204" pitchFamily="34" charset="0"/>
                </a:endParaRPr>
              </a:p>
              <a:p>
                <a:pPr marL="0" indent="0" algn="ctr">
                  <a:buNone/>
                </a:pPr>
                <a:r>
                  <a:rPr lang="en-US" sz="2000" dirty="0">
                    <a:solidFill>
                      <a:schemeClr val="tx2"/>
                    </a:solidFill>
                    <a:cs typeface="Calibri" panose="020F0502020204030204" pitchFamily="34" charset="0"/>
                  </a:rPr>
                  <a:t>What is </a:t>
                </a:r>
                <a14:m>
                  <m:oMath xmlns:m="http://schemas.openxmlformats.org/officeDocument/2006/math">
                    <m:r>
                      <a:rPr lang="en-US" sz="2000" b="0" i="1" smtClean="0">
                        <a:solidFill>
                          <a:schemeClr val="tx2"/>
                        </a:solidFill>
                        <a:latin typeface="Cambria Math" panose="02040503050406030204" pitchFamily="18" charset="0"/>
                        <a:cs typeface="Calibri" panose="020F0502020204030204" pitchFamily="34" charset="0"/>
                      </a:rPr>
                      <m:t>𝐿</m:t>
                    </m:r>
                  </m:oMath>
                </a14:m>
                <a:r>
                  <a:rPr lang="en-US" sz="2000" dirty="0">
                    <a:solidFill>
                      <a:schemeClr val="tx2"/>
                    </a:solidFill>
                    <a:cs typeface="Calibri" panose="020F0502020204030204" pitchFamily="34" charset="0"/>
                  </a:rPr>
                  <a:t> for special case?</a:t>
                </a:r>
              </a:p>
              <a:p>
                <a:pPr marL="0" indent="0" algn="ctr">
                  <a:buNone/>
                </a:pPr>
                <a:endParaRPr lang="en-US" sz="2000" dirty="0">
                  <a:solidFill>
                    <a:schemeClr val="tx2"/>
                  </a:solidFill>
                  <a:cs typeface="Calibri" panose="020F0502020204030204" pitchFamily="34" charset="0"/>
                </a:endParaRPr>
              </a:p>
              <a:p>
                <a:pPr marL="0" indent="0">
                  <a:buNone/>
                </a:pPr>
                <a:r>
                  <a:rPr lang="en-US" sz="2000" dirty="0">
                    <a:cs typeface="Calibri" panose="020F0502020204030204" pitchFamily="34" charset="0"/>
                  </a:rPr>
                  <a:t>Expected arrival rate </a:t>
                </a:r>
                <a14:m>
                  <m:oMath xmlns:m="http://schemas.openxmlformats.org/officeDocument/2006/math">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𝜆</m:t>
                        </m:r>
                      </m:e>
                      <m:sub>
                        <m:r>
                          <a:rPr lang="en-US" sz="2000" b="0" i="1" smtClean="0">
                            <a:latin typeface="Cambria Math" panose="02040503050406030204" pitchFamily="18" charset="0"/>
                            <a:cs typeface="Calibri" panose="020F0502020204030204" pitchFamily="34" charset="0"/>
                          </a:rPr>
                          <m:t>𝑎</m:t>
                        </m:r>
                      </m:sub>
                    </m:sSub>
                  </m:oMath>
                </a14:m>
                <a:r>
                  <a:rPr lang="en-US" sz="2000" dirty="0">
                    <a:cs typeface="Calibri" panose="020F0502020204030204" pitchFamily="34" charset="0"/>
                  </a:rPr>
                  <a:t>?</a:t>
                </a:r>
              </a:p>
              <a:p>
                <a:pPr marL="0" indent="0">
                  <a:buNone/>
                </a:pPr>
                <a:r>
                  <a:rPr lang="en-US" sz="2000" dirty="0">
                    <a:solidFill>
                      <a:srgbClr val="7030A0"/>
                    </a:solidFill>
                    <a:cs typeface="Calibri" panose="020F0502020204030204" pitchFamily="34" charset="0"/>
                  </a:rPr>
                  <a:t>                         </a:t>
                </a:r>
                <a14:m>
                  <m:oMath xmlns:m="http://schemas.openxmlformats.org/officeDocument/2006/math">
                    <m:sSub>
                      <m:sSubPr>
                        <m:ctrlPr>
                          <a:rPr lang="en-US" sz="2000" b="0" i="1" smtClean="0">
                            <a:solidFill>
                              <a:srgbClr val="7030A0"/>
                            </a:solidFill>
                            <a:latin typeface="Cambria Math" panose="02040503050406030204" pitchFamily="18" charset="0"/>
                            <a:cs typeface="Calibri" panose="020F0502020204030204" pitchFamily="34" charset="0"/>
                          </a:rPr>
                        </m:ctrlPr>
                      </m:sSubPr>
                      <m:e>
                        <m:r>
                          <a:rPr lang="en-US" sz="2000" b="0" i="1" smtClean="0">
                            <a:solidFill>
                              <a:srgbClr val="7030A0"/>
                            </a:solidFill>
                            <a:latin typeface="Cambria Math" panose="02040503050406030204" pitchFamily="18" charset="0"/>
                            <a:cs typeface="Calibri" panose="020F0502020204030204" pitchFamily="34" charset="0"/>
                          </a:rPr>
                          <m:t>𝜆</m:t>
                        </m:r>
                      </m:e>
                      <m:sub>
                        <m:r>
                          <a:rPr lang="en-US" sz="2000" b="0" i="1" smtClean="0">
                            <a:solidFill>
                              <a:srgbClr val="7030A0"/>
                            </a:solidFill>
                            <a:latin typeface="Cambria Math" panose="02040503050406030204" pitchFamily="18" charset="0"/>
                            <a:cs typeface="Calibri" panose="020F0502020204030204" pitchFamily="34" charset="0"/>
                          </a:rPr>
                          <m:t>𝑎</m:t>
                        </m:r>
                      </m:sub>
                    </m:sSub>
                    <m:r>
                      <a:rPr lang="en-US" sz="2000" i="1">
                        <a:solidFill>
                          <a:srgbClr val="7030A0"/>
                        </a:solidFill>
                        <a:latin typeface="Cambria Math" panose="02040503050406030204" pitchFamily="18" charset="0"/>
                        <a:cs typeface="Calibri" panose="020F0502020204030204" pitchFamily="34" charset="0"/>
                      </a:rPr>
                      <m:t>=</m:t>
                    </m:r>
                    <m:nary>
                      <m:naryPr>
                        <m:chr m:val="∑"/>
                        <m:ctrlPr>
                          <a:rPr lang="en-US" sz="2000" i="1">
                            <a:solidFill>
                              <a:srgbClr val="7030A0"/>
                            </a:solidFill>
                            <a:latin typeface="Cambria Math" panose="02040503050406030204" pitchFamily="18" charset="0"/>
                            <a:cs typeface="Calibri" panose="020F0502020204030204" pitchFamily="34" charset="0"/>
                          </a:rPr>
                        </m:ctrlPr>
                      </m:naryPr>
                      <m:sub>
                        <m:r>
                          <m:rPr>
                            <m:brk m:alnAt="23"/>
                          </m:rPr>
                          <a:rPr lang="en-US" sz="2000" i="1">
                            <a:solidFill>
                              <a:srgbClr val="7030A0"/>
                            </a:solidFill>
                            <a:latin typeface="Cambria Math" panose="02040503050406030204" pitchFamily="18" charset="0"/>
                            <a:cs typeface="Calibri" panose="020F0502020204030204" pitchFamily="34" charset="0"/>
                          </a:rPr>
                          <m:t>𝑘</m:t>
                        </m:r>
                        <m:r>
                          <a:rPr lang="en-US" sz="2000" i="1">
                            <a:solidFill>
                              <a:srgbClr val="7030A0"/>
                            </a:solidFill>
                            <a:latin typeface="Cambria Math" panose="02040503050406030204" pitchFamily="18" charset="0"/>
                            <a:cs typeface="Calibri" panose="020F0502020204030204" pitchFamily="34" charset="0"/>
                          </a:rPr>
                          <m:t>=</m:t>
                        </m:r>
                        <m:r>
                          <a:rPr lang="en-US" sz="2000" b="0" i="1" smtClean="0">
                            <a:solidFill>
                              <a:srgbClr val="7030A0"/>
                            </a:solidFill>
                            <a:latin typeface="Cambria Math" panose="02040503050406030204" pitchFamily="18" charset="0"/>
                            <a:cs typeface="Calibri" panose="020F0502020204030204" pitchFamily="34" charset="0"/>
                          </a:rPr>
                          <m:t>0</m:t>
                        </m:r>
                      </m:sub>
                      <m:sup>
                        <m:r>
                          <a:rPr lang="en-US" sz="2000" i="1">
                            <a:solidFill>
                              <a:srgbClr val="7030A0"/>
                            </a:solidFill>
                            <a:latin typeface="Cambria Math" panose="02040503050406030204" pitchFamily="18" charset="0"/>
                            <a:cs typeface="Calibri" panose="020F0502020204030204" pitchFamily="34" charset="0"/>
                          </a:rPr>
                          <m:t>∞</m:t>
                        </m:r>
                      </m:sup>
                      <m:e>
                        <m:sSub>
                          <m:sSubPr>
                            <m:ctrlPr>
                              <a:rPr lang="en-US" sz="2000" b="0" i="1" smtClean="0">
                                <a:solidFill>
                                  <a:srgbClr val="7030A0"/>
                                </a:solidFill>
                                <a:latin typeface="Cambria Math" panose="02040503050406030204" pitchFamily="18" charset="0"/>
                                <a:cs typeface="Calibri" panose="020F0502020204030204" pitchFamily="34" charset="0"/>
                              </a:rPr>
                            </m:ctrlPr>
                          </m:sSubPr>
                          <m:e>
                            <m:r>
                              <a:rPr lang="en-US" sz="2000" b="0" i="1" smtClean="0">
                                <a:solidFill>
                                  <a:srgbClr val="7030A0"/>
                                </a:solidFill>
                                <a:latin typeface="Cambria Math" panose="02040503050406030204" pitchFamily="18" charset="0"/>
                                <a:cs typeface="Calibri" panose="020F0502020204030204" pitchFamily="34" charset="0"/>
                              </a:rPr>
                              <m:t>𝜆</m:t>
                            </m:r>
                          </m:e>
                          <m:sub>
                            <m:r>
                              <a:rPr lang="en-US" sz="2000" b="0" i="1" smtClean="0">
                                <a:solidFill>
                                  <a:srgbClr val="7030A0"/>
                                </a:solidFill>
                                <a:latin typeface="Cambria Math" panose="02040503050406030204" pitchFamily="18" charset="0"/>
                                <a:cs typeface="Calibri" panose="020F0502020204030204" pitchFamily="34" charset="0"/>
                              </a:rPr>
                              <m:t>𝑘</m:t>
                            </m:r>
                            <m:r>
                              <a:rPr lang="en-US" sz="2000" b="0" i="1" smtClean="0">
                                <a:solidFill>
                                  <a:srgbClr val="7030A0"/>
                                </a:solidFill>
                                <a:latin typeface="Cambria Math" panose="02040503050406030204" pitchFamily="18" charset="0"/>
                                <a:cs typeface="Calibri" panose="020F0502020204030204" pitchFamily="34" charset="0"/>
                              </a:rPr>
                              <m:t>+1</m:t>
                            </m:r>
                          </m:sub>
                        </m:sSub>
                        <m:sSub>
                          <m:sSubPr>
                            <m:ctrlPr>
                              <a:rPr lang="en-US" sz="2000" i="1">
                                <a:solidFill>
                                  <a:srgbClr val="7030A0"/>
                                </a:solidFill>
                                <a:latin typeface="Cambria Math" panose="02040503050406030204" pitchFamily="18" charset="0"/>
                                <a:cs typeface="Calibri" panose="020F0502020204030204" pitchFamily="34" charset="0"/>
                              </a:rPr>
                            </m:ctrlPr>
                          </m:sSubPr>
                          <m:e>
                            <m:r>
                              <a:rPr lang="en-US" sz="2000" i="1">
                                <a:solidFill>
                                  <a:srgbClr val="7030A0"/>
                                </a:solidFill>
                                <a:latin typeface="Cambria Math" panose="02040503050406030204" pitchFamily="18" charset="0"/>
                                <a:cs typeface="Calibri" panose="020F0502020204030204" pitchFamily="34" charset="0"/>
                              </a:rPr>
                              <m:t>𝑝</m:t>
                            </m:r>
                          </m:e>
                          <m:sub>
                            <m:r>
                              <a:rPr lang="en-US" sz="2000" i="1">
                                <a:solidFill>
                                  <a:srgbClr val="7030A0"/>
                                </a:solidFill>
                                <a:latin typeface="Cambria Math" panose="02040503050406030204" pitchFamily="18" charset="0"/>
                                <a:cs typeface="Calibri" panose="020F0502020204030204" pitchFamily="34" charset="0"/>
                              </a:rPr>
                              <m:t>𝑘</m:t>
                            </m:r>
                          </m:sub>
                        </m:sSub>
                        <m:r>
                          <a:rPr lang="en-US" sz="2000" i="1">
                            <a:solidFill>
                              <a:srgbClr val="7030A0"/>
                            </a:solidFill>
                            <a:latin typeface="Cambria Math" panose="02040503050406030204" pitchFamily="18" charset="0"/>
                            <a:cs typeface="Calibri" panose="020F0502020204030204" pitchFamily="34" charset="0"/>
                          </a:rPr>
                          <m:t>=</m:t>
                        </m:r>
                        <m:sSub>
                          <m:sSubPr>
                            <m:ctrlPr>
                              <a:rPr lang="en-US" sz="2000" b="0" i="1" smtClean="0">
                                <a:solidFill>
                                  <a:srgbClr val="7030A0"/>
                                </a:solidFill>
                                <a:latin typeface="Cambria Math" panose="02040503050406030204" pitchFamily="18" charset="0"/>
                                <a:cs typeface="Calibri" panose="020F0502020204030204" pitchFamily="34" charset="0"/>
                              </a:rPr>
                            </m:ctrlPr>
                          </m:sSubPr>
                          <m:e>
                            <m:r>
                              <a:rPr lang="en-US" sz="2000" b="0" i="1" smtClean="0">
                                <a:solidFill>
                                  <a:srgbClr val="7030A0"/>
                                </a:solidFill>
                                <a:latin typeface="Cambria Math" panose="02040503050406030204" pitchFamily="18" charset="0"/>
                                <a:cs typeface="Calibri" panose="020F0502020204030204" pitchFamily="34" charset="0"/>
                              </a:rPr>
                              <m:t>(</m:t>
                            </m:r>
                            <m:r>
                              <a:rPr lang="en-US" sz="2000" b="0" i="1" smtClean="0">
                                <a:solidFill>
                                  <a:srgbClr val="7030A0"/>
                                </a:solidFill>
                                <a:latin typeface="Cambria Math" panose="02040503050406030204" pitchFamily="18" charset="0"/>
                                <a:cs typeface="Calibri" panose="020F0502020204030204" pitchFamily="34" charset="0"/>
                              </a:rPr>
                              <m:t>𝜆</m:t>
                            </m:r>
                          </m:e>
                          <m:sub>
                            <m:r>
                              <a:rPr lang="en-US" sz="2000" b="0" i="1" smtClean="0">
                                <a:solidFill>
                                  <a:srgbClr val="7030A0"/>
                                </a:solidFill>
                                <a:latin typeface="Cambria Math" panose="02040503050406030204" pitchFamily="18" charset="0"/>
                                <a:cs typeface="Calibri" panose="020F0502020204030204" pitchFamily="34" charset="0"/>
                              </a:rPr>
                              <m:t>1</m:t>
                            </m:r>
                          </m:sub>
                        </m:sSub>
                        <m:r>
                          <a:rPr lang="en-US" sz="2000" b="0" i="1" smtClean="0">
                            <a:solidFill>
                              <a:srgbClr val="7030A0"/>
                            </a:solidFill>
                            <a:latin typeface="Cambria Math" panose="02040503050406030204" pitchFamily="18" charset="0"/>
                            <a:cs typeface="Calibri" panose="020F0502020204030204" pitchFamily="34" charset="0"/>
                          </a:rPr>
                          <m:t>+</m:t>
                        </m:r>
                        <m:nary>
                          <m:naryPr>
                            <m:chr m:val="∑"/>
                            <m:ctrlPr>
                              <a:rPr lang="en-US" sz="2000" i="1">
                                <a:solidFill>
                                  <a:srgbClr val="7030A0"/>
                                </a:solidFill>
                                <a:latin typeface="Cambria Math" panose="02040503050406030204" pitchFamily="18" charset="0"/>
                                <a:cs typeface="Calibri" panose="020F0502020204030204" pitchFamily="34" charset="0"/>
                              </a:rPr>
                            </m:ctrlPr>
                          </m:naryPr>
                          <m:sub>
                            <m:r>
                              <a:rPr lang="en-US" sz="2000" i="1">
                                <a:solidFill>
                                  <a:srgbClr val="7030A0"/>
                                </a:solidFill>
                                <a:latin typeface="Cambria Math" panose="02040503050406030204" pitchFamily="18" charset="0"/>
                                <a:cs typeface="Calibri" panose="020F0502020204030204" pitchFamily="34" charset="0"/>
                              </a:rPr>
                              <m:t>𝑘</m:t>
                            </m:r>
                            <m:r>
                              <a:rPr lang="en-US" sz="2000" i="1">
                                <a:solidFill>
                                  <a:srgbClr val="7030A0"/>
                                </a:solidFill>
                                <a:latin typeface="Cambria Math" panose="02040503050406030204" pitchFamily="18" charset="0"/>
                                <a:cs typeface="Calibri" panose="020F0502020204030204" pitchFamily="34" charset="0"/>
                              </a:rPr>
                              <m:t>=1</m:t>
                            </m:r>
                          </m:sub>
                          <m:sup>
                            <m:r>
                              <a:rPr lang="en-US" sz="2000" i="1">
                                <a:solidFill>
                                  <a:srgbClr val="7030A0"/>
                                </a:solidFill>
                                <a:latin typeface="Cambria Math" panose="02040503050406030204" pitchFamily="18" charset="0"/>
                                <a:cs typeface="Calibri" panose="020F0502020204030204" pitchFamily="34" charset="0"/>
                              </a:rPr>
                              <m:t>∞</m:t>
                            </m:r>
                          </m:sup>
                          <m:e>
                            <m:sSub>
                              <m:sSubPr>
                                <m:ctrlPr>
                                  <a:rPr lang="en-US" sz="2000" b="0" i="1" smtClean="0">
                                    <a:solidFill>
                                      <a:srgbClr val="7030A0"/>
                                    </a:solidFill>
                                    <a:latin typeface="Cambria Math" panose="02040503050406030204" pitchFamily="18" charset="0"/>
                                    <a:cs typeface="Calibri" panose="020F0502020204030204" pitchFamily="34" charset="0"/>
                                  </a:rPr>
                                </m:ctrlPr>
                              </m:sSubPr>
                              <m:e>
                                <m:r>
                                  <a:rPr lang="en-US" sz="2000" b="0" i="1" smtClean="0">
                                    <a:solidFill>
                                      <a:srgbClr val="7030A0"/>
                                    </a:solidFill>
                                    <a:latin typeface="Cambria Math" panose="02040503050406030204" pitchFamily="18" charset="0"/>
                                    <a:cs typeface="Calibri" panose="020F0502020204030204" pitchFamily="34" charset="0"/>
                                  </a:rPr>
                                  <m:t>𝜆</m:t>
                                </m:r>
                              </m:e>
                              <m:sub>
                                <m:r>
                                  <a:rPr lang="en-US" sz="2000" b="0" i="1" smtClean="0">
                                    <a:solidFill>
                                      <a:srgbClr val="7030A0"/>
                                    </a:solidFill>
                                    <a:latin typeface="Cambria Math" panose="02040503050406030204" pitchFamily="18" charset="0"/>
                                    <a:cs typeface="Calibri" panose="020F0502020204030204" pitchFamily="34" charset="0"/>
                                  </a:rPr>
                                  <m:t>𝑘</m:t>
                                </m:r>
                                <m:r>
                                  <a:rPr lang="en-US" sz="2000" b="0" i="1" smtClean="0">
                                    <a:solidFill>
                                      <a:srgbClr val="7030A0"/>
                                    </a:solidFill>
                                    <a:latin typeface="Cambria Math" panose="02040503050406030204" pitchFamily="18" charset="0"/>
                                    <a:cs typeface="Calibri" panose="020F0502020204030204" pitchFamily="34" charset="0"/>
                                  </a:rPr>
                                  <m:t>+1</m:t>
                                </m:r>
                              </m:sub>
                            </m:sSub>
                            <m:sSub>
                              <m:sSubPr>
                                <m:ctrlPr>
                                  <a:rPr lang="en-US" sz="2000" i="1">
                                    <a:solidFill>
                                      <a:srgbClr val="7030A0"/>
                                    </a:solidFill>
                                    <a:latin typeface="Cambria Math" panose="02040503050406030204" pitchFamily="18" charset="0"/>
                                    <a:cs typeface="Calibri" panose="020F0502020204030204" pitchFamily="34" charset="0"/>
                                  </a:rPr>
                                </m:ctrlPr>
                              </m:sSubPr>
                              <m:e>
                                <m:r>
                                  <a:rPr lang="en-US" sz="2000" i="1">
                                    <a:solidFill>
                                      <a:srgbClr val="7030A0"/>
                                    </a:solidFill>
                                    <a:latin typeface="Cambria Math" panose="02040503050406030204" pitchFamily="18" charset="0"/>
                                    <a:cs typeface="Calibri" panose="020F0502020204030204" pitchFamily="34" charset="0"/>
                                  </a:rPr>
                                  <m:t>𝐶</m:t>
                                </m:r>
                              </m:e>
                              <m:sub>
                                <m:r>
                                  <a:rPr lang="en-US" sz="2000" i="1">
                                    <a:solidFill>
                                      <a:srgbClr val="7030A0"/>
                                    </a:solidFill>
                                    <a:latin typeface="Cambria Math" panose="02040503050406030204" pitchFamily="18" charset="0"/>
                                    <a:cs typeface="Calibri" panose="020F0502020204030204" pitchFamily="34" charset="0"/>
                                  </a:rPr>
                                  <m:t>𝑘</m:t>
                                </m:r>
                              </m:sub>
                            </m:sSub>
                          </m:e>
                        </m:nary>
                      </m:e>
                    </m:nary>
                    <m:r>
                      <a:rPr lang="en-US" sz="2000" b="0" i="0" smtClean="0">
                        <a:solidFill>
                          <a:srgbClr val="7030A0"/>
                        </a:solidFill>
                        <a:latin typeface="Cambria Math" panose="02040503050406030204" pitchFamily="18" charset="0"/>
                        <a:cs typeface="Calibri" panose="020F0502020204030204" pitchFamily="34" charset="0"/>
                      </a:rPr>
                      <m:t>)</m:t>
                    </m:r>
                    <m:sSub>
                      <m:sSubPr>
                        <m:ctrlPr>
                          <a:rPr lang="en-US" sz="2000" b="0" i="1" smtClean="0">
                            <a:solidFill>
                              <a:srgbClr val="7030A0"/>
                            </a:solidFill>
                            <a:latin typeface="Cambria Math" panose="02040503050406030204" pitchFamily="18" charset="0"/>
                            <a:cs typeface="Calibri" panose="020F0502020204030204" pitchFamily="34" charset="0"/>
                          </a:rPr>
                        </m:ctrlPr>
                      </m:sSubPr>
                      <m:e>
                        <m:r>
                          <m:rPr>
                            <m:sty m:val="p"/>
                          </m:rPr>
                          <a:rPr lang="en-US" sz="2000" b="0" i="0" smtClean="0">
                            <a:solidFill>
                              <a:srgbClr val="7030A0"/>
                            </a:solidFill>
                            <a:latin typeface="Cambria Math" panose="02040503050406030204" pitchFamily="18" charset="0"/>
                            <a:cs typeface="Calibri" panose="020F0502020204030204" pitchFamily="34" charset="0"/>
                          </a:rPr>
                          <m:t>p</m:t>
                        </m:r>
                      </m:e>
                      <m:sub>
                        <m:r>
                          <a:rPr lang="en-US" sz="2000" b="0" i="0" smtClean="0">
                            <a:solidFill>
                              <a:srgbClr val="7030A0"/>
                            </a:solidFill>
                            <a:latin typeface="Cambria Math" panose="02040503050406030204" pitchFamily="18" charset="0"/>
                            <a:cs typeface="Calibri" panose="020F0502020204030204" pitchFamily="34" charset="0"/>
                          </a:rPr>
                          <m:t>0</m:t>
                        </m:r>
                      </m:sub>
                    </m:sSub>
                  </m:oMath>
                </a14:m>
                <a:endParaRPr lang="en-US" sz="2000" dirty="0">
                  <a:solidFill>
                    <a:srgbClr val="7030A0"/>
                  </a:solidFill>
                  <a:cs typeface="Calibri" panose="020F0502020204030204" pitchFamily="34" charset="0"/>
                </a:endParaRPr>
              </a:p>
              <a:p>
                <a:pPr marL="0" indent="0">
                  <a:buNone/>
                </a:pPr>
                <a:endParaRPr lang="en-US" sz="2000" dirty="0">
                  <a:solidFill>
                    <a:srgbClr val="7030A0"/>
                  </a:solidFill>
                  <a:cs typeface="Calibri" panose="020F0502020204030204" pitchFamily="34" charset="0"/>
                </a:endParaRPr>
              </a:p>
              <a:p>
                <a:pPr marL="0" indent="0">
                  <a:buNone/>
                </a:pPr>
                <a:r>
                  <a:rPr lang="en-US" sz="2000" dirty="0">
                    <a:cs typeface="Calibri" panose="020F0502020204030204" pitchFamily="34" charset="0"/>
                  </a:rPr>
                  <a:t>Expected time in system </a:t>
                </a:r>
                <a14:m>
                  <m:oMath xmlns:m="http://schemas.openxmlformats.org/officeDocument/2006/math">
                    <m:r>
                      <a:rPr lang="en-US" sz="2000" b="0" i="1" smtClean="0">
                        <a:latin typeface="Cambria Math" panose="02040503050406030204" pitchFamily="18" charset="0"/>
                        <a:cs typeface="Calibri" panose="020F0502020204030204" pitchFamily="34" charset="0"/>
                      </a:rPr>
                      <m:t>𝑊</m:t>
                    </m:r>
                  </m:oMath>
                </a14:m>
                <a:r>
                  <a:rPr lang="en-US" sz="2000" dirty="0">
                    <a:cs typeface="Calibri" panose="020F0502020204030204" pitchFamily="34" charset="0"/>
                  </a:rPr>
                  <a:t>?</a:t>
                </a:r>
              </a:p>
              <a:p>
                <a:pPr marL="0" indent="0">
                  <a:buNone/>
                </a:pPr>
                <a:r>
                  <a:rPr lang="en-US" sz="2000" dirty="0">
                    <a:solidFill>
                      <a:srgbClr val="7030A0"/>
                    </a:solidFill>
                    <a:cs typeface="Calibri" panose="020F0502020204030204" pitchFamily="34" charset="0"/>
                  </a:rPr>
                  <a:t>                         </a:t>
                </a:r>
                <a14:m>
                  <m:oMath xmlns:m="http://schemas.openxmlformats.org/officeDocument/2006/math">
                    <m:r>
                      <a:rPr lang="en-US" sz="2000" b="0" i="1" smtClean="0">
                        <a:solidFill>
                          <a:srgbClr val="7030A0"/>
                        </a:solidFill>
                        <a:latin typeface="Cambria Math" panose="02040503050406030204" pitchFamily="18" charset="0"/>
                        <a:cs typeface="Calibri" panose="020F0502020204030204" pitchFamily="34" charset="0"/>
                      </a:rPr>
                      <m:t>𝑊</m:t>
                    </m:r>
                    <m:r>
                      <a:rPr lang="en-US" sz="2000" b="0" i="1" smtClean="0">
                        <a:solidFill>
                          <a:srgbClr val="7030A0"/>
                        </a:solidFill>
                        <a:latin typeface="Cambria Math" panose="02040503050406030204" pitchFamily="18" charset="0"/>
                        <a:cs typeface="Calibri" panose="020F0502020204030204" pitchFamily="34" charset="0"/>
                      </a:rPr>
                      <m:t>=</m:t>
                    </m:r>
                    <m:r>
                      <a:rPr lang="en-US" sz="2000" b="0" i="1" smtClean="0">
                        <a:solidFill>
                          <a:srgbClr val="7030A0"/>
                        </a:solidFill>
                        <a:latin typeface="Cambria Math" panose="02040503050406030204" pitchFamily="18" charset="0"/>
                        <a:cs typeface="Calibri" panose="020F0502020204030204" pitchFamily="34" charset="0"/>
                      </a:rPr>
                      <m:t>𝐿</m:t>
                    </m:r>
                    <m:r>
                      <a:rPr lang="en-US" sz="2000" b="0" i="1" smtClean="0">
                        <a:solidFill>
                          <a:srgbClr val="7030A0"/>
                        </a:solidFill>
                        <a:latin typeface="Cambria Math" panose="02040503050406030204" pitchFamily="18" charset="0"/>
                        <a:cs typeface="Calibri" panose="020F0502020204030204" pitchFamily="34" charset="0"/>
                      </a:rPr>
                      <m:t>/</m:t>
                    </m:r>
                    <m:sSub>
                      <m:sSubPr>
                        <m:ctrlPr>
                          <a:rPr lang="en-US" sz="2000" b="0" i="1" smtClean="0">
                            <a:solidFill>
                              <a:srgbClr val="7030A0"/>
                            </a:solidFill>
                            <a:latin typeface="Cambria Math" panose="02040503050406030204" pitchFamily="18" charset="0"/>
                            <a:cs typeface="Calibri" panose="020F0502020204030204" pitchFamily="34" charset="0"/>
                          </a:rPr>
                        </m:ctrlPr>
                      </m:sSubPr>
                      <m:e>
                        <m:r>
                          <a:rPr lang="en-US" sz="2000" b="0" i="1" smtClean="0">
                            <a:solidFill>
                              <a:srgbClr val="7030A0"/>
                            </a:solidFill>
                            <a:latin typeface="Cambria Math" panose="02040503050406030204" pitchFamily="18" charset="0"/>
                            <a:cs typeface="Calibri" panose="020F0502020204030204" pitchFamily="34" charset="0"/>
                          </a:rPr>
                          <m:t>𝜆</m:t>
                        </m:r>
                      </m:e>
                      <m:sub>
                        <m:r>
                          <a:rPr lang="en-US" sz="2000" b="0" i="1" smtClean="0">
                            <a:solidFill>
                              <a:srgbClr val="7030A0"/>
                            </a:solidFill>
                            <a:latin typeface="Cambria Math" panose="02040503050406030204" pitchFamily="18" charset="0"/>
                            <a:cs typeface="Calibri" panose="020F0502020204030204" pitchFamily="34" charset="0"/>
                          </a:rPr>
                          <m:t>𝑎</m:t>
                        </m:r>
                      </m:sub>
                    </m:sSub>
                  </m:oMath>
                </a14:m>
                <a:endParaRPr lang="en-US" sz="2000" dirty="0">
                  <a:solidFill>
                    <a:srgbClr val="7030A0"/>
                  </a:solidFill>
                  <a:cs typeface="Calibri" panose="020F0502020204030204" pitchFamily="34" charset="0"/>
                </a:endParaRPr>
              </a:p>
              <a:p>
                <a:pPr marL="0" indent="0">
                  <a:buNone/>
                </a:pPr>
                <a:endParaRPr lang="en-US" sz="2000" dirty="0">
                  <a:solidFill>
                    <a:schemeClr val="tx2"/>
                  </a:solidFill>
                  <a:cs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A3D79A13-FB0F-428F-B8E3-EDA7364BA40A}"/>
                  </a:ext>
                </a:extLst>
              </p:cNvPr>
              <p:cNvSpPr>
                <a:spLocks noGrp="1" noRot="1" noChangeAspect="1" noMove="1" noResize="1" noEditPoints="1" noAdjustHandles="1" noChangeArrowheads="1" noChangeShapeType="1" noTextEdit="1"/>
              </p:cNvSpPr>
              <p:nvPr>
                <p:ph idx="1"/>
              </p:nvPr>
            </p:nvSpPr>
            <p:spPr>
              <a:xfrm>
                <a:off x="457200" y="1600200"/>
                <a:ext cx="8458200" cy="4530725"/>
              </a:xfrm>
              <a:blipFill>
                <a:blip r:embed="rId2"/>
                <a:stretch>
                  <a:fillRect l="-720" t="-67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03F355F-C222-427A-943C-FB4CB47587CE}"/>
              </a:ext>
            </a:extLst>
          </p:cNvPr>
          <p:cNvSpPr>
            <a:spLocks noGrp="1"/>
          </p:cNvSpPr>
          <p:nvPr>
            <p:ph type="sldNum" sz="quarter" idx="12"/>
          </p:nvPr>
        </p:nvSpPr>
        <p:spPr/>
        <p:txBody>
          <a:bodyPr/>
          <a:lstStyle/>
          <a:p>
            <a:pPr>
              <a:defRPr/>
            </a:pPr>
            <a:fld id="{3BCC0716-7840-4BC7-AC05-8CE3FC928123}" type="slidenum">
              <a:rPr lang="en-US" altLang="en-US" smtClean="0"/>
              <a:pPr>
                <a:defRPr/>
              </a:pPr>
              <a:t>10</a:t>
            </a:fld>
            <a:endParaRPr lang="en-US" altLang="en-US"/>
          </a:p>
        </p:txBody>
      </p:sp>
      <p:sp>
        <p:nvSpPr>
          <p:cNvPr id="5" name="Footer Placeholder 4">
            <a:extLst>
              <a:ext uri="{FF2B5EF4-FFF2-40B4-BE49-F238E27FC236}">
                <a16:creationId xmlns:a16="http://schemas.microsoft.com/office/drawing/2014/main" id="{DD2F7FD6-ED5C-4437-9DB6-2D5CD3D11BF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Tree>
    <p:extLst>
      <p:ext uri="{BB962C8B-B14F-4D97-AF65-F5344CB8AC3E}">
        <p14:creationId xmlns:p14="http://schemas.microsoft.com/office/powerpoint/2010/main" val="1978544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27DF0-0531-4720-B28A-A8C410696C9F}"/>
              </a:ext>
            </a:extLst>
          </p:cNvPr>
          <p:cNvSpPr>
            <a:spLocks noGrp="1"/>
          </p:cNvSpPr>
          <p:nvPr>
            <p:ph type="title"/>
          </p:nvPr>
        </p:nvSpPr>
        <p:spPr/>
        <p:txBody>
          <a:bodyPr/>
          <a:lstStyle/>
          <a:p>
            <a:r>
              <a:rPr lang="en-US" dirty="0"/>
              <a:t>Birth Death Process - Properties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D79A13-FB0F-428F-B8E3-EDA7364BA40A}"/>
                  </a:ext>
                </a:extLst>
              </p:cNvPr>
              <p:cNvSpPr>
                <a:spLocks noGrp="1"/>
              </p:cNvSpPr>
              <p:nvPr>
                <p:ph idx="1"/>
              </p:nvPr>
            </p:nvSpPr>
            <p:spPr>
              <a:xfrm>
                <a:off x="457200" y="1600200"/>
                <a:ext cx="8458200" cy="4530725"/>
              </a:xfrm>
            </p:spPr>
            <p:txBody>
              <a:bodyPr/>
              <a:lstStyle/>
              <a:p>
                <a:pPr marL="0" indent="0">
                  <a:buNone/>
                </a:pPr>
                <a:r>
                  <a:rPr lang="en-US" sz="2000" dirty="0">
                    <a:cs typeface="Calibri" panose="020F0502020204030204" pitchFamily="34" charset="0"/>
                  </a:rPr>
                  <a:t>Let </a:t>
                </a:r>
                <a14:m>
                  <m:oMath xmlns:m="http://schemas.openxmlformats.org/officeDocument/2006/math">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𝑇</m:t>
                        </m:r>
                      </m:e>
                      <m:sub>
                        <m:r>
                          <a:rPr lang="en-US" sz="2000" b="0" i="1" smtClean="0">
                            <a:latin typeface="Cambria Math" panose="02040503050406030204" pitchFamily="18" charset="0"/>
                            <a:cs typeface="Calibri" panose="020F0502020204030204" pitchFamily="34" charset="0"/>
                          </a:rPr>
                          <m:t>𝑖</m:t>
                        </m:r>
                      </m:sub>
                    </m:sSub>
                  </m:oMath>
                </a14:m>
                <a:r>
                  <a:rPr lang="en-US" sz="2000" dirty="0">
                    <a:cs typeface="Calibri" panose="020F0502020204030204" pitchFamily="34" charset="0"/>
                  </a:rPr>
                  <a:t> be the time starting from state </a:t>
                </a:r>
                <a14:m>
                  <m:oMath xmlns:m="http://schemas.openxmlformats.org/officeDocument/2006/math">
                    <m:r>
                      <a:rPr lang="en-US" sz="2000" b="0" i="1" smtClean="0">
                        <a:latin typeface="Cambria Math" panose="02040503050406030204" pitchFamily="18" charset="0"/>
                        <a:cs typeface="Calibri" panose="020F0502020204030204" pitchFamily="34" charset="0"/>
                      </a:rPr>
                      <m:t>𝑖</m:t>
                    </m:r>
                  </m:oMath>
                </a14:m>
                <a:r>
                  <a:rPr lang="en-US" sz="2000" dirty="0">
                    <a:cs typeface="Calibri" panose="020F0502020204030204" pitchFamily="34" charset="0"/>
                  </a:rPr>
                  <a:t> to enter state </a:t>
                </a:r>
                <a14:m>
                  <m:oMath xmlns:m="http://schemas.openxmlformats.org/officeDocument/2006/math">
                    <m:r>
                      <a:rPr lang="en-US" sz="2000" b="0" i="1" smtClean="0">
                        <a:latin typeface="Cambria Math" panose="02040503050406030204" pitchFamily="18" charset="0"/>
                        <a:cs typeface="Calibri" panose="020F0502020204030204" pitchFamily="34" charset="0"/>
                      </a:rPr>
                      <m:t>𝑖</m:t>
                    </m:r>
                    <m:r>
                      <a:rPr lang="en-US" sz="2000" b="0" i="1" smtClean="0">
                        <a:latin typeface="Cambria Math" panose="02040503050406030204" pitchFamily="18" charset="0"/>
                        <a:cs typeface="Calibri" panose="020F0502020204030204" pitchFamily="34" charset="0"/>
                      </a:rPr>
                      <m:t>+1</m:t>
                    </m:r>
                  </m:oMath>
                </a14:m>
                <a:endParaRPr lang="en-US" sz="2000" dirty="0">
                  <a:cs typeface="Calibri" panose="020F0502020204030204" pitchFamily="34" charset="0"/>
                </a:endParaRPr>
              </a:p>
              <a:p>
                <a:pPr marL="0" indent="0">
                  <a:buNone/>
                </a:pPr>
                <a:endParaRPr lang="en-US" sz="2000" dirty="0">
                  <a:cs typeface="Calibri" panose="020F0502020204030204" pitchFamily="34" charset="0"/>
                </a:endParaRPr>
              </a:p>
              <a:p>
                <a:pPr marL="0" indent="0">
                  <a:buNone/>
                </a:pPr>
                <a:endParaRPr lang="en-US" sz="2000" dirty="0">
                  <a:cs typeface="Calibri" panose="020F0502020204030204" pitchFamily="34" charset="0"/>
                </a:endParaRPr>
              </a:p>
              <a:p>
                <a:pPr marL="0" indent="0">
                  <a:buNone/>
                </a:pPr>
                <a:endParaRPr lang="en-US" sz="2000" dirty="0">
                  <a:cs typeface="Calibri" panose="020F0502020204030204" pitchFamily="34" charset="0"/>
                </a:endParaRPr>
              </a:p>
              <a:p>
                <a:pPr marL="0" indent="0">
                  <a:buNone/>
                </a:pPr>
                <a:endParaRPr lang="en-US" sz="2000" dirty="0">
                  <a:cs typeface="Calibri" panose="020F0502020204030204" pitchFamily="34" charset="0"/>
                </a:endParaRPr>
              </a:p>
              <a:p>
                <a:pPr marL="0" indent="0">
                  <a:buNone/>
                </a:pPr>
                <a:endParaRPr lang="en-US" sz="2000" dirty="0">
                  <a:cs typeface="Calibri" panose="020F0502020204030204" pitchFamily="34" charset="0"/>
                </a:endParaRPr>
              </a:p>
              <a:p>
                <a:pPr marL="0" indent="0">
                  <a:buNone/>
                </a:pPr>
                <a:endParaRPr lang="en-US" sz="2000" dirty="0">
                  <a:cs typeface="Calibri" panose="020F0502020204030204" pitchFamily="34" charset="0"/>
                </a:endParaRPr>
              </a:p>
              <a:p>
                <a:pPr marL="0" indent="0">
                  <a:buNone/>
                </a:pPr>
                <a14:m>
                  <m:oMathPara xmlns:m="http://schemas.openxmlformats.org/officeDocument/2006/math">
                    <m:oMathParaPr>
                      <m:jc m:val="left"/>
                    </m:oMathParaPr>
                    <m:oMath xmlns:m="http://schemas.openxmlformats.org/officeDocument/2006/math">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𝐸</m:t>
                          </m:r>
                          <m:r>
                            <a:rPr lang="en-US" sz="2000" b="0" i="1" smtClean="0">
                              <a:latin typeface="Cambria Math" panose="02040503050406030204" pitchFamily="18" charset="0"/>
                              <a:cs typeface="Calibri" panose="020F0502020204030204" pitchFamily="34" charset="0"/>
                            </a:rPr>
                            <m:t>(</m:t>
                          </m:r>
                          <m:r>
                            <a:rPr lang="en-US" sz="2000" b="0" i="1" smtClean="0">
                              <a:latin typeface="Cambria Math" panose="02040503050406030204" pitchFamily="18" charset="0"/>
                              <a:cs typeface="Calibri" panose="020F0502020204030204" pitchFamily="34" charset="0"/>
                            </a:rPr>
                            <m:t>𝑇</m:t>
                          </m:r>
                        </m:e>
                        <m:sub>
                          <m:r>
                            <a:rPr lang="en-US" sz="2000" b="0" i="1" smtClean="0">
                              <a:latin typeface="Cambria Math" panose="02040503050406030204" pitchFamily="18" charset="0"/>
                              <a:cs typeface="Calibri" panose="020F0502020204030204" pitchFamily="34" charset="0"/>
                            </a:rPr>
                            <m:t>0</m:t>
                          </m:r>
                        </m:sub>
                      </m:sSub>
                      <m:r>
                        <a:rPr lang="en-US" sz="2000" b="0" i="1" smtClean="0">
                          <a:latin typeface="Cambria Math" panose="02040503050406030204" pitchFamily="18" charset="0"/>
                          <a:cs typeface="Calibri" panose="020F0502020204030204" pitchFamily="34" charset="0"/>
                        </a:rPr>
                        <m:t>)=1/</m:t>
                      </m:r>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𝜆</m:t>
                          </m:r>
                        </m:e>
                        <m:sub>
                          <m:r>
                            <a:rPr lang="en-US" sz="2000" b="0" i="1" smtClean="0">
                              <a:latin typeface="Cambria Math" panose="02040503050406030204" pitchFamily="18" charset="0"/>
                              <a:cs typeface="Calibri" panose="020F0502020204030204" pitchFamily="34" charset="0"/>
                            </a:rPr>
                            <m:t>𝑖</m:t>
                          </m:r>
                        </m:sub>
                      </m:sSub>
                    </m:oMath>
                  </m:oMathPara>
                </a14:m>
                <a:endParaRPr lang="en-US" sz="2000" b="0" dirty="0">
                  <a:cs typeface="Calibri" panose="020F0502020204030204" pitchFamily="34" charset="0"/>
                </a:endParaRPr>
              </a:p>
              <a:p>
                <a:pPr marL="0" indent="0">
                  <a:buNone/>
                </a:pPr>
                <a:endParaRPr lang="en-US" sz="2000" b="0" i="1" dirty="0">
                  <a:latin typeface="Cambria Math" panose="02040503050406030204" pitchFamily="18" charset="0"/>
                  <a:cs typeface="Calibri" panose="020F0502020204030204" pitchFamily="34" charset="0"/>
                </a:endParaRPr>
              </a:p>
              <a:p>
                <a:pPr marL="0" indent="0">
                  <a:buNone/>
                </a:pPr>
                <a:r>
                  <a:rPr lang="en-US" sz="2000" dirty="0">
                    <a:solidFill>
                      <a:schemeClr val="tx2"/>
                    </a:solidFill>
                    <a:cs typeface="Calibri" panose="020F0502020204030204" pitchFamily="34" charset="0"/>
                  </a:rPr>
                  <a:t>Formula for moment of </a:t>
                </a:r>
                <a14:m>
                  <m:oMath xmlns:m="http://schemas.openxmlformats.org/officeDocument/2006/math">
                    <m:r>
                      <a:rPr lang="en-US" sz="2000" b="0" i="1" smtClean="0">
                        <a:solidFill>
                          <a:schemeClr val="tx2"/>
                        </a:solidFill>
                        <a:latin typeface="Cambria Math" panose="02040503050406030204" pitchFamily="18" charset="0"/>
                        <a:cs typeface="Calibri" panose="020F0502020204030204" pitchFamily="34" charset="0"/>
                      </a:rPr>
                      <m:t>𝑇</m:t>
                    </m:r>
                  </m:oMath>
                </a14:m>
                <a:r>
                  <a:rPr lang="en-US" sz="2000" dirty="0">
                    <a:solidFill>
                      <a:schemeClr val="tx2"/>
                    </a:solidFill>
                    <a:cs typeface="Calibri" panose="020F0502020204030204" pitchFamily="34" charset="0"/>
                  </a:rPr>
                  <a:t> can be applied here</a:t>
                </a:r>
              </a:p>
              <a:p>
                <a:pPr marL="0" indent="0">
                  <a:buNone/>
                </a:pPr>
                <a:endParaRPr lang="en-US" sz="2000" dirty="0">
                  <a:solidFill>
                    <a:schemeClr val="tx2"/>
                  </a:solidFill>
                  <a:cs typeface="Calibri" panose="020F0502020204030204" pitchFamily="34" charset="0"/>
                </a:endParaRPr>
              </a:p>
              <a:p>
                <a:pPr marL="0" indent="0">
                  <a:buNone/>
                </a:pPr>
                <a:r>
                  <a:rPr lang="en-US" sz="2000" dirty="0"/>
                  <a:t>In general </a:t>
                </a:r>
                <a14:m>
                  <m:oMath xmlns:m="http://schemas.openxmlformats.org/officeDocument/2006/math">
                    <m:r>
                      <a:rPr lang="en-US" sz="2000" i="1">
                        <a:latin typeface="Cambria Math" panose="02040503050406030204" pitchFamily="18" charset="0"/>
                      </a:rPr>
                      <m:t>𝐵𝑚</m:t>
                    </m:r>
                    <m:d>
                      <m:dPr>
                        <m:ctrlPr>
                          <a:rPr lang="en-US" sz="2000" i="1">
                            <a:latin typeface="Cambria Math" panose="02040503050406030204" pitchFamily="18" charset="0"/>
                          </a:rPr>
                        </m:ctrlPr>
                      </m:dPr>
                      <m:e>
                        <m:r>
                          <a:rPr lang="en-US" sz="2000" i="1">
                            <a:latin typeface="Cambria Math" panose="02040503050406030204" pitchFamily="18" charset="0"/>
                          </a:rPr>
                          <m:t>𝑘</m:t>
                        </m:r>
                      </m:e>
                    </m:d>
                    <m:r>
                      <a:rPr lang="en-US" sz="2000" i="1">
                        <a:latin typeface="Cambria Math" panose="02040503050406030204" pitchFamily="18" charset="0"/>
                      </a:rPr>
                      <m:t>+</m:t>
                    </m:r>
                    <m:r>
                      <a:rPr lang="en-US" sz="2000" i="1">
                        <a:latin typeface="Cambria Math" panose="02040503050406030204" pitchFamily="18" charset="0"/>
                      </a:rPr>
                      <m:t>𝑘𝑚</m:t>
                    </m:r>
                    <m:d>
                      <m:dPr>
                        <m:ctrlPr>
                          <a:rPr lang="en-US" sz="2000" i="1">
                            <a:latin typeface="Cambria Math" panose="02040503050406030204" pitchFamily="18" charset="0"/>
                          </a:rPr>
                        </m:ctrlPr>
                      </m:dPr>
                      <m:e>
                        <m:r>
                          <a:rPr lang="en-US" sz="2000" i="1">
                            <a:latin typeface="Cambria Math" panose="02040503050406030204" pitchFamily="18" charset="0"/>
                          </a:rPr>
                          <m:t>𝑘</m:t>
                        </m:r>
                        <m:r>
                          <a:rPr lang="en-US" sz="2000" i="1">
                            <a:latin typeface="Cambria Math" panose="02040503050406030204" pitchFamily="18" charset="0"/>
                          </a:rPr>
                          <m:t>−1</m:t>
                        </m:r>
                      </m:e>
                    </m:d>
                    <m:r>
                      <a:rPr lang="en-US" sz="2000" i="1">
                        <a:latin typeface="Cambria Math" panose="02040503050406030204" pitchFamily="18" charset="0"/>
                      </a:rPr>
                      <m:t>=0,  </m:t>
                    </m:r>
                    <m:r>
                      <a:rPr lang="en-US" sz="2000" i="1">
                        <a:latin typeface="Cambria Math" panose="02040503050406030204" pitchFamily="18" charset="0"/>
                      </a:rPr>
                      <m:t>𝑘</m:t>
                    </m:r>
                    <m:r>
                      <a:rPr lang="en-US" sz="2000" i="1">
                        <a:latin typeface="Cambria Math" panose="02040503050406030204" pitchFamily="18" charset="0"/>
                      </a:rPr>
                      <m:t>≥1</m:t>
                    </m:r>
                  </m:oMath>
                </a14:m>
                <a:endParaRPr lang="en-US" sz="2000" dirty="0">
                  <a:solidFill>
                    <a:schemeClr val="tx2"/>
                  </a:solidFill>
                  <a:cs typeface="Calibri" panose="020F0502020204030204" pitchFamily="34" charset="0"/>
                </a:endParaRPr>
              </a:p>
              <a:p>
                <a:pPr marL="0" indent="0">
                  <a:buNone/>
                </a:pPr>
                <a:endParaRPr lang="en-US" sz="2000" dirty="0">
                  <a:solidFill>
                    <a:schemeClr val="tx2"/>
                  </a:solidFill>
                  <a:cs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A3D79A13-FB0F-428F-B8E3-EDA7364BA40A}"/>
                  </a:ext>
                </a:extLst>
              </p:cNvPr>
              <p:cNvSpPr>
                <a:spLocks noGrp="1" noRot="1" noChangeAspect="1" noMove="1" noResize="1" noEditPoints="1" noAdjustHandles="1" noChangeArrowheads="1" noChangeShapeType="1" noTextEdit="1"/>
              </p:cNvSpPr>
              <p:nvPr>
                <p:ph idx="1"/>
              </p:nvPr>
            </p:nvSpPr>
            <p:spPr>
              <a:xfrm>
                <a:off x="457200" y="1600200"/>
                <a:ext cx="8458200" cy="4530725"/>
              </a:xfrm>
              <a:blipFill>
                <a:blip r:embed="rId2"/>
                <a:stretch>
                  <a:fillRect l="-720" t="-67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03F355F-C222-427A-943C-FB4CB47587CE}"/>
              </a:ext>
            </a:extLst>
          </p:cNvPr>
          <p:cNvSpPr>
            <a:spLocks noGrp="1"/>
          </p:cNvSpPr>
          <p:nvPr>
            <p:ph type="sldNum" sz="quarter" idx="12"/>
          </p:nvPr>
        </p:nvSpPr>
        <p:spPr/>
        <p:txBody>
          <a:bodyPr/>
          <a:lstStyle/>
          <a:p>
            <a:pPr>
              <a:defRPr/>
            </a:pPr>
            <a:fld id="{3BCC0716-7840-4BC7-AC05-8CE3FC928123}" type="slidenum">
              <a:rPr lang="en-US" altLang="en-US" smtClean="0"/>
              <a:pPr>
                <a:defRPr/>
              </a:pPr>
              <a:t>11</a:t>
            </a:fld>
            <a:endParaRPr lang="en-US" altLang="en-US"/>
          </a:p>
        </p:txBody>
      </p:sp>
      <p:sp>
        <p:nvSpPr>
          <p:cNvPr id="5" name="Footer Placeholder 4">
            <a:extLst>
              <a:ext uri="{FF2B5EF4-FFF2-40B4-BE49-F238E27FC236}">
                <a16:creationId xmlns:a16="http://schemas.microsoft.com/office/drawing/2014/main" id="{DD2F7FD6-ED5C-4437-9DB6-2D5CD3D11BF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grpSp>
        <p:nvGrpSpPr>
          <p:cNvPr id="6" name="Group 5">
            <a:extLst>
              <a:ext uri="{FF2B5EF4-FFF2-40B4-BE49-F238E27FC236}">
                <a16:creationId xmlns:a16="http://schemas.microsoft.com/office/drawing/2014/main" id="{BD991F05-EC26-4708-AD55-99C93E10E81E}"/>
              </a:ext>
            </a:extLst>
          </p:cNvPr>
          <p:cNvGrpSpPr/>
          <p:nvPr/>
        </p:nvGrpSpPr>
        <p:grpSpPr>
          <a:xfrm>
            <a:off x="1905000" y="2057400"/>
            <a:ext cx="4374261" cy="1882610"/>
            <a:chOff x="2514600" y="1957847"/>
            <a:chExt cx="4374261" cy="1882610"/>
          </a:xfrm>
        </p:grpSpPr>
        <p:sp>
          <p:nvSpPr>
            <p:cNvPr id="7" name="Oval 6">
              <a:extLst>
                <a:ext uri="{FF2B5EF4-FFF2-40B4-BE49-F238E27FC236}">
                  <a16:creationId xmlns:a16="http://schemas.microsoft.com/office/drawing/2014/main" id="{08A821A6-D14D-42A4-BAA6-4F5E34D51FA6}"/>
                </a:ext>
              </a:extLst>
            </p:cNvPr>
            <p:cNvSpPr/>
            <p:nvPr/>
          </p:nvSpPr>
          <p:spPr bwMode="auto">
            <a:xfrm>
              <a:off x="2514600" y="2590800"/>
              <a:ext cx="609600" cy="609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0</a:t>
              </a:r>
            </a:p>
          </p:txBody>
        </p:sp>
        <p:sp>
          <p:nvSpPr>
            <p:cNvPr id="8" name="Oval 7">
              <a:extLst>
                <a:ext uri="{FF2B5EF4-FFF2-40B4-BE49-F238E27FC236}">
                  <a16:creationId xmlns:a16="http://schemas.microsoft.com/office/drawing/2014/main" id="{A61B4B3D-39DF-486B-9997-009B9DB06FD7}"/>
                </a:ext>
              </a:extLst>
            </p:cNvPr>
            <p:cNvSpPr/>
            <p:nvPr/>
          </p:nvSpPr>
          <p:spPr bwMode="auto">
            <a:xfrm>
              <a:off x="3962400" y="2592953"/>
              <a:ext cx="609600" cy="609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t>1</a:t>
              </a:r>
              <a:endParaRPr kumimoji="0" lang="en-US" sz="1800" b="0" i="0" u="none" strike="noStrike" cap="none" normalizeH="0" baseline="0" dirty="0">
                <a:ln>
                  <a:noFill/>
                </a:ln>
                <a:solidFill>
                  <a:schemeClr val="tx1"/>
                </a:solidFill>
                <a:effectLst/>
                <a:latin typeface="Arial" charset="0"/>
              </a:endParaRPr>
            </a:p>
          </p:txBody>
        </p:sp>
        <p:sp>
          <p:nvSpPr>
            <p:cNvPr id="9" name="Oval 8">
              <a:extLst>
                <a:ext uri="{FF2B5EF4-FFF2-40B4-BE49-F238E27FC236}">
                  <a16:creationId xmlns:a16="http://schemas.microsoft.com/office/drawing/2014/main" id="{0DF0E3F7-A0EC-4D9A-92A4-B0814242A64E}"/>
                </a:ext>
              </a:extLst>
            </p:cNvPr>
            <p:cNvSpPr/>
            <p:nvPr/>
          </p:nvSpPr>
          <p:spPr bwMode="auto">
            <a:xfrm>
              <a:off x="5410200" y="2590800"/>
              <a:ext cx="609600" cy="609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t>2</a:t>
              </a:r>
              <a:endParaRPr kumimoji="0" lang="en-US" sz="1800" b="0" i="0" u="none" strike="noStrike" cap="none" normalizeH="0" baseline="0" dirty="0">
                <a:ln>
                  <a:noFill/>
                </a:ln>
                <a:solidFill>
                  <a:schemeClr val="tx1"/>
                </a:solidFill>
                <a:effectLst/>
                <a:latin typeface="Arial" charset="0"/>
              </a:endParaRPr>
            </a:p>
          </p:txBody>
        </p:sp>
        <p:cxnSp>
          <p:nvCxnSpPr>
            <p:cNvPr id="10" name="Connector: Curved 9">
              <a:extLst>
                <a:ext uri="{FF2B5EF4-FFF2-40B4-BE49-F238E27FC236}">
                  <a16:creationId xmlns:a16="http://schemas.microsoft.com/office/drawing/2014/main" id="{1AF43D43-28CD-4893-9D8E-A6742DD23940}"/>
                </a:ext>
              </a:extLst>
            </p:cNvPr>
            <p:cNvCxnSpPr>
              <a:cxnSpLocks/>
              <a:stCxn id="7" idx="7"/>
              <a:endCxn id="8" idx="1"/>
            </p:cNvCxnSpPr>
            <p:nvPr/>
          </p:nvCxnSpPr>
          <p:spPr bwMode="auto">
            <a:xfrm rot="16200000" flipH="1">
              <a:off x="3542223" y="2172776"/>
              <a:ext cx="2153" cy="1016748"/>
            </a:xfrm>
            <a:prstGeom prst="curvedConnector3">
              <a:avLst>
                <a:gd name="adj1" fmla="val -14764236"/>
              </a:avLst>
            </a:prstGeom>
            <a:solidFill>
              <a:schemeClr val="accent1"/>
            </a:solidFill>
            <a:ln w="9525" cap="flat" cmpd="sng" algn="ctr">
              <a:solidFill>
                <a:schemeClr val="tx1"/>
              </a:solidFill>
              <a:prstDash val="solid"/>
              <a:round/>
              <a:headEnd type="none" w="med" len="med"/>
              <a:tailEnd type="triangle"/>
            </a:ln>
            <a:effectLst/>
          </p:spPr>
        </p:cxnSp>
        <p:cxnSp>
          <p:nvCxnSpPr>
            <p:cNvPr id="11" name="Connector: Curved 10">
              <a:extLst>
                <a:ext uri="{FF2B5EF4-FFF2-40B4-BE49-F238E27FC236}">
                  <a16:creationId xmlns:a16="http://schemas.microsoft.com/office/drawing/2014/main" id="{89F4F945-F21E-4536-BD92-6C6F518D8F2D}"/>
                </a:ext>
              </a:extLst>
            </p:cNvPr>
            <p:cNvCxnSpPr>
              <a:cxnSpLocks/>
              <a:stCxn id="8" idx="7"/>
              <a:endCxn id="9" idx="1"/>
            </p:cNvCxnSpPr>
            <p:nvPr/>
          </p:nvCxnSpPr>
          <p:spPr bwMode="auto">
            <a:xfrm rot="5400000" flipH="1" flipV="1">
              <a:off x="4990024" y="2172777"/>
              <a:ext cx="2153" cy="1016748"/>
            </a:xfrm>
            <a:prstGeom prst="curvedConnector3">
              <a:avLst>
                <a:gd name="adj1" fmla="val 14864236"/>
              </a:avLst>
            </a:prstGeom>
            <a:solidFill>
              <a:schemeClr val="accent1"/>
            </a:solidFill>
            <a:ln w="9525" cap="flat" cmpd="sng" algn="ctr">
              <a:solidFill>
                <a:schemeClr val="tx1"/>
              </a:solidFill>
              <a:prstDash val="solid"/>
              <a:round/>
              <a:headEnd type="none" w="med" len="med"/>
              <a:tailEnd type="triangle"/>
            </a:ln>
            <a:effectLst/>
          </p:spPr>
        </p:cxnSp>
        <p:cxnSp>
          <p:nvCxnSpPr>
            <p:cNvPr id="12" name="Connector: Curved 11">
              <a:extLst>
                <a:ext uri="{FF2B5EF4-FFF2-40B4-BE49-F238E27FC236}">
                  <a16:creationId xmlns:a16="http://schemas.microsoft.com/office/drawing/2014/main" id="{B9DF0C0B-43E6-4D93-AE98-8A8FD5036024}"/>
                </a:ext>
              </a:extLst>
            </p:cNvPr>
            <p:cNvCxnSpPr>
              <a:stCxn id="9" idx="3"/>
              <a:endCxn id="8" idx="5"/>
            </p:cNvCxnSpPr>
            <p:nvPr/>
          </p:nvCxnSpPr>
          <p:spPr bwMode="auto">
            <a:xfrm rot="5400000">
              <a:off x="4990024" y="2603828"/>
              <a:ext cx="2153" cy="1016748"/>
            </a:xfrm>
            <a:prstGeom prst="curvedConnector3">
              <a:avLst>
                <a:gd name="adj1" fmla="val 14864236"/>
              </a:avLst>
            </a:prstGeom>
            <a:solidFill>
              <a:schemeClr val="accent1"/>
            </a:solidFill>
            <a:ln w="9525" cap="flat" cmpd="sng" algn="ctr">
              <a:solidFill>
                <a:schemeClr val="tx1"/>
              </a:solidFill>
              <a:prstDash val="solid"/>
              <a:round/>
              <a:headEnd type="none" w="med" len="med"/>
              <a:tailEnd type="triangle"/>
            </a:ln>
            <a:effectLst/>
          </p:spPr>
        </p:cxnSp>
        <p:cxnSp>
          <p:nvCxnSpPr>
            <p:cNvPr id="13" name="Connector: Curved 12">
              <a:extLst>
                <a:ext uri="{FF2B5EF4-FFF2-40B4-BE49-F238E27FC236}">
                  <a16:creationId xmlns:a16="http://schemas.microsoft.com/office/drawing/2014/main" id="{42B86FC5-57E9-49F9-8341-AE4EF3DBDEAA}"/>
                </a:ext>
              </a:extLst>
            </p:cNvPr>
            <p:cNvCxnSpPr>
              <a:cxnSpLocks/>
              <a:stCxn id="8" idx="3"/>
              <a:endCxn id="7" idx="5"/>
            </p:cNvCxnSpPr>
            <p:nvPr/>
          </p:nvCxnSpPr>
          <p:spPr bwMode="auto">
            <a:xfrm rot="5400000" flipH="1">
              <a:off x="3542223" y="2603829"/>
              <a:ext cx="2153" cy="1016748"/>
            </a:xfrm>
            <a:prstGeom prst="curvedConnector3">
              <a:avLst>
                <a:gd name="adj1" fmla="val -14764236"/>
              </a:avLst>
            </a:prstGeom>
            <a:solidFill>
              <a:schemeClr val="accent1"/>
            </a:solidFill>
            <a:ln w="952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C7CDB77-ACF0-4A0A-A1BE-ED150A2851B9}"/>
                    </a:ext>
                  </a:extLst>
                </p:cNvPr>
                <p:cNvSpPr txBox="1"/>
                <p:nvPr/>
              </p:nvSpPr>
              <p:spPr>
                <a:xfrm>
                  <a:off x="3385018" y="2006020"/>
                  <a:ext cx="2863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1</m:t>
                            </m:r>
                          </m:sub>
                        </m:sSub>
                      </m:oMath>
                    </m:oMathPara>
                  </a14:m>
                  <a:endParaRPr lang="en-US" dirty="0"/>
                </a:p>
              </p:txBody>
            </p:sp>
          </mc:Choice>
          <mc:Fallback xmlns="">
            <p:sp>
              <p:nvSpPr>
                <p:cNvPr id="13" name="TextBox 12">
                  <a:extLst>
                    <a:ext uri="{FF2B5EF4-FFF2-40B4-BE49-F238E27FC236}">
                      <a16:creationId xmlns:a16="http://schemas.microsoft.com/office/drawing/2014/main" id="{E4B5D203-9646-4E23-B6FE-E140072A1E78}"/>
                    </a:ext>
                  </a:extLst>
                </p:cNvPr>
                <p:cNvSpPr txBox="1">
                  <a:spLocks noRot="1" noChangeAspect="1" noMove="1" noResize="1" noEditPoints="1" noAdjustHandles="1" noChangeArrowheads="1" noChangeShapeType="1" noTextEdit="1"/>
                </p:cNvSpPr>
                <p:nvPr/>
              </p:nvSpPr>
              <p:spPr>
                <a:xfrm>
                  <a:off x="3385018" y="2006020"/>
                  <a:ext cx="286360" cy="276999"/>
                </a:xfrm>
                <a:prstGeom prst="rect">
                  <a:avLst/>
                </a:prstGeom>
                <a:blipFill>
                  <a:blip r:embed="rId3"/>
                  <a:stretch>
                    <a:fillRect l="-19149" r="-6383"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930EECD-049F-49D1-B17A-3719FBD4728A}"/>
                    </a:ext>
                  </a:extLst>
                </p:cNvPr>
                <p:cNvSpPr txBox="1"/>
                <p:nvPr/>
              </p:nvSpPr>
              <p:spPr>
                <a:xfrm>
                  <a:off x="4832819" y="1974178"/>
                  <a:ext cx="29168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2</m:t>
                            </m:r>
                          </m:sub>
                        </m:sSub>
                      </m:oMath>
                    </m:oMathPara>
                  </a14:m>
                  <a:endParaRPr lang="en-US" dirty="0"/>
                </a:p>
              </p:txBody>
            </p:sp>
          </mc:Choice>
          <mc:Fallback xmlns="">
            <p:sp>
              <p:nvSpPr>
                <p:cNvPr id="14" name="TextBox 13">
                  <a:extLst>
                    <a:ext uri="{FF2B5EF4-FFF2-40B4-BE49-F238E27FC236}">
                      <a16:creationId xmlns:a16="http://schemas.microsoft.com/office/drawing/2014/main" id="{6AF41347-9859-44DF-809B-7E8E045FB5F0}"/>
                    </a:ext>
                  </a:extLst>
                </p:cNvPr>
                <p:cNvSpPr txBox="1">
                  <a:spLocks noRot="1" noChangeAspect="1" noMove="1" noResize="1" noEditPoints="1" noAdjustHandles="1" noChangeArrowheads="1" noChangeShapeType="1" noTextEdit="1"/>
                </p:cNvSpPr>
                <p:nvPr/>
              </p:nvSpPr>
              <p:spPr>
                <a:xfrm>
                  <a:off x="4832819" y="1974178"/>
                  <a:ext cx="291682" cy="276999"/>
                </a:xfrm>
                <a:prstGeom prst="rect">
                  <a:avLst/>
                </a:prstGeom>
                <a:blipFill>
                  <a:blip r:embed="rId4"/>
                  <a:stretch>
                    <a:fillRect l="-18750" r="-4167"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AF10398-393F-49E5-872A-2BBECE26445F}"/>
                    </a:ext>
                  </a:extLst>
                </p:cNvPr>
                <p:cNvSpPr txBox="1"/>
                <p:nvPr/>
              </p:nvSpPr>
              <p:spPr>
                <a:xfrm>
                  <a:off x="4956831" y="3474183"/>
                  <a:ext cx="2980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2</m:t>
                            </m:r>
                          </m:sub>
                        </m:sSub>
                      </m:oMath>
                    </m:oMathPara>
                  </a14:m>
                  <a:endParaRPr lang="en-US" dirty="0"/>
                </a:p>
              </p:txBody>
            </p:sp>
          </mc:Choice>
          <mc:Fallback xmlns="">
            <p:sp>
              <p:nvSpPr>
                <p:cNvPr id="15" name="TextBox 14">
                  <a:extLst>
                    <a:ext uri="{FF2B5EF4-FFF2-40B4-BE49-F238E27FC236}">
                      <a16:creationId xmlns:a16="http://schemas.microsoft.com/office/drawing/2014/main" id="{3DDE609C-DDE4-4D27-865D-D71B26EA7C7B}"/>
                    </a:ext>
                  </a:extLst>
                </p:cNvPr>
                <p:cNvSpPr txBox="1">
                  <a:spLocks noRot="1" noChangeAspect="1" noMove="1" noResize="1" noEditPoints="1" noAdjustHandles="1" noChangeArrowheads="1" noChangeShapeType="1" noTextEdit="1"/>
                </p:cNvSpPr>
                <p:nvPr/>
              </p:nvSpPr>
              <p:spPr>
                <a:xfrm>
                  <a:off x="4956831" y="3474183"/>
                  <a:ext cx="298095" cy="276999"/>
                </a:xfrm>
                <a:prstGeom prst="rect">
                  <a:avLst/>
                </a:prstGeom>
                <a:blipFill>
                  <a:blip r:embed="rId5"/>
                  <a:stretch>
                    <a:fillRect l="-16327" r="-6122" b="-244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15A49F2-5D3A-4DAF-B590-C608612D427B}"/>
                    </a:ext>
                  </a:extLst>
                </p:cNvPr>
                <p:cNvSpPr txBox="1"/>
                <p:nvPr/>
              </p:nvSpPr>
              <p:spPr>
                <a:xfrm>
                  <a:off x="3485557" y="3495105"/>
                  <a:ext cx="2927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1</m:t>
                            </m:r>
                          </m:sub>
                        </m:sSub>
                      </m:oMath>
                    </m:oMathPara>
                  </a14:m>
                  <a:endParaRPr lang="en-US" dirty="0"/>
                </a:p>
              </p:txBody>
            </p:sp>
          </mc:Choice>
          <mc:Fallback xmlns="">
            <p:sp>
              <p:nvSpPr>
                <p:cNvPr id="16" name="TextBox 15">
                  <a:extLst>
                    <a:ext uri="{FF2B5EF4-FFF2-40B4-BE49-F238E27FC236}">
                      <a16:creationId xmlns:a16="http://schemas.microsoft.com/office/drawing/2014/main" id="{A0B88042-123B-4486-B659-0FAA7661909A}"/>
                    </a:ext>
                  </a:extLst>
                </p:cNvPr>
                <p:cNvSpPr txBox="1">
                  <a:spLocks noRot="1" noChangeAspect="1" noMove="1" noResize="1" noEditPoints="1" noAdjustHandles="1" noChangeArrowheads="1" noChangeShapeType="1" noTextEdit="1"/>
                </p:cNvSpPr>
                <p:nvPr/>
              </p:nvSpPr>
              <p:spPr>
                <a:xfrm>
                  <a:off x="3485557" y="3495105"/>
                  <a:ext cx="292772" cy="276999"/>
                </a:xfrm>
                <a:prstGeom prst="rect">
                  <a:avLst/>
                </a:prstGeom>
                <a:blipFill>
                  <a:blip r:embed="rId6"/>
                  <a:stretch>
                    <a:fillRect l="-18750" r="-4167" b="-23913"/>
                  </a:stretch>
                </a:blipFill>
              </p:spPr>
              <p:txBody>
                <a:bodyPr/>
                <a:lstStyle/>
                <a:p>
                  <a:r>
                    <a:rPr lang="en-US">
                      <a:noFill/>
                    </a:rPr>
                    <a:t> </a:t>
                  </a:r>
                </a:p>
              </p:txBody>
            </p:sp>
          </mc:Fallback>
        </mc:AlternateContent>
        <p:cxnSp>
          <p:nvCxnSpPr>
            <p:cNvPr id="18" name="Connector: Curved 17">
              <a:extLst>
                <a:ext uri="{FF2B5EF4-FFF2-40B4-BE49-F238E27FC236}">
                  <a16:creationId xmlns:a16="http://schemas.microsoft.com/office/drawing/2014/main" id="{1BDC8534-FD53-413C-87F7-C2E4981CD450}"/>
                </a:ext>
              </a:extLst>
            </p:cNvPr>
            <p:cNvCxnSpPr>
              <a:cxnSpLocks/>
            </p:cNvCxnSpPr>
            <p:nvPr/>
          </p:nvCxnSpPr>
          <p:spPr bwMode="auto">
            <a:xfrm rot="5400000" flipH="1" flipV="1">
              <a:off x="6366636" y="2102357"/>
              <a:ext cx="2153" cy="1016748"/>
            </a:xfrm>
            <a:prstGeom prst="curvedConnector3">
              <a:avLst>
                <a:gd name="adj1" fmla="val 14864236"/>
              </a:avLst>
            </a:prstGeom>
            <a:solidFill>
              <a:schemeClr val="accent1"/>
            </a:solidFill>
            <a:ln w="952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288A6B13-0B81-4EBD-9439-89CC4D9AF9A5}"/>
                    </a:ext>
                  </a:extLst>
                </p:cNvPr>
                <p:cNvSpPr txBox="1"/>
                <p:nvPr/>
              </p:nvSpPr>
              <p:spPr>
                <a:xfrm>
                  <a:off x="6209431" y="1957847"/>
                  <a:ext cx="29168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0" smtClean="0">
                                <a:latin typeface="Cambria Math" panose="02040503050406030204" pitchFamily="18" charset="0"/>
                              </a:rPr>
                              <m:t>3</m:t>
                            </m:r>
                          </m:sub>
                        </m:sSub>
                      </m:oMath>
                    </m:oMathPara>
                  </a14:m>
                  <a:endParaRPr lang="en-US" dirty="0"/>
                </a:p>
              </p:txBody>
            </p:sp>
          </mc:Choice>
          <mc:Fallback xmlns="">
            <p:sp>
              <p:nvSpPr>
                <p:cNvPr id="18" name="TextBox 17">
                  <a:extLst>
                    <a:ext uri="{FF2B5EF4-FFF2-40B4-BE49-F238E27FC236}">
                      <a16:creationId xmlns:a16="http://schemas.microsoft.com/office/drawing/2014/main" id="{46E0F0B3-9C2C-4C87-9D78-4C57E59EB8CC}"/>
                    </a:ext>
                  </a:extLst>
                </p:cNvPr>
                <p:cNvSpPr txBox="1">
                  <a:spLocks noRot="1" noChangeAspect="1" noMove="1" noResize="1" noEditPoints="1" noAdjustHandles="1" noChangeArrowheads="1" noChangeShapeType="1" noTextEdit="1"/>
                </p:cNvSpPr>
                <p:nvPr/>
              </p:nvSpPr>
              <p:spPr>
                <a:xfrm>
                  <a:off x="6209431" y="1957847"/>
                  <a:ext cx="291682" cy="276999"/>
                </a:xfrm>
                <a:prstGeom prst="rect">
                  <a:avLst/>
                </a:prstGeom>
                <a:blipFill>
                  <a:blip r:embed="rId7"/>
                  <a:stretch>
                    <a:fillRect l="-19149" r="-6383" b="-17391"/>
                  </a:stretch>
                </a:blipFill>
              </p:spPr>
              <p:txBody>
                <a:bodyPr/>
                <a:lstStyle/>
                <a:p>
                  <a:r>
                    <a:rPr lang="en-US">
                      <a:noFill/>
                    </a:rPr>
                    <a:t> </a:t>
                  </a:r>
                </a:p>
              </p:txBody>
            </p:sp>
          </mc:Fallback>
        </mc:AlternateContent>
        <p:cxnSp>
          <p:nvCxnSpPr>
            <p:cNvPr id="20" name="Connector: Curved 19">
              <a:extLst>
                <a:ext uri="{FF2B5EF4-FFF2-40B4-BE49-F238E27FC236}">
                  <a16:creationId xmlns:a16="http://schemas.microsoft.com/office/drawing/2014/main" id="{9C12308A-05D9-4AF8-BBF9-1581D9803EB4}"/>
                </a:ext>
              </a:extLst>
            </p:cNvPr>
            <p:cNvCxnSpPr/>
            <p:nvPr/>
          </p:nvCxnSpPr>
          <p:spPr bwMode="auto">
            <a:xfrm rot="5400000">
              <a:off x="6379410" y="2693103"/>
              <a:ext cx="2153" cy="1016748"/>
            </a:xfrm>
            <a:prstGeom prst="curvedConnector3">
              <a:avLst>
                <a:gd name="adj1" fmla="val 14864236"/>
              </a:avLst>
            </a:prstGeom>
            <a:solidFill>
              <a:schemeClr val="accent1"/>
            </a:solidFill>
            <a:ln w="952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4154BC5-BDF7-4C22-AB2A-B572FAEB4723}"/>
                    </a:ext>
                  </a:extLst>
                </p:cNvPr>
                <p:cNvSpPr txBox="1"/>
                <p:nvPr/>
              </p:nvSpPr>
              <p:spPr>
                <a:xfrm>
                  <a:off x="6346217" y="3563458"/>
                  <a:ext cx="2980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3</m:t>
                            </m:r>
                          </m:sub>
                        </m:sSub>
                      </m:oMath>
                    </m:oMathPara>
                  </a14:m>
                  <a:endParaRPr lang="en-US" dirty="0"/>
                </a:p>
              </p:txBody>
            </p:sp>
          </mc:Choice>
          <mc:Fallback xmlns="">
            <p:sp>
              <p:nvSpPr>
                <p:cNvPr id="21" name="TextBox 20">
                  <a:extLst>
                    <a:ext uri="{FF2B5EF4-FFF2-40B4-BE49-F238E27FC236}">
                      <a16:creationId xmlns:a16="http://schemas.microsoft.com/office/drawing/2014/main" id="{3EBD9954-B22C-4E15-B174-CF66B4490BD4}"/>
                    </a:ext>
                  </a:extLst>
                </p:cNvPr>
                <p:cNvSpPr txBox="1">
                  <a:spLocks noRot="1" noChangeAspect="1" noMove="1" noResize="1" noEditPoints="1" noAdjustHandles="1" noChangeArrowheads="1" noChangeShapeType="1" noTextEdit="1"/>
                </p:cNvSpPr>
                <p:nvPr/>
              </p:nvSpPr>
              <p:spPr>
                <a:xfrm>
                  <a:off x="6346217" y="3563458"/>
                  <a:ext cx="298095" cy="276999"/>
                </a:xfrm>
                <a:prstGeom prst="rect">
                  <a:avLst/>
                </a:prstGeom>
                <a:blipFill>
                  <a:blip r:embed="rId8"/>
                  <a:stretch>
                    <a:fillRect l="-16327" r="-6122" b="-24444"/>
                  </a:stretch>
                </a:blipFill>
              </p:spPr>
              <p:txBody>
                <a:bodyPr/>
                <a:lstStyle/>
                <a:p>
                  <a:r>
                    <a:rPr lang="en-US">
                      <a:noFill/>
                    </a:rPr>
                    <a:t> </a:t>
                  </a:r>
                </a:p>
              </p:txBody>
            </p:sp>
          </mc:Fallback>
        </mc:AlternateContent>
      </p:grpSp>
    </p:spTree>
    <p:extLst>
      <p:ext uri="{BB962C8B-B14F-4D97-AF65-F5344CB8AC3E}">
        <p14:creationId xmlns:p14="http://schemas.microsoft.com/office/powerpoint/2010/main" val="2257424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84EA9-84A5-483D-84B0-324AEA7BE900}"/>
              </a:ext>
            </a:extLst>
          </p:cNvPr>
          <p:cNvSpPr>
            <a:spLocks noGrp="1"/>
          </p:cNvSpPr>
          <p:nvPr>
            <p:ph type="title"/>
          </p:nvPr>
        </p:nvSpPr>
        <p:spPr/>
        <p:txBody>
          <a:bodyPr/>
          <a:lstStyle/>
          <a:p>
            <a:r>
              <a:rPr lang="en-US" dirty="0"/>
              <a:t>ATM Example</a:t>
            </a:r>
          </a:p>
        </p:txBody>
      </p:sp>
      <p:sp>
        <p:nvSpPr>
          <p:cNvPr id="3" name="Content Placeholder 2">
            <a:extLst>
              <a:ext uri="{FF2B5EF4-FFF2-40B4-BE49-F238E27FC236}">
                <a16:creationId xmlns:a16="http://schemas.microsoft.com/office/drawing/2014/main" id="{6B3CC7E7-5D95-4D2D-A3F2-371000BC89C2}"/>
              </a:ext>
            </a:extLst>
          </p:cNvPr>
          <p:cNvSpPr>
            <a:spLocks noGrp="1"/>
          </p:cNvSpPr>
          <p:nvPr>
            <p:ph idx="1"/>
          </p:nvPr>
        </p:nvSpPr>
        <p:spPr/>
        <p:txBody>
          <a:bodyPr/>
          <a:lstStyle/>
          <a:p>
            <a:pPr marL="0" indent="0">
              <a:buNone/>
            </a:pPr>
            <a:r>
              <a:rPr lang="en-US" sz="2400" dirty="0"/>
              <a:t>Five persons can be in the foyer of a bank ATM machine. Assume that customers won't enter when the foyer is full. Past data shows that the average time between arrival is 30 seconds where the average service time is 24 seconds. </a:t>
            </a:r>
            <a:r>
              <a:rPr lang="en-US" sz="2400" b="1" dirty="0"/>
              <a:t>Now add a human teller (service time 60 seconds) to the foyer of 5 standing room in which an ATM machine is there. ATM machine is given priority when it is empty. </a:t>
            </a:r>
            <a:r>
              <a:rPr lang="en-US" sz="2400" dirty="0"/>
              <a:t>Let's model it as a birth and death CTMC. What happens when we want to know average customers that goes to the human teller.</a:t>
            </a:r>
            <a:endParaRPr lang="en-US" sz="2400" b="1" dirty="0"/>
          </a:p>
        </p:txBody>
      </p:sp>
      <p:sp>
        <p:nvSpPr>
          <p:cNvPr id="4" name="Slide Number Placeholder 3">
            <a:extLst>
              <a:ext uri="{FF2B5EF4-FFF2-40B4-BE49-F238E27FC236}">
                <a16:creationId xmlns:a16="http://schemas.microsoft.com/office/drawing/2014/main" id="{9814E165-FAC8-4F6D-B7BA-8419F365F0BB}"/>
              </a:ext>
            </a:extLst>
          </p:cNvPr>
          <p:cNvSpPr>
            <a:spLocks noGrp="1"/>
          </p:cNvSpPr>
          <p:nvPr>
            <p:ph type="sldNum" sz="quarter" idx="12"/>
          </p:nvPr>
        </p:nvSpPr>
        <p:spPr/>
        <p:txBody>
          <a:bodyPr/>
          <a:lstStyle/>
          <a:p>
            <a:pPr>
              <a:defRPr/>
            </a:pPr>
            <a:fld id="{3BCC0716-7840-4BC7-AC05-8CE3FC928123}" type="slidenum">
              <a:rPr lang="en-US" altLang="en-US" smtClean="0"/>
              <a:pPr>
                <a:defRPr/>
              </a:pPr>
              <a:t>12</a:t>
            </a:fld>
            <a:endParaRPr lang="en-US" altLang="en-US"/>
          </a:p>
        </p:txBody>
      </p:sp>
      <p:sp>
        <p:nvSpPr>
          <p:cNvPr id="5" name="Footer Placeholder 4">
            <a:extLst>
              <a:ext uri="{FF2B5EF4-FFF2-40B4-BE49-F238E27FC236}">
                <a16:creationId xmlns:a16="http://schemas.microsoft.com/office/drawing/2014/main" id="{B4329F68-F230-43E7-9090-B5A2F9689D74}"/>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Tree>
    <p:extLst>
      <p:ext uri="{BB962C8B-B14F-4D97-AF65-F5344CB8AC3E}">
        <p14:creationId xmlns:p14="http://schemas.microsoft.com/office/powerpoint/2010/main" val="2818635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27DF0-0531-4720-B28A-A8C410696C9F}"/>
              </a:ext>
            </a:extLst>
          </p:cNvPr>
          <p:cNvSpPr>
            <a:spLocks noGrp="1"/>
          </p:cNvSpPr>
          <p:nvPr>
            <p:ph type="title"/>
          </p:nvPr>
        </p:nvSpPr>
        <p:spPr>
          <a:xfrm>
            <a:off x="457200" y="277813"/>
            <a:ext cx="8610600" cy="1139825"/>
          </a:xfrm>
        </p:spPr>
        <p:txBody>
          <a:bodyPr/>
          <a:lstStyle/>
          <a:p>
            <a:r>
              <a:rPr lang="en-US" dirty="0"/>
              <a:t>Birth Death Process with infinite servers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D79A13-FB0F-428F-B8E3-EDA7364BA40A}"/>
                  </a:ext>
                </a:extLst>
              </p:cNvPr>
              <p:cNvSpPr>
                <a:spLocks noGrp="1"/>
              </p:cNvSpPr>
              <p:nvPr>
                <p:ph idx="1"/>
              </p:nvPr>
            </p:nvSpPr>
            <p:spPr>
              <a:xfrm>
                <a:off x="457200" y="1600200"/>
                <a:ext cx="8458200" cy="4530725"/>
              </a:xfrm>
            </p:spPr>
            <p:txBody>
              <a:bodyPr/>
              <a:lstStyle/>
              <a:p>
                <a:pPr marL="0" indent="0">
                  <a:buNone/>
                </a:pPr>
                <a:r>
                  <a:rPr lang="en-US" sz="2000" dirty="0">
                    <a:cs typeface="Calibri" panose="020F0502020204030204" pitchFamily="34" charset="0"/>
                  </a:rPr>
                  <a:t>Lets Draw the state diagram</a:t>
                </a:r>
              </a:p>
              <a:p>
                <a:pPr marL="0" indent="0">
                  <a:buNone/>
                </a:pPr>
                <a:endParaRPr lang="en-US" sz="2000" dirty="0">
                  <a:cs typeface="Calibri" panose="020F0502020204030204" pitchFamily="34" charset="0"/>
                </a:endParaRPr>
              </a:p>
              <a:p>
                <a:pPr marL="0" indent="0">
                  <a:buNone/>
                </a:pPr>
                <a:endParaRPr lang="en-US" sz="2000" dirty="0">
                  <a:cs typeface="Calibri" panose="020F0502020204030204" pitchFamily="34" charset="0"/>
                </a:endParaRPr>
              </a:p>
              <a:p>
                <a:pPr marL="0" indent="0">
                  <a:buNone/>
                </a:pPr>
                <a:r>
                  <a:rPr lang="en-US" sz="2000" dirty="0">
                    <a:cs typeface="Calibri" panose="020F0502020204030204" pitchFamily="34" charset="0"/>
                  </a:rPr>
                  <a:t>                                                                                …..</a:t>
                </a:r>
              </a:p>
              <a:p>
                <a:pPr marL="0" indent="0">
                  <a:buNone/>
                </a:pPr>
                <a:endParaRPr lang="en-US" sz="2000" dirty="0">
                  <a:cs typeface="Calibri" panose="020F0502020204030204" pitchFamily="34" charset="0"/>
                </a:endParaRPr>
              </a:p>
              <a:p>
                <a:pPr marL="0" indent="0">
                  <a:buNone/>
                </a:pPr>
                <a:endParaRPr lang="en-US" sz="2000" dirty="0">
                  <a:cs typeface="Calibri" panose="020F0502020204030204" pitchFamily="34" charset="0"/>
                </a:endParaRPr>
              </a:p>
              <a:p>
                <a:pPr marL="0" indent="0">
                  <a:buNone/>
                </a:pPr>
                <a:r>
                  <a:rPr lang="en-US" sz="2000" dirty="0">
                    <a:cs typeface="Calibri" panose="020F0502020204030204" pitchFamily="34" charset="0"/>
                  </a:rPr>
                  <a:t>How can we write the steady state equations by looking into the diagram?</a:t>
                </a:r>
              </a:p>
              <a:p>
                <a:pPr marL="0" indent="0">
                  <a:buNone/>
                </a:pPr>
                <a:endParaRPr lang="en-US" sz="2000" dirty="0">
                  <a:cs typeface="Calibri" panose="020F0502020204030204" pitchFamily="34" charset="0"/>
                </a:endParaRPr>
              </a:p>
              <a:p>
                <a:pPr marL="0" indent="0">
                  <a:buNone/>
                </a:pPr>
                <a:r>
                  <a:rPr lang="en-US" sz="2000" dirty="0">
                    <a:cs typeface="Calibri" panose="020F0502020204030204" pitchFamily="34" charset="0"/>
                  </a:rPr>
                  <a:t>State 0: </a:t>
                </a:r>
                <a14:m>
                  <m:oMath xmlns:m="http://schemas.openxmlformats.org/officeDocument/2006/math">
                    <m:r>
                      <a:rPr lang="en-US" sz="2000" b="0" i="1" smtClean="0">
                        <a:latin typeface="Cambria Math" panose="02040503050406030204" pitchFamily="18" charset="0"/>
                        <a:cs typeface="Calibri" panose="020F0502020204030204" pitchFamily="34" charset="0"/>
                      </a:rPr>
                      <m:t>𝜆</m:t>
                    </m:r>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𝑝</m:t>
                        </m:r>
                      </m:e>
                      <m:sub>
                        <m:r>
                          <a:rPr lang="en-US" sz="2000" b="0" i="1" smtClean="0">
                            <a:latin typeface="Cambria Math" panose="02040503050406030204" pitchFamily="18" charset="0"/>
                            <a:cs typeface="Calibri" panose="020F0502020204030204" pitchFamily="34" charset="0"/>
                          </a:rPr>
                          <m:t>0</m:t>
                        </m:r>
                      </m:sub>
                    </m:sSub>
                    <m:r>
                      <a:rPr lang="en-US" sz="2000" b="0" i="1" smtClean="0">
                        <a:latin typeface="Cambria Math" panose="02040503050406030204" pitchFamily="18" charset="0"/>
                        <a:cs typeface="Calibri" panose="020F0502020204030204" pitchFamily="34" charset="0"/>
                      </a:rPr>
                      <m:t>=</m:t>
                    </m:r>
                    <m:r>
                      <a:rPr lang="en-US" sz="2000" b="0" i="1" smtClean="0">
                        <a:latin typeface="Cambria Math" panose="02040503050406030204" pitchFamily="18" charset="0"/>
                        <a:cs typeface="Calibri" panose="020F0502020204030204" pitchFamily="34" charset="0"/>
                      </a:rPr>
                      <m:t>𝜇</m:t>
                    </m:r>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𝑝</m:t>
                        </m:r>
                      </m:e>
                      <m:sub>
                        <m:r>
                          <a:rPr lang="en-US" sz="2000" b="0" i="1" smtClean="0">
                            <a:latin typeface="Cambria Math" panose="02040503050406030204" pitchFamily="18" charset="0"/>
                            <a:cs typeface="Calibri" panose="020F0502020204030204" pitchFamily="34" charset="0"/>
                          </a:rPr>
                          <m:t>1</m:t>
                        </m:r>
                      </m:sub>
                    </m:sSub>
                  </m:oMath>
                </a14:m>
                <a:endParaRPr lang="en-US" sz="2000" b="0" dirty="0">
                  <a:cs typeface="Calibri" panose="020F0502020204030204" pitchFamily="34" charset="0"/>
                </a:endParaRPr>
              </a:p>
              <a:p>
                <a:pPr marL="0" indent="0">
                  <a:buNone/>
                </a:pPr>
                <a:r>
                  <a:rPr lang="en-US" sz="2000" dirty="0">
                    <a:cs typeface="Calibri" panose="020F0502020204030204" pitchFamily="34" charset="0"/>
                  </a:rPr>
                  <a:t>State k, k&gt;0:  Your Turn</a:t>
                </a:r>
              </a:p>
              <a:p>
                <a:pPr marL="0" indent="0">
                  <a:buNone/>
                </a:pPr>
                <a:endParaRPr lang="en-US" sz="2000" dirty="0">
                  <a:cs typeface="Calibri" panose="020F0502020204030204" pitchFamily="34" charset="0"/>
                </a:endParaRPr>
              </a:p>
              <a:p>
                <a:pPr marL="0" indent="0">
                  <a:buNone/>
                </a:pPr>
                <a:r>
                  <a:rPr lang="en-US" sz="2000" dirty="0">
                    <a:cs typeface="Calibri" panose="020F0502020204030204" pitchFamily="34" charset="0"/>
                  </a:rPr>
                  <a:t>What is the steady state probabilities?</a:t>
                </a:r>
              </a:p>
            </p:txBody>
          </p:sp>
        </mc:Choice>
        <mc:Fallback xmlns="">
          <p:sp>
            <p:nvSpPr>
              <p:cNvPr id="3" name="Content Placeholder 2">
                <a:extLst>
                  <a:ext uri="{FF2B5EF4-FFF2-40B4-BE49-F238E27FC236}">
                    <a16:creationId xmlns:a16="http://schemas.microsoft.com/office/drawing/2014/main" id="{A3D79A13-FB0F-428F-B8E3-EDA7364BA40A}"/>
                  </a:ext>
                </a:extLst>
              </p:cNvPr>
              <p:cNvSpPr>
                <a:spLocks noGrp="1" noRot="1" noChangeAspect="1" noMove="1" noResize="1" noEditPoints="1" noAdjustHandles="1" noChangeArrowheads="1" noChangeShapeType="1" noTextEdit="1"/>
              </p:cNvSpPr>
              <p:nvPr>
                <p:ph idx="1"/>
              </p:nvPr>
            </p:nvSpPr>
            <p:spPr>
              <a:xfrm>
                <a:off x="457200" y="1600200"/>
                <a:ext cx="8458200" cy="4530725"/>
              </a:xfrm>
              <a:blipFill>
                <a:blip r:embed="rId2"/>
                <a:stretch>
                  <a:fillRect l="-720" t="-673" r="-6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03F355F-C222-427A-943C-FB4CB47587CE}"/>
              </a:ext>
            </a:extLst>
          </p:cNvPr>
          <p:cNvSpPr>
            <a:spLocks noGrp="1"/>
          </p:cNvSpPr>
          <p:nvPr>
            <p:ph type="sldNum" sz="quarter" idx="12"/>
          </p:nvPr>
        </p:nvSpPr>
        <p:spPr/>
        <p:txBody>
          <a:bodyPr/>
          <a:lstStyle/>
          <a:p>
            <a:pPr>
              <a:defRPr/>
            </a:pPr>
            <a:fld id="{3BCC0716-7840-4BC7-AC05-8CE3FC928123}" type="slidenum">
              <a:rPr lang="en-US" altLang="en-US" smtClean="0"/>
              <a:pPr>
                <a:defRPr/>
              </a:pPr>
              <a:t>13</a:t>
            </a:fld>
            <a:endParaRPr lang="en-US" altLang="en-US"/>
          </a:p>
        </p:txBody>
      </p:sp>
      <p:sp>
        <p:nvSpPr>
          <p:cNvPr id="5" name="Footer Placeholder 4">
            <a:extLst>
              <a:ext uri="{FF2B5EF4-FFF2-40B4-BE49-F238E27FC236}">
                <a16:creationId xmlns:a16="http://schemas.microsoft.com/office/drawing/2014/main" id="{DD2F7FD6-ED5C-4437-9DB6-2D5CD3D11BF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grpSp>
        <p:nvGrpSpPr>
          <p:cNvPr id="22" name="Group 21">
            <a:extLst>
              <a:ext uri="{FF2B5EF4-FFF2-40B4-BE49-F238E27FC236}">
                <a16:creationId xmlns:a16="http://schemas.microsoft.com/office/drawing/2014/main" id="{F1528F48-9F19-4542-AB95-0CD0F0B4C33E}"/>
              </a:ext>
            </a:extLst>
          </p:cNvPr>
          <p:cNvGrpSpPr/>
          <p:nvPr/>
        </p:nvGrpSpPr>
        <p:grpSpPr>
          <a:xfrm>
            <a:off x="2514600" y="1957847"/>
            <a:ext cx="4374261" cy="1882610"/>
            <a:chOff x="2514600" y="1957847"/>
            <a:chExt cx="4374261" cy="1882610"/>
          </a:xfrm>
        </p:grpSpPr>
        <p:sp>
          <p:nvSpPr>
            <p:cNvPr id="6" name="Oval 5">
              <a:extLst>
                <a:ext uri="{FF2B5EF4-FFF2-40B4-BE49-F238E27FC236}">
                  <a16:creationId xmlns:a16="http://schemas.microsoft.com/office/drawing/2014/main" id="{B220C772-939F-4B90-82C6-5FD2323E3A39}"/>
                </a:ext>
              </a:extLst>
            </p:cNvPr>
            <p:cNvSpPr/>
            <p:nvPr/>
          </p:nvSpPr>
          <p:spPr bwMode="auto">
            <a:xfrm>
              <a:off x="2514600" y="2590800"/>
              <a:ext cx="609600" cy="609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0</a:t>
              </a:r>
            </a:p>
          </p:txBody>
        </p:sp>
        <p:sp>
          <p:nvSpPr>
            <p:cNvPr id="7" name="Oval 6">
              <a:extLst>
                <a:ext uri="{FF2B5EF4-FFF2-40B4-BE49-F238E27FC236}">
                  <a16:creationId xmlns:a16="http://schemas.microsoft.com/office/drawing/2014/main" id="{1E24D68E-0FE1-49BF-B6D5-842FF79E6ACE}"/>
                </a:ext>
              </a:extLst>
            </p:cNvPr>
            <p:cNvSpPr/>
            <p:nvPr/>
          </p:nvSpPr>
          <p:spPr bwMode="auto">
            <a:xfrm>
              <a:off x="3962400" y="2592953"/>
              <a:ext cx="609600" cy="609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t>1</a:t>
              </a:r>
              <a:endParaRPr kumimoji="0" lang="en-US" sz="1800" b="0" i="0" u="none" strike="noStrike" cap="none" normalizeH="0" baseline="0" dirty="0">
                <a:ln>
                  <a:noFill/>
                </a:ln>
                <a:solidFill>
                  <a:schemeClr val="tx1"/>
                </a:solidFill>
                <a:effectLst/>
                <a:latin typeface="Arial" charset="0"/>
              </a:endParaRPr>
            </a:p>
          </p:txBody>
        </p:sp>
        <p:sp>
          <p:nvSpPr>
            <p:cNvPr id="8" name="Oval 7">
              <a:extLst>
                <a:ext uri="{FF2B5EF4-FFF2-40B4-BE49-F238E27FC236}">
                  <a16:creationId xmlns:a16="http://schemas.microsoft.com/office/drawing/2014/main" id="{B21BB394-8B82-4AD4-BF5C-D691CDC9CBF2}"/>
                </a:ext>
              </a:extLst>
            </p:cNvPr>
            <p:cNvSpPr/>
            <p:nvPr/>
          </p:nvSpPr>
          <p:spPr bwMode="auto">
            <a:xfrm>
              <a:off x="5410200" y="2590800"/>
              <a:ext cx="609600" cy="609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t>2</a:t>
              </a:r>
              <a:endParaRPr kumimoji="0" lang="en-US" sz="1800" b="0" i="0" u="none" strike="noStrike" cap="none" normalizeH="0" baseline="0" dirty="0">
                <a:ln>
                  <a:noFill/>
                </a:ln>
                <a:solidFill>
                  <a:schemeClr val="tx1"/>
                </a:solidFill>
                <a:effectLst/>
                <a:latin typeface="Arial" charset="0"/>
              </a:endParaRPr>
            </a:p>
          </p:txBody>
        </p:sp>
        <p:cxnSp>
          <p:nvCxnSpPr>
            <p:cNvPr id="9" name="Connector: Curved 8">
              <a:extLst>
                <a:ext uri="{FF2B5EF4-FFF2-40B4-BE49-F238E27FC236}">
                  <a16:creationId xmlns:a16="http://schemas.microsoft.com/office/drawing/2014/main" id="{7D061C4A-36AF-4AF5-AF35-A2ED06F50AD7}"/>
                </a:ext>
              </a:extLst>
            </p:cNvPr>
            <p:cNvCxnSpPr>
              <a:cxnSpLocks/>
              <a:stCxn id="6" idx="7"/>
              <a:endCxn id="7" idx="1"/>
            </p:cNvCxnSpPr>
            <p:nvPr/>
          </p:nvCxnSpPr>
          <p:spPr bwMode="auto">
            <a:xfrm rot="16200000" flipH="1">
              <a:off x="3542223" y="2172776"/>
              <a:ext cx="2153" cy="1016748"/>
            </a:xfrm>
            <a:prstGeom prst="curvedConnector3">
              <a:avLst>
                <a:gd name="adj1" fmla="val -14764236"/>
              </a:avLst>
            </a:prstGeom>
            <a:solidFill>
              <a:schemeClr val="accent1"/>
            </a:solidFill>
            <a:ln w="9525" cap="flat" cmpd="sng" algn="ctr">
              <a:solidFill>
                <a:schemeClr val="tx1"/>
              </a:solidFill>
              <a:prstDash val="solid"/>
              <a:round/>
              <a:headEnd type="none" w="med" len="med"/>
              <a:tailEnd type="triangle"/>
            </a:ln>
            <a:effectLst/>
          </p:spPr>
        </p:cxnSp>
        <p:cxnSp>
          <p:nvCxnSpPr>
            <p:cNvPr id="10" name="Connector: Curved 9">
              <a:extLst>
                <a:ext uri="{FF2B5EF4-FFF2-40B4-BE49-F238E27FC236}">
                  <a16:creationId xmlns:a16="http://schemas.microsoft.com/office/drawing/2014/main" id="{6DD82FFB-9320-41E0-9153-CF0AC8F0B066}"/>
                </a:ext>
              </a:extLst>
            </p:cNvPr>
            <p:cNvCxnSpPr>
              <a:cxnSpLocks/>
              <a:stCxn id="7" idx="7"/>
              <a:endCxn id="8" idx="1"/>
            </p:cNvCxnSpPr>
            <p:nvPr/>
          </p:nvCxnSpPr>
          <p:spPr bwMode="auto">
            <a:xfrm rot="5400000" flipH="1" flipV="1">
              <a:off x="4990024" y="2172777"/>
              <a:ext cx="2153" cy="1016748"/>
            </a:xfrm>
            <a:prstGeom prst="curvedConnector3">
              <a:avLst>
                <a:gd name="adj1" fmla="val 14864236"/>
              </a:avLst>
            </a:prstGeom>
            <a:solidFill>
              <a:schemeClr val="accent1"/>
            </a:solidFill>
            <a:ln w="9525" cap="flat" cmpd="sng" algn="ctr">
              <a:solidFill>
                <a:schemeClr val="tx1"/>
              </a:solidFill>
              <a:prstDash val="solid"/>
              <a:round/>
              <a:headEnd type="none" w="med" len="med"/>
              <a:tailEnd type="triangle"/>
            </a:ln>
            <a:effectLst/>
          </p:spPr>
        </p:cxnSp>
        <p:cxnSp>
          <p:nvCxnSpPr>
            <p:cNvPr id="11" name="Connector: Curved 10">
              <a:extLst>
                <a:ext uri="{FF2B5EF4-FFF2-40B4-BE49-F238E27FC236}">
                  <a16:creationId xmlns:a16="http://schemas.microsoft.com/office/drawing/2014/main" id="{F903DF63-6F04-4583-A7EE-004D2FE1A6E9}"/>
                </a:ext>
              </a:extLst>
            </p:cNvPr>
            <p:cNvCxnSpPr>
              <a:stCxn id="8" idx="3"/>
              <a:endCxn id="7" idx="5"/>
            </p:cNvCxnSpPr>
            <p:nvPr/>
          </p:nvCxnSpPr>
          <p:spPr bwMode="auto">
            <a:xfrm rot="5400000">
              <a:off x="4990024" y="2603828"/>
              <a:ext cx="2153" cy="1016748"/>
            </a:xfrm>
            <a:prstGeom prst="curvedConnector3">
              <a:avLst>
                <a:gd name="adj1" fmla="val 14864236"/>
              </a:avLst>
            </a:prstGeom>
            <a:solidFill>
              <a:schemeClr val="accent1"/>
            </a:solidFill>
            <a:ln w="9525" cap="flat" cmpd="sng" algn="ctr">
              <a:solidFill>
                <a:schemeClr val="tx1"/>
              </a:solidFill>
              <a:prstDash val="solid"/>
              <a:round/>
              <a:headEnd type="none" w="med" len="med"/>
              <a:tailEnd type="triangle"/>
            </a:ln>
            <a:effectLst/>
          </p:spPr>
        </p:cxnSp>
        <p:cxnSp>
          <p:nvCxnSpPr>
            <p:cNvPr id="12" name="Connector: Curved 11">
              <a:extLst>
                <a:ext uri="{FF2B5EF4-FFF2-40B4-BE49-F238E27FC236}">
                  <a16:creationId xmlns:a16="http://schemas.microsoft.com/office/drawing/2014/main" id="{3A60AFE4-10D0-4636-959E-F3AE221B72D9}"/>
                </a:ext>
              </a:extLst>
            </p:cNvPr>
            <p:cNvCxnSpPr>
              <a:cxnSpLocks/>
              <a:stCxn id="7" idx="3"/>
              <a:endCxn id="6" idx="5"/>
            </p:cNvCxnSpPr>
            <p:nvPr/>
          </p:nvCxnSpPr>
          <p:spPr bwMode="auto">
            <a:xfrm rot="5400000" flipH="1">
              <a:off x="3542223" y="2603829"/>
              <a:ext cx="2153" cy="1016748"/>
            </a:xfrm>
            <a:prstGeom prst="curvedConnector3">
              <a:avLst>
                <a:gd name="adj1" fmla="val -14764236"/>
              </a:avLst>
            </a:prstGeom>
            <a:solidFill>
              <a:schemeClr val="accent1"/>
            </a:solidFill>
            <a:ln w="952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4B5D203-9646-4E23-B6FE-E140072A1E78}"/>
                    </a:ext>
                  </a:extLst>
                </p:cNvPr>
                <p:cNvSpPr txBox="1"/>
                <p:nvPr/>
              </p:nvSpPr>
              <p:spPr>
                <a:xfrm>
                  <a:off x="3385018" y="2006020"/>
                  <a:ext cx="18832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𝜆</m:t>
                        </m:r>
                      </m:oMath>
                    </m:oMathPara>
                  </a14:m>
                  <a:endParaRPr lang="en-US" dirty="0"/>
                </a:p>
              </p:txBody>
            </p:sp>
          </mc:Choice>
          <mc:Fallback xmlns="">
            <p:sp>
              <p:nvSpPr>
                <p:cNvPr id="13" name="TextBox 12">
                  <a:extLst>
                    <a:ext uri="{FF2B5EF4-FFF2-40B4-BE49-F238E27FC236}">
                      <a16:creationId xmlns:a16="http://schemas.microsoft.com/office/drawing/2014/main" id="{E4B5D203-9646-4E23-B6FE-E140072A1E78}"/>
                    </a:ext>
                  </a:extLst>
                </p:cNvPr>
                <p:cNvSpPr txBox="1">
                  <a:spLocks noRot="1" noChangeAspect="1" noMove="1" noResize="1" noEditPoints="1" noAdjustHandles="1" noChangeArrowheads="1" noChangeShapeType="1" noTextEdit="1"/>
                </p:cNvSpPr>
                <p:nvPr/>
              </p:nvSpPr>
              <p:spPr>
                <a:xfrm>
                  <a:off x="3385018" y="2006020"/>
                  <a:ext cx="188321" cy="276999"/>
                </a:xfrm>
                <a:prstGeom prst="rect">
                  <a:avLst/>
                </a:prstGeom>
                <a:blipFill>
                  <a:blip r:embed="rId3"/>
                  <a:stretch>
                    <a:fillRect l="-29032" r="-25806"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AF41347-9859-44DF-809B-7E8E045FB5F0}"/>
                    </a:ext>
                  </a:extLst>
                </p:cNvPr>
                <p:cNvSpPr txBox="1"/>
                <p:nvPr/>
              </p:nvSpPr>
              <p:spPr>
                <a:xfrm>
                  <a:off x="4832819" y="1974178"/>
                  <a:ext cx="18832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𝜆</m:t>
                        </m:r>
                      </m:oMath>
                    </m:oMathPara>
                  </a14:m>
                  <a:endParaRPr lang="en-US" dirty="0"/>
                </a:p>
              </p:txBody>
            </p:sp>
          </mc:Choice>
          <mc:Fallback xmlns="">
            <p:sp>
              <p:nvSpPr>
                <p:cNvPr id="14" name="TextBox 13">
                  <a:extLst>
                    <a:ext uri="{FF2B5EF4-FFF2-40B4-BE49-F238E27FC236}">
                      <a16:creationId xmlns:a16="http://schemas.microsoft.com/office/drawing/2014/main" id="{6AF41347-9859-44DF-809B-7E8E045FB5F0}"/>
                    </a:ext>
                  </a:extLst>
                </p:cNvPr>
                <p:cNvSpPr txBox="1">
                  <a:spLocks noRot="1" noChangeAspect="1" noMove="1" noResize="1" noEditPoints="1" noAdjustHandles="1" noChangeArrowheads="1" noChangeShapeType="1" noTextEdit="1"/>
                </p:cNvSpPr>
                <p:nvPr/>
              </p:nvSpPr>
              <p:spPr>
                <a:xfrm>
                  <a:off x="4832819" y="1974178"/>
                  <a:ext cx="188321" cy="276999"/>
                </a:xfrm>
                <a:prstGeom prst="rect">
                  <a:avLst/>
                </a:prstGeom>
                <a:blipFill>
                  <a:blip r:embed="rId4"/>
                  <a:stretch>
                    <a:fillRect l="-29032" r="-25806"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DDE609C-DDE4-4D27-865D-D71B26EA7C7B}"/>
                    </a:ext>
                  </a:extLst>
                </p:cNvPr>
                <p:cNvSpPr txBox="1"/>
                <p:nvPr/>
              </p:nvSpPr>
              <p:spPr>
                <a:xfrm>
                  <a:off x="4956831" y="3474183"/>
                  <a:ext cx="32521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𝜇</m:t>
                        </m:r>
                      </m:oMath>
                    </m:oMathPara>
                  </a14:m>
                  <a:endParaRPr lang="en-US" dirty="0"/>
                </a:p>
              </p:txBody>
            </p:sp>
          </mc:Choice>
          <mc:Fallback xmlns="">
            <p:sp>
              <p:nvSpPr>
                <p:cNvPr id="15" name="TextBox 14">
                  <a:extLst>
                    <a:ext uri="{FF2B5EF4-FFF2-40B4-BE49-F238E27FC236}">
                      <a16:creationId xmlns:a16="http://schemas.microsoft.com/office/drawing/2014/main" id="{3DDE609C-DDE4-4D27-865D-D71B26EA7C7B}"/>
                    </a:ext>
                  </a:extLst>
                </p:cNvPr>
                <p:cNvSpPr txBox="1">
                  <a:spLocks noRot="1" noChangeAspect="1" noMove="1" noResize="1" noEditPoints="1" noAdjustHandles="1" noChangeArrowheads="1" noChangeShapeType="1" noTextEdit="1"/>
                </p:cNvSpPr>
                <p:nvPr/>
              </p:nvSpPr>
              <p:spPr>
                <a:xfrm>
                  <a:off x="4956831" y="3474183"/>
                  <a:ext cx="325217" cy="276999"/>
                </a:xfrm>
                <a:prstGeom prst="rect">
                  <a:avLst/>
                </a:prstGeom>
                <a:blipFill>
                  <a:blip r:embed="rId5"/>
                  <a:stretch>
                    <a:fillRect l="-22642" r="-20755"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0B88042-123B-4486-B659-0FAA7661909A}"/>
                    </a:ext>
                  </a:extLst>
                </p:cNvPr>
                <p:cNvSpPr txBox="1"/>
                <p:nvPr/>
              </p:nvSpPr>
              <p:spPr>
                <a:xfrm>
                  <a:off x="3485557" y="3495105"/>
                  <a:ext cx="1969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𝜇</m:t>
                        </m:r>
                      </m:oMath>
                    </m:oMathPara>
                  </a14:m>
                  <a:endParaRPr lang="en-US" dirty="0"/>
                </a:p>
              </p:txBody>
            </p:sp>
          </mc:Choice>
          <mc:Fallback xmlns="">
            <p:sp>
              <p:nvSpPr>
                <p:cNvPr id="16" name="TextBox 15">
                  <a:extLst>
                    <a:ext uri="{FF2B5EF4-FFF2-40B4-BE49-F238E27FC236}">
                      <a16:creationId xmlns:a16="http://schemas.microsoft.com/office/drawing/2014/main" id="{A0B88042-123B-4486-B659-0FAA7661909A}"/>
                    </a:ext>
                  </a:extLst>
                </p:cNvPr>
                <p:cNvSpPr txBox="1">
                  <a:spLocks noRot="1" noChangeAspect="1" noMove="1" noResize="1" noEditPoints="1" noAdjustHandles="1" noChangeArrowheads="1" noChangeShapeType="1" noTextEdit="1"/>
                </p:cNvSpPr>
                <p:nvPr/>
              </p:nvSpPr>
              <p:spPr>
                <a:xfrm>
                  <a:off x="3485557" y="3495105"/>
                  <a:ext cx="196977" cy="276999"/>
                </a:xfrm>
                <a:prstGeom prst="rect">
                  <a:avLst/>
                </a:prstGeom>
                <a:blipFill>
                  <a:blip r:embed="rId6"/>
                  <a:stretch>
                    <a:fillRect l="-28125" r="-21875" b="-23913"/>
                  </a:stretch>
                </a:blipFill>
              </p:spPr>
              <p:txBody>
                <a:bodyPr/>
                <a:lstStyle/>
                <a:p>
                  <a:r>
                    <a:rPr lang="en-US">
                      <a:noFill/>
                    </a:rPr>
                    <a:t> </a:t>
                  </a:r>
                </a:p>
              </p:txBody>
            </p:sp>
          </mc:Fallback>
        </mc:AlternateContent>
        <p:cxnSp>
          <p:nvCxnSpPr>
            <p:cNvPr id="17" name="Connector: Curved 16">
              <a:extLst>
                <a:ext uri="{FF2B5EF4-FFF2-40B4-BE49-F238E27FC236}">
                  <a16:creationId xmlns:a16="http://schemas.microsoft.com/office/drawing/2014/main" id="{11493347-F42C-43DC-8EF0-E97D75BC8016}"/>
                </a:ext>
              </a:extLst>
            </p:cNvPr>
            <p:cNvCxnSpPr>
              <a:cxnSpLocks/>
            </p:cNvCxnSpPr>
            <p:nvPr/>
          </p:nvCxnSpPr>
          <p:spPr bwMode="auto">
            <a:xfrm rot="5400000" flipH="1" flipV="1">
              <a:off x="6366636" y="2102357"/>
              <a:ext cx="2153" cy="1016748"/>
            </a:xfrm>
            <a:prstGeom prst="curvedConnector3">
              <a:avLst>
                <a:gd name="adj1" fmla="val 14864236"/>
              </a:avLst>
            </a:prstGeom>
            <a:solidFill>
              <a:schemeClr val="accent1"/>
            </a:solidFill>
            <a:ln w="952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6E0F0B3-9C2C-4C87-9D78-4C57E59EB8CC}"/>
                    </a:ext>
                  </a:extLst>
                </p:cNvPr>
                <p:cNvSpPr txBox="1"/>
                <p:nvPr/>
              </p:nvSpPr>
              <p:spPr>
                <a:xfrm>
                  <a:off x="6209431" y="1957847"/>
                  <a:ext cx="18832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𝜆</m:t>
                        </m:r>
                      </m:oMath>
                    </m:oMathPara>
                  </a14:m>
                  <a:endParaRPr lang="en-US" dirty="0"/>
                </a:p>
              </p:txBody>
            </p:sp>
          </mc:Choice>
          <mc:Fallback xmlns="">
            <p:sp>
              <p:nvSpPr>
                <p:cNvPr id="18" name="TextBox 17">
                  <a:extLst>
                    <a:ext uri="{FF2B5EF4-FFF2-40B4-BE49-F238E27FC236}">
                      <a16:creationId xmlns:a16="http://schemas.microsoft.com/office/drawing/2014/main" id="{46E0F0B3-9C2C-4C87-9D78-4C57E59EB8CC}"/>
                    </a:ext>
                  </a:extLst>
                </p:cNvPr>
                <p:cNvSpPr txBox="1">
                  <a:spLocks noRot="1" noChangeAspect="1" noMove="1" noResize="1" noEditPoints="1" noAdjustHandles="1" noChangeArrowheads="1" noChangeShapeType="1" noTextEdit="1"/>
                </p:cNvSpPr>
                <p:nvPr/>
              </p:nvSpPr>
              <p:spPr>
                <a:xfrm>
                  <a:off x="6209431" y="1957847"/>
                  <a:ext cx="188321" cy="276999"/>
                </a:xfrm>
                <a:prstGeom prst="rect">
                  <a:avLst/>
                </a:prstGeom>
                <a:blipFill>
                  <a:blip r:embed="rId7"/>
                  <a:stretch>
                    <a:fillRect l="-29032" r="-25806" b="-8696"/>
                  </a:stretch>
                </a:blipFill>
              </p:spPr>
              <p:txBody>
                <a:bodyPr/>
                <a:lstStyle/>
                <a:p>
                  <a:r>
                    <a:rPr lang="en-US">
                      <a:noFill/>
                    </a:rPr>
                    <a:t> </a:t>
                  </a:r>
                </a:p>
              </p:txBody>
            </p:sp>
          </mc:Fallback>
        </mc:AlternateContent>
        <p:cxnSp>
          <p:nvCxnSpPr>
            <p:cNvPr id="20" name="Connector: Curved 19">
              <a:extLst>
                <a:ext uri="{FF2B5EF4-FFF2-40B4-BE49-F238E27FC236}">
                  <a16:creationId xmlns:a16="http://schemas.microsoft.com/office/drawing/2014/main" id="{192478B8-DBF2-44A4-B903-C26D506E2B06}"/>
                </a:ext>
              </a:extLst>
            </p:cNvPr>
            <p:cNvCxnSpPr/>
            <p:nvPr/>
          </p:nvCxnSpPr>
          <p:spPr bwMode="auto">
            <a:xfrm rot="5400000">
              <a:off x="6379410" y="2693103"/>
              <a:ext cx="2153" cy="1016748"/>
            </a:xfrm>
            <a:prstGeom prst="curvedConnector3">
              <a:avLst>
                <a:gd name="adj1" fmla="val 14864236"/>
              </a:avLst>
            </a:prstGeom>
            <a:solidFill>
              <a:schemeClr val="accent1"/>
            </a:solidFill>
            <a:ln w="952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EBD9954-B22C-4E15-B174-CF66B4490BD4}"/>
                    </a:ext>
                  </a:extLst>
                </p:cNvPr>
                <p:cNvSpPr txBox="1"/>
                <p:nvPr/>
              </p:nvSpPr>
              <p:spPr>
                <a:xfrm>
                  <a:off x="6346217" y="3563458"/>
                  <a:ext cx="32521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𝜇</m:t>
                        </m:r>
                      </m:oMath>
                    </m:oMathPara>
                  </a14:m>
                  <a:endParaRPr lang="en-US" dirty="0"/>
                </a:p>
              </p:txBody>
            </p:sp>
          </mc:Choice>
          <mc:Fallback xmlns="">
            <p:sp>
              <p:nvSpPr>
                <p:cNvPr id="21" name="TextBox 20">
                  <a:extLst>
                    <a:ext uri="{FF2B5EF4-FFF2-40B4-BE49-F238E27FC236}">
                      <a16:creationId xmlns:a16="http://schemas.microsoft.com/office/drawing/2014/main" id="{3EBD9954-B22C-4E15-B174-CF66B4490BD4}"/>
                    </a:ext>
                  </a:extLst>
                </p:cNvPr>
                <p:cNvSpPr txBox="1">
                  <a:spLocks noRot="1" noChangeAspect="1" noMove="1" noResize="1" noEditPoints="1" noAdjustHandles="1" noChangeArrowheads="1" noChangeShapeType="1" noTextEdit="1"/>
                </p:cNvSpPr>
                <p:nvPr/>
              </p:nvSpPr>
              <p:spPr>
                <a:xfrm>
                  <a:off x="6346217" y="3563458"/>
                  <a:ext cx="325217" cy="276999"/>
                </a:xfrm>
                <a:prstGeom prst="rect">
                  <a:avLst/>
                </a:prstGeom>
                <a:blipFill>
                  <a:blip r:embed="rId8"/>
                  <a:stretch>
                    <a:fillRect l="-22642" r="-20755" b="-3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927405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27DF0-0531-4720-B28A-A8C410696C9F}"/>
              </a:ext>
            </a:extLst>
          </p:cNvPr>
          <p:cNvSpPr>
            <a:spLocks noGrp="1"/>
          </p:cNvSpPr>
          <p:nvPr>
            <p:ph type="title"/>
          </p:nvPr>
        </p:nvSpPr>
        <p:spPr>
          <a:xfrm>
            <a:off x="457200" y="277813"/>
            <a:ext cx="8610600" cy="1139825"/>
          </a:xfrm>
        </p:spPr>
        <p:txBody>
          <a:bodyPr/>
          <a:lstStyle/>
          <a:p>
            <a:r>
              <a:rPr lang="en-US" dirty="0"/>
              <a:t>Cost and Rewards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3D79A13-FB0F-428F-B8E3-EDA7364BA40A}"/>
                  </a:ext>
                </a:extLst>
              </p:cNvPr>
              <p:cNvSpPr>
                <a:spLocks noGrp="1"/>
              </p:cNvSpPr>
              <p:nvPr>
                <p:ph idx="1"/>
              </p:nvPr>
            </p:nvSpPr>
            <p:spPr>
              <a:xfrm>
                <a:off x="457200" y="1600200"/>
                <a:ext cx="8458200" cy="4530725"/>
              </a:xfrm>
            </p:spPr>
            <p:txBody>
              <a:bodyPr/>
              <a:lstStyle/>
              <a:p>
                <a:pPr marL="0" indent="0">
                  <a:buNone/>
                </a:pPr>
                <a:r>
                  <a:rPr lang="en-US" sz="2000" dirty="0">
                    <a:cs typeface="Calibri" panose="020F0502020204030204" pitchFamily="34" charset="0"/>
                  </a:rPr>
                  <a:t>Let g</a:t>
                </a:r>
                <a14:m>
                  <m:oMath xmlns:m="http://schemas.openxmlformats.org/officeDocument/2006/math">
                    <m:r>
                      <a:rPr lang="en-US" sz="2000" b="0" i="1" smtClean="0">
                        <a:latin typeface="Cambria Math" panose="02040503050406030204" pitchFamily="18" charset="0"/>
                        <a:cs typeface="Calibri" panose="020F0502020204030204" pitchFamily="34" charset="0"/>
                      </a:rPr>
                      <m:t>(</m:t>
                    </m:r>
                    <m:r>
                      <a:rPr lang="en-US" sz="2000" b="0" i="1" smtClean="0">
                        <a:latin typeface="Cambria Math" panose="02040503050406030204" pitchFamily="18" charset="0"/>
                        <a:cs typeface="Calibri" panose="020F0502020204030204" pitchFamily="34" charset="0"/>
                      </a:rPr>
                      <m:t>𝑖</m:t>
                    </m:r>
                    <m:r>
                      <a:rPr lang="en-US" sz="2000" b="0" i="1" smtClean="0">
                        <a:latin typeface="Cambria Math" panose="02040503050406030204" pitchFamily="18" charset="0"/>
                        <a:cs typeface="Calibri" panose="020F0502020204030204" pitchFamily="34" charset="0"/>
                      </a:rPr>
                      <m:t>)</m:t>
                    </m:r>
                  </m:oMath>
                </a14:m>
                <a:r>
                  <a:rPr lang="en-US" sz="2000" dirty="0">
                    <a:cs typeface="Calibri" panose="020F0502020204030204" pitchFamily="34" charset="0"/>
                  </a:rPr>
                  <a:t> be expected cost per unit time up to time </a:t>
                </a:r>
                <a14:m>
                  <m:oMath xmlns:m="http://schemas.openxmlformats.org/officeDocument/2006/math">
                    <m:r>
                      <a:rPr lang="en-US" sz="2000" b="0" i="1" smtClean="0">
                        <a:latin typeface="Cambria Math" panose="02040503050406030204" pitchFamily="18" charset="0"/>
                        <a:cs typeface="Calibri" panose="020F0502020204030204" pitchFamily="34" charset="0"/>
                      </a:rPr>
                      <m:t>𝑡</m:t>
                    </m:r>
                  </m:oMath>
                </a14:m>
                <a:r>
                  <a:rPr lang="en-US" sz="2000" dirty="0">
                    <a:cs typeface="Calibri" panose="020F0502020204030204" pitchFamily="34" charset="0"/>
                  </a:rPr>
                  <a:t> when </a:t>
                </a:r>
                <a14:m>
                  <m:oMath xmlns:m="http://schemas.openxmlformats.org/officeDocument/2006/math">
                    <m:r>
                      <m:rPr>
                        <m:sty m:val="p"/>
                      </m:rPr>
                      <a:rPr lang="en-US" sz="2000" b="0" i="0" smtClean="0">
                        <a:latin typeface="Cambria Math" panose="02040503050406030204" pitchFamily="18" charset="0"/>
                        <a:cs typeface="Calibri" panose="020F0502020204030204" pitchFamily="34" charset="0"/>
                      </a:rPr>
                      <m:t>X</m:t>
                    </m:r>
                    <m:d>
                      <m:dPr>
                        <m:ctrlPr>
                          <a:rPr lang="en-US" sz="2000" b="0" i="0" smtClean="0">
                            <a:latin typeface="Cambria Math" panose="02040503050406030204" pitchFamily="18" charset="0"/>
                            <a:cs typeface="Calibri" panose="020F0502020204030204" pitchFamily="34" charset="0"/>
                          </a:rPr>
                        </m:ctrlPr>
                      </m:dPr>
                      <m:e>
                        <m:r>
                          <a:rPr lang="en-US" sz="2000" b="0" i="1" smtClean="0">
                            <a:latin typeface="Cambria Math" panose="02040503050406030204" pitchFamily="18" charset="0"/>
                            <a:cs typeface="Calibri" panose="020F0502020204030204" pitchFamily="34" charset="0"/>
                          </a:rPr>
                          <m:t>0</m:t>
                        </m:r>
                      </m:e>
                    </m:d>
                    <m:r>
                      <a:rPr lang="en-US" sz="2000" b="0" i="1" smtClean="0">
                        <a:latin typeface="Cambria Math" panose="02040503050406030204" pitchFamily="18" charset="0"/>
                        <a:cs typeface="Calibri" panose="020F0502020204030204" pitchFamily="34" charset="0"/>
                      </a:rPr>
                      <m:t>=</m:t>
                    </m:r>
                    <m:r>
                      <a:rPr lang="en-US" sz="2000" b="0" i="1" smtClean="0">
                        <a:latin typeface="Cambria Math" panose="02040503050406030204" pitchFamily="18" charset="0"/>
                        <a:cs typeface="Calibri" panose="020F0502020204030204" pitchFamily="34" charset="0"/>
                      </a:rPr>
                      <m:t>𝑖</m:t>
                    </m:r>
                  </m:oMath>
                </a14:m>
                <a:endParaRPr lang="en-US" sz="2000" dirty="0">
                  <a:cs typeface="Calibri" panose="020F0502020204030204" pitchFamily="34" charset="0"/>
                </a:endParaRPr>
              </a:p>
              <a:p>
                <a:pPr marL="0" indent="0">
                  <a:buNone/>
                </a:pPr>
                <a:endParaRPr lang="en-US" sz="2000" dirty="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cs typeface="Calibri" panose="020F0502020204030204" pitchFamily="34" charset="0"/>
                        </a:rPr>
                        <m:t>𝑔</m:t>
                      </m:r>
                      <m:d>
                        <m:dPr>
                          <m:ctrlPr>
                            <a:rPr lang="en-US" sz="2000" b="0" i="1" smtClean="0">
                              <a:latin typeface="Cambria Math" panose="02040503050406030204" pitchFamily="18" charset="0"/>
                              <a:cs typeface="Calibri" panose="020F0502020204030204" pitchFamily="34" charset="0"/>
                            </a:rPr>
                          </m:ctrlPr>
                        </m:dPr>
                        <m:e>
                          <m:r>
                            <a:rPr lang="en-US" sz="2000" b="0" i="1" smtClean="0">
                              <a:latin typeface="Cambria Math" panose="02040503050406030204" pitchFamily="18" charset="0"/>
                              <a:cs typeface="Calibri" panose="020F0502020204030204" pitchFamily="34" charset="0"/>
                            </a:rPr>
                            <m:t>𝑖</m:t>
                          </m:r>
                        </m:e>
                      </m:d>
                      <m:r>
                        <a:rPr lang="en-US" sz="2000" b="0" i="1" smtClean="0">
                          <a:latin typeface="Cambria Math" panose="02040503050406030204" pitchFamily="18" charset="0"/>
                          <a:cs typeface="Calibri" panose="020F0502020204030204" pitchFamily="34" charset="0"/>
                        </a:rPr>
                        <m:t>=</m:t>
                      </m:r>
                      <m:func>
                        <m:funcPr>
                          <m:ctrlPr>
                            <a:rPr lang="en-US" sz="2000" b="0" i="1" smtClean="0">
                              <a:latin typeface="Cambria Math" panose="02040503050406030204" pitchFamily="18" charset="0"/>
                              <a:cs typeface="Calibri" panose="020F0502020204030204" pitchFamily="34" charset="0"/>
                            </a:rPr>
                          </m:ctrlPr>
                        </m:funcPr>
                        <m:fName>
                          <m:limLow>
                            <m:limLowPr>
                              <m:ctrlPr>
                                <a:rPr lang="en-US" sz="2000" b="0" i="1" smtClean="0">
                                  <a:latin typeface="Cambria Math" panose="02040503050406030204" pitchFamily="18" charset="0"/>
                                  <a:cs typeface="Calibri" panose="020F0502020204030204" pitchFamily="34" charset="0"/>
                                </a:rPr>
                              </m:ctrlPr>
                            </m:limLowPr>
                            <m:e>
                              <m:r>
                                <m:rPr>
                                  <m:sty m:val="p"/>
                                </m:rPr>
                                <a:rPr lang="en-US" sz="2000" b="0" i="0" smtClean="0">
                                  <a:latin typeface="Cambria Math" panose="02040503050406030204" pitchFamily="18" charset="0"/>
                                  <a:cs typeface="Calibri" panose="020F0502020204030204" pitchFamily="34" charset="0"/>
                                </a:rPr>
                                <m:t>lim</m:t>
                              </m:r>
                            </m:e>
                            <m:lim>
                              <m:r>
                                <a:rPr lang="en-US" sz="2000" b="0" i="1" smtClean="0">
                                  <a:latin typeface="Cambria Math" panose="02040503050406030204" pitchFamily="18" charset="0"/>
                                  <a:cs typeface="Calibri" panose="020F0502020204030204" pitchFamily="34" charset="0"/>
                                </a:rPr>
                                <m:t>𝑡</m:t>
                              </m:r>
                              <m:r>
                                <a:rPr lang="en-US" sz="2000" b="0" i="1" smtClean="0">
                                  <a:latin typeface="Cambria Math" panose="02040503050406030204" pitchFamily="18" charset="0"/>
                                  <a:cs typeface="Calibri" panose="020F0502020204030204" pitchFamily="34" charset="0"/>
                                </a:rPr>
                                <m:t>→∞</m:t>
                              </m:r>
                            </m:lim>
                          </m:limLow>
                        </m:fName>
                        <m:e>
                          <m:f>
                            <m:fPr>
                              <m:ctrlPr>
                                <a:rPr lang="en-US" sz="2000" b="0" i="1" smtClean="0">
                                  <a:latin typeface="Cambria Math" panose="02040503050406030204" pitchFamily="18" charset="0"/>
                                  <a:cs typeface="Calibri" panose="020F0502020204030204" pitchFamily="34" charset="0"/>
                                </a:rPr>
                              </m:ctrlPr>
                            </m:fPr>
                            <m:num>
                              <m:r>
                                <a:rPr lang="en-US" sz="2000" b="0" i="1" smtClean="0">
                                  <a:latin typeface="Cambria Math" panose="02040503050406030204" pitchFamily="18" charset="0"/>
                                  <a:cs typeface="Calibri" panose="020F0502020204030204" pitchFamily="34" charset="0"/>
                                </a:rPr>
                                <m:t>1</m:t>
                              </m:r>
                            </m:num>
                            <m:den>
                              <m:r>
                                <a:rPr lang="en-US" sz="2000" b="0" i="1" smtClean="0">
                                  <a:latin typeface="Cambria Math" panose="02040503050406030204" pitchFamily="18" charset="0"/>
                                  <a:cs typeface="Calibri" panose="020F0502020204030204" pitchFamily="34" charset="0"/>
                                </a:rPr>
                                <m:t>𝑡</m:t>
                              </m:r>
                            </m:den>
                          </m:f>
                        </m:e>
                      </m:func>
                      <m:r>
                        <a:rPr lang="en-US" sz="2000" b="0" i="1" smtClean="0">
                          <a:latin typeface="Cambria Math" panose="02040503050406030204" pitchFamily="18" charset="0"/>
                          <a:cs typeface="Calibri" panose="020F0502020204030204" pitchFamily="34" charset="0"/>
                        </a:rPr>
                        <m:t>𝐸</m:t>
                      </m:r>
                      <m:d>
                        <m:dPr>
                          <m:ctrlPr>
                            <a:rPr lang="en-US" sz="2000" b="0" i="1" smtClean="0">
                              <a:latin typeface="Cambria Math" panose="02040503050406030204" pitchFamily="18" charset="0"/>
                              <a:cs typeface="Calibri" panose="020F0502020204030204" pitchFamily="34" charset="0"/>
                            </a:rPr>
                          </m:ctrlPr>
                        </m:dPr>
                        <m:e>
                          <m:nary>
                            <m:naryPr>
                              <m:ctrlPr>
                                <a:rPr lang="en-US" sz="2000" b="0" i="1" smtClean="0">
                                  <a:latin typeface="Cambria Math" panose="02040503050406030204" pitchFamily="18" charset="0"/>
                                  <a:cs typeface="Calibri" panose="020F0502020204030204" pitchFamily="34" charset="0"/>
                                </a:rPr>
                              </m:ctrlPr>
                            </m:naryPr>
                            <m:sub>
                              <m:r>
                                <m:rPr>
                                  <m:brk m:alnAt="23"/>
                                </m:rPr>
                                <a:rPr lang="en-US" sz="2000" b="0" i="1" smtClean="0">
                                  <a:latin typeface="Cambria Math" panose="02040503050406030204" pitchFamily="18" charset="0"/>
                                  <a:cs typeface="Calibri" panose="020F0502020204030204" pitchFamily="34" charset="0"/>
                                </a:rPr>
                                <m:t>0</m:t>
                              </m:r>
                            </m:sub>
                            <m:sup>
                              <m:r>
                                <a:rPr lang="en-US" sz="2000" b="0" i="1" smtClean="0">
                                  <a:latin typeface="Cambria Math" panose="02040503050406030204" pitchFamily="18" charset="0"/>
                                  <a:cs typeface="Calibri" panose="020F0502020204030204" pitchFamily="34" charset="0"/>
                                </a:rPr>
                                <m:t>𝑡</m:t>
                              </m:r>
                            </m:sup>
                            <m:e>
                              <m:r>
                                <a:rPr lang="en-US" sz="2000" b="0" i="1" smtClean="0">
                                  <a:latin typeface="Cambria Math" panose="02040503050406030204" pitchFamily="18" charset="0"/>
                                  <a:cs typeface="Calibri" panose="020F0502020204030204" pitchFamily="34" charset="0"/>
                                </a:rPr>
                                <m:t>𝑐</m:t>
                              </m:r>
                              <m:d>
                                <m:dPr>
                                  <m:ctrlPr>
                                    <a:rPr lang="en-US" sz="2000" b="0" i="1" smtClean="0">
                                      <a:latin typeface="Cambria Math" panose="02040503050406030204" pitchFamily="18" charset="0"/>
                                      <a:cs typeface="Calibri" panose="020F0502020204030204" pitchFamily="34" charset="0"/>
                                    </a:rPr>
                                  </m:ctrlPr>
                                </m:dPr>
                                <m:e>
                                  <m:r>
                                    <a:rPr lang="en-US" sz="2000" b="0" i="1" smtClean="0">
                                      <a:latin typeface="Cambria Math" panose="02040503050406030204" pitchFamily="18" charset="0"/>
                                      <a:cs typeface="Calibri" panose="020F0502020204030204" pitchFamily="34" charset="0"/>
                                    </a:rPr>
                                    <m:t>𝑋</m:t>
                                  </m:r>
                                  <m:d>
                                    <m:dPr>
                                      <m:ctrlPr>
                                        <a:rPr lang="en-US" sz="2000" b="0" i="1" smtClean="0">
                                          <a:latin typeface="Cambria Math" panose="02040503050406030204" pitchFamily="18" charset="0"/>
                                          <a:cs typeface="Calibri" panose="020F0502020204030204" pitchFamily="34" charset="0"/>
                                        </a:rPr>
                                      </m:ctrlPr>
                                    </m:dPr>
                                    <m:e>
                                      <m:r>
                                        <a:rPr lang="en-US" sz="2000" b="0" i="1" smtClean="0">
                                          <a:latin typeface="Cambria Math" panose="02040503050406030204" pitchFamily="18" charset="0"/>
                                          <a:cs typeface="Calibri" panose="020F0502020204030204" pitchFamily="34" charset="0"/>
                                        </a:rPr>
                                        <m:t>𝑢</m:t>
                                      </m:r>
                                    </m:e>
                                  </m:d>
                                </m:e>
                              </m:d>
                              <m:r>
                                <a:rPr lang="en-US" sz="2000" b="0" i="1" smtClean="0">
                                  <a:latin typeface="Cambria Math" panose="02040503050406030204" pitchFamily="18" charset="0"/>
                                  <a:cs typeface="Calibri" panose="020F0502020204030204" pitchFamily="34" charset="0"/>
                                </a:rPr>
                                <m:t>𝑑𝑢</m:t>
                              </m:r>
                              <m:r>
                                <a:rPr lang="en-US" sz="2000" b="0" i="1" smtClean="0">
                                  <a:latin typeface="Cambria Math" panose="02040503050406030204" pitchFamily="18" charset="0"/>
                                  <a:cs typeface="Calibri" panose="020F0502020204030204" pitchFamily="34" charset="0"/>
                                </a:rPr>
                                <m:t>  |  </m:t>
                              </m:r>
                              <m:r>
                                <a:rPr lang="en-US" sz="2000" b="0" i="1" smtClean="0">
                                  <a:latin typeface="Cambria Math" panose="02040503050406030204" pitchFamily="18" charset="0"/>
                                  <a:cs typeface="Calibri" panose="020F0502020204030204" pitchFamily="34" charset="0"/>
                                </a:rPr>
                                <m:t>𝑋</m:t>
                              </m:r>
                              <m:d>
                                <m:dPr>
                                  <m:ctrlPr>
                                    <a:rPr lang="en-US" sz="2000" b="0" i="1" smtClean="0">
                                      <a:latin typeface="Cambria Math" panose="02040503050406030204" pitchFamily="18" charset="0"/>
                                      <a:cs typeface="Calibri" panose="020F0502020204030204" pitchFamily="34" charset="0"/>
                                    </a:rPr>
                                  </m:ctrlPr>
                                </m:dPr>
                                <m:e>
                                  <m:r>
                                    <a:rPr lang="en-US" sz="2000" b="0" i="1" smtClean="0">
                                      <a:latin typeface="Cambria Math" panose="02040503050406030204" pitchFamily="18" charset="0"/>
                                      <a:cs typeface="Calibri" panose="020F0502020204030204" pitchFamily="34" charset="0"/>
                                    </a:rPr>
                                    <m:t>0</m:t>
                                  </m:r>
                                </m:e>
                              </m:d>
                              <m:r>
                                <a:rPr lang="en-US" sz="2000" b="0" i="1" smtClean="0">
                                  <a:latin typeface="Cambria Math" panose="02040503050406030204" pitchFamily="18" charset="0"/>
                                  <a:cs typeface="Calibri" panose="020F0502020204030204" pitchFamily="34" charset="0"/>
                                </a:rPr>
                                <m:t>=</m:t>
                              </m:r>
                              <m:r>
                                <a:rPr lang="en-US" sz="2000" b="0" i="1" smtClean="0">
                                  <a:latin typeface="Cambria Math" panose="02040503050406030204" pitchFamily="18" charset="0"/>
                                  <a:cs typeface="Calibri" panose="020F0502020204030204" pitchFamily="34" charset="0"/>
                                </a:rPr>
                                <m:t>𝑖</m:t>
                              </m:r>
                            </m:e>
                          </m:nary>
                        </m:e>
                      </m:d>
                    </m:oMath>
                  </m:oMathPara>
                </a14:m>
                <a:endParaRPr lang="en-US" sz="2000" dirty="0">
                  <a:cs typeface="Calibri" panose="020F0502020204030204" pitchFamily="34" charset="0"/>
                </a:endParaRPr>
              </a:p>
              <a:p>
                <a:pPr marL="0" indent="0">
                  <a:buNone/>
                </a:pPr>
                <a:endParaRPr lang="en-US" sz="2000" dirty="0">
                  <a:cs typeface="Calibri" panose="020F0502020204030204" pitchFamily="34" charset="0"/>
                </a:endParaRPr>
              </a:p>
              <a:p>
                <a:pPr marL="0" indent="0">
                  <a:buNone/>
                </a:pPr>
                <a:r>
                  <a:rPr lang="en-US" sz="2000" dirty="0">
                    <a:cs typeface="Calibri" panose="020F0502020204030204" pitchFamily="34" charset="0"/>
                  </a:rPr>
                  <a:t>Suppose </a:t>
                </a:r>
                <a14:m>
                  <m:oMath xmlns:m="http://schemas.openxmlformats.org/officeDocument/2006/math">
                    <m:r>
                      <a:rPr lang="en-US" sz="2000" b="0" i="1" smtClean="0">
                        <a:latin typeface="Cambria Math" panose="02040503050406030204" pitchFamily="18" charset="0"/>
                        <a:cs typeface="Calibri" panose="020F0502020204030204" pitchFamily="34" charset="0"/>
                      </a:rPr>
                      <m:t>{</m:t>
                    </m:r>
                    <m:r>
                      <a:rPr lang="en-US" sz="2000" b="0" i="1" smtClean="0">
                        <a:latin typeface="Cambria Math" panose="02040503050406030204" pitchFamily="18" charset="0"/>
                        <a:cs typeface="Calibri" panose="020F0502020204030204" pitchFamily="34" charset="0"/>
                      </a:rPr>
                      <m:t>𝑋</m:t>
                    </m:r>
                    <m:d>
                      <m:dPr>
                        <m:ctrlPr>
                          <a:rPr lang="en-US" sz="2000" b="0" i="1" smtClean="0">
                            <a:latin typeface="Cambria Math" panose="02040503050406030204" pitchFamily="18" charset="0"/>
                            <a:cs typeface="Calibri" panose="020F0502020204030204" pitchFamily="34" charset="0"/>
                          </a:rPr>
                        </m:ctrlPr>
                      </m:dPr>
                      <m:e>
                        <m:r>
                          <a:rPr lang="en-US" sz="2000" b="0" i="1" smtClean="0">
                            <a:latin typeface="Cambria Math" panose="02040503050406030204" pitchFamily="18" charset="0"/>
                            <a:cs typeface="Calibri" panose="020F0502020204030204" pitchFamily="34" charset="0"/>
                          </a:rPr>
                          <m:t>𝑡</m:t>
                        </m:r>
                      </m:e>
                    </m:d>
                    <m:r>
                      <a:rPr lang="en-US" sz="2000" b="0" i="1" smtClean="0">
                        <a:latin typeface="Cambria Math" panose="02040503050406030204" pitchFamily="18" charset="0"/>
                        <a:cs typeface="Calibri" panose="020F0502020204030204" pitchFamily="34" charset="0"/>
                      </a:rPr>
                      <m:t>,</m:t>
                    </m:r>
                    <m:r>
                      <a:rPr lang="en-US" sz="2000" b="0" i="1" smtClean="0">
                        <a:latin typeface="Cambria Math" panose="02040503050406030204" pitchFamily="18" charset="0"/>
                        <a:cs typeface="Calibri" panose="020F0502020204030204" pitchFamily="34" charset="0"/>
                      </a:rPr>
                      <m:t>𝑡</m:t>
                    </m:r>
                    <m:r>
                      <a:rPr lang="en-US" sz="2000" b="0" i="1" smtClean="0">
                        <a:latin typeface="Cambria Math" panose="02040503050406030204" pitchFamily="18" charset="0"/>
                        <a:cs typeface="Calibri" panose="020F0502020204030204" pitchFamily="34" charset="0"/>
                      </a:rPr>
                      <m:t>≥0}</m:t>
                    </m:r>
                  </m:oMath>
                </a14:m>
                <a:r>
                  <a:rPr lang="en-US" sz="2000" dirty="0">
                    <a:cs typeface="Calibri" panose="020F0502020204030204" pitchFamily="34" charset="0"/>
                  </a:rPr>
                  <a:t> is an irreducible positive recurrent CTMC with limiting distribution </a:t>
                </a:r>
                <a14:m>
                  <m:oMath xmlns:m="http://schemas.openxmlformats.org/officeDocument/2006/math">
                    <m:r>
                      <a:rPr lang="en-US" sz="2000" b="0" i="1" smtClean="0">
                        <a:latin typeface="Cambria Math" panose="02040503050406030204" pitchFamily="18" charset="0"/>
                        <a:cs typeface="Calibri" panose="020F0502020204030204" pitchFamily="34" charset="0"/>
                      </a:rPr>
                      <m:t>{</m:t>
                    </m:r>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𝑝</m:t>
                        </m:r>
                      </m:e>
                      <m:sub>
                        <m:r>
                          <a:rPr lang="en-US" sz="2000" b="0" i="1" smtClean="0">
                            <a:latin typeface="Cambria Math" panose="02040503050406030204" pitchFamily="18" charset="0"/>
                            <a:cs typeface="Calibri" panose="020F0502020204030204" pitchFamily="34" charset="0"/>
                          </a:rPr>
                          <m:t>𝑗</m:t>
                        </m:r>
                      </m:sub>
                    </m:sSub>
                    <m:r>
                      <a:rPr lang="en-US" sz="2000" b="0" i="1" smtClean="0">
                        <a:latin typeface="Cambria Math" panose="02040503050406030204" pitchFamily="18" charset="0"/>
                        <a:cs typeface="Calibri" panose="020F0502020204030204" pitchFamily="34" charset="0"/>
                      </a:rPr>
                      <m:t>,</m:t>
                    </m:r>
                    <m:r>
                      <a:rPr lang="en-US" sz="2000" b="0" i="1" smtClean="0">
                        <a:latin typeface="Cambria Math" panose="02040503050406030204" pitchFamily="18" charset="0"/>
                        <a:cs typeface="Calibri" panose="020F0502020204030204" pitchFamily="34" charset="0"/>
                      </a:rPr>
                      <m:t>𝑗</m:t>
                    </m:r>
                    <m:r>
                      <a:rPr lang="en-US" sz="2000" b="0" i="1" smtClean="0">
                        <a:latin typeface="Cambria Math" panose="02040503050406030204" pitchFamily="18" charset="0"/>
                        <a:cs typeface="Calibri" panose="020F0502020204030204" pitchFamily="34" charset="0"/>
                      </a:rPr>
                      <m:t>∈</m:t>
                    </m:r>
                    <m:r>
                      <a:rPr lang="en-US" sz="2000" b="0" i="1" smtClean="0">
                        <a:latin typeface="Cambria Math" panose="02040503050406030204" pitchFamily="18" charset="0"/>
                        <a:cs typeface="Calibri" panose="020F0502020204030204" pitchFamily="34" charset="0"/>
                      </a:rPr>
                      <m:t>𝑆</m:t>
                    </m:r>
                    <m:r>
                      <a:rPr lang="en-US" sz="2000" b="0" i="1" smtClean="0">
                        <a:latin typeface="Cambria Math" panose="02040503050406030204" pitchFamily="18" charset="0"/>
                        <a:cs typeface="Calibri" panose="020F0502020204030204" pitchFamily="34" charset="0"/>
                      </a:rPr>
                      <m:t>}</m:t>
                    </m:r>
                  </m:oMath>
                </a14:m>
                <a:r>
                  <a:rPr lang="en-US" sz="2000" dirty="0">
                    <a:cs typeface="Calibri" panose="020F0502020204030204" pitchFamily="34" charset="0"/>
                  </a:rPr>
                  <a:t> and </a:t>
                </a:r>
                <a14:m>
                  <m:oMath xmlns:m="http://schemas.openxmlformats.org/officeDocument/2006/math">
                    <m:nary>
                      <m:naryPr>
                        <m:chr m:val="∑"/>
                        <m:supHide m:val="on"/>
                        <m:ctrlPr>
                          <a:rPr lang="en-US" sz="2000" b="0" i="1" smtClean="0">
                            <a:latin typeface="Cambria Math" panose="02040503050406030204" pitchFamily="18" charset="0"/>
                            <a:cs typeface="Calibri" panose="020F0502020204030204" pitchFamily="34" charset="0"/>
                          </a:rPr>
                        </m:ctrlPr>
                      </m:naryPr>
                      <m:sub>
                        <m:r>
                          <a:rPr lang="en-US" sz="2000" b="0" i="1" smtClean="0">
                            <a:latin typeface="Cambria Math" panose="02040503050406030204" pitchFamily="18" charset="0"/>
                            <a:cs typeface="Calibri" panose="020F0502020204030204" pitchFamily="34" charset="0"/>
                          </a:rPr>
                          <m:t>𝑗</m:t>
                        </m:r>
                        <m:r>
                          <a:rPr lang="en-US" sz="2000" b="0" i="1" smtClean="0">
                            <a:latin typeface="Cambria Math" panose="02040503050406030204" pitchFamily="18" charset="0"/>
                            <a:cs typeface="Calibri" panose="020F0502020204030204" pitchFamily="34" charset="0"/>
                          </a:rPr>
                          <m:t>∈</m:t>
                        </m:r>
                        <m:r>
                          <a:rPr lang="en-US" sz="2000" b="0" i="1" smtClean="0">
                            <a:latin typeface="Cambria Math" panose="02040503050406030204" pitchFamily="18" charset="0"/>
                            <a:cs typeface="Calibri" panose="020F0502020204030204" pitchFamily="34" charset="0"/>
                          </a:rPr>
                          <m:t>𝑆</m:t>
                        </m:r>
                      </m:sub>
                      <m:sup/>
                      <m:e>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𝑝</m:t>
                            </m:r>
                          </m:e>
                          <m:sub>
                            <m:r>
                              <a:rPr lang="en-US" sz="2000" b="0" i="1" smtClean="0">
                                <a:latin typeface="Cambria Math" panose="02040503050406030204" pitchFamily="18" charset="0"/>
                                <a:cs typeface="Calibri" panose="020F0502020204030204" pitchFamily="34" charset="0"/>
                              </a:rPr>
                              <m:t>𝑗</m:t>
                            </m:r>
                          </m:sub>
                        </m:sSub>
                        <m:d>
                          <m:dPr>
                            <m:begChr m:val="|"/>
                            <m:endChr m:val="|"/>
                            <m:ctrlPr>
                              <a:rPr lang="en-US" sz="2000" b="0" i="1" smtClean="0">
                                <a:latin typeface="Cambria Math" panose="02040503050406030204" pitchFamily="18" charset="0"/>
                                <a:cs typeface="Calibri" panose="020F0502020204030204" pitchFamily="34" charset="0"/>
                              </a:rPr>
                            </m:ctrlPr>
                          </m:dPr>
                          <m:e>
                            <m:r>
                              <a:rPr lang="en-US" sz="2000" b="0" i="1" smtClean="0">
                                <a:latin typeface="Cambria Math" panose="02040503050406030204" pitchFamily="18" charset="0"/>
                                <a:cs typeface="Calibri" panose="020F0502020204030204" pitchFamily="34" charset="0"/>
                              </a:rPr>
                              <m:t>𝑐</m:t>
                            </m:r>
                            <m:d>
                              <m:dPr>
                                <m:ctrlPr>
                                  <a:rPr lang="en-US" sz="2000" b="0" i="1" smtClean="0">
                                    <a:latin typeface="Cambria Math" panose="02040503050406030204" pitchFamily="18" charset="0"/>
                                    <a:cs typeface="Calibri" panose="020F0502020204030204" pitchFamily="34" charset="0"/>
                                  </a:rPr>
                                </m:ctrlPr>
                              </m:dPr>
                              <m:e>
                                <m:r>
                                  <a:rPr lang="en-US" sz="2000" b="0" i="1" smtClean="0">
                                    <a:latin typeface="Cambria Math" panose="02040503050406030204" pitchFamily="18" charset="0"/>
                                    <a:cs typeface="Calibri" panose="020F0502020204030204" pitchFamily="34" charset="0"/>
                                  </a:rPr>
                                  <m:t>𝑗</m:t>
                                </m:r>
                              </m:e>
                            </m:d>
                          </m:e>
                        </m:d>
                        <m:r>
                          <a:rPr lang="en-US" sz="2000" b="0" i="1" smtClean="0">
                            <a:latin typeface="Cambria Math" panose="02040503050406030204" pitchFamily="18" charset="0"/>
                            <a:cs typeface="Calibri" panose="020F0502020204030204" pitchFamily="34" charset="0"/>
                          </a:rPr>
                          <m:t>&lt;∞</m:t>
                        </m:r>
                      </m:e>
                    </m:nary>
                  </m:oMath>
                </a14:m>
                <a:r>
                  <a:rPr lang="en-US" sz="2000" dirty="0">
                    <a:cs typeface="Calibri" panose="020F0502020204030204" pitchFamily="34" charset="0"/>
                  </a:rPr>
                  <a:t>, then</a:t>
                </a:r>
              </a:p>
              <a:p>
                <a:pPr marL="0" indent="0">
                  <a:buNone/>
                </a:pPr>
                <a:endParaRPr lang="en-US" sz="2000" dirty="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cs typeface="Calibri" panose="020F0502020204030204" pitchFamily="34" charset="0"/>
                        </a:rPr>
                        <m:t>𝑔</m:t>
                      </m:r>
                      <m:d>
                        <m:dPr>
                          <m:ctrlPr>
                            <a:rPr lang="en-US" sz="2000" i="1">
                              <a:latin typeface="Cambria Math" panose="02040503050406030204" pitchFamily="18" charset="0"/>
                              <a:cs typeface="Calibri" panose="020F0502020204030204" pitchFamily="34" charset="0"/>
                            </a:rPr>
                          </m:ctrlPr>
                        </m:dPr>
                        <m:e>
                          <m:r>
                            <a:rPr lang="en-US" sz="2000" i="1">
                              <a:latin typeface="Cambria Math" panose="02040503050406030204" pitchFamily="18" charset="0"/>
                              <a:cs typeface="Calibri" panose="020F0502020204030204" pitchFamily="34" charset="0"/>
                            </a:rPr>
                            <m:t>𝑖</m:t>
                          </m:r>
                        </m:e>
                      </m:d>
                      <m:r>
                        <a:rPr lang="en-US" sz="2000" i="1">
                          <a:latin typeface="Cambria Math" panose="02040503050406030204" pitchFamily="18" charset="0"/>
                          <a:cs typeface="Calibri" panose="020F0502020204030204" pitchFamily="34" charset="0"/>
                        </a:rPr>
                        <m:t>=</m:t>
                      </m:r>
                      <m:nary>
                        <m:naryPr>
                          <m:chr m:val="∑"/>
                          <m:supHide m:val="on"/>
                          <m:ctrlPr>
                            <a:rPr lang="en-US" sz="2000" b="0" i="1" smtClean="0">
                              <a:latin typeface="Cambria Math" panose="02040503050406030204" pitchFamily="18" charset="0"/>
                              <a:cs typeface="Calibri" panose="020F0502020204030204" pitchFamily="34" charset="0"/>
                            </a:rPr>
                          </m:ctrlPr>
                        </m:naryPr>
                        <m:sub>
                          <m:r>
                            <a:rPr lang="en-US" sz="2000" b="0" i="1" smtClean="0">
                              <a:latin typeface="Cambria Math" panose="02040503050406030204" pitchFamily="18" charset="0"/>
                              <a:cs typeface="Calibri" panose="020F0502020204030204" pitchFamily="34" charset="0"/>
                            </a:rPr>
                            <m:t>𝑗</m:t>
                          </m:r>
                          <m:r>
                            <a:rPr lang="en-US" sz="2000" b="0" i="1" smtClean="0">
                              <a:latin typeface="Cambria Math" panose="02040503050406030204" pitchFamily="18" charset="0"/>
                              <a:cs typeface="Calibri" panose="020F0502020204030204" pitchFamily="34" charset="0"/>
                            </a:rPr>
                            <m:t>∈</m:t>
                          </m:r>
                          <m:r>
                            <a:rPr lang="en-US" sz="2000" b="0" i="1" smtClean="0">
                              <a:latin typeface="Cambria Math" panose="02040503050406030204" pitchFamily="18" charset="0"/>
                              <a:cs typeface="Calibri" panose="020F0502020204030204" pitchFamily="34" charset="0"/>
                            </a:rPr>
                            <m:t>𝑆</m:t>
                          </m:r>
                        </m:sub>
                        <m:sup/>
                        <m:e>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𝑝</m:t>
                              </m:r>
                            </m:e>
                            <m:sub>
                              <m:r>
                                <a:rPr lang="en-US" sz="2000" b="0" i="1" smtClean="0">
                                  <a:latin typeface="Cambria Math" panose="02040503050406030204" pitchFamily="18" charset="0"/>
                                  <a:cs typeface="Calibri" panose="020F0502020204030204" pitchFamily="34" charset="0"/>
                                </a:rPr>
                                <m:t>𝑗</m:t>
                              </m:r>
                            </m:sub>
                          </m:sSub>
                          <m:r>
                            <a:rPr lang="en-US" sz="2000" b="0" i="1" smtClean="0">
                              <a:latin typeface="Cambria Math" panose="02040503050406030204" pitchFamily="18" charset="0"/>
                              <a:cs typeface="Calibri" panose="020F0502020204030204" pitchFamily="34" charset="0"/>
                            </a:rPr>
                            <m:t>𝑐</m:t>
                          </m:r>
                          <m:r>
                            <a:rPr lang="en-US" sz="2000" b="0" i="1" smtClean="0">
                              <a:latin typeface="Cambria Math" panose="02040503050406030204" pitchFamily="18" charset="0"/>
                              <a:cs typeface="Calibri" panose="020F0502020204030204" pitchFamily="34" charset="0"/>
                            </a:rPr>
                            <m:t>(</m:t>
                          </m:r>
                          <m:r>
                            <a:rPr lang="en-US" sz="2000" b="0" i="1" smtClean="0">
                              <a:latin typeface="Cambria Math" panose="02040503050406030204" pitchFamily="18" charset="0"/>
                              <a:cs typeface="Calibri" panose="020F0502020204030204" pitchFamily="34" charset="0"/>
                            </a:rPr>
                            <m:t>𝑗</m:t>
                          </m:r>
                          <m:r>
                            <a:rPr lang="en-US" sz="2000" b="0" i="1" smtClean="0">
                              <a:latin typeface="Cambria Math" panose="02040503050406030204" pitchFamily="18" charset="0"/>
                              <a:cs typeface="Calibri" panose="020F0502020204030204" pitchFamily="34" charset="0"/>
                            </a:rPr>
                            <m:t>)</m:t>
                          </m:r>
                        </m:e>
                      </m:nary>
                    </m:oMath>
                  </m:oMathPara>
                </a14:m>
                <a:endParaRPr lang="en-US" sz="2000" dirty="0">
                  <a:cs typeface="Calibri" panose="020F0502020204030204" pitchFamily="34" charset="0"/>
                </a:endParaRPr>
              </a:p>
            </p:txBody>
          </p:sp>
        </mc:Choice>
        <mc:Fallback>
          <p:sp>
            <p:nvSpPr>
              <p:cNvPr id="3" name="Content Placeholder 2">
                <a:extLst>
                  <a:ext uri="{FF2B5EF4-FFF2-40B4-BE49-F238E27FC236}">
                    <a16:creationId xmlns:a16="http://schemas.microsoft.com/office/drawing/2014/main" id="{A3D79A13-FB0F-428F-B8E3-EDA7364BA40A}"/>
                  </a:ext>
                </a:extLst>
              </p:cNvPr>
              <p:cNvSpPr>
                <a:spLocks noGrp="1" noRot="1" noChangeAspect="1" noMove="1" noResize="1" noEditPoints="1" noAdjustHandles="1" noChangeArrowheads="1" noChangeShapeType="1" noTextEdit="1"/>
              </p:cNvSpPr>
              <p:nvPr>
                <p:ph idx="1"/>
              </p:nvPr>
            </p:nvSpPr>
            <p:spPr>
              <a:xfrm>
                <a:off x="457200" y="1600200"/>
                <a:ext cx="8458200" cy="4530725"/>
              </a:xfrm>
              <a:blipFill>
                <a:blip r:embed="rId2"/>
                <a:stretch>
                  <a:fillRect l="-720" t="-67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03F355F-C222-427A-943C-FB4CB47587CE}"/>
              </a:ext>
            </a:extLst>
          </p:cNvPr>
          <p:cNvSpPr>
            <a:spLocks noGrp="1"/>
          </p:cNvSpPr>
          <p:nvPr>
            <p:ph type="sldNum" sz="quarter" idx="12"/>
          </p:nvPr>
        </p:nvSpPr>
        <p:spPr/>
        <p:txBody>
          <a:bodyPr/>
          <a:lstStyle/>
          <a:p>
            <a:pPr>
              <a:defRPr/>
            </a:pPr>
            <a:fld id="{3BCC0716-7840-4BC7-AC05-8CE3FC928123}" type="slidenum">
              <a:rPr lang="en-US" altLang="en-US" smtClean="0"/>
              <a:pPr>
                <a:defRPr/>
              </a:pPr>
              <a:t>14</a:t>
            </a:fld>
            <a:endParaRPr lang="en-US" altLang="en-US"/>
          </a:p>
        </p:txBody>
      </p:sp>
      <p:sp>
        <p:nvSpPr>
          <p:cNvPr id="5" name="Footer Placeholder 4">
            <a:extLst>
              <a:ext uri="{FF2B5EF4-FFF2-40B4-BE49-F238E27FC236}">
                <a16:creationId xmlns:a16="http://schemas.microsoft.com/office/drawing/2014/main" id="{DD2F7FD6-ED5C-4437-9DB6-2D5CD3D11BF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Tree>
    <p:extLst>
      <p:ext uri="{BB962C8B-B14F-4D97-AF65-F5344CB8AC3E}">
        <p14:creationId xmlns:p14="http://schemas.microsoft.com/office/powerpoint/2010/main" val="1327236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5988-CA6D-4EB5-A526-FF47B56B2F8F}"/>
              </a:ext>
            </a:extLst>
          </p:cNvPr>
          <p:cNvSpPr>
            <a:spLocks noGrp="1"/>
          </p:cNvSpPr>
          <p:nvPr>
            <p:ph type="title"/>
          </p:nvPr>
        </p:nvSpPr>
        <p:spPr/>
        <p:txBody>
          <a:bodyPr/>
          <a:lstStyle/>
          <a:p>
            <a:r>
              <a:rPr lang="en-US" dirty="0"/>
              <a:t>Two-State Machine 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B95811A-3DA2-43A4-AC6D-EF0EF25744C2}"/>
                  </a:ext>
                </a:extLst>
              </p:cNvPr>
              <p:cNvSpPr>
                <a:spLocks noGrp="1"/>
              </p:cNvSpPr>
              <p:nvPr>
                <p:ph idx="1"/>
              </p:nvPr>
            </p:nvSpPr>
            <p:spPr>
              <a:xfrm>
                <a:off x="457200" y="1412875"/>
                <a:ext cx="8458200" cy="4683125"/>
              </a:xfrm>
            </p:spPr>
            <p:txBody>
              <a:bodyPr/>
              <a:lstStyle/>
              <a:p>
                <a:pPr marL="0" indent="0">
                  <a:buNone/>
                </a:pPr>
                <a:r>
                  <a:rPr lang="en-US" sz="2400" dirty="0">
                    <a:cs typeface="Calibri" panose="020F0502020204030204" pitchFamily="34" charset="0"/>
                  </a:rPr>
                  <a:t>Consider a machine that can be up or down. If machine is up, it fails after an </a:t>
                </a:r>
                <a14:m>
                  <m:oMath xmlns:m="http://schemas.openxmlformats.org/officeDocument/2006/math">
                    <m:r>
                      <m:rPr>
                        <m:sty m:val="p"/>
                      </m:rPr>
                      <a:rPr lang="en-US" sz="2400">
                        <a:latin typeface="Cambria Math" panose="02040503050406030204" pitchFamily="18" charset="0"/>
                        <a:cs typeface="Calibri" panose="020F0502020204030204" pitchFamily="34" charset="0"/>
                      </a:rPr>
                      <m:t>exp</m:t>
                    </m:r>
                    <m:r>
                      <a:rPr lang="en-US" sz="2400" i="1">
                        <a:latin typeface="Cambria Math" panose="02040503050406030204" pitchFamily="18" charset="0"/>
                        <a:cs typeface="Calibri" panose="020F0502020204030204" pitchFamily="34" charset="0"/>
                      </a:rPr>
                      <m:t>(</m:t>
                    </m:r>
                    <m:r>
                      <a:rPr lang="en-US" sz="2400" i="1">
                        <a:latin typeface="Cambria Math" panose="02040503050406030204" pitchFamily="18" charset="0"/>
                        <a:cs typeface="Calibri" panose="020F0502020204030204" pitchFamily="34" charset="0"/>
                      </a:rPr>
                      <m:t>𝜇</m:t>
                    </m:r>
                    <m:r>
                      <a:rPr lang="en-US" sz="2400" i="1">
                        <a:latin typeface="Cambria Math" panose="02040503050406030204" pitchFamily="18" charset="0"/>
                        <a:cs typeface="Calibri" panose="020F0502020204030204" pitchFamily="34" charset="0"/>
                      </a:rPr>
                      <m:t>)</m:t>
                    </m:r>
                  </m:oMath>
                </a14:m>
                <a:r>
                  <a:rPr lang="en-US" sz="2400" dirty="0">
                    <a:cs typeface="Calibri" panose="020F0502020204030204" pitchFamily="34" charset="0"/>
                  </a:rPr>
                  <a:t> amount of time. If it is down, it is repaired in an </a:t>
                </a:r>
                <a14:m>
                  <m:oMath xmlns:m="http://schemas.openxmlformats.org/officeDocument/2006/math">
                    <m:r>
                      <m:rPr>
                        <m:sty m:val="p"/>
                      </m:rPr>
                      <a:rPr lang="en-US" sz="2400">
                        <a:latin typeface="Cambria Math" panose="02040503050406030204" pitchFamily="18" charset="0"/>
                        <a:cs typeface="Calibri" panose="020F0502020204030204" pitchFamily="34" charset="0"/>
                      </a:rPr>
                      <m:t>exp</m:t>
                    </m:r>
                    <m:r>
                      <a:rPr lang="en-US" sz="2400" i="1">
                        <a:latin typeface="Cambria Math" panose="02040503050406030204" pitchFamily="18" charset="0"/>
                        <a:cs typeface="Calibri" panose="020F0502020204030204" pitchFamily="34" charset="0"/>
                      </a:rPr>
                      <m:t>(</m:t>
                    </m:r>
                    <m:r>
                      <a:rPr lang="en-US" sz="2400" i="1">
                        <a:latin typeface="Cambria Math" panose="02040503050406030204" pitchFamily="18" charset="0"/>
                        <a:cs typeface="Calibri" panose="020F0502020204030204" pitchFamily="34" charset="0"/>
                      </a:rPr>
                      <m:t>𝜆</m:t>
                    </m:r>
                    <m:r>
                      <a:rPr lang="en-US" sz="2400" i="1">
                        <a:latin typeface="Cambria Math" panose="02040503050406030204" pitchFamily="18" charset="0"/>
                        <a:cs typeface="Calibri" panose="020F0502020204030204" pitchFamily="34" charset="0"/>
                      </a:rPr>
                      <m:t>)</m:t>
                    </m:r>
                  </m:oMath>
                </a14:m>
                <a:r>
                  <a:rPr lang="en-US" sz="2400" dirty="0">
                    <a:cs typeface="Calibri" panose="020F0502020204030204" pitchFamily="34" charset="0"/>
                  </a:rPr>
                  <a:t> amount of time. The successive up and down times are </a:t>
                </a:r>
                <a:r>
                  <a:rPr lang="en-US" sz="2400" dirty="0" err="1">
                    <a:cs typeface="Calibri" panose="020F0502020204030204" pitchFamily="34" charset="0"/>
                  </a:rPr>
                  <a:t>iid</a:t>
                </a:r>
                <a:r>
                  <a:rPr lang="en-US" sz="2400" dirty="0">
                    <a:cs typeface="Calibri" panose="020F0502020204030204" pitchFamily="34" charset="0"/>
                  </a:rPr>
                  <a:t>. When the machine is not working it incurs </a:t>
                </a:r>
                <a14:m>
                  <m:oMath xmlns:m="http://schemas.openxmlformats.org/officeDocument/2006/math">
                    <m:r>
                      <a:rPr lang="en-US" sz="2400" b="0" i="1" smtClean="0">
                        <a:latin typeface="Cambria Math" panose="02040503050406030204" pitchFamily="18" charset="0"/>
                        <a:cs typeface="Calibri" panose="020F0502020204030204" pitchFamily="34" charset="0"/>
                      </a:rPr>
                      <m:t>𝑑</m:t>
                    </m:r>
                  </m:oMath>
                </a14:m>
                <a:r>
                  <a:rPr lang="en-US" sz="2400" dirty="0">
                    <a:cs typeface="Calibri" panose="020F0502020204030204" pitchFamily="34" charset="0"/>
                  </a:rPr>
                  <a:t> per unit and when it is running then it generates a revenue </a:t>
                </a:r>
                <a14:m>
                  <m:oMath xmlns:m="http://schemas.openxmlformats.org/officeDocument/2006/math">
                    <m:r>
                      <a:rPr lang="en-US" sz="2400" b="0" i="1" smtClean="0">
                        <a:latin typeface="Cambria Math" panose="02040503050406030204" pitchFamily="18" charset="0"/>
                        <a:cs typeface="Calibri" panose="020F0502020204030204" pitchFamily="34" charset="0"/>
                      </a:rPr>
                      <m:t>𝑟</m:t>
                    </m:r>
                  </m:oMath>
                </a14:m>
                <a:r>
                  <a:rPr lang="en-US" sz="2400" dirty="0">
                    <a:cs typeface="Calibri" panose="020F0502020204030204" pitchFamily="34" charset="0"/>
                  </a:rPr>
                  <a:t> per unit. The rate matrix are given by:</a:t>
                </a:r>
              </a:p>
              <a:p>
                <a:pPr marL="0" indent="0">
                  <a:buNone/>
                </a:pPr>
                <a:endParaRPr lang="en-US" sz="2400" dirty="0">
                  <a:cs typeface="Calibri" panose="020F0502020204030204" pitchFamily="34" charset="0"/>
                </a:endParaRPr>
              </a:p>
              <a:p>
                <a:pPr marL="0" indent="0">
                  <a:buNone/>
                </a:pPr>
                <a:endParaRPr lang="en-US" sz="2400" dirty="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Calibri" panose="020F0502020204030204" pitchFamily="34" charset="0"/>
                        </a:rPr>
                        <m:t>𝑄</m:t>
                      </m:r>
                      <m:r>
                        <a:rPr lang="en-US" sz="2400" b="0" i="1" smtClean="0">
                          <a:latin typeface="Cambria Math" panose="02040503050406030204" pitchFamily="18" charset="0"/>
                          <a:cs typeface="Calibri" panose="020F0502020204030204" pitchFamily="34" charset="0"/>
                        </a:rPr>
                        <m:t>=</m:t>
                      </m:r>
                      <m:d>
                        <m:dPr>
                          <m:begChr m:val="["/>
                          <m:endChr m:val="]"/>
                          <m:ctrlPr>
                            <a:rPr lang="en-US" sz="2400" b="0" i="1" smtClean="0">
                              <a:latin typeface="Cambria Math" panose="02040503050406030204" pitchFamily="18" charset="0"/>
                              <a:cs typeface="Calibri" panose="020F0502020204030204" pitchFamily="34" charset="0"/>
                            </a:rPr>
                          </m:ctrlPr>
                        </m:dPr>
                        <m:e>
                          <m:m>
                            <m:mPr>
                              <m:mcs>
                                <m:mc>
                                  <m:mcPr>
                                    <m:count m:val="2"/>
                                    <m:mcJc m:val="center"/>
                                  </m:mcPr>
                                </m:mc>
                              </m:mcs>
                              <m:ctrlPr>
                                <a:rPr lang="en-US" sz="2400" b="0" i="1" smtClean="0">
                                  <a:latin typeface="Cambria Math" panose="02040503050406030204" pitchFamily="18" charset="0"/>
                                  <a:cs typeface="Calibri" panose="020F0502020204030204" pitchFamily="34" charset="0"/>
                                </a:rPr>
                              </m:ctrlPr>
                            </m:mPr>
                            <m:mr>
                              <m:e>
                                <m:r>
                                  <m:rPr>
                                    <m:brk m:alnAt="7"/>
                                  </m:rPr>
                                  <a:rPr lang="en-US" sz="2400" b="0" i="1" smtClean="0">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𝜆</m:t>
                                </m:r>
                              </m:e>
                              <m:e>
                                <m:r>
                                  <a:rPr lang="en-US" sz="2400" b="0" i="1" smtClean="0">
                                    <a:latin typeface="Cambria Math" panose="02040503050406030204" pitchFamily="18" charset="0"/>
                                    <a:cs typeface="Calibri" panose="020F0502020204030204" pitchFamily="34" charset="0"/>
                                  </a:rPr>
                                  <m:t>𝜆</m:t>
                                </m:r>
                              </m:e>
                            </m:mr>
                            <m:mr>
                              <m:e>
                                <m:r>
                                  <a:rPr lang="en-US" sz="2400" b="0" i="1" smtClean="0">
                                    <a:latin typeface="Cambria Math" panose="02040503050406030204" pitchFamily="18" charset="0"/>
                                    <a:cs typeface="Calibri" panose="020F0502020204030204" pitchFamily="34" charset="0"/>
                                  </a:rPr>
                                  <m:t>𝜇</m:t>
                                </m:r>
                              </m:e>
                              <m:e>
                                <m:r>
                                  <a:rPr lang="en-US" sz="2400" b="0" i="1" smtClean="0">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𝜇</m:t>
                                </m:r>
                              </m:e>
                            </m:mr>
                          </m:m>
                        </m:e>
                      </m:d>
                    </m:oMath>
                  </m:oMathPara>
                </a14:m>
                <a:endParaRPr lang="en-US" sz="2400" b="0" dirty="0">
                  <a:cs typeface="Calibri" panose="020F0502020204030204" pitchFamily="34" charset="0"/>
                </a:endParaRPr>
              </a:p>
              <a:p>
                <a:pPr marL="0" indent="0">
                  <a:buNone/>
                </a:pPr>
                <a:endParaRPr lang="en-US" sz="2400" dirty="0">
                  <a:cs typeface="Calibri" panose="020F0502020204030204" pitchFamily="34" charset="0"/>
                </a:endParaRPr>
              </a:p>
              <a:p>
                <a:pPr marL="0" indent="0">
                  <a:buNone/>
                </a:pPr>
                <a:endParaRPr lang="en-US" sz="2400" dirty="0">
                  <a:cs typeface="Calibri" panose="020F0502020204030204" pitchFamily="34" charset="0"/>
                </a:endParaRPr>
              </a:p>
              <a:p>
                <a:pPr marL="0" indent="0">
                  <a:buNone/>
                </a:pPr>
                <a:endParaRPr lang="en-US" sz="2400" dirty="0"/>
              </a:p>
            </p:txBody>
          </p:sp>
        </mc:Choice>
        <mc:Fallback>
          <p:sp>
            <p:nvSpPr>
              <p:cNvPr id="3" name="Content Placeholder 2">
                <a:extLst>
                  <a:ext uri="{FF2B5EF4-FFF2-40B4-BE49-F238E27FC236}">
                    <a16:creationId xmlns:a16="http://schemas.microsoft.com/office/drawing/2014/main" id="{0B95811A-3DA2-43A4-AC6D-EF0EF25744C2}"/>
                  </a:ext>
                </a:extLst>
              </p:cNvPr>
              <p:cNvSpPr>
                <a:spLocks noGrp="1" noRot="1" noChangeAspect="1" noMove="1" noResize="1" noEditPoints="1" noAdjustHandles="1" noChangeArrowheads="1" noChangeShapeType="1" noTextEdit="1"/>
              </p:cNvSpPr>
              <p:nvPr>
                <p:ph idx="1"/>
              </p:nvPr>
            </p:nvSpPr>
            <p:spPr>
              <a:xfrm>
                <a:off x="457200" y="1412875"/>
                <a:ext cx="8458200" cy="4683125"/>
              </a:xfrm>
              <a:blipFill>
                <a:blip r:embed="rId2"/>
                <a:stretch>
                  <a:fillRect l="-1081" t="-911" r="-180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FAFC5B-80B3-4F7A-B8E0-C288AD091076}"/>
              </a:ext>
            </a:extLst>
          </p:cNvPr>
          <p:cNvSpPr>
            <a:spLocks noGrp="1"/>
          </p:cNvSpPr>
          <p:nvPr>
            <p:ph type="sldNum" sz="quarter" idx="12"/>
          </p:nvPr>
        </p:nvSpPr>
        <p:spPr/>
        <p:txBody>
          <a:bodyPr/>
          <a:lstStyle/>
          <a:p>
            <a:pPr>
              <a:defRPr/>
            </a:pPr>
            <a:fld id="{3BCC0716-7840-4BC7-AC05-8CE3FC928123}" type="slidenum">
              <a:rPr lang="en-US" altLang="en-US" smtClean="0"/>
              <a:pPr>
                <a:defRPr/>
              </a:pPr>
              <a:t>15</a:t>
            </a:fld>
            <a:endParaRPr lang="en-US" altLang="en-US"/>
          </a:p>
        </p:txBody>
      </p:sp>
      <p:sp>
        <p:nvSpPr>
          <p:cNvPr id="5" name="Footer Placeholder 4">
            <a:extLst>
              <a:ext uri="{FF2B5EF4-FFF2-40B4-BE49-F238E27FC236}">
                <a16:creationId xmlns:a16="http://schemas.microsoft.com/office/drawing/2014/main" id="{E982B061-DC22-488B-9954-E4183CAE10E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Tree>
    <p:extLst>
      <p:ext uri="{BB962C8B-B14F-4D97-AF65-F5344CB8AC3E}">
        <p14:creationId xmlns:p14="http://schemas.microsoft.com/office/powerpoint/2010/main" val="317201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27DF0-0531-4720-B28A-A8C410696C9F}"/>
              </a:ext>
            </a:extLst>
          </p:cNvPr>
          <p:cNvSpPr>
            <a:spLocks noGrp="1"/>
          </p:cNvSpPr>
          <p:nvPr>
            <p:ph type="title"/>
          </p:nvPr>
        </p:nvSpPr>
        <p:spPr>
          <a:xfrm>
            <a:off x="457200" y="277813"/>
            <a:ext cx="8610600" cy="1139825"/>
          </a:xfrm>
        </p:spPr>
        <p:txBody>
          <a:bodyPr/>
          <a:lstStyle/>
          <a:p>
            <a:r>
              <a:rPr lang="en-US" dirty="0"/>
              <a:t>Two State Machine 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3D79A13-FB0F-428F-B8E3-EDA7364BA40A}"/>
                  </a:ext>
                </a:extLst>
              </p:cNvPr>
              <p:cNvSpPr>
                <a:spLocks noGrp="1"/>
              </p:cNvSpPr>
              <p:nvPr>
                <p:ph idx="1"/>
              </p:nvPr>
            </p:nvSpPr>
            <p:spPr>
              <a:xfrm>
                <a:off x="457200" y="1600200"/>
                <a:ext cx="8458200" cy="4530725"/>
              </a:xfrm>
            </p:spPr>
            <p:txBody>
              <a:bodyPr/>
              <a:lstStyle/>
              <a:p>
                <a:pPr marL="0" indent="0">
                  <a:buNone/>
                </a:pPr>
                <a:r>
                  <a:rPr lang="en-US" sz="2000" dirty="0">
                    <a:cs typeface="Calibri" panose="020F0502020204030204" pitchFamily="34" charset="0"/>
                  </a:rPr>
                  <a:t>The steady state probabilities are given by</a:t>
                </a:r>
              </a:p>
              <a:p>
                <a:pPr marL="0" indent="0">
                  <a:buNone/>
                </a:pPr>
                <a:endParaRPr lang="en-US" sz="2000" dirty="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𝑝</m:t>
                          </m:r>
                        </m:e>
                        <m:sub>
                          <m:r>
                            <a:rPr lang="en-US" sz="2000" b="0" i="1" smtClean="0">
                              <a:latin typeface="Cambria Math" panose="02040503050406030204" pitchFamily="18" charset="0"/>
                              <a:cs typeface="Calibri" panose="020F0502020204030204" pitchFamily="34" charset="0"/>
                            </a:rPr>
                            <m:t>0</m:t>
                          </m:r>
                        </m:sub>
                      </m:sSub>
                      <m:r>
                        <a:rPr lang="en-US" sz="2000" b="0" i="1" smtClean="0">
                          <a:latin typeface="Cambria Math" panose="02040503050406030204" pitchFamily="18" charset="0"/>
                          <a:cs typeface="Calibri" panose="020F0502020204030204" pitchFamily="34" charset="0"/>
                        </a:rPr>
                        <m:t>=</m:t>
                      </m:r>
                      <m:f>
                        <m:fPr>
                          <m:ctrlPr>
                            <a:rPr lang="en-US" sz="2000" b="0" i="1" smtClean="0">
                              <a:latin typeface="Cambria Math" panose="02040503050406030204" pitchFamily="18" charset="0"/>
                              <a:cs typeface="Calibri" panose="020F0502020204030204" pitchFamily="34" charset="0"/>
                            </a:rPr>
                          </m:ctrlPr>
                        </m:fPr>
                        <m:num>
                          <m:r>
                            <a:rPr lang="en-US" sz="2000" b="0" i="1" smtClean="0">
                              <a:latin typeface="Cambria Math" panose="02040503050406030204" pitchFamily="18" charset="0"/>
                              <a:cs typeface="Calibri" panose="020F0502020204030204" pitchFamily="34" charset="0"/>
                            </a:rPr>
                            <m:t>𝜇</m:t>
                          </m:r>
                        </m:num>
                        <m:den>
                          <m:r>
                            <a:rPr lang="en-US" sz="2000" b="0" i="1" smtClean="0">
                              <a:latin typeface="Cambria Math" panose="02040503050406030204" pitchFamily="18" charset="0"/>
                              <a:cs typeface="Calibri" panose="020F0502020204030204" pitchFamily="34" charset="0"/>
                            </a:rPr>
                            <m:t>𝜆</m:t>
                          </m:r>
                          <m:r>
                            <a:rPr lang="en-US" sz="2000" b="0" i="1" smtClean="0">
                              <a:latin typeface="Cambria Math" panose="02040503050406030204" pitchFamily="18" charset="0"/>
                              <a:cs typeface="Calibri" panose="020F0502020204030204" pitchFamily="34" charset="0"/>
                            </a:rPr>
                            <m:t>+</m:t>
                          </m:r>
                          <m:r>
                            <a:rPr lang="en-US" sz="2000" b="0" i="1" smtClean="0">
                              <a:latin typeface="Cambria Math" panose="02040503050406030204" pitchFamily="18" charset="0"/>
                              <a:cs typeface="Calibri" panose="020F0502020204030204" pitchFamily="34" charset="0"/>
                            </a:rPr>
                            <m:t>𝜇</m:t>
                          </m:r>
                        </m:den>
                      </m:f>
                      <m:r>
                        <a:rPr lang="en-US" sz="2000" b="0" i="1" smtClean="0">
                          <a:latin typeface="Cambria Math" panose="02040503050406030204" pitchFamily="18" charset="0"/>
                          <a:cs typeface="Calibri" panose="020F0502020204030204" pitchFamily="34" charset="0"/>
                        </a:rPr>
                        <m:t>,      </m:t>
                      </m:r>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𝑝</m:t>
                          </m:r>
                        </m:e>
                        <m:sub>
                          <m:r>
                            <a:rPr lang="en-US" sz="2000" b="0" i="1" smtClean="0">
                              <a:latin typeface="Cambria Math" panose="02040503050406030204" pitchFamily="18" charset="0"/>
                              <a:cs typeface="Calibri" panose="020F0502020204030204" pitchFamily="34" charset="0"/>
                            </a:rPr>
                            <m:t>1</m:t>
                          </m:r>
                        </m:sub>
                      </m:sSub>
                      <m:r>
                        <a:rPr lang="en-US" sz="2000" b="0" i="1" smtClean="0">
                          <a:latin typeface="Cambria Math" panose="02040503050406030204" pitchFamily="18" charset="0"/>
                          <a:cs typeface="Calibri" panose="020F0502020204030204" pitchFamily="34" charset="0"/>
                        </a:rPr>
                        <m:t>=</m:t>
                      </m:r>
                      <m:f>
                        <m:fPr>
                          <m:ctrlPr>
                            <a:rPr lang="en-US" sz="2000" b="0" i="1" smtClean="0">
                              <a:latin typeface="Cambria Math" panose="02040503050406030204" pitchFamily="18" charset="0"/>
                              <a:cs typeface="Calibri" panose="020F0502020204030204" pitchFamily="34" charset="0"/>
                            </a:rPr>
                          </m:ctrlPr>
                        </m:fPr>
                        <m:num>
                          <m:r>
                            <a:rPr lang="en-US" sz="2000" b="0" i="1" smtClean="0">
                              <a:latin typeface="Cambria Math" panose="02040503050406030204" pitchFamily="18" charset="0"/>
                              <a:cs typeface="Calibri" panose="020F0502020204030204" pitchFamily="34" charset="0"/>
                            </a:rPr>
                            <m:t>𝜆</m:t>
                          </m:r>
                        </m:num>
                        <m:den>
                          <m:r>
                            <a:rPr lang="en-US" sz="2000" b="0" i="1" smtClean="0">
                              <a:latin typeface="Cambria Math" panose="02040503050406030204" pitchFamily="18" charset="0"/>
                              <a:cs typeface="Calibri" panose="020F0502020204030204" pitchFamily="34" charset="0"/>
                            </a:rPr>
                            <m:t>𝜆</m:t>
                          </m:r>
                          <m:r>
                            <a:rPr lang="en-US" sz="2000" b="0" i="1" smtClean="0">
                              <a:latin typeface="Cambria Math" panose="02040503050406030204" pitchFamily="18" charset="0"/>
                              <a:cs typeface="Calibri" panose="020F0502020204030204" pitchFamily="34" charset="0"/>
                            </a:rPr>
                            <m:t>+</m:t>
                          </m:r>
                          <m:r>
                            <a:rPr lang="en-US" sz="2000" b="0" i="1" smtClean="0">
                              <a:latin typeface="Cambria Math" panose="02040503050406030204" pitchFamily="18" charset="0"/>
                              <a:cs typeface="Calibri" panose="020F0502020204030204" pitchFamily="34" charset="0"/>
                            </a:rPr>
                            <m:t>𝜇</m:t>
                          </m:r>
                        </m:den>
                      </m:f>
                    </m:oMath>
                  </m:oMathPara>
                </a14:m>
                <a:endParaRPr lang="en-US" sz="2000" dirty="0">
                  <a:cs typeface="Calibri" panose="020F0502020204030204" pitchFamily="34" charset="0"/>
                </a:endParaRPr>
              </a:p>
              <a:p>
                <a:pPr marL="0" indent="0">
                  <a:buNone/>
                </a:pPr>
                <a:endParaRPr lang="en-US" sz="2000" dirty="0">
                  <a:cs typeface="Calibri" panose="020F0502020204030204" pitchFamily="34" charset="0"/>
                </a:endParaRPr>
              </a:p>
              <a:p>
                <a:pPr marL="0" indent="0">
                  <a:buNone/>
                </a:pPr>
                <a:endParaRPr lang="en-US" sz="2000" dirty="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r>
                        <a:rPr lang="en-US" sz="2000" b="0" i="1" smtClean="0">
                          <a:solidFill>
                            <a:srgbClr val="7030A0"/>
                          </a:solidFill>
                          <a:latin typeface="Cambria Math" panose="02040503050406030204" pitchFamily="18" charset="0"/>
                          <a:cs typeface="Calibri" panose="020F0502020204030204" pitchFamily="34" charset="0"/>
                        </a:rPr>
                        <m:t>𝑔</m:t>
                      </m:r>
                      <m:r>
                        <a:rPr lang="en-US" sz="2000" b="0" i="1" smtClean="0">
                          <a:solidFill>
                            <a:srgbClr val="7030A0"/>
                          </a:solidFill>
                          <a:latin typeface="Cambria Math" panose="02040503050406030204" pitchFamily="18" charset="0"/>
                          <a:cs typeface="Calibri" panose="020F0502020204030204" pitchFamily="34" charset="0"/>
                        </a:rPr>
                        <m:t>=</m:t>
                      </m:r>
                      <m:r>
                        <a:rPr lang="en-US" sz="2000" b="0" i="1" smtClean="0">
                          <a:solidFill>
                            <a:srgbClr val="7030A0"/>
                          </a:solidFill>
                          <a:latin typeface="Cambria Math" panose="02040503050406030204" pitchFamily="18" charset="0"/>
                          <a:cs typeface="Calibri" panose="020F0502020204030204" pitchFamily="34" charset="0"/>
                        </a:rPr>
                        <m:t>𝑐</m:t>
                      </m:r>
                      <m:d>
                        <m:dPr>
                          <m:ctrlPr>
                            <a:rPr lang="en-US" sz="2000" b="0" i="1" smtClean="0">
                              <a:solidFill>
                                <a:srgbClr val="7030A0"/>
                              </a:solidFill>
                              <a:latin typeface="Cambria Math" panose="02040503050406030204" pitchFamily="18" charset="0"/>
                              <a:cs typeface="Calibri" panose="020F0502020204030204" pitchFamily="34" charset="0"/>
                            </a:rPr>
                          </m:ctrlPr>
                        </m:dPr>
                        <m:e>
                          <m:r>
                            <a:rPr lang="en-US" sz="2000" b="0" i="1" smtClean="0">
                              <a:solidFill>
                                <a:srgbClr val="7030A0"/>
                              </a:solidFill>
                              <a:latin typeface="Cambria Math" panose="02040503050406030204" pitchFamily="18" charset="0"/>
                              <a:cs typeface="Calibri" panose="020F0502020204030204" pitchFamily="34" charset="0"/>
                            </a:rPr>
                            <m:t>0</m:t>
                          </m:r>
                        </m:e>
                      </m:d>
                      <m:sSub>
                        <m:sSubPr>
                          <m:ctrlPr>
                            <a:rPr lang="en-US" sz="2000" b="0" i="1" smtClean="0">
                              <a:solidFill>
                                <a:srgbClr val="7030A0"/>
                              </a:solidFill>
                              <a:latin typeface="Cambria Math" panose="02040503050406030204" pitchFamily="18" charset="0"/>
                              <a:cs typeface="Calibri" panose="020F0502020204030204" pitchFamily="34" charset="0"/>
                            </a:rPr>
                          </m:ctrlPr>
                        </m:sSubPr>
                        <m:e>
                          <m:r>
                            <a:rPr lang="en-US" sz="2000" b="0" i="1" smtClean="0">
                              <a:solidFill>
                                <a:srgbClr val="7030A0"/>
                              </a:solidFill>
                              <a:latin typeface="Cambria Math" panose="02040503050406030204" pitchFamily="18" charset="0"/>
                              <a:cs typeface="Calibri" panose="020F0502020204030204" pitchFamily="34" charset="0"/>
                            </a:rPr>
                            <m:t>𝑝</m:t>
                          </m:r>
                        </m:e>
                        <m:sub>
                          <m:r>
                            <a:rPr lang="en-US" sz="2000" b="0" i="1" smtClean="0">
                              <a:solidFill>
                                <a:srgbClr val="7030A0"/>
                              </a:solidFill>
                              <a:latin typeface="Cambria Math" panose="02040503050406030204" pitchFamily="18" charset="0"/>
                              <a:cs typeface="Calibri" panose="020F0502020204030204" pitchFamily="34" charset="0"/>
                            </a:rPr>
                            <m:t>0</m:t>
                          </m:r>
                        </m:sub>
                      </m:sSub>
                      <m:r>
                        <a:rPr lang="en-US" sz="2000" b="0" i="1" smtClean="0">
                          <a:solidFill>
                            <a:srgbClr val="7030A0"/>
                          </a:solidFill>
                          <a:latin typeface="Cambria Math" panose="02040503050406030204" pitchFamily="18" charset="0"/>
                          <a:cs typeface="Calibri" panose="020F0502020204030204" pitchFamily="34" charset="0"/>
                        </a:rPr>
                        <m:t>+</m:t>
                      </m:r>
                      <m:r>
                        <a:rPr lang="en-US" sz="2000" b="0" i="1" smtClean="0">
                          <a:solidFill>
                            <a:srgbClr val="7030A0"/>
                          </a:solidFill>
                          <a:latin typeface="Cambria Math" panose="02040503050406030204" pitchFamily="18" charset="0"/>
                          <a:cs typeface="Calibri" panose="020F0502020204030204" pitchFamily="34" charset="0"/>
                        </a:rPr>
                        <m:t>𝑐</m:t>
                      </m:r>
                      <m:d>
                        <m:dPr>
                          <m:ctrlPr>
                            <a:rPr lang="en-US" sz="2000" b="0" i="1" smtClean="0">
                              <a:solidFill>
                                <a:srgbClr val="7030A0"/>
                              </a:solidFill>
                              <a:latin typeface="Cambria Math" panose="02040503050406030204" pitchFamily="18" charset="0"/>
                              <a:cs typeface="Calibri" panose="020F0502020204030204" pitchFamily="34" charset="0"/>
                            </a:rPr>
                          </m:ctrlPr>
                        </m:dPr>
                        <m:e>
                          <m:r>
                            <a:rPr lang="en-US" sz="2000" b="0" i="1" smtClean="0">
                              <a:solidFill>
                                <a:srgbClr val="7030A0"/>
                              </a:solidFill>
                              <a:latin typeface="Cambria Math" panose="02040503050406030204" pitchFamily="18" charset="0"/>
                              <a:cs typeface="Calibri" panose="020F0502020204030204" pitchFamily="34" charset="0"/>
                            </a:rPr>
                            <m:t>1</m:t>
                          </m:r>
                        </m:e>
                      </m:d>
                      <m:sSub>
                        <m:sSubPr>
                          <m:ctrlPr>
                            <a:rPr lang="en-US" sz="2000" b="0" i="1" smtClean="0">
                              <a:solidFill>
                                <a:srgbClr val="7030A0"/>
                              </a:solidFill>
                              <a:latin typeface="Cambria Math" panose="02040503050406030204" pitchFamily="18" charset="0"/>
                              <a:cs typeface="Calibri" panose="020F0502020204030204" pitchFamily="34" charset="0"/>
                            </a:rPr>
                          </m:ctrlPr>
                        </m:sSubPr>
                        <m:e>
                          <m:r>
                            <a:rPr lang="en-US" sz="2000" b="0" i="1" smtClean="0">
                              <a:solidFill>
                                <a:srgbClr val="7030A0"/>
                              </a:solidFill>
                              <a:latin typeface="Cambria Math" panose="02040503050406030204" pitchFamily="18" charset="0"/>
                              <a:cs typeface="Calibri" panose="020F0502020204030204" pitchFamily="34" charset="0"/>
                            </a:rPr>
                            <m:t>𝑝</m:t>
                          </m:r>
                        </m:e>
                        <m:sub>
                          <m:r>
                            <a:rPr lang="en-US" sz="2000" b="0" i="1" smtClean="0">
                              <a:solidFill>
                                <a:srgbClr val="7030A0"/>
                              </a:solidFill>
                              <a:latin typeface="Cambria Math" panose="02040503050406030204" pitchFamily="18" charset="0"/>
                              <a:cs typeface="Calibri" panose="020F0502020204030204" pitchFamily="34" charset="0"/>
                            </a:rPr>
                            <m:t>1</m:t>
                          </m:r>
                        </m:sub>
                      </m:sSub>
                      <m:r>
                        <a:rPr lang="en-US" sz="2000" b="0" i="1" smtClean="0">
                          <a:solidFill>
                            <a:srgbClr val="7030A0"/>
                          </a:solidFill>
                          <a:latin typeface="Cambria Math" panose="02040503050406030204" pitchFamily="18" charset="0"/>
                          <a:cs typeface="Calibri" panose="020F0502020204030204" pitchFamily="34" charset="0"/>
                        </a:rPr>
                        <m:t>=</m:t>
                      </m:r>
                      <m:f>
                        <m:fPr>
                          <m:ctrlPr>
                            <a:rPr lang="en-US" sz="2000" b="0" i="1" smtClean="0">
                              <a:solidFill>
                                <a:srgbClr val="7030A0"/>
                              </a:solidFill>
                              <a:latin typeface="Cambria Math" panose="02040503050406030204" pitchFamily="18" charset="0"/>
                              <a:cs typeface="Calibri" panose="020F0502020204030204" pitchFamily="34" charset="0"/>
                            </a:rPr>
                          </m:ctrlPr>
                        </m:fPr>
                        <m:num>
                          <m:r>
                            <a:rPr lang="en-US" sz="2000" b="0" i="1" smtClean="0">
                              <a:solidFill>
                                <a:srgbClr val="7030A0"/>
                              </a:solidFill>
                              <a:latin typeface="Cambria Math" panose="02040503050406030204" pitchFamily="18" charset="0"/>
                              <a:cs typeface="Calibri" panose="020F0502020204030204" pitchFamily="34" charset="0"/>
                            </a:rPr>
                            <m:t>𝑑</m:t>
                          </m:r>
                          <m:r>
                            <a:rPr lang="en-US" sz="2000" b="0" i="1" smtClean="0">
                              <a:solidFill>
                                <a:srgbClr val="7030A0"/>
                              </a:solidFill>
                              <a:latin typeface="Cambria Math" panose="02040503050406030204" pitchFamily="18" charset="0"/>
                              <a:cs typeface="Calibri" panose="020F0502020204030204" pitchFamily="34" charset="0"/>
                            </a:rPr>
                            <m:t>𝜇</m:t>
                          </m:r>
                          <m:r>
                            <a:rPr lang="en-US" sz="2000" b="0" i="1" smtClean="0">
                              <a:solidFill>
                                <a:srgbClr val="7030A0"/>
                              </a:solidFill>
                              <a:latin typeface="Cambria Math" panose="02040503050406030204" pitchFamily="18" charset="0"/>
                              <a:cs typeface="Calibri" panose="020F0502020204030204" pitchFamily="34" charset="0"/>
                            </a:rPr>
                            <m:t>−</m:t>
                          </m:r>
                          <m:r>
                            <a:rPr lang="en-US" sz="2000" b="0" i="1" smtClean="0">
                              <a:solidFill>
                                <a:srgbClr val="7030A0"/>
                              </a:solidFill>
                              <a:latin typeface="Cambria Math" panose="02040503050406030204" pitchFamily="18" charset="0"/>
                              <a:cs typeface="Calibri" panose="020F0502020204030204" pitchFamily="34" charset="0"/>
                            </a:rPr>
                            <m:t>𝑟</m:t>
                          </m:r>
                          <m:r>
                            <a:rPr lang="en-US" sz="2000" b="0" i="1" smtClean="0">
                              <a:solidFill>
                                <a:srgbClr val="7030A0"/>
                              </a:solidFill>
                              <a:latin typeface="Cambria Math" panose="02040503050406030204" pitchFamily="18" charset="0"/>
                              <a:cs typeface="Calibri" panose="020F0502020204030204" pitchFamily="34" charset="0"/>
                            </a:rPr>
                            <m:t>𝜆</m:t>
                          </m:r>
                        </m:num>
                        <m:den>
                          <m:r>
                            <a:rPr lang="en-US" sz="2000" b="0" i="1" smtClean="0">
                              <a:solidFill>
                                <a:srgbClr val="7030A0"/>
                              </a:solidFill>
                              <a:latin typeface="Cambria Math" panose="02040503050406030204" pitchFamily="18" charset="0"/>
                              <a:cs typeface="Calibri" panose="020F0502020204030204" pitchFamily="34" charset="0"/>
                            </a:rPr>
                            <m:t>𝜆</m:t>
                          </m:r>
                          <m:r>
                            <a:rPr lang="en-US" sz="2000" b="0" i="1" smtClean="0">
                              <a:solidFill>
                                <a:srgbClr val="7030A0"/>
                              </a:solidFill>
                              <a:latin typeface="Cambria Math" panose="02040503050406030204" pitchFamily="18" charset="0"/>
                              <a:cs typeface="Calibri" panose="020F0502020204030204" pitchFamily="34" charset="0"/>
                            </a:rPr>
                            <m:t>+</m:t>
                          </m:r>
                          <m:r>
                            <a:rPr lang="en-US" sz="2000" b="0" i="1" smtClean="0">
                              <a:solidFill>
                                <a:srgbClr val="7030A0"/>
                              </a:solidFill>
                              <a:latin typeface="Cambria Math" panose="02040503050406030204" pitchFamily="18" charset="0"/>
                              <a:cs typeface="Calibri" panose="020F0502020204030204" pitchFamily="34" charset="0"/>
                            </a:rPr>
                            <m:t>𝜇</m:t>
                          </m:r>
                        </m:den>
                      </m:f>
                    </m:oMath>
                  </m:oMathPara>
                </a14:m>
                <a:endParaRPr lang="en-US" sz="2000" dirty="0">
                  <a:solidFill>
                    <a:srgbClr val="7030A0"/>
                  </a:solidFill>
                  <a:cs typeface="Calibri" panose="020F0502020204030204" pitchFamily="34" charset="0"/>
                </a:endParaRPr>
              </a:p>
            </p:txBody>
          </p:sp>
        </mc:Choice>
        <mc:Fallback>
          <p:sp>
            <p:nvSpPr>
              <p:cNvPr id="3" name="Content Placeholder 2">
                <a:extLst>
                  <a:ext uri="{FF2B5EF4-FFF2-40B4-BE49-F238E27FC236}">
                    <a16:creationId xmlns:a16="http://schemas.microsoft.com/office/drawing/2014/main" id="{A3D79A13-FB0F-428F-B8E3-EDA7364BA40A}"/>
                  </a:ext>
                </a:extLst>
              </p:cNvPr>
              <p:cNvSpPr>
                <a:spLocks noGrp="1" noRot="1" noChangeAspect="1" noMove="1" noResize="1" noEditPoints="1" noAdjustHandles="1" noChangeArrowheads="1" noChangeShapeType="1" noTextEdit="1"/>
              </p:cNvSpPr>
              <p:nvPr>
                <p:ph idx="1"/>
              </p:nvPr>
            </p:nvSpPr>
            <p:spPr>
              <a:xfrm>
                <a:off x="457200" y="1600200"/>
                <a:ext cx="8458200" cy="4530725"/>
              </a:xfrm>
              <a:blipFill>
                <a:blip r:embed="rId2"/>
                <a:stretch>
                  <a:fillRect l="-720" t="-67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03F355F-C222-427A-943C-FB4CB47587CE}"/>
              </a:ext>
            </a:extLst>
          </p:cNvPr>
          <p:cNvSpPr>
            <a:spLocks noGrp="1"/>
          </p:cNvSpPr>
          <p:nvPr>
            <p:ph type="sldNum" sz="quarter" idx="12"/>
          </p:nvPr>
        </p:nvSpPr>
        <p:spPr/>
        <p:txBody>
          <a:bodyPr/>
          <a:lstStyle/>
          <a:p>
            <a:pPr>
              <a:defRPr/>
            </a:pPr>
            <a:fld id="{3BCC0716-7840-4BC7-AC05-8CE3FC928123}" type="slidenum">
              <a:rPr lang="en-US" altLang="en-US" smtClean="0"/>
              <a:pPr>
                <a:defRPr/>
              </a:pPr>
              <a:t>16</a:t>
            </a:fld>
            <a:endParaRPr lang="en-US" altLang="en-US"/>
          </a:p>
        </p:txBody>
      </p:sp>
      <p:sp>
        <p:nvSpPr>
          <p:cNvPr id="5" name="Footer Placeholder 4">
            <a:extLst>
              <a:ext uri="{FF2B5EF4-FFF2-40B4-BE49-F238E27FC236}">
                <a16:creationId xmlns:a16="http://schemas.microsoft.com/office/drawing/2014/main" id="{DD2F7FD6-ED5C-4437-9DB6-2D5CD3D11BF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Tree>
    <p:extLst>
      <p:ext uri="{BB962C8B-B14F-4D97-AF65-F5344CB8AC3E}">
        <p14:creationId xmlns:p14="http://schemas.microsoft.com/office/powerpoint/2010/main" val="3744533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5988-CA6D-4EB5-A526-FF47B56B2F8F}"/>
              </a:ext>
            </a:extLst>
          </p:cNvPr>
          <p:cNvSpPr>
            <a:spLocks noGrp="1"/>
          </p:cNvSpPr>
          <p:nvPr>
            <p:ph type="title"/>
          </p:nvPr>
        </p:nvSpPr>
        <p:spPr/>
        <p:txBody>
          <a:bodyPr/>
          <a:lstStyle/>
          <a:p>
            <a:r>
              <a:rPr lang="en-US" dirty="0"/>
              <a:t>Steady State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95811A-3DA2-43A4-AC6D-EF0EF25744C2}"/>
                  </a:ext>
                </a:extLst>
              </p:cNvPr>
              <p:cNvSpPr>
                <a:spLocks noGrp="1"/>
              </p:cNvSpPr>
              <p:nvPr>
                <p:ph idx="1"/>
              </p:nvPr>
            </p:nvSpPr>
            <p:spPr>
              <a:xfrm>
                <a:off x="457200" y="1412875"/>
                <a:ext cx="8458200" cy="4683125"/>
              </a:xfrm>
            </p:spPr>
            <p:txBody>
              <a:bodyPr/>
              <a:lstStyle/>
              <a:p>
                <a:pPr marL="0" indent="0">
                  <a:buNone/>
                </a:pPr>
                <a:r>
                  <a:rPr lang="en-US" sz="2400" dirty="0"/>
                  <a:t>Let </a:t>
                </a:r>
                <a14:m>
                  <m:oMath xmlns:m="http://schemas.openxmlformats.org/officeDocument/2006/math">
                    <m:r>
                      <a:rPr lang="en-US" sz="2400" b="0" i="0" smtClean="0">
                        <a:latin typeface="Cambria Math" panose="02040503050406030204" pitchFamily="18" charset="0"/>
                      </a:rPr>
                      <m:t>{</m:t>
                    </m:r>
                    <m:r>
                      <a:rPr lang="en-US" sz="2400" b="0" i="1" smtClean="0">
                        <a:latin typeface="Cambria Math" panose="02040503050406030204" pitchFamily="18" charset="0"/>
                      </a:rPr>
                      <m:t>𝑋</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≥0}</m:t>
                    </m:r>
                  </m:oMath>
                </a14:m>
                <a:r>
                  <a:rPr lang="en-US" sz="2400" dirty="0"/>
                  <a:t> be a CTMC that is irreducible and positive recurrent </a:t>
                </a:r>
              </a:p>
              <a:p>
                <a:pPr marL="0" indent="0">
                  <a:buNone/>
                </a:pPr>
                <a:endParaRPr lang="en-US" sz="2400" dirty="0"/>
              </a:p>
              <a:p>
                <a:pPr marL="0" indent="0">
                  <a:buNone/>
                </a:pPr>
                <a:r>
                  <a:rPr lang="en-US" sz="2400" dirty="0"/>
                  <a:t>Then, the steady state distribution is a row vector </a:t>
                </a:r>
                <a14:m>
                  <m:oMath xmlns:m="http://schemas.openxmlformats.org/officeDocument/2006/math">
                    <m:r>
                      <a:rPr lang="en-US" sz="2400" b="0" i="1" smtClean="0">
                        <a:latin typeface="Cambria Math" panose="02040503050406030204" pitchFamily="18" charset="0"/>
                      </a:rPr>
                      <m:t>𝑝</m:t>
                    </m:r>
                  </m:oMath>
                </a14:m>
                <a:r>
                  <a:rPr lang="en-US" sz="2400" dirty="0"/>
                  <a:t> that satisfies:</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𝑝𝑄</m:t>
                      </m:r>
                      <m:r>
                        <a:rPr lang="en-US" sz="2400" b="0" i="1" smtClean="0">
                          <a:latin typeface="Cambria Math" panose="02040503050406030204" pitchFamily="18" charset="0"/>
                        </a:rPr>
                        <m:t>=0</m:t>
                      </m:r>
                    </m:oMath>
                  </m:oMathPara>
                </a14:m>
                <a:endParaRPr lang="en-US" sz="2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sz="2400" b="0" i="1" smtClean="0">
                              <a:latin typeface="Cambria Math" panose="02040503050406030204" pitchFamily="18" charset="0"/>
                            </a:rPr>
                          </m:ctrlPr>
                        </m:naryPr>
                        <m:sub>
                          <m:r>
                            <a:rPr lang="en-US" sz="2400" b="0" i="1" smtClean="0">
                              <a:latin typeface="Cambria Math" panose="02040503050406030204" pitchFamily="18" charset="0"/>
                            </a:rPr>
                            <m:t>𝑗</m:t>
                          </m:r>
                          <m:r>
                            <a:rPr lang="en-US" sz="2400" b="0" i="1" smtClean="0">
                              <a:latin typeface="Cambria Math" panose="02040503050406030204" pitchFamily="18" charset="0"/>
                            </a:rPr>
                            <m:t>∈</m:t>
                          </m:r>
                          <m:r>
                            <a:rPr lang="en-US" sz="2400" b="0" i="1" smtClean="0">
                              <a:latin typeface="Cambria Math" panose="02040503050406030204" pitchFamily="18" charset="0"/>
                            </a:rPr>
                            <m:t>𝑆</m:t>
                          </m:r>
                        </m:sub>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𝑗</m:t>
                              </m:r>
                            </m:sub>
                          </m:sSub>
                        </m:e>
                      </m:nary>
                      <m:r>
                        <a:rPr lang="en-US" sz="2400" i="1">
                          <a:latin typeface="Cambria Math" panose="02040503050406030204" pitchFamily="18" charset="0"/>
                        </a:rPr>
                        <m:t>=</m:t>
                      </m:r>
                      <m:r>
                        <a:rPr lang="en-US" sz="2400" b="0" i="1" smtClean="0">
                          <a:latin typeface="Cambria Math" panose="02040503050406030204" pitchFamily="18" charset="0"/>
                        </a:rPr>
                        <m:t>1</m:t>
                      </m:r>
                    </m:oMath>
                  </m:oMathPara>
                </a14:m>
                <a:endParaRPr lang="en-US" sz="2400" i="1" dirty="0">
                  <a:latin typeface="Cambria Math" panose="02040503050406030204" pitchFamily="18" charset="0"/>
                </a:endParaRPr>
              </a:p>
              <a:p>
                <a:pPr marL="0" indent="0">
                  <a:buNone/>
                </a:pPr>
                <a:endParaRPr lang="en-US" sz="2400" b="0" i="1" dirty="0">
                  <a:latin typeface="Cambria Math" panose="02040503050406030204" pitchFamily="18" charset="0"/>
                </a:endParaRPr>
              </a:p>
              <a:p>
                <a:pPr marL="0" indent="0">
                  <a:buNone/>
                </a:pPr>
                <a:r>
                  <a:rPr lang="en-US" sz="2400" dirty="0"/>
                  <a:t>For positive recurrent CTMC, </a:t>
                </a:r>
                <a14:m>
                  <m:oMath xmlns:m="http://schemas.openxmlformats.org/officeDocument/2006/math">
                    <m:r>
                      <a:rPr lang="en-US" sz="2400" b="0" i="1" smtClean="0">
                        <a:latin typeface="Cambria Math" panose="02040503050406030204" pitchFamily="18" charset="0"/>
                      </a:rPr>
                      <m:t>𝑝</m:t>
                    </m:r>
                  </m:oMath>
                </a14:m>
                <a:r>
                  <a:rPr lang="en-US" sz="2400" dirty="0"/>
                  <a:t> is unique and non-negative</a:t>
                </a:r>
              </a:p>
              <a:p>
                <a:pPr marL="0" indent="0">
                  <a:buNone/>
                </a:pPr>
                <a:endParaRPr lang="en-US" sz="2400" i="1" dirty="0">
                  <a:latin typeface="Cambria Math" panose="02040503050406030204" pitchFamily="18" charset="0"/>
                </a:endParaRPr>
              </a:p>
              <a:p>
                <a:pPr marL="0" indent="0">
                  <a:buNone/>
                </a:pPr>
                <a:endParaRPr lang="en-US" sz="2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a:p>
                <a:pPr marL="0" indent="0">
                  <a:buNone/>
                </a:pPr>
                <a:endParaRPr lang="en-US" sz="2400" dirty="0"/>
              </a:p>
            </p:txBody>
          </p:sp>
        </mc:Choice>
        <mc:Fallback xmlns="">
          <p:sp>
            <p:nvSpPr>
              <p:cNvPr id="3" name="Content Placeholder 2">
                <a:extLst>
                  <a:ext uri="{FF2B5EF4-FFF2-40B4-BE49-F238E27FC236}">
                    <a16:creationId xmlns:a16="http://schemas.microsoft.com/office/drawing/2014/main" id="{0B95811A-3DA2-43A4-AC6D-EF0EF25744C2}"/>
                  </a:ext>
                </a:extLst>
              </p:cNvPr>
              <p:cNvSpPr>
                <a:spLocks noGrp="1" noRot="1" noChangeAspect="1" noMove="1" noResize="1" noEditPoints="1" noAdjustHandles="1" noChangeArrowheads="1" noChangeShapeType="1" noTextEdit="1"/>
              </p:cNvSpPr>
              <p:nvPr>
                <p:ph idx="1"/>
              </p:nvPr>
            </p:nvSpPr>
            <p:spPr>
              <a:xfrm>
                <a:off x="457200" y="1412875"/>
                <a:ext cx="8458200" cy="4683125"/>
              </a:xfrm>
              <a:blipFill>
                <a:blip r:embed="rId2"/>
                <a:stretch>
                  <a:fillRect l="-1081" t="-911" b="-1484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FAFC5B-80B3-4F7A-B8E0-C288AD091076}"/>
              </a:ext>
            </a:extLst>
          </p:cNvPr>
          <p:cNvSpPr>
            <a:spLocks noGrp="1"/>
          </p:cNvSpPr>
          <p:nvPr>
            <p:ph type="sldNum" sz="quarter" idx="12"/>
          </p:nvPr>
        </p:nvSpPr>
        <p:spPr/>
        <p:txBody>
          <a:bodyPr/>
          <a:lstStyle/>
          <a:p>
            <a:pPr>
              <a:defRPr/>
            </a:pPr>
            <a:fld id="{3BCC0716-7840-4BC7-AC05-8CE3FC928123}" type="slidenum">
              <a:rPr lang="en-US" altLang="en-US" smtClean="0"/>
              <a:pPr>
                <a:defRPr/>
              </a:pPr>
              <a:t>2</a:t>
            </a:fld>
            <a:endParaRPr lang="en-US" altLang="en-US"/>
          </a:p>
        </p:txBody>
      </p:sp>
      <p:sp>
        <p:nvSpPr>
          <p:cNvPr id="5" name="Footer Placeholder 4">
            <a:extLst>
              <a:ext uri="{FF2B5EF4-FFF2-40B4-BE49-F238E27FC236}">
                <a16:creationId xmlns:a16="http://schemas.microsoft.com/office/drawing/2014/main" id="{E982B061-DC22-488B-9954-E4183CAE10E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Tree>
    <p:extLst>
      <p:ext uri="{BB962C8B-B14F-4D97-AF65-F5344CB8AC3E}">
        <p14:creationId xmlns:p14="http://schemas.microsoft.com/office/powerpoint/2010/main" val="3810720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5988-CA6D-4EB5-A526-FF47B56B2F8F}"/>
              </a:ext>
            </a:extLst>
          </p:cNvPr>
          <p:cNvSpPr>
            <a:spLocks noGrp="1"/>
          </p:cNvSpPr>
          <p:nvPr>
            <p:ph type="title"/>
          </p:nvPr>
        </p:nvSpPr>
        <p:spPr/>
        <p:txBody>
          <a:bodyPr/>
          <a:lstStyle/>
          <a:p>
            <a:r>
              <a:rPr lang="en-US" dirty="0"/>
              <a:t>CTMC and embedded DTMC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95811A-3DA2-43A4-AC6D-EF0EF25744C2}"/>
                  </a:ext>
                </a:extLst>
              </p:cNvPr>
              <p:cNvSpPr>
                <a:spLocks noGrp="1"/>
              </p:cNvSpPr>
              <p:nvPr>
                <p:ph idx="1"/>
              </p:nvPr>
            </p:nvSpPr>
            <p:spPr>
              <a:xfrm>
                <a:off x="457200" y="1412875"/>
                <a:ext cx="8458200" cy="4683125"/>
              </a:xfrm>
            </p:spPr>
            <p:txBody>
              <a:bodyPr/>
              <a:lstStyle/>
              <a:p>
                <a:pPr marL="0" indent="0">
                  <a:buNone/>
                </a:pPr>
                <a:r>
                  <a:rPr lang="en-US" sz="2400" dirty="0"/>
                  <a:t>Let </a:t>
                </a:r>
                <a14:m>
                  <m:oMath xmlns:m="http://schemas.openxmlformats.org/officeDocument/2006/math">
                    <m:r>
                      <a:rPr lang="en-US" sz="2400" b="0" i="0" smtClean="0">
                        <a:latin typeface="Cambria Math" panose="02040503050406030204" pitchFamily="18" charset="0"/>
                      </a:rPr>
                      <m:t>{</m:t>
                    </m:r>
                    <m:r>
                      <a:rPr lang="en-US" sz="2400" b="0" i="1" smtClean="0">
                        <a:latin typeface="Cambria Math" panose="02040503050406030204" pitchFamily="18" charset="0"/>
                      </a:rPr>
                      <m:t>𝑋</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≥0}</m:t>
                    </m:r>
                  </m:oMath>
                </a14:m>
                <a:r>
                  <a:rPr lang="en-US" sz="2400" dirty="0"/>
                  <a:t> be an irreducible positive recurrent CTMC on state-space </a:t>
                </a:r>
                <a14:m>
                  <m:oMath xmlns:m="http://schemas.openxmlformats.org/officeDocument/2006/math">
                    <m:r>
                      <a:rPr lang="en-US" sz="2400" b="0" i="1" smtClean="0">
                        <a:latin typeface="Cambria Math" panose="02040503050406030204" pitchFamily="18" charset="0"/>
                      </a:rPr>
                      <m:t>𝑆</m:t>
                    </m:r>
                  </m:oMath>
                </a14:m>
                <a:r>
                  <a:rPr lang="en-US" sz="2400" dirty="0"/>
                  <a:t> with generator matrix </a:t>
                </a:r>
                <a14:m>
                  <m:oMath xmlns:m="http://schemas.openxmlformats.org/officeDocument/2006/math">
                    <m:r>
                      <a:rPr lang="en-US" sz="2400" b="0" i="1" smtClean="0">
                        <a:latin typeface="Cambria Math" panose="02040503050406030204" pitchFamily="18" charset="0"/>
                      </a:rPr>
                      <m:t>𝑄</m:t>
                    </m:r>
                  </m:oMath>
                </a14:m>
                <a:r>
                  <a:rPr lang="en-US" sz="2400" dirty="0"/>
                  <a:t> and stationary distribution </a:t>
                </a:r>
                <a14:m>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m:t>
                    </m:r>
                    <m:r>
                      <a:rPr lang="en-US" sz="2400" b="0" i="1" smtClean="0">
                        <a:latin typeface="Cambria Math" panose="02040503050406030204" pitchFamily="18" charset="0"/>
                      </a:rPr>
                      <m:t>𝑗</m:t>
                    </m:r>
                    <m:r>
                      <a:rPr lang="en-US" sz="2400" b="0" i="1" smtClean="0">
                        <a:latin typeface="Cambria Math" panose="02040503050406030204" pitchFamily="18" charset="0"/>
                      </a:rPr>
                      <m:t>∈</m:t>
                    </m:r>
                    <m:r>
                      <a:rPr lang="en-US" sz="2400" b="0" i="1" smtClean="0">
                        <a:latin typeface="Cambria Math" panose="02040503050406030204" pitchFamily="18" charset="0"/>
                      </a:rPr>
                      <m:t>𝑆</m:t>
                    </m:r>
                    <m:r>
                      <a:rPr lang="en-US" sz="2400" b="0" i="1" smtClean="0">
                        <a:latin typeface="Cambria Math" panose="02040503050406030204" pitchFamily="18" charset="0"/>
                      </a:rPr>
                      <m:t>}</m:t>
                    </m:r>
                  </m:oMath>
                </a14:m>
                <a:r>
                  <a:rPr lang="en-US" sz="2400" dirty="0"/>
                  <a:t>. Let </a:t>
                </a:r>
                <a14:m>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 </m:t>
                    </m:r>
                    <m:r>
                      <a:rPr lang="en-US" sz="2400" b="0" i="1" smtClean="0">
                        <a:latin typeface="Cambria Math" panose="02040503050406030204" pitchFamily="18" charset="0"/>
                      </a:rPr>
                      <m:t>𝑛</m:t>
                    </m:r>
                    <m:r>
                      <a:rPr lang="en-US" sz="2400" b="0" i="1" smtClean="0">
                        <a:latin typeface="Cambria Math" panose="02040503050406030204" pitchFamily="18" charset="0"/>
                      </a:rPr>
                      <m:t>≥0}</m:t>
                    </m:r>
                  </m:oMath>
                </a14:m>
                <a:r>
                  <a:rPr lang="en-US" sz="2400" dirty="0"/>
                  <a:t> be the corresponding embedded DTMC with transition probability matrix </a:t>
                </a:r>
                <a14:m>
                  <m:oMath xmlns:m="http://schemas.openxmlformats.org/officeDocument/2006/math">
                    <m:r>
                      <a:rPr lang="en-US" sz="2400" b="0" i="1" smtClean="0">
                        <a:latin typeface="Cambria Math" panose="02040503050406030204" pitchFamily="18" charset="0"/>
                      </a:rPr>
                      <m:t>𝑃</m:t>
                    </m:r>
                  </m:oMath>
                </a14:m>
                <a:r>
                  <a:rPr lang="en-US" sz="2400" dirty="0"/>
                  <a:t> and stationary distribution </a:t>
                </a:r>
                <a14:m>
                  <m:oMath xmlns:m="http://schemas.openxmlformats.org/officeDocument/2006/math">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𝜋</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m:t>
                        </m:r>
                        <m:r>
                          <a:rPr lang="en-US" sz="2400" b="0" i="1" smtClean="0">
                            <a:latin typeface="Cambria Math" panose="02040503050406030204" pitchFamily="18" charset="0"/>
                          </a:rPr>
                          <m:t>𝑗</m:t>
                        </m:r>
                        <m:r>
                          <a:rPr lang="en-US" sz="2400" b="0" i="1" smtClean="0">
                            <a:latin typeface="Cambria Math" panose="02040503050406030204" pitchFamily="18" charset="0"/>
                          </a:rPr>
                          <m:t>∈</m:t>
                        </m:r>
                        <m:r>
                          <a:rPr lang="en-US" sz="2400" b="0" i="1" smtClean="0">
                            <a:latin typeface="Cambria Math" panose="02040503050406030204" pitchFamily="18" charset="0"/>
                          </a:rPr>
                          <m:t>𝑆</m:t>
                        </m:r>
                      </m:e>
                    </m:d>
                    <m:r>
                      <a:rPr lang="en-US" sz="2400" b="0" i="1" smtClean="0">
                        <a:latin typeface="Cambria Math" panose="02040503050406030204" pitchFamily="18" charset="0"/>
                      </a:rPr>
                      <m:t>.</m:t>
                    </m:r>
                  </m:oMath>
                </a14:m>
                <a:r>
                  <a:rPr lang="en-US" sz="2400" dirty="0"/>
                  <a:t> Then</a:t>
                </a:r>
              </a:p>
              <a:p>
                <a:pPr marL="0" indent="0">
                  <a:buNone/>
                </a:pPr>
                <a:endParaRPr lang="en-US" sz="2400" dirty="0"/>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𝜋</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𝑞</m:t>
                              </m:r>
                            </m:e>
                            <m:sub>
                              <m:r>
                                <a:rPr lang="en-US" sz="2400" b="0" i="1" smtClean="0">
                                  <a:latin typeface="Cambria Math" panose="02040503050406030204" pitchFamily="18" charset="0"/>
                                </a:rPr>
                                <m:t>𝑗</m:t>
                              </m:r>
                            </m:sub>
                          </m:sSub>
                        </m:num>
                        <m:den>
                          <m:nary>
                            <m:naryPr>
                              <m:chr m:val="∑"/>
                              <m:supHide m:val="on"/>
                              <m:ctrlPr>
                                <a:rPr lang="en-US" sz="2400" b="0" i="1" smtClean="0">
                                  <a:latin typeface="Cambria Math" panose="02040503050406030204" pitchFamily="18" charset="0"/>
                                </a:rPr>
                              </m:ctrlPr>
                            </m:naryPr>
                            <m:sub>
                              <m:r>
                                <m:rPr>
                                  <m:brk m:alnAt="7"/>
                                </m:rP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𝑆</m:t>
                              </m:r>
                            </m:sub>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𝜋</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𝑞</m:t>
                                  </m:r>
                                </m:e>
                                <m:sub>
                                  <m:r>
                                    <a:rPr lang="en-US" sz="2400" b="0" i="1" smtClean="0">
                                      <a:latin typeface="Cambria Math" panose="02040503050406030204" pitchFamily="18" charset="0"/>
                                    </a:rPr>
                                    <m:t>𝑖</m:t>
                                  </m:r>
                                </m:sub>
                              </m:sSub>
                            </m:e>
                          </m:nary>
                        </m:den>
                      </m:f>
                    </m:oMath>
                  </m:oMathPara>
                </a14:m>
                <a:endParaRPr lang="en-US" sz="2400" b="0" i="1" dirty="0">
                  <a:latin typeface="Cambria Math" panose="02040503050406030204" pitchFamily="18" charset="0"/>
                </a:endParaRPr>
              </a:p>
              <a:p>
                <a:pPr marL="0" indent="0">
                  <a:buNone/>
                </a:pPr>
                <a:endParaRPr lang="en-US" sz="2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a:p>
                <a:pPr marL="0" indent="0">
                  <a:buNone/>
                </a:pPr>
                <a:endParaRPr lang="en-US" sz="2400" dirty="0"/>
              </a:p>
            </p:txBody>
          </p:sp>
        </mc:Choice>
        <mc:Fallback xmlns="">
          <p:sp>
            <p:nvSpPr>
              <p:cNvPr id="3" name="Content Placeholder 2">
                <a:extLst>
                  <a:ext uri="{FF2B5EF4-FFF2-40B4-BE49-F238E27FC236}">
                    <a16:creationId xmlns:a16="http://schemas.microsoft.com/office/drawing/2014/main" id="{0B95811A-3DA2-43A4-AC6D-EF0EF25744C2}"/>
                  </a:ext>
                </a:extLst>
              </p:cNvPr>
              <p:cNvSpPr>
                <a:spLocks noGrp="1" noRot="1" noChangeAspect="1" noMove="1" noResize="1" noEditPoints="1" noAdjustHandles="1" noChangeArrowheads="1" noChangeShapeType="1" noTextEdit="1"/>
              </p:cNvSpPr>
              <p:nvPr>
                <p:ph idx="1"/>
              </p:nvPr>
            </p:nvSpPr>
            <p:spPr>
              <a:xfrm>
                <a:off x="457200" y="1412875"/>
                <a:ext cx="8458200" cy="4683125"/>
              </a:xfrm>
              <a:blipFill>
                <a:blip r:embed="rId2"/>
                <a:stretch>
                  <a:fillRect l="-1081" t="-91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FAFC5B-80B3-4F7A-B8E0-C288AD091076}"/>
              </a:ext>
            </a:extLst>
          </p:cNvPr>
          <p:cNvSpPr>
            <a:spLocks noGrp="1"/>
          </p:cNvSpPr>
          <p:nvPr>
            <p:ph type="sldNum" sz="quarter" idx="12"/>
          </p:nvPr>
        </p:nvSpPr>
        <p:spPr/>
        <p:txBody>
          <a:bodyPr/>
          <a:lstStyle/>
          <a:p>
            <a:pPr>
              <a:defRPr/>
            </a:pPr>
            <a:fld id="{3BCC0716-7840-4BC7-AC05-8CE3FC928123}" type="slidenum">
              <a:rPr lang="en-US" altLang="en-US" smtClean="0"/>
              <a:pPr>
                <a:defRPr/>
              </a:pPr>
              <a:t>3</a:t>
            </a:fld>
            <a:endParaRPr lang="en-US" altLang="en-US"/>
          </a:p>
        </p:txBody>
      </p:sp>
      <p:sp>
        <p:nvSpPr>
          <p:cNvPr id="5" name="Footer Placeholder 4">
            <a:extLst>
              <a:ext uri="{FF2B5EF4-FFF2-40B4-BE49-F238E27FC236}">
                <a16:creationId xmlns:a16="http://schemas.microsoft.com/office/drawing/2014/main" id="{E982B061-DC22-488B-9954-E4183CAE10E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Tree>
    <p:extLst>
      <p:ext uri="{BB962C8B-B14F-4D97-AF65-F5344CB8AC3E}">
        <p14:creationId xmlns:p14="http://schemas.microsoft.com/office/powerpoint/2010/main" val="1155623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27DF0-0531-4720-B28A-A8C410696C9F}"/>
              </a:ext>
            </a:extLst>
          </p:cNvPr>
          <p:cNvSpPr>
            <a:spLocks noGrp="1"/>
          </p:cNvSpPr>
          <p:nvPr>
            <p:ph type="title"/>
          </p:nvPr>
        </p:nvSpPr>
        <p:spPr/>
        <p:txBody>
          <a:bodyPr/>
          <a:lstStyle/>
          <a:p>
            <a:r>
              <a:rPr lang="en-US" dirty="0"/>
              <a:t>Two Machine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D79A13-FB0F-428F-B8E3-EDA7364BA40A}"/>
                  </a:ext>
                </a:extLst>
              </p:cNvPr>
              <p:cNvSpPr>
                <a:spLocks noGrp="1"/>
              </p:cNvSpPr>
              <p:nvPr>
                <p:ph idx="1"/>
              </p:nvPr>
            </p:nvSpPr>
            <p:spPr/>
            <p:txBody>
              <a:bodyPr/>
              <a:lstStyle/>
              <a:p>
                <a:pPr marL="0" indent="0">
                  <a:buNone/>
                </a:pPr>
                <a:r>
                  <a:rPr lang="en-US" sz="2000" dirty="0">
                    <a:cs typeface="Calibri" panose="020F0502020204030204" pitchFamily="34" charset="0"/>
                  </a:rPr>
                  <a:t>Consider a machine shop that has two machines that are independent, identical, and can be up or down. If machine is up, it fails after an </a:t>
                </a:r>
                <a14:m>
                  <m:oMath xmlns:m="http://schemas.openxmlformats.org/officeDocument/2006/math">
                    <m:r>
                      <m:rPr>
                        <m:sty m:val="p"/>
                      </m:rPr>
                      <a:rPr lang="en-US" sz="2000" b="0" i="0" smtClean="0">
                        <a:latin typeface="Cambria Math" panose="02040503050406030204" pitchFamily="18" charset="0"/>
                        <a:cs typeface="Calibri" panose="020F0502020204030204" pitchFamily="34" charset="0"/>
                      </a:rPr>
                      <m:t>exp</m:t>
                    </m:r>
                    <m:r>
                      <a:rPr lang="en-US" sz="2000" b="0" i="1" smtClean="0">
                        <a:latin typeface="Cambria Math" panose="02040503050406030204" pitchFamily="18" charset="0"/>
                        <a:cs typeface="Calibri" panose="020F0502020204030204" pitchFamily="34" charset="0"/>
                      </a:rPr>
                      <m:t>(</m:t>
                    </m:r>
                    <m:r>
                      <a:rPr lang="en-US" sz="2000" b="0" i="1" smtClean="0">
                        <a:latin typeface="Cambria Math" panose="02040503050406030204" pitchFamily="18" charset="0"/>
                        <a:cs typeface="Calibri" panose="020F0502020204030204" pitchFamily="34" charset="0"/>
                      </a:rPr>
                      <m:t>𝜇</m:t>
                    </m:r>
                    <m:r>
                      <a:rPr lang="en-US" sz="2000" b="0" i="1" smtClean="0">
                        <a:latin typeface="Cambria Math" panose="02040503050406030204" pitchFamily="18" charset="0"/>
                        <a:cs typeface="Calibri" panose="020F0502020204030204" pitchFamily="34" charset="0"/>
                      </a:rPr>
                      <m:t>)</m:t>
                    </m:r>
                  </m:oMath>
                </a14:m>
                <a:r>
                  <a:rPr lang="en-US" sz="2000" dirty="0">
                    <a:cs typeface="Calibri" panose="020F0502020204030204" pitchFamily="34" charset="0"/>
                  </a:rPr>
                  <a:t> amount of time. If it is down, it is repaired in an </a:t>
                </a:r>
                <a14:m>
                  <m:oMath xmlns:m="http://schemas.openxmlformats.org/officeDocument/2006/math">
                    <m:r>
                      <m:rPr>
                        <m:sty m:val="p"/>
                      </m:rPr>
                      <a:rPr lang="en-US" sz="2000">
                        <a:latin typeface="Cambria Math" panose="02040503050406030204" pitchFamily="18" charset="0"/>
                        <a:cs typeface="Calibri" panose="020F0502020204030204" pitchFamily="34" charset="0"/>
                      </a:rPr>
                      <m:t>exp</m:t>
                    </m:r>
                    <m:r>
                      <a:rPr lang="en-US" sz="2000" i="1">
                        <a:latin typeface="Cambria Math" panose="02040503050406030204" pitchFamily="18" charset="0"/>
                        <a:cs typeface="Calibri" panose="020F0502020204030204" pitchFamily="34" charset="0"/>
                      </a:rPr>
                      <m:t>(</m:t>
                    </m:r>
                    <m:r>
                      <a:rPr lang="en-US" sz="2000" b="0" i="1" smtClean="0">
                        <a:latin typeface="Cambria Math" panose="02040503050406030204" pitchFamily="18" charset="0"/>
                        <a:cs typeface="Calibri" panose="020F0502020204030204" pitchFamily="34" charset="0"/>
                      </a:rPr>
                      <m:t>𝜆</m:t>
                    </m:r>
                    <m:r>
                      <a:rPr lang="en-US" sz="2000" i="1">
                        <a:latin typeface="Cambria Math" panose="02040503050406030204" pitchFamily="18" charset="0"/>
                        <a:cs typeface="Calibri" panose="020F0502020204030204" pitchFamily="34" charset="0"/>
                      </a:rPr>
                      <m:t>)</m:t>
                    </m:r>
                  </m:oMath>
                </a14:m>
                <a:r>
                  <a:rPr lang="en-US" sz="2000" dirty="0">
                    <a:cs typeface="Calibri" panose="020F0502020204030204" pitchFamily="34" charset="0"/>
                  </a:rPr>
                  <a:t> amount of time by dedicated repairman for each machine. The successive up and down times are </a:t>
                </a:r>
                <a:r>
                  <a:rPr lang="en-US" sz="2000" dirty="0" err="1">
                    <a:cs typeface="Calibri" panose="020F0502020204030204" pitchFamily="34" charset="0"/>
                  </a:rPr>
                  <a:t>iid</a:t>
                </a:r>
                <a:r>
                  <a:rPr lang="en-US" sz="2000" dirty="0">
                    <a:cs typeface="Calibri" panose="020F0502020204030204" pitchFamily="34" charset="0"/>
                  </a:rPr>
                  <a:t>. </a:t>
                </a:r>
              </a:p>
              <a:p>
                <a:pPr marL="0" indent="0">
                  <a:buNone/>
                </a:pPr>
                <a:endParaRPr lang="en-US" sz="2000" dirty="0">
                  <a:cs typeface="Calibri" panose="020F0502020204030204" pitchFamily="34" charset="0"/>
                </a:endParaRPr>
              </a:p>
              <a:p>
                <a:pPr marL="0" indent="0" algn="ctr">
                  <a:buNone/>
                </a:pPr>
                <a14:m>
                  <m:oMath xmlns:m="http://schemas.openxmlformats.org/officeDocument/2006/math">
                    <m:r>
                      <a:rPr lang="en-US" sz="2000" b="0" i="1" smtClean="0">
                        <a:latin typeface="Cambria Math" panose="02040503050406030204" pitchFamily="18" charset="0"/>
                        <a:cs typeface="Calibri" panose="020F0502020204030204" pitchFamily="34" charset="0"/>
                      </a:rPr>
                      <m:t>𝑄</m:t>
                    </m:r>
                    <m:r>
                      <a:rPr lang="en-US" sz="2000" b="0" i="1" smtClean="0">
                        <a:latin typeface="Cambria Math" panose="02040503050406030204" pitchFamily="18" charset="0"/>
                        <a:cs typeface="Calibri" panose="020F0502020204030204" pitchFamily="34" charset="0"/>
                      </a:rPr>
                      <m:t>=</m:t>
                    </m:r>
                    <m:d>
                      <m:dPr>
                        <m:begChr m:val="["/>
                        <m:endChr m:val="]"/>
                        <m:ctrlPr>
                          <a:rPr lang="en-US" sz="2000" b="0" i="1" smtClean="0">
                            <a:latin typeface="Cambria Math" panose="02040503050406030204" pitchFamily="18" charset="0"/>
                            <a:cs typeface="Calibri" panose="020F0502020204030204" pitchFamily="34" charset="0"/>
                          </a:rPr>
                        </m:ctrlPr>
                      </m:dPr>
                      <m:e>
                        <m:m>
                          <m:mPr>
                            <m:mcs>
                              <m:mc>
                                <m:mcPr>
                                  <m:count m:val="3"/>
                                  <m:mcJc m:val="center"/>
                                </m:mcPr>
                              </m:mc>
                            </m:mcs>
                            <m:ctrlPr>
                              <a:rPr lang="en-US" sz="2000" b="0" i="1" smtClean="0">
                                <a:latin typeface="Cambria Math" panose="02040503050406030204" pitchFamily="18" charset="0"/>
                                <a:cs typeface="Calibri" panose="020F0502020204030204" pitchFamily="34" charset="0"/>
                              </a:rPr>
                            </m:ctrlPr>
                          </m:mPr>
                          <m:mr>
                            <m:e>
                              <m:r>
                                <m:rPr>
                                  <m:brk m:alnAt="7"/>
                                </m:rPr>
                                <a:rPr lang="en-US" sz="2000" b="0" i="1" smtClean="0">
                                  <a:latin typeface="Cambria Math" panose="02040503050406030204" pitchFamily="18" charset="0"/>
                                  <a:cs typeface="Calibri" panose="020F0502020204030204" pitchFamily="34" charset="0"/>
                                </a:rPr>
                                <m:t>−</m:t>
                              </m:r>
                              <m:r>
                                <a:rPr lang="en-US" sz="2000" b="0" i="1" smtClean="0">
                                  <a:latin typeface="Cambria Math" panose="02040503050406030204" pitchFamily="18" charset="0"/>
                                  <a:cs typeface="Calibri" panose="020F0502020204030204" pitchFamily="34" charset="0"/>
                                </a:rPr>
                                <m:t>2</m:t>
                              </m:r>
                              <m:r>
                                <a:rPr lang="en-US" sz="2000" b="0" i="1" smtClean="0">
                                  <a:latin typeface="Cambria Math" panose="02040503050406030204" pitchFamily="18" charset="0"/>
                                  <a:cs typeface="Calibri" panose="020F0502020204030204" pitchFamily="34" charset="0"/>
                                </a:rPr>
                                <m:t>𝜆</m:t>
                              </m:r>
                            </m:e>
                            <m:e>
                              <m:r>
                                <a:rPr lang="en-US" sz="2000" b="0" i="1" smtClean="0">
                                  <a:latin typeface="Cambria Math" panose="02040503050406030204" pitchFamily="18" charset="0"/>
                                  <a:cs typeface="Calibri" panose="020F0502020204030204" pitchFamily="34" charset="0"/>
                                </a:rPr>
                                <m:t>2</m:t>
                              </m:r>
                              <m:r>
                                <a:rPr lang="en-US" sz="2000" b="0" i="1" smtClean="0">
                                  <a:latin typeface="Cambria Math" panose="02040503050406030204" pitchFamily="18" charset="0"/>
                                  <a:cs typeface="Calibri" panose="020F0502020204030204" pitchFamily="34" charset="0"/>
                                </a:rPr>
                                <m:t>𝜆</m:t>
                              </m:r>
                            </m:e>
                            <m:e>
                              <m:r>
                                <a:rPr lang="en-US" sz="2000" b="0" i="1" smtClean="0">
                                  <a:latin typeface="Cambria Math" panose="02040503050406030204" pitchFamily="18" charset="0"/>
                                  <a:cs typeface="Calibri" panose="020F0502020204030204" pitchFamily="34" charset="0"/>
                                </a:rPr>
                                <m:t>0</m:t>
                              </m:r>
                            </m:e>
                          </m:mr>
                          <m:mr>
                            <m:e>
                              <m:r>
                                <a:rPr lang="en-US" sz="2000" b="0" i="1" smtClean="0">
                                  <a:latin typeface="Cambria Math" panose="02040503050406030204" pitchFamily="18" charset="0"/>
                                  <a:cs typeface="Calibri" panose="020F0502020204030204" pitchFamily="34" charset="0"/>
                                </a:rPr>
                                <m:t>𝜇</m:t>
                              </m:r>
                            </m:e>
                            <m:e>
                              <m:r>
                                <a:rPr lang="en-US" sz="2000" b="0" i="1" smtClean="0">
                                  <a:latin typeface="Cambria Math" panose="02040503050406030204" pitchFamily="18" charset="0"/>
                                  <a:cs typeface="Calibri" panose="020F0502020204030204" pitchFamily="34" charset="0"/>
                                </a:rPr>
                                <m:t>−(</m:t>
                              </m:r>
                              <m:r>
                                <a:rPr lang="en-US" sz="2000" b="0" i="1" smtClean="0">
                                  <a:latin typeface="Cambria Math" panose="02040503050406030204" pitchFamily="18" charset="0"/>
                                  <a:cs typeface="Calibri" panose="020F0502020204030204" pitchFamily="34" charset="0"/>
                                </a:rPr>
                                <m:t>𝜇</m:t>
                              </m:r>
                              <m:r>
                                <a:rPr lang="en-US" sz="2000" b="0" i="1" smtClean="0">
                                  <a:latin typeface="Cambria Math" panose="02040503050406030204" pitchFamily="18" charset="0"/>
                                  <a:cs typeface="Calibri" panose="020F0502020204030204" pitchFamily="34" charset="0"/>
                                </a:rPr>
                                <m:t>+</m:t>
                              </m:r>
                              <m:r>
                                <a:rPr lang="en-US" sz="2000" b="0" i="1" smtClean="0">
                                  <a:latin typeface="Cambria Math" panose="02040503050406030204" pitchFamily="18" charset="0"/>
                                  <a:cs typeface="Calibri" panose="020F0502020204030204" pitchFamily="34" charset="0"/>
                                </a:rPr>
                                <m:t>𝜆</m:t>
                              </m:r>
                              <m:r>
                                <a:rPr lang="en-US" sz="2000" b="0" i="1" smtClean="0">
                                  <a:latin typeface="Cambria Math" panose="02040503050406030204" pitchFamily="18" charset="0"/>
                                  <a:cs typeface="Calibri" panose="020F0502020204030204" pitchFamily="34" charset="0"/>
                                </a:rPr>
                                <m:t>)</m:t>
                              </m:r>
                            </m:e>
                            <m:e>
                              <m:r>
                                <a:rPr lang="en-US" sz="2000" b="0" i="1" smtClean="0">
                                  <a:latin typeface="Cambria Math" panose="02040503050406030204" pitchFamily="18" charset="0"/>
                                  <a:cs typeface="Calibri" panose="020F0502020204030204" pitchFamily="34" charset="0"/>
                                </a:rPr>
                                <m:t>𝜆</m:t>
                              </m:r>
                            </m:e>
                          </m:mr>
                          <m:mr>
                            <m:e>
                              <m:r>
                                <a:rPr lang="en-US" sz="2000" b="0" i="1" smtClean="0">
                                  <a:latin typeface="Cambria Math" panose="02040503050406030204" pitchFamily="18" charset="0"/>
                                  <a:cs typeface="Calibri" panose="020F0502020204030204" pitchFamily="34" charset="0"/>
                                </a:rPr>
                                <m:t>0</m:t>
                              </m:r>
                            </m:e>
                            <m:e>
                              <m:r>
                                <a:rPr lang="en-US" sz="2000" b="0" i="1" smtClean="0">
                                  <a:latin typeface="Cambria Math" panose="02040503050406030204" pitchFamily="18" charset="0"/>
                                  <a:cs typeface="Calibri" panose="020F0502020204030204" pitchFamily="34" charset="0"/>
                                </a:rPr>
                                <m:t>2</m:t>
                              </m:r>
                              <m:r>
                                <a:rPr lang="en-US" sz="2000" b="0" i="1" smtClean="0">
                                  <a:latin typeface="Cambria Math" panose="02040503050406030204" pitchFamily="18" charset="0"/>
                                  <a:cs typeface="Calibri" panose="020F0502020204030204" pitchFamily="34" charset="0"/>
                                </a:rPr>
                                <m:t>𝜇</m:t>
                              </m:r>
                            </m:e>
                            <m:e>
                              <m:r>
                                <a:rPr lang="en-US" sz="2000" b="0" i="1" smtClean="0">
                                  <a:latin typeface="Cambria Math" panose="02040503050406030204" pitchFamily="18" charset="0"/>
                                  <a:cs typeface="Calibri" panose="020F0502020204030204" pitchFamily="34" charset="0"/>
                                </a:rPr>
                                <m:t>−2</m:t>
                              </m:r>
                              <m:r>
                                <a:rPr lang="en-US" sz="2000" b="0" i="1" smtClean="0">
                                  <a:latin typeface="Cambria Math" panose="02040503050406030204" pitchFamily="18" charset="0"/>
                                  <a:cs typeface="Calibri" panose="020F0502020204030204" pitchFamily="34" charset="0"/>
                                </a:rPr>
                                <m:t>𝜇</m:t>
                              </m:r>
                            </m:e>
                          </m:mr>
                        </m:m>
                      </m:e>
                    </m:d>
                  </m:oMath>
                </a14:m>
                <a:r>
                  <a:rPr lang="en-US" sz="2000" dirty="0">
                    <a:cs typeface="Calibri" panose="020F0502020204030204" pitchFamily="34" charset="0"/>
                  </a:rPr>
                  <a:t> </a:t>
                </a:r>
              </a:p>
              <a:p>
                <a:pPr marL="0" indent="0">
                  <a:buNone/>
                </a:pPr>
                <a:endParaRPr lang="en-US" sz="2000" dirty="0">
                  <a:cs typeface="Calibri" panose="020F0502020204030204" pitchFamily="34" charset="0"/>
                </a:endParaRPr>
              </a:p>
              <a:p>
                <a:pPr marL="0" indent="0">
                  <a:buNone/>
                </a:pPr>
                <a:r>
                  <a:rPr lang="en-US" sz="2000" dirty="0">
                    <a:cs typeface="Calibri" panose="020F0502020204030204" pitchFamily="34" charset="0"/>
                  </a:rPr>
                  <a:t>Find the limiting distribution</a:t>
                </a:r>
              </a:p>
            </p:txBody>
          </p:sp>
        </mc:Choice>
        <mc:Fallback xmlns="">
          <p:sp>
            <p:nvSpPr>
              <p:cNvPr id="3" name="Content Placeholder 2">
                <a:extLst>
                  <a:ext uri="{FF2B5EF4-FFF2-40B4-BE49-F238E27FC236}">
                    <a16:creationId xmlns:a16="http://schemas.microsoft.com/office/drawing/2014/main" id="{A3D79A13-FB0F-428F-B8E3-EDA7364BA40A}"/>
                  </a:ext>
                </a:extLst>
              </p:cNvPr>
              <p:cNvSpPr>
                <a:spLocks noGrp="1" noRot="1" noChangeAspect="1" noMove="1" noResize="1" noEditPoints="1" noAdjustHandles="1" noChangeArrowheads="1" noChangeShapeType="1" noTextEdit="1"/>
              </p:cNvSpPr>
              <p:nvPr>
                <p:ph idx="1"/>
              </p:nvPr>
            </p:nvSpPr>
            <p:spPr>
              <a:blipFill>
                <a:blip r:embed="rId2"/>
                <a:stretch>
                  <a:fillRect l="-741" t="-673" r="-140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03F355F-C222-427A-943C-FB4CB47587CE}"/>
              </a:ext>
            </a:extLst>
          </p:cNvPr>
          <p:cNvSpPr>
            <a:spLocks noGrp="1"/>
          </p:cNvSpPr>
          <p:nvPr>
            <p:ph type="sldNum" sz="quarter" idx="12"/>
          </p:nvPr>
        </p:nvSpPr>
        <p:spPr/>
        <p:txBody>
          <a:bodyPr/>
          <a:lstStyle/>
          <a:p>
            <a:pPr>
              <a:defRPr/>
            </a:pPr>
            <a:fld id="{3BCC0716-7840-4BC7-AC05-8CE3FC928123}" type="slidenum">
              <a:rPr lang="en-US" altLang="en-US" smtClean="0"/>
              <a:pPr>
                <a:defRPr/>
              </a:pPr>
              <a:t>4</a:t>
            </a:fld>
            <a:endParaRPr lang="en-US" altLang="en-US"/>
          </a:p>
        </p:txBody>
      </p:sp>
      <p:sp>
        <p:nvSpPr>
          <p:cNvPr id="5" name="Footer Placeholder 4">
            <a:extLst>
              <a:ext uri="{FF2B5EF4-FFF2-40B4-BE49-F238E27FC236}">
                <a16:creationId xmlns:a16="http://schemas.microsoft.com/office/drawing/2014/main" id="{DD2F7FD6-ED5C-4437-9DB6-2D5CD3D11BF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Tree>
    <p:extLst>
      <p:ext uri="{BB962C8B-B14F-4D97-AF65-F5344CB8AC3E}">
        <p14:creationId xmlns:p14="http://schemas.microsoft.com/office/powerpoint/2010/main" val="2779462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27DF0-0531-4720-B28A-A8C410696C9F}"/>
              </a:ext>
            </a:extLst>
          </p:cNvPr>
          <p:cNvSpPr>
            <a:spLocks noGrp="1"/>
          </p:cNvSpPr>
          <p:nvPr>
            <p:ph type="title"/>
          </p:nvPr>
        </p:nvSpPr>
        <p:spPr/>
        <p:txBody>
          <a:bodyPr/>
          <a:lstStyle/>
          <a:p>
            <a:r>
              <a:rPr lang="en-US" dirty="0"/>
              <a:t>Two Machine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D79A13-FB0F-428F-B8E3-EDA7364BA40A}"/>
                  </a:ext>
                </a:extLst>
              </p:cNvPr>
              <p:cNvSpPr>
                <a:spLocks noGrp="1"/>
              </p:cNvSpPr>
              <p:nvPr>
                <p:ph idx="1"/>
              </p:nvPr>
            </p:nvSpPr>
            <p:spPr>
              <a:xfrm>
                <a:off x="367926" y="3137125"/>
                <a:ext cx="8229600" cy="3017239"/>
              </a:xfrm>
            </p:spPr>
            <p:txBody>
              <a:bodyPr/>
              <a:lstStyle/>
              <a:p>
                <a:pPr marL="0" indent="0" algn="ctr">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cs typeface="Calibri" panose="020F0502020204030204" pitchFamily="34" charset="0"/>
                        </a:rPr>
                        <m:t>𝑄</m:t>
                      </m:r>
                      <m:r>
                        <a:rPr lang="en-US" sz="2000" b="0" i="1" smtClean="0">
                          <a:latin typeface="Cambria Math" panose="02040503050406030204" pitchFamily="18" charset="0"/>
                          <a:cs typeface="Calibri" panose="020F0502020204030204" pitchFamily="34" charset="0"/>
                        </a:rPr>
                        <m:t>=</m:t>
                      </m:r>
                      <m:d>
                        <m:dPr>
                          <m:begChr m:val="["/>
                          <m:endChr m:val="]"/>
                          <m:ctrlPr>
                            <a:rPr lang="en-US" sz="2000" b="0" i="1" smtClean="0">
                              <a:latin typeface="Cambria Math" panose="02040503050406030204" pitchFamily="18" charset="0"/>
                              <a:cs typeface="Calibri" panose="020F0502020204030204" pitchFamily="34" charset="0"/>
                            </a:rPr>
                          </m:ctrlPr>
                        </m:dPr>
                        <m:e>
                          <m:m>
                            <m:mPr>
                              <m:mcs>
                                <m:mc>
                                  <m:mcPr>
                                    <m:count m:val="3"/>
                                    <m:mcJc m:val="center"/>
                                  </m:mcPr>
                                </m:mc>
                              </m:mcs>
                              <m:ctrlPr>
                                <a:rPr lang="en-US" sz="2000" b="0" i="1" smtClean="0">
                                  <a:latin typeface="Cambria Math" panose="02040503050406030204" pitchFamily="18" charset="0"/>
                                  <a:cs typeface="Calibri" panose="020F0502020204030204" pitchFamily="34" charset="0"/>
                                </a:rPr>
                              </m:ctrlPr>
                            </m:mPr>
                            <m:mr>
                              <m:e>
                                <m:r>
                                  <m:rPr>
                                    <m:brk m:alnAt="7"/>
                                  </m:rPr>
                                  <a:rPr lang="en-US" sz="2000" b="0" i="1" smtClean="0">
                                    <a:latin typeface="Cambria Math" panose="02040503050406030204" pitchFamily="18" charset="0"/>
                                    <a:cs typeface="Calibri" panose="020F0502020204030204" pitchFamily="34" charset="0"/>
                                  </a:rPr>
                                  <m:t>−</m:t>
                                </m:r>
                                <m:r>
                                  <a:rPr lang="en-US" sz="2000" b="0" i="1" smtClean="0">
                                    <a:latin typeface="Cambria Math" panose="02040503050406030204" pitchFamily="18" charset="0"/>
                                    <a:cs typeface="Calibri" panose="020F0502020204030204" pitchFamily="34" charset="0"/>
                                  </a:rPr>
                                  <m:t>2</m:t>
                                </m:r>
                                <m:r>
                                  <a:rPr lang="en-US" sz="2000" b="0" i="1" smtClean="0">
                                    <a:latin typeface="Cambria Math" panose="02040503050406030204" pitchFamily="18" charset="0"/>
                                    <a:cs typeface="Calibri" panose="020F0502020204030204" pitchFamily="34" charset="0"/>
                                  </a:rPr>
                                  <m:t>𝜆</m:t>
                                </m:r>
                              </m:e>
                              <m:e>
                                <m:r>
                                  <a:rPr lang="en-US" sz="2000" b="0" i="1" smtClean="0">
                                    <a:latin typeface="Cambria Math" panose="02040503050406030204" pitchFamily="18" charset="0"/>
                                    <a:cs typeface="Calibri" panose="020F0502020204030204" pitchFamily="34" charset="0"/>
                                  </a:rPr>
                                  <m:t>2</m:t>
                                </m:r>
                                <m:r>
                                  <a:rPr lang="en-US" sz="2000" b="0" i="1" smtClean="0">
                                    <a:latin typeface="Cambria Math" panose="02040503050406030204" pitchFamily="18" charset="0"/>
                                    <a:cs typeface="Calibri" panose="020F0502020204030204" pitchFamily="34" charset="0"/>
                                  </a:rPr>
                                  <m:t>𝜆</m:t>
                                </m:r>
                              </m:e>
                              <m:e>
                                <m:r>
                                  <a:rPr lang="en-US" sz="2000" b="0" i="1" smtClean="0">
                                    <a:latin typeface="Cambria Math" panose="02040503050406030204" pitchFamily="18" charset="0"/>
                                    <a:cs typeface="Calibri" panose="020F0502020204030204" pitchFamily="34" charset="0"/>
                                  </a:rPr>
                                  <m:t>0</m:t>
                                </m:r>
                              </m:e>
                            </m:mr>
                            <m:mr>
                              <m:e>
                                <m:r>
                                  <a:rPr lang="en-US" sz="2000" b="0" i="1" smtClean="0">
                                    <a:latin typeface="Cambria Math" panose="02040503050406030204" pitchFamily="18" charset="0"/>
                                    <a:cs typeface="Calibri" panose="020F0502020204030204" pitchFamily="34" charset="0"/>
                                  </a:rPr>
                                  <m:t>𝜇</m:t>
                                </m:r>
                              </m:e>
                              <m:e>
                                <m:r>
                                  <a:rPr lang="en-US" sz="2000" b="0" i="1" smtClean="0">
                                    <a:latin typeface="Cambria Math" panose="02040503050406030204" pitchFamily="18" charset="0"/>
                                    <a:cs typeface="Calibri" panose="020F0502020204030204" pitchFamily="34" charset="0"/>
                                  </a:rPr>
                                  <m:t>−(</m:t>
                                </m:r>
                                <m:r>
                                  <a:rPr lang="en-US" sz="2000" b="0" i="1" smtClean="0">
                                    <a:latin typeface="Cambria Math" panose="02040503050406030204" pitchFamily="18" charset="0"/>
                                    <a:cs typeface="Calibri" panose="020F0502020204030204" pitchFamily="34" charset="0"/>
                                  </a:rPr>
                                  <m:t>𝜇</m:t>
                                </m:r>
                                <m:r>
                                  <a:rPr lang="en-US" sz="2000" b="0" i="1" smtClean="0">
                                    <a:latin typeface="Cambria Math" panose="02040503050406030204" pitchFamily="18" charset="0"/>
                                    <a:cs typeface="Calibri" panose="020F0502020204030204" pitchFamily="34" charset="0"/>
                                  </a:rPr>
                                  <m:t>+</m:t>
                                </m:r>
                                <m:r>
                                  <a:rPr lang="en-US" sz="2000" b="0" i="1" smtClean="0">
                                    <a:latin typeface="Cambria Math" panose="02040503050406030204" pitchFamily="18" charset="0"/>
                                    <a:cs typeface="Calibri" panose="020F0502020204030204" pitchFamily="34" charset="0"/>
                                  </a:rPr>
                                  <m:t>𝜆</m:t>
                                </m:r>
                                <m:r>
                                  <a:rPr lang="en-US" sz="2000" b="0" i="1" smtClean="0">
                                    <a:latin typeface="Cambria Math" panose="02040503050406030204" pitchFamily="18" charset="0"/>
                                    <a:cs typeface="Calibri" panose="020F0502020204030204" pitchFamily="34" charset="0"/>
                                  </a:rPr>
                                  <m:t>)</m:t>
                                </m:r>
                              </m:e>
                              <m:e>
                                <m:r>
                                  <a:rPr lang="en-US" sz="2000" b="0" i="1" smtClean="0">
                                    <a:latin typeface="Cambria Math" panose="02040503050406030204" pitchFamily="18" charset="0"/>
                                    <a:cs typeface="Calibri" panose="020F0502020204030204" pitchFamily="34" charset="0"/>
                                  </a:rPr>
                                  <m:t>𝜆</m:t>
                                </m:r>
                              </m:e>
                            </m:mr>
                            <m:mr>
                              <m:e>
                                <m:r>
                                  <a:rPr lang="en-US" sz="2000" b="0" i="1" smtClean="0">
                                    <a:latin typeface="Cambria Math" panose="02040503050406030204" pitchFamily="18" charset="0"/>
                                    <a:cs typeface="Calibri" panose="020F0502020204030204" pitchFamily="34" charset="0"/>
                                  </a:rPr>
                                  <m:t>0</m:t>
                                </m:r>
                              </m:e>
                              <m:e>
                                <m:r>
                                  <a:rPr lang="en-US" sz="2000" b="0" i="1" smtClean="0">
                                    <a:latin typeface="Cambria Math" panose="02040503050406030204" pitchFamily="18" charset="0"/>
                                    <a:cs typeface="Calibri" panose="020F0502020204030204" pitchFamily="34" charset="0"/>
                                  </a:rPr>
                                  <m:t>2</m:t>
                                </m:r>
                                <m:r>
                                  <a:rPr lang="en-US" sz="2000" b="0" i="1" smtClean="0">
                                    <a:latin typeface="Cambria Math" panose="02040503050406030204" pitchFamily="18" charset="0"/>
                                    <a:cs typeface="Calibri" panose="020F0502020204030204" pitchFamily="34" charset="0"/>
                                  </a:rPr>
                                  <m:t>𝜇</m:t>
                                </m:r>
                              </m:e>
                              <m:e>
                                <m:r>
                                  <a:rPr lang="en-US" sz="2000" b="0" i="1" smtClean="0">
                                    <a:latin typeface="Cambria Math" panose="02040503050406030204" pitchFamily="18" charset="0"/>
                                    <a:cs typeface="Calibri" panose="020F0502020204030204" pitchFamily="34" charset="0"/>
                                  </a:rPr>
                                  <m:t>−2</m:t>
                                </m:r>
                                <m:r>
                                  <a:rPr lang="en-US" sz="2000" b="0" i="1" smtClean="0">
                                    <a:latin typeface="Cambria Math" panose="02040503050406030204" pitchFamily="18" charset="0"/>
                                    <a:cs typeface="Calibri" panose="020F0502020204030204" pitchFamily="34" charset="0"/>
                                  </a:rPr>
                                  <m:t>𝜇</m:t>
                                </m:r>
                              </m:e>
                            </m:mr>
                          </m:m>
                        </m:e>
                      </m:d>
                    </m:oMath>
                  </m:oMathPara>
                </a14:m>
                <a:endParaRPr lang="en-US" sz="2000" b="0" dirty="0">
                  <a:cs typeface="Calibri" panose="020F0502020204030204" pitchFamily="34" charset="0"/>
                </a:endParaRPr>
              </a:p>
              <a:p>
                <a:pPr marL="0" indent="0" algn="ctr">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cs typeface="Calibri" panose="020F0502020204030204" pitchFamily="34" charset="0"/>
                        </a:rPr>
                        <m:t>𝑝𝑄</m:t>
                      </m:r>
                      <m:r>
                        <a:rPr lang="en-US" sz="2000" b="0" i="1" smtClean="0">
                          <a:latin typeface="Cambria Math" panose="02040503050406030204" pitchFamily="18" charset="0"/>
                          <a:cs typeface="Calibri" panose="020F0502020204030204" pitchFamily="34" charset="0"/>
                        </a:rPr>
                        <m:t>=0</m:t>
                      </m:r>
                    </m:oMath>
                  </m:oMathPara>
                </a14:m>
                <a:endParaRPr lang="en-US" sz="2000" b="0" dirty="0">
                  <a:cs typeface="Calibri" panose="020F0502020204030204" pitchFamily="34" charset="0"/>
                </a:endParaRPr>
              </a:p>
              <a:p>
                <a:pPr marL="0" indent="0" algn="ctr">
                  <a:buNone/>
                </a:pPr>
                <a:endParaRPr lang="en-US" sz="2000" dirty="0">
                  <a:cs typeface="Calibri" panose="020F0502020204030204" pitchFamily="34" charset="0"/>
                </a:endParaRPr>
              </a:p>
              <a:p>
                <a:pPr marL="0" indent="0" algn="ctr">
                  <a:buNone/>
                </a:pPr>
                <a:r>
                  <a:rPr lang="en-US" sz="2000" b="0" dirty="0">
                    <a:solidFill>
                      <a:srgbClr val="FF0000"/>
                    </a:solidFill>
                    <a:cs typeface="Calibri" panose="020F0502020204030204" pitchFamily="34" charset="0"/>
                  </a:rPr>
                  <a:t>Lets see </a:t>
                </a:r>
                <a:r>
                  <a:rPr lang="en-US" sz="2000" b="1" dirty="0">
                    <a:solidFill>
                      <a:srgbClr val="FF0000"/>
                    </a:solidFill>
                    <a:cs typeface="Calibri" panose="020F0502020204030204" pitchFamily="34" charset="0"/>
                  </a:rPr>
                  <a:t>Flow In = Flow Out</a:t>
                </a:r>
                <a:r>
                  <a:rPr lang="en-US" sz="2000" dirty="0">
                    <a:solidFill>
                      <a:srgbClr val="FF0000"/>
                    </a:solidFill>
                    <a:cs typeface="Calibri" panose="020F0502020204030204" pitchFamily="34" charset="0"/>
                  </a:rPr>
                  <a:t> for each state</a:t>
                </a:r>
              </a:p>
              <a:p>
                <a:pPr marL="0" indent="0">
                  <a:buNone/>
                </a:pPr>
                <a:r>
                  <a:rPr lang="en-US" sz="2000" b="1" dirty="0">
                    <a:solidFill>
                      <a:schemeClr val="tx1"/>
                    </a:solidFill>
                    <a:cs typeface="Calibri" panose="020F0502020204030204" pitchFamily="34" charset="0"/>
                  </a:rPr>
                  <a:t>State 0:</a:t>
                </a:r>
                <a:r>
                  <a:rPr lang="en-US" sz="2000" b="0" dirty="0">
                    <a:solidFill>
                      <a:schemeClr val="tx1"/>
                    </a:solidFill>
                    <a:cs typeface="Calibri" panose="020F0502020204030204" pitchFamily="34" charset="0"/>
                  </a:rPr>
                  <a:t> </a:t>
                </a:r>
                <a14:m>
                  <m:oMath xmlns:m="http://schemas.openxmlformats.org/officeDocument/2006/math">
                    <m:r>
                      <a:rPr lang="en-US" sz="2000" b="0" i="1" smtClean="0">
                        <a:solidFill>
                          <a:schemeClr val="tx1"/>
                        </a:solidFill>
                        <a:latin typeface="Cambria Math" panose="02040503050406030204" pitchFamily="18" charset="0"/>
                        <a:cs typeface="Calibri" panose="020F0502020204030204" pitchFamily="34" charset="0"/>
                      </a:rPr>
                      <m:t>𝜇</m:t>
                    </m:r>
                    <m:sSub>
                      <m:sSubPr>
                        <m:ctrlPr>
                          <a:rPr lang="en-US" sz="2000" b="0" i="1" smtClean="0">
                            <a:solidFill>
                              <a:schemeClr val="tx1"/>
                            </a:solidFill>
                            <a:latin typeface="Cambria Math" panose="02040503050406030204" pitchFamily="18" charset="0"/>
                            <a:cs typeface="Calibri" panose="020F0502020204030204" pitchFamily="34" charset="0"/>
                          </a:rPr>
                        </m:ctrlPr>
                      </m:sSubPr>
                      <m:e>
                        <m:r>
                          <a:rPr lang="en-US" sz="2000" b="0" i="1" smtClean="0">
                            <a:solidFill>
                              <a:schemeClr val="tx1"/>
                            </a:solidFill>
                            <a:latin typeface="Cambria Math" panose="02040503050406030204" pitchFamily="18" charset="0"/>
                            <a:cs typeface="Calibri" panose="020F0502020204030204" pitchFamily="34" charset="0"/>
                          </a:rPr>
                          <m:t>𝑝</m:t>
                        </m:r>
                      </m:e>
                      <m:sub>
                        <m:r>
                          <a:rPr lang="en-US" sz="2000" b="0" i="1" smtClean="0">
                            <a:solidFill>
                              <a:schemeClr val="tx1"/>
                            </a:solidFill>
                            <a:latin typeface="Cambria Math" panose="02040503050406030204" pitchFamily="18" charset="0"/>
                            <a:cs typeface="Calibri" panose="020F0502020204030204" pitchFamily="34" charset="0"/>
                          </a:rPr>
                          <m:t>1</m:t>
                        </m:r>
                      </m:sub>
                    </m:sSub>
                    <m:r>
                      <a:rPr lang="en-US" sz="2000" b="0" i="1" smtClean="0">
                        <a:solidFill>
                          <a:schemeClr val="tx1"/>
                        </a:solidFill>
                        <a:latin typeface="Cambria Math" panose="02040503050406030204" pitchFamily="18" charset="0"/>
                        <a:cs typeface="Calibri" panose="020F0502020204030204" pitchFamily="34" charset="0"/>
                      </a:rPr>
                      <m:t>=2</m:t>
                    </m:r>
                    <m:r>
                      <a:rPr lang="en-US" sz="2000" b="0" i="1" smtClean="0">
                        <a:solidFill>
                          <a:schemeClr val="tx1"/>
                        </a:solidFill>
                        <a:latin typeface="Cambria Math" panose="02040503050406030204" pitchFamily="18" charset="0"/>
                        <a:cs typeface="Calibri" panose="020F0502020204030204" pitchFamily="34" charset="0"/>
                      </a:rPr>
                      <m:t>𝜆</m:t>
                    </m:r>
                    <m:sSub>
                      <m:sSubPr>
                        <m:ctrlPr>
                          <a:rPr lang="en-US" sz="2000" b="0" i="1" smtClean="0">
                            <a:solidFill>
                              <a:schemeClr val="tx1"/>
                            </a:solidFill>
                            <a:latin typeface="Cambria Math" panose="02040503050406030204" pitchFamily="18" charset="0"/>
                            <a:cs typeface="Calibri" panose="020F0502020204030204" pitchFamily="34" charset="0"/>
                          </a:rPr>
                        </m:ctrlPr>
                      </m:sSubPr>
                      <m:e>
                        <m:r>
                          <a:rPr lang="en-US" sz="2000" b="0" i="1" smtClean="0">
                            <a:solidFill>
                              <a:schemeClr val="tx1"/>
                            </a:solidFill>
                            <a:latin typeface="Cambria Math" panose="02040503050406030204" pitchFamily="18" charset="0"/>
                            <a:cs typeface="Calibri" panose="020F0502020204030204" pitchFamily="34" charset="0"/>
                          </a:rPr>
                          <m:t>𝑝</m:t>
                        </m:r>
                      </m:e>
                      <m:sub>
                        <m:r>
                          <a:rPr lang="en-US" sz="2000" b="0" i="1" smtClean="0">
                            <a:solidFill>
                              <a:schemeClr val="tx1"/>
                            </a:solidFill>
                            <a:latin typeface="Cambria Math" panose="02040503050406030204" pitchFamily="18" charset="0"/>
                            <a:cs typeface="Calibri" panose="020F0502020204030204" pitchFamily="34" charset="0"/>
                          </a:rPr>
                          <m:t>0</m:t>
                        </m:r>
                      </m:sub>
                    </m:sSub>
                  </m:oMath>
                </a14:m>
                <a:endParaRPr lang="en-US" sz="2000" b="0" dirty="0">
                  <a:solidFill>
                    <a:srgbClr val="FF0000"/>
                  </a:solidFill>
                  <a:cs typeface="Calibri" panose="020F0502020204030204" pitchFamily="34" charset="0"/>
                </a:endParaRPr>
              </a:p>
              <a:p>
                <a:pPr marL="0" indent="0">
                  <a:buNone/>
                </a:pPr>
                <a:r>
                  <a:rPr lang="en-US" sz="2000" b="1" dirty="0">
                    <a:solidFill>
                      <a:schemeClr val="tx1"/>
                    </a:solidFill>
                    <a:cs typeface="Calibri" panose="020F0502020204030204" pitchFamily="34" charset="0"/>
                  </a:rPr>
                  <a:t>State 1:</a:t>
                </a:r>
                <a:r>
                  <a:rPr lang="en-US" sz="2000" dirty="0">
                    <a:solidFill>
                      <a:schemeClr val="tx1"/>
                    </a:solidFill>
                    <a:cs typeface="Calibri" panose="020F0502020204030204" pitchFamily="34" charset="0"/>
                  </a:rPr>
                  <a:t> </a:t>
                </a:r>
                <a14:m>
                  <m:oMath xmlns:m="http://schemas.openxmlformats.org/officeDocument/2006/math">
                    <m:r>
                      <a:rPr lang="en-US" sz="2000" b="0" i="1" smtClean="0">
                        <a:solidFill>
                          <a:schemeClr val="tx1"/>
                        </a:solidFill>
                        <a:latin typeface="Cambria Math" panose="02040503050406030204" pitchFamily="18" charset="0"/>
                        <a:cs typeface="Calibri" panose="020F0502020204030204" pitchFamily="34" charset="0"/>
                      </a:rPr>
                      <m:t>2</m:t>
                    </m:r>
                    <m:r>
                      <a:rPr lang="en-US" sz="2000" b="0" i="1" smtClean="0">
                        <a:solidFill>
                          <a:schemeClr val="tx1"/>
                        </a:solidFill>
                        <a:latin typeface="Cambria Math" panose="02040503050406030204" pitchFamily="18" charset="0"/>
                        <a:cs typeface="Calibri" panose="020F0502020204030204" pitchFamily="34" charset="0"/>
                      </a:rPr>
                      <m:t>𝜆</m:t>
                    </m:r>
                    <m:sSub>
                      <m:sSubPr>
                        <m:ctrlPr>
                          <a:rPr lang="en-US" sz="2000" b="0" i="1" smtClean="0">
                            <a:solidFill>
                              <a:schemeClr val="tx1"/>
                            </a:solidFill>
                            <a:latin typeface="Cambria Math" panose="02040503050406030204" pitchFamily="18" charset="0"/>
                            <a:cs typeface="Calibri" panose="020F0502020204030204" pitchFamily="34" charset="0"/>
                          </a:rPr>
                        </m:ctrlPr>
                      </m:sSubPr>
                      <m:e>
                        <m:r>
                          <a:rPr lang="en-US" sz="2000" b="0" i="1" smtClean="0">
                            <a:solidFill>
                              <a:schemeClr val="tx1"/>
                            </a:solidFill>
                            <a:latin typeface="Cambria Math" panose="02040503050406030204" pitchFamily="18" charset="0"/>
                            <a:cs typeface="Calibri" panose="020F0502020204030204" pitchFamily="34" charset="0"/>
                          </a:rPr>
                          <m:t>𝑝</m:t>
                        </m:r>
                      </m:e>
                      <m:sub>
                        <m:r>
                          <a:rPr lang="en-US" sz="2000" b="0" i="1" smtClean="0">
                            <a:solidFill>
                              <a:schemeClr val="tx1"/>
                            </a:solidFill>
                            <a:latin typeface="Cambria Math" panose="02040503050406030204" pitchFamily="18" charset="0"/>
                            <a:cs typeface="Calibri" panose="020F0502020204030204" pitchFamily="34" charset="0"/>
                          </a:rPr>
                          <m:t>0</m:t>
                        </m:r>
                      </m:sub>
                    </m:sSub>
                    <m:r>
                      <a:rPr lang="en-US" sz="2000" b="0" i="1" smtClean="0">
                        <a:solidFill>
                          <a:schemeClr val="tx1"/>
                        </a:solidFill>
                        <a:latin typeface="Cambria Math" panose="02040503050406030204" pitchFamily="18" charset="0"/>
                        <a:cs typeface="Calibri" panose="020F0502020204030204" pitchFamily="34" charset="0"/>
                      </a:rPr>
                      <m:t>+2</m:t>
                    </m:r>
                    <m:r>
                      <a:rPr lang="en-US" sz="2000" b="0" i="1" smtClean="0">
                        <a:solidFill>
                          <a:schemeClr val="tx1"/>
                        </a:solidFill>
                        <a:latin typeface="Cambria Math" panose="02040503050406030204" pitchFamily="18" charset="0"/>
                        <a:cs typeface="Calibri" panose="020F0502020204030204" pitchFamily="34" charset="0"/>
                      </a:rPr>
                      <m:t>𝜇</m:t>
                    </m:r>
                    <m:sSub>
                      <m:sSubPr>
                        <m:ctrlPr>
                          <a:rPr lang="en-US" sz="2000" b="0" i="1" smtClean="0">
                            <a:solidFill>
                              <a:schemeClr val="tx1"/>
                            </a:solidFill>
                            <a:latin typeface="Cambria Math" panose="02040503050406030204" pitchFamily="18" charset="0"/>
                            <a:cs typeface="Calibri" panose="020F0502020204030204" pitchFamily="34" charset="0"/>
                          </a:rPr>
                        </m:ctrlPr>
                      </m:sSubPr>
                      <m:e>
                        <m:r>
                          <a:rPr lang="en-US" sz="2000" b="0" i="1" smtClean="0">
                            <a:solidFill>
                              <a:schemeClr val="tx1"/>
                            </a:solidFill>
                            <a:latin typeface="Cambria Math" panose="02040503050406030204" pitchFamily="18" charset="0"/>
                            <a:cs typeface="Calibri" panose="020F0502020204030204" pitchFamily="34" charset="0"/>
                          </a:rPr>
                          <m:t>𝑝</m:t>
                        </m:r>
                      </m:e>
                      <m:sub>
                        <m:r>
                          <a:rPr lang="en-US" sz="2000" b="0" i="1" smtClean="0">
                            <a:solidFill>
                              <a:schemeClr val="tx1"/>
                            </a:solidFill>
                            <a:latin typeface="Cambria Math" panose="02040503050406030204" pitchFamily="18" charset="0"/>
                            <a:cs typeface="Calibri" panose="020F0502020204030204" pitchFamily="34" charset="0"/>
                          </a:rPr>
                          <m:t>2</m:t>
                        </m:r>
                      </m:sub>
                    </m:sSub>
                    <m:r>
                      <a:rPr lang="en-US" sz="2000" b="0" i="1" smtClean="0">
                        <a:solidFill>
                          <a:schemeClr val="tx1"/>
                        </a:solidFill>
                        <a:latin typeface="Cambria Math" panose="02040503050406030204" pitchFamily="18" charset="0"/>
                        <a:cs typeface="Calibri" panose="020F0502020204030204" pitchFamily="34" charset="0"/>
                      </a:rPr>
                      <m:t>=</m:t>
                    </m:r>
                    <m:d>
                      <m:dPr>
                        <m:ctrlPr>
                          <a:rPr lang="en-US" sz="2000" b="0" i="1" smtClean="0">
                            <a:solidFill>
                              <a:schemeClr val="tx1"/>
                            </a:solidFill>
                            <a:latin typeface="Cambria Math" panose="02040503050406030204" pitchFamily="18" charset="0"/>
                            <a:cs typeface="Calibri" panose="020F0502020204030204" pitchFamily="34" charset="0"/>
                          </a:rPr>
                        </m:ctrlPr>
                      </m:dPr>
                      <m:e>
                        <m:r>
                          <a:rPr lang="en-US" sz="2000" b="0" i="1" smtClean="0">
                            <a:solidFill>
                              <a:schemeClr val="tx1"/>
                            </a:solidFill>
                            <a:latin typeface="Cambria Math" panose="02040503050406030204" pitchFamily="18" charset="0"/>
                            <a:cs typeface="Calibri" panose="020F0502020204030204" pitchFamily="34" charset="0"/>
                          </a:rPr>
                          <m:t>𝜆</m:t>
                        </m:r>
                        <m:r>
                          <a:rPr lang="en-US" sz="2000" b="0" i="1" smtClean="0">
                            <a:solidFill>
                              <a:schemeClr val="tx1"/>
                            </a:solidFill>
                            <a:latin typeface="Cambria Math" panose="02040503050406030204" pitchFamily="18" charset="0"/>
                            <a:cs typeface="Calibri" panose="020F0502020204030204" pitchFamily="34" charset="0"/>
                          </a:rPr>
                          <m:t>+</m:t>
                        </m:r>
                        <m:r>
                          <a:rPr lang="en-US" sz="2000" b="0" i="1" smtClean="0">
                            <a:solidFill>
                              <a:schemeClr val="tx1"/>
                            </a:solidFill>
                            <a:latin typeface="Cambria Math" panose="02040503050406030204" pitchFamily="18" charset="0"/>
                            <a:cs typeface="Calibri" panose="020F0502020204030204" pitchFamily="34" charset="0"/>
                          </a:rPr>
                          <m:t>𝜇</m:t>
                        </m:r>
                      </m:e>
                    </m:d>
                    <m:sSub>
                      <m:sSubPr>
                        <m:ctrlPr>
                          <a:rPr lang="en-US" sz="2000" b="0" i="1" smtClean="0">
                            <a:solidFill>
                              <a:schemeClr val="tx1"/>
                            </a:solidFill>
                            <a:latin typeface="Cambria Math" panose="02040503050406030204" pitchFamily="18" charset="0"/>
                            <a:cs typeface="Calibri" panose="020F0502020204030204" pitchFamily="34" charset="0"/>
                          </a:rPr>
                        </m:ctrlPr>
                      </m:sSubPr>
                      <m:e>
                        <m:r>
                          <a:rPr lang="en-US" sz="2000" b="0" i="1" smtClean="0">
                            <a:solidFill>
                              <a:schemeClr val="tx1"/>
                            </a:solidFill>
                            <a:latin typeface="Cambria Math" panose="02040503050406030204" pitchFamily="18" charset="0"/>
                            <a:cs typeface="Calibri" panose="020F0502020204030204" pitchFamily="34" charset="0"/>
                          </a:rPr>
                          <m:t>𝑝</m:t>
                        </m:r>
                      </m:e>
                      <m:sub>
                        <m:r>
                          <a:rPr lang="en-US" sz="2000" b="0" i="1" smtClean="0">
                            <a:solidFill>
                              <a:schemeClr val="tx1"/>
                            </a:solidFill>
                            <a:latin typeface="Cambria Math" panose="02040503050406030204" pitchFamily="18" charset="0"/>
                            <a:cs typeface="Calibri" panose="020F0502020204030204" pitchFamily="34" charset="0"/>
                          </a:rPr>
                          <m:t>1</m:t>
                        </m:r>
                      </m:sub>
                    </m:sSub>
                  </m:oMath>
                </a14:m>
                <a:endParaRPr lang="en-US" sz="2000" b="0" dirty="0">
                  <a:solidFill>
                    <a:srgbClr val="FF0000"/>
                  </a:solidFill>
                  <a:cs typeface="Calibri" panose="020F0502020204030204" pitchFamily="34" charset="0"/>
                </a:endParaRPr>
              </a:p>
              <a:p>
                <a:pPr marL="0" indent="0" algn="ctr">
                  <a:buNone/>
                </a:pPr>
                <a:endParaRPr lang="en-US" sz="2000" dirty="0">
                  <a:cs typeface="Calibri" panose="020F0502020204030204" pitchFamily="34" charset="0"/>
                </a:endParaRPr>
              </a:p>
              <a:p>
                <a:pPr marL="0" indent="0" algn="ctr">
                  <a:buNone/>
                </a:pPr>
                <a:r>
                  <a:rPr lang="en-US" sz="2000" dirty="0">
                    <a:cs typeface="Calibri" panose="020F0502020204030204" pitchFamily="34" charset="0"/>
                  </a:rPr>
                  <a:t> </a:t>
                </a:r>
              </a:p>
              <a:p>
                <a:pPr marL="0" indent="0">
                  <a:buNone/>
                </a:pPr>
                <a:endParaRPr lang="en-US" sz="2000" dirty="0">
                  <a:cs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A3D79A13-FB0F-428F-B8E3-EDA7364BA40A}"/>
                  </a:ext>
                </a:extLst>
              </p:cNvPr>
              <p:cNvSpPr>
                <a:spLocks noGrp="1" noRot="1" noChangeAspect="1" noMove="1" noResize="1" noEditPoints="1" noAdjustHandles="1" noChangeArrowheads="1" noChangeShapeType="1" noTextEdit="1"/>
              </p:cNvSpPr>
              <p:nvPr>
                <p:ph idx="1"/>
              </p:nvPr>
            </p:nvSpPr>
            <p:spPr>
              <a:xfrm>
                <a:off x="367926" y="3137125"/>
                <a:ext cx="8229600" cy="3017239"/>
              </a:xfrm>
              <a:blipFill>
                <a:blip r:embed="rId2"/>
                <a:stretch>
                  <a:fillRect l="-74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03F355F-C222-427A-943C-FB4CB47587CE}"/>
              </a:ext>
            </a:extLst>
          </p:cNvPr>
          <p:cNvSpPr>
            <a:spLocks noGrp="1"/>
          </p:cNvSpPr>
          <p:nvPr>
            <p:ph type="sldNum" sz="quarter" idx="12"/>
          </p:nvPr>
        </p:nvSpPr>
        <p:spPr/>
        <p:txBody>
          <a:bodyPr/>
          <a:lstStyle/>
          <a:p>
            <a:pPr>
              <a:defRPr/>
            </a:pPr>
            <a:fld id="{3BCC0716-7840-4BC7-AC05-8CE3FC928123}" type="slidenum">
              <a:rPr lang="en-US" altLang="en-US" smtClean="0"/>
              <a:pPr>
                <a:defRPr/>
              </a:pPr>
              <a:t>5</a:t>
            </a:fld>
            <a:endParaRPr lang="en-US" altLang="en-US"/>
          </a:p>
        </p:txBody>
      </p:sp>
      <p:sp>
        <p:nvSpPr>
          <p:cNvPr id="5" name="Footer Placeholder 4">
            <a:extLst>
              <a:ext uri="{FF2B5EF4-FFF2-40B4-BE49-F238E27FC236}">
                <a16:creationId xmlns:a16="http://schemas.microsoft.com/office/drawing/2014/main" id="{DD2F7FD6-ED5C-4437-9DB6-2D5CD3D11BF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
        <p:nvSpPr>
          <p:cNvPr id="6" name="Oval 5">
            <a:extLst>
              <a:ext uri="{FF2B5EF4-FFF2-40B4-BE49-F238E27FC236}">
                <a16:creationId xmlns:a16="http://schemas.microsoft.com/office/drawing/2014/main" id="{0B6009D1-102D-4754-BFAC-E9552DE24DFF}"/>
              </a:ext>
            </a:extLst>
          </p:cNvPr>
          <p:cNvSpPr/>
          <p:nvPr/>
        </p:nvSpPr>
        <p:spPr bwMode="auto">
          <a:xfrm>
            <a:off x="2514600" y="1759622"/>
            <a:ext cx="609600" cy="609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0</a:t>
            </a:r>
          </a:p>
        </p:txBody>
      </p:sp>
      <p:sp>
        <p:nvSpPr>
          <p:cNvPr id="7" name="Oval 6">
            <a:extLst>
              <a:ext uri="{FF2B5EF4-FFF2-40B4-BE49-F238E27FC236}">
                <a16:creationId xmlns:a16="http://schemas.microsoft.com/office/drawing/2014/main" id="{525ADA90-E4EB-480A-96EA-53B908D05A6B}"/>
              </a:ext>
            </a:extLst>
          </p:cNvPr>
          <p:cNvSpPr/>
          <p:nvPr/>
        </p:nvSpPr>
        <p:spPr bwMode="auto">
          <a:xfrm>
            <a:off x="3962400" y="1761775"/>
            <a:ext cx="609600" cy="609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t>1</a:t>
            </a:r>
            <a:endParaRPr kumimoji="0" lang="en-US" sz="1800" b="0" i="0" u="none" strike="noStrike" cap="none" normalizeH="0" baseline="0" dirty="0">
              <a:ln>
                <a:noFill/>
              </a:ln>
              <a:solidFill>
                <a:schemeClr val="tx1"/>
              </a:solidFill>
              <a:effectLst/>
              <a:latin typeface="Arial" charset="0"/>
            </a:endParaRPr>
          </a:p>
        </p:txBody>
      </p:sp>
      <p:sp>
        <p:nvSpPr>
          <p:cNvPr id="8" name="Oval 7">
            <a:extLst>
              <a:ext uri="{FF2B5EF4-FFF2-40B4-BE49-F238E27FC236}">
                <a16:creationId xmlns:a16="http://schemas.microsoft.com/office/drawing/2014/main" id="{DA4CC0A0-E471-476F-B44C-C109184A8257}"/>
              </a:ext>
            </a:extLst>
          </p:cNvPr>
          <p:cNvSpPr/>
          <p:nvPr/>
        </p:nvSpPr>
        <p:spPr bwMode="auto">
          <a:xfrm>
            <a:off x="5410200" y="1759622"/>
            <a:ext cx="609600" cy="609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t>2</a:t>
            </a:r>
            <a:endParaRPr kumimoji="0" lang="en-US" sz="1800" b="0" i="0" u="none" strike="noStrike" cap="none" normalizeH="0" baseline="0" dirty="0">
              <a:ln>
                <a:noFill/>
              </a:ln>
              <a:solidFill>
                <a:schemeClr val="tx1"/>
              </a:solidFill>
              <a:effectLst/>
              <a:latin typeface="Arial" charset="0"/>
            </a:endParaRPr>
          </a:p>
        </p:txBody>
      </p:sp>
      <p:cxnSp>
        <p:nvCxnSpPr>
          <p:cNvPr id="10" name="Connector: Curved 9">
            <a:extLst>
              <a:ext uri="{FF2B5EF4-FFF2-40B4-BE49-F238E27FC236}">
                <a16:creationId xmlns:a16="http://schemas.microsoft.com/office/drawing/2014/main" id="{B4CDA425-1EAF-48BA-8E8F-4787D7B6126F}"/>
              </a:ext>
            </a:extLst>
          </p:cNvPr>
          <p:cNvCxnSpPr>
            <a:cxnSpLocks/>
            <a:stCxn id="6" idx="7"/>
            <a:endCxn id="7" idx="1"/>
          </p:cNvCxnSpPr>
          <p:nvPr/>
        </p:nvCxnSpPr>
        <p:spPr bwMode="auto">
          <a:xfrm rot="16200000" flipH="1">
            <a:off x="3542223" y="1341598"/>
            <a:ext cx="2153" cy="1016748"/>
          </a:xfrm>
          <a:prstGeom prst="curvedConnector3">
            <a:avLst>
              <a:gd name="adj1" fmla="val -14764236"/>
            </a:avLst>
          </a:prstGeom>
          <a:solidFill>
            <a:schemeClr val="accent1"/>
          </a:solidFill>
          <a:ln w="9525" cap="flat" cmpd="sng" algn="ctr">
            <a:solidFill>
              <a:schemeClr val="tx1"/>
            </a:solidFill>
            <a:prstDash val="solid"/>
            <a:round/>
            <a:headEnd type="none" w="med" len="med"/>
            <a:tailEnd type="triangle"/>
          </a:ln>
          <a:effectLst/>
        </p:spPr>
      </p:cxnSp>
      <p:cxnSp>
        <p:nvCxnSpPr>
          <p:cNvPr id="13" name="Connector: Curved 12">
            <a:extLst>
              <a:ext uri="{FF2B5EF4-FFF2-40B4-BE49-F238E27FC236}">
                <a16:creationId xmlns:a16="http://schemas.microsoft.com/office/drawing/2014/main" id="{3E5C91E0-200A-4C84-A9A1-2081DD59BC00}"/>
              </a:ext>
            </a:extLst>
          </p:cNvPr>
          <p:cNvCxnSpPr>
            <a:cxnSpLocks/>
            <a:stCxn id="7" idx="7"/>
            <a:endCxn id="8" idx="1"/>
          </p:cNvCxnSpPr>
          <p:nvPr/>
        </p:nvCxnSpPr>
        <p:spPr bwMode="auto">
          <a:xfrm rot="5400000" flipH="1" flipV="1">
            <a:off x="4990024" y="1341599"/>
            <a:ext cx="2153" cy="1016748"/>
          </a:xfrm>
          <a:prstGeom prst="curvedConnector3">
            <a:avLst>
              <a:gd name="adj1" fmla="val 14864236"/>
            </a:avLst>
          </a:prstGeom>
          <a:solidFill>
            <a:schemeClr val="accent1"/>
          </a:solidFill>
          <a:ln w="9525" cap="flat" cmpd="sng" algn="ctr">
            <a:solidFill>
              <a:schemeClr val="tx1"/>
            </a:solidFill>
            <a:prstDash val="solid"/>
            <a:round/>
            <a:headEnd type="none" w="med" len="med"/>
            <a:tailEnd type="triangle"/>
          </a:ln>
          <a:effectLst/>
        </p:spPr>
      </p:cxnSp>
      <p:cxnSp>
        <p:nvCxnSpPr>
          <p:cNvPr id="18" name="Connector: Curved 17">
            <a:extLst>
              <a:ext uri="{FF2B5EF4-FFF2-40B4-BE49-F238E27FC236}">
                <a16:creationId xmlns:a16="http://schemas.microsoft.com/office/drawing/2014/main" id="{B5F90DFC-92BA-4C81-B9D1-B5BEDA5F084E}"/>
              </a:ext>
            </a:extLst>
          </p:cNvPr>
          <p:cNvCxnSpPr>
            <a:stCxn id="8" idx="3"/>
            <a:endCxn id="7" idx="5"/>
          </p:cNvCxnSpPr>
          <p:nvPr/>
        </p:nvCxnSpPr>
        <p:spPr bwMode="auto">
          <a:xfrm rot="5400000">
            <a:off x="4990024" y="1772650"/>
            <a:ext cx="2153" cy="1016748"/>
          </a:xfrm>
          <a:prstGeom prst="curvedConnector3">
            <a:avLst>
              <a:gd name="adj1" fmla="val 14864236"/>
            </a:avLst>
          </a:prstGeom>
          <a:solidFill>
            <a:schemeClr val="accent1"/>
          </a:solidFill>
          <a:ln w="9525" cap="flat" cmpd="sng" algn="ctr">
            <a:solidFill>
              <a:schemeClr val="tx1"/>
            </a:solidFill>
            <a:prstDash val="solid"/>
            <a:round/>
            <a:headEnd type="none" w="med" len="med"/>
            <a:tailEnd type="triangle"/>
          </a:ln>
          <a:effectLst/>
        </p:spPr>
      </p:cxnSp>
      <p:cxnSp>
        <p:nvCxnSpPr>
          <p:cNvPr id="19" name="Connector: Curved 18">
            <a:extLst>
              <a:ext uri="{FF2B5EF4-FFF2-40B4-BE49-F238E27FC236}">
                <a16:creationId xmlns:a16="http://schemas.microsoft.com/office/drawing/2014/main" id="{A8B3D678-756A-46ED-A4D4-E78DBF4AD906}"/>
              </a:ext>
            </a:extLst>
          </p:cNvPr>
          <p:cNvCxnSpPr>
            <a:cxnSpLocks/>
            <a:stCxn id="7" idx="3"/>
            <a:endCxn id="6" idx="5"/>
          </p:cNvCxnSpPr>
          <p:nvPr/>
        </p:nvCxnSpPr>
        <p:spPr bwMode="auto">
          <a:xfrm rot="5400000" flipH="1">
            <a:off x="3542223" y="1772651"/>
            <a:ext cx="2153" cy="1016748"/>
          </a:xfrm>
          <a:prstGeom prst="curvedConnector3">
            <a:avLst>
              <a:gd name="adj1" fmla="val -14764236"/>
            </a:avLst>
          </a:prstGeom>
          <a:solidFill>
            <a:schemeClr val="accent1"/>
          </a:solidFill>
          <a:ln w="952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0484985F-5529-4733-930D-85BB9FC7B952}"/>
                  </a:ext>
                </a:extLst>
              </p:cNvPr>
              <p:cNvSpPr txBox="1"/>
              <p:nvPr/>
            </p:nvSpPr>
            <p:spPr>
              <a:xfrm>
                <a:off x="3385018" y="1174842"/>
                <a:ext cx="3165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𝜆</m:t>
                      </m:r>
                    </m:oMath>
                  </m:oMathPara>
                </a14:m>
                <a:endParaRPr lang="en-US" dirty="0"/>
              </a:p>
            </p:txBody>
          </p:sp>
        </mc:Choice>
        <mc:Fallback xmlns="">
          <p:sp>
            <p:nvSpPr>
              <p:cNvPr id="22" name="TextBox 21">
                <a:extLst>
                  <a:ext uri="{FF2B5EF4-FFF2-40B4-BE49-F238E27FC236}">
                    <a16:creationId xmlns:a16="http://schemas.microsoft.com/office/drawing/2014/main" id="{0484985F-5529-4733-930D-85BB9FC7B952}"/>
                  </a:ext>
                </a:extLst>
              </p:cNvPr>
              <p:cNvSpPr txBox="1">
                <a:spLocks noRot="1" noChangeAspect="1" noMove="1" noResize="1" noEditPoints="1" noAdjustHandles="1" noChangeArrowheads="1" noChangeShapeType="1" noTextEdit="1"/>
              </p:cNvSpPr>
              <p:nvPr/>
            </p:nvSpPr>
            <p:spPr>
              <a:xfrm>
                <a:off x="3385018" y="1174842"/>
                <a:ext cx="316561" cy="276999"/>
              </a:xfrm>
              <a:prstGeom prst="rect">
                <a:avLst/>
              </a:prstGeom>
              <a:blipFill>
                <a:blip r:embed="rId3"/>
                <a:stretch>
                  <a:fillRect l="-17308" r="-15385"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75F94C48-85C2-4EA7-B66C-4C74559F14F0}"/>
                  </a:ext>
                </a:extLst>
              </p:cNvPr>
              <p:cNvSpPr txBox="1"/>
              <p:nvPr/>
            </p:nvSpPr>
            <p:spPr>
              <a:xfrm>
                <a:off x="4832819" y="1143000"/>
                <a:ext cx="1883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𝜆</m:t>
                      </m:r>
                    </m:oMath>
                  </m:oMathPara>
                </a14:m>
                <a:endParaRPr lang="en-US" dirty="0"/>
              </a:p>
            </p:txBody>
          </p:sp>
        </mc:Choice>
        <mc:Fallback xmlns="">
          <p:sp>
            <p:nvSpPr>
              <p:cNvPr id="23" name="TextBox 22">
                <a:extLst>
                  <a:ext uri="{FF2B5EF4-FFF2-40B4-BE49-F238E27FC236}">
                    <a16:creationId xmlns:a16="http://schemas.microsoft.com/office/drawing/2014/main" id="{75F94C48-85C2-4EA7-B66C-4C74559F14F0}"/>
                  </a:ext>
                </a:extLst>
              </p:cNvPr>
              <p:cNvSpPr txBox="1">
                <a:spLocks noRot="1" noChangeAspect="1" noMove="1" noResize="1" noEditPoints="1" noAdjustHandles="1" noChangeArrowheads="1" noChangeShapeType="1" noTextEdit="1"/>
              </p:cNvSpPr>
              <p:nvPr/>
            </p:nvSpPr>
            <p:spPr>
              <a:xfrm>
                <a:off x="4832819" y="1143000"/>
                <a:ext cx="188320" cy="276999"/>
              </a:xfrm>
              <a:prstGeom prst="rect">
                <a:avLst/>
              </a:prstGeom>
              <a:blipFill>
                <a:blip r:embed="rId4"/>
                <a:stretch>
                  <a:fillRect l="-29032" r="-25806"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79F409D7-B713-4C9D-BFB7-66D435A262D9}"/>
                  </a:ext>
                </a:extLst>
              </p:cNvPr>
              <p:cNvSpPr txBox="1"/>
              <p:nvPr/>
            </p:nvSpPr>
            <p:spPr>
              <a:xfrm>
                <a:off x="4956831" y="2643005"/>
                <a:ext cx="32521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𝜇</m:t>
                      </m:r>
                    </m:oMath>
                  </m:oMathPara>
                </a14:m>
                <a:endParaRPr lang="en-US" dirty="0"/>
              </a:p>
            </p:txBody>
          </p:sp>
        </mc:Choice>
        <mc:Fallback xmlns="">
          <p:sp>
            <p:nvSpPr>
              <p:cNvPr id="24" name="TextBox 23">
                <a:extLst>
                  <a:ext uri="{FF2B5EF4-FFF2-40B4-BE49-F238E27FC236}">
                    <a16:creationId xmlns:a16="http://schemas.microsoft.com/office/drawing/2014/main" id="{79F409D7-B713-4C9D-BFB7-66D435A262D9}"/>
                  </a:ext>
                </a:extLst>
              </p:cNvPr>
              <p:cNvSpPr txBox="1">
                <a:spLocks noRot="1" noChangeAspect="1" noMove="1" noResize="1" noEditPoints="1" noAdjustHandles="1" noChangeArrowheads="1" noChangeShapeType="1" noTextEdit="1"/>
              </p:cNvSpPr>
              <p:nvPr/>
            </p:nvSpPr>
            <p:spPr>
              <a:xfrm>
                <a:off x="4956831" y="2643005"/>
                <a:ext cx="325217" cy="276999"/>
              </a:xfrm>
              <a:prstGeom prst="rect">
                <a:avLst/>
              </a:prstGeom>
              <a:blipFill>
                <a:blip r:embed="rId5"/>
                <a:stretch>
                  <a:fillRect l="-22642" r="-20755"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C5B000FF-1BB0-4A43-849A-3145F0892CFE}"/>
                  </a:ext>
                </a:extLst>
              </p:cNvPr>
              <p:cNvSpPr txBox="1"/>
              <p:nvPr/>
            </p:nvSpPr>
            <p:spPr>
              <a:xfrm>
                <a:off x="3485557" y="2663927"/>
                <a:ext cx="1969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𝜇</m:t>
                      </m:r>
                    </m:oMath>
                  </m:oMathPara>
                </a14:m>
                <a:endParaRPr lang="en-US" dirty="0"/>
              </a:p>
            </p:txBody>
          </p:sp>
        </mc:Choice>
        <mc:Fallback xmlns="">
          <p:sp>
            <p:nvSpPr>
              <p:cNvPr id="25" name="TextBox 24">
                <a:extLst>
                  <a:ext uri="{FF2B5EF4-FFF2-40B4-BE49-F238E27FC236}">
                    <a16:creationId xmlns:a16="http://schemas.microsoft.com/office/drawing/2014/main" id="{C5B000FF-1BB0-4A43-849A-3145F0892CFE}"/>
                  </a:ext>
                </a:extLst>
              </p:cNvPr>
              <p:cNvSpPr txBox="1">
                <a:spLocks noRot="1" noChangeAspect="1" noMove="1" noResize="1" noEditPoints="1" noAdjustHandles="1" noChangeArrowheads="1" noChangeShapeType="1" noTextEdit="1"/>
              </p:cNvSpPr>
              <p:nvPr/>
            </p:nvSpPr>
            <p:spPr>
              <a:xfrm>
                <a:off x="3485557" y="2663927"/>
                <a:ext cx="196977" cy="276999"/>
              </a:xfrm>
              <a:prstGeom prst="rect">
                <a:avLst/>
              </a:prstGeom>
              <a:blipFill>
                <a:blip r:embed="rId6"/>
                <a:stretch>
                  <a:fillRect l="-28125" r="-21875" b="-24444"/>
                </a:stretch>
              </a:blipFill>
            </p:spPr>
            <p:txBody>
              <a:bodyPr/>
              <a:lstStyle/>
              <a:p>
                <a:r>
                  <a:rPr lang="en-US">
                    <a:noFill/>
                  </a:rPr>
                  <a:t> </a:t>
                </a:r>
              </a:p>
            </p:txBody>
          </p:sp>
        </mc:Fallback>
      </mc:AlternateContent>
    </p:spTree>
    <p:extLst>
      <p:ext uri="{BB962C8B-B14F-4D97-AF65-F5344CB8AC3E}">
        <p14:creationId xmlns:p14="http://schemas.microsoft.com/office/powerpoint/2010/main" val="230730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27DF0-0531-4720-B28A-A8C410696C9F}"/>
              </a:ext>
            </a:extLst>
          </p:cNvPr>
          <p:cNvSpPr>
            <a:spLocks noGrp="1"/>
          </p:cNvSpPr>
          <p:nvPr>
            <p:ph type="title"/>
          </p:nvPr>
        </p:nvSpPr>
        <p:spPr/>
        <p:txBody>
          <a:bodyPr/>
          <a:lstStyle/>
          <a:p>
            <a:r>
              <a:rPr lang="en-US" dirty="0"/>
              <a:t>Birth Death Process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D79A13-FB0F-428F-B8E3-EDA7364BA40A}"/>
                  </a:ext>
                </a:extLst>
              </p:cNvPr>
              <p:cNvSpPr>
                <a:spLocks noGrp="1"/>
              </p:cNvSpPr>
              <p:nvPr>
                <p:ph idx="1"/>
              </p:nvPr>
            </p:nvSpPr>
            <p:spPr>
              <a:xfrm>
                <a:off x="457200" y="1600200"/>
                <a:ext cx="8458200" cy="4530725"/>
              </a:xfrm>
            </p:spPr>
            <p:txBody>
              <a:bodyPr/>
              <a:lstStyle/>
              <a:p>
                <a:pPr marL="0" indent="0">
                  <a:buNone/>
                </a:pPr>
                <a:r>
                  <a:rPr lang="en-US" sz="2000" dirty="0">
                    <a:cs typeface="Calibri" panose="020F0502020204030204" pitchFamily="34" charset="0"/>
                  </a:rPr>
                  <a:t>Lets Draw the state diagram</a:t>
                </a:r>
              </a:p>
              <a:p>
                <a:pPr marL="0" indent="0">
                  <a:buNone/>
                </a:pPr>
                <a:endParaRPr lang="en-US" sz="2000" dirty="0">
                  <a:cs typeface="Calibri" panose="020F0502020204030204" pitchFamily="34" charset="0"/>
                </a:endParaRPr>
              </a:p>
              <a:p>
                <a:pPr marL="0" indent="0">
                  <a:buNone/>
                </a:pPr>
                <a:endParaRPr lang="en-US" sz="2000" dirty="0">
                  <a:cs typeface="Calibri" panose="020F0502020204030204" pitchFamily="34" charset="0"/>
                </a:endParaRPr>
              </a:p>
              <a:p>
                <a:pPr marL="0" indent="0">
                  <a:buNone/>
                </a:pPr>
                <a:r>
                  <a:rPr lang="en-US" sz="2000" dirty="0">
                    <a:cs typeface="Calibri" panose="020F0502020204030204" pitchFamily="34" charset="0"/>
                  </a:rPr>
                  <a:t>                                                                                …..</a:t>
                </a:r>
              </a:p>
              <a:p>
                <a:pPr marL="0" indent="0">
                  <a:buNone/>
                </a:pPr>
                <a:endParaRPr lang="en-US" sz="2000" dirty="0">
                  <a:cs typeface="Calibri" panose="020F0502020204030204" pitchFamily="34" charset="0"/>
                </a:endParaRPr>
              </a:p>
              <a:p>
                <a:pPr marL="0" indent="0">
                  <a:buNone/>
                </a:pPr>
                <a:endParaRPr lang="en-US" sz="2000" dirty="0">
                  <a:cs typeface="Calibri" panose="020F0502020204030204" pitchFamily="34" charset="0"/>
                </a:endParaRPr>
              </a:p>
              <a:p>
                <a:pPr marL="0" indent="0">
                  <a:buNone/>
                </a:pPr>
                <a:r>
                  <a:rPr lang="en-US" sz="2000" dirty="0">
                    <a:cs typeface="Calibri" panose="020F0502020204030204" pitchFamily="34" charset="0"/>
                  </a:rPr>
                  <a:t>How can we write the steady state equations by looking into the diagram?</a:t>
                </a:r>
              </a:p>
              <a:p>
                <a:pPr marL="0" indent="0">
                  <a:buNone/>
                </a:pPr>
                <a:endParaRPr lang="en-US" sz="2000" dirty="0">
                  <a:cs typeface="Calibri" panose="020F0502020204030204" pitchFamily="34" charset="0"/>
                </a:endParaRPr>
              </a:p>
              <a:p>
                <a:pPr marL="0" indent="0">
                  <a:buNone/>
                </a:pPr>
                <a:r>
                  <a:rPr lang="en-US" sz="2000" dirty="0">
                    <a:cs typeface="Calibri" panose="020F0502020204030204" pitchFamily="34" charset="0"/>
                  </a:rPr>
                  <a:t>State 0: </a:t>
                </a:r>
                <a14:m>
                  <m:oMath xmlns:m="http://schemas.openxmlformats.org/officeDocument/2006/math">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𝜆</m:t>
                        </m:r>
                      </m:e>
                      <m:sub>
                        <m:r>
                          <a:rPr lang="en-US" sz="2000" b="0" i="1" smtClean="0">
                            <a:latin typeface="Cambria Math" panose="02040503050406030204" pitchFamily="18" charset="0"/>
                            <a:cs typeface="Calibri" panose="020F0502020204030204" pitchFamily="34" charset="0"/>
                          </a:rPr>
                          <m:t>1</m:t>
                        </m:r>
                      </m:sub>
                    </m:sSub>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𝑝</m:t>
                        </m:r>
                      </m:e>
                      <m:sub>
                        <m:r>
                          <a:rPr lang="en-US" sz="2000" b="0" i="1" smtClean="0">
                            <a:latin typeface="Cambria Math" panose="02040503050406030204" pitchFamily="18" charset="0"/>
                            <a:cs typeface="Calibri" panose="020F0502020204030204" pitchFamily="34" charset="0"/>
                          </a:rPr>
                          <m:t>0</m:t>
                        </m:r>
                      </m:sub>
                    </m:sSub>
                    <m:r>
                      <a:rPr lang="en-US" sz="2000" b="0" i="1" smtClean="0">
                        <a:latin typeface="Cambria Math" panose="02040503050406030204" pitchFamily="18" charset="0"/>
                        <a:cs typeface="Calibri" panose="020F0502020204030204" pitchFamily="34" charset="0"/>
                      </a:rPr>
                      <m:t>=</m:t>
                    </m:r>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𝜇</m:t>
                        </m:r>
                      </m:e>
                      <m:sub>
                        <m:r>
                          <a:rPr lang="en-US" sz="2000" b="0" i="1" smtClean="0">
                            <a:latin typeface="Cambria Math" panose="02040503050406030204" pitchFamily="18" charset="0"/>
                            <a:cs typeface="Calibri" panose="020F0502020204030204" pitchFamily="34" charset="0"/>
                          </a:rPr>
                          <m:t>1</m:t>
                        </m:r>
                      </m:sub>
                    </m:sSub>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𝑝</m:t>
                        </m:r>
                      </m:e>
                      <m:sub>
                        <m:r>
                          <a:rPr lang="en-US" sz="2000" b="0" i="1" smtClean="0">
                            <a:latin typeface="Cambria Math" panose="02040503050406030204" pitchFamily="18" charset="0"/>
                            <a:cs typeface="Calibri" panose="020F0502020204030204" pitchFamily="34" charset="0"/>
                          </a:rPr>
                          <m:t>1</m:t>
                        </m:r>
                      </m:sub>
                    </m:sSub>
                  </m:oMath>
                </a14:m>
                <a:endParaRPr lang="en-US" sz="2000" b="0" dirty="0">
                  <a:cs typeface="Calibri" panose="020F0502020204030204" pitchFamily="34" charset="0"/>
                </a:endParaRPr>
              </a:p>
              <a:p>
                <a:pPr marL="0" indent="0">
                  <a:buNone/>
                </a:pPr>
                <a:r>
                  <a:rPr lang="en-US" sz="2000" dirty="0">
                    <a:cs typeface="Calibri" panose="020F0502020204030204" pitchFamily="34" charset="0"/>
                  </a:rPr>
                  <a:t>State 1:  Your Turn</a:t>
                </a:r>
              </a:p>
              <a:p>
                <a:pPr marL="0" indent="0">
                  <a:buNone/>
                </a:pPr>
                <a:r>
                  <a:rPr lang="en-US" sz="2000" dirty="0">
                    <a:cs typeface="Calibri" panose="020F0502020204030204" pitchFamily="34" charset="0"/>
                  </a:rPr>
                  <a:t>State 2: </a:t>
                </a:r>
                <a14:m>
                  <m:oMath xmlns:m="http://schemas.openxmlformats.org/officeDocument/2006/math">
                    <m:d>
                      <m:dPr>
                        <m:ctrlPr>
                          <a:rPr lang="en-US" sz="2000" b="0" i="1" smtClean="0">
                            <a:latin typeface="Cambria Math" panose="02040503050406030204" pitchFamily="18" charset="0"/>
                            <a:cs typeface="Calibri" panose="020F0502020204030204" pitchFamily="34" charset="0"/>
                          </a:rPr>
                        </m:ctrlPr>
                      </m:dPr>
                      <m:e>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𝜆</m:t>
                            </m:r>
                          </m:e>
                          <m:sub>
                            <m:r>
                              <a:rPr lang="en-US" sz="2000" b="0" i="1" smtClean="0">
                                <a:latin typeface="Cambria Math" panose="02040503050406030204" pitchFamily="18" charset="0"/>
                                <a:cs typeface="Calibri" panose="020F0502020204030204" pitchFamily="34" charset="0"/>
                              </a:rPr>
                              <m:t>3</m:t>
                            </m:r>
                          </m:sub>
                        </m:sSub>
                        <m:r>
                          <a:rPr lang="en-US" sz="2000" b="0" i="1" smtClean="0">
                            <a:latin typeface="Cambria Math" panose="02040503050406030204" pitchFamily="18" charset="0"/>
                            <a:cs typeface="Calibri" panose="020F0502020204030204" pitchFamily="34" charset="0"/>
                          </a:rPr>
                          <m:t>+</m:t>
                        </m:r>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𝜇</m:t>
                            </m:r>
                          </m:e>
                          <m:sub>
                            <m:r>
                              <a:rPr lang="en-US" sz="2000" b="0" i="1" smtClean="0">
                                <a:latin typeface="Cambria Math" panose="02040503050406030204" pitchFamily="18" charset="0"/>
                                <a:cs typeface="Calibri" panose="020F0502020204030204" pitchFamily="34" charset="0"/>
                              </a:rPr>
                              <m:t>2</m:t>
                            </m:r>
                          </m:sub>
                        </m:sSub>
                      </m:e>
                    </m:d>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𝑝</m:t>
                        </m:r>
                      </m:e>
                      <m:sub>
                        <m:r>
                          <a:rPr lang="en-US" sz="2000" b="0" i="1" smtClean="0">
                            <a:latin typeface="Cambria Math" panose="02040503050406030204" pitchFamily="18" charset="0"/>
                            <a:cs typeface="Calibri" panose="020F0502020204030204" pitchFamily="34" charset="0"/>
                          </a:rPr>
                          <m:t>2</m:t>
                        </m:r>
                      </m:sub>
                    </m:sSub>
                    <m:r>
                      <a:rPr lang="en-US" sz="2000" b="0" i="1" smtClean="0">
                        <a:latin typeface="Cambria Math" panose="02040503050406030204" pitchFamily="18" charset="0"/>
                        <a:cs typeface="Calibri" panose="020F0502020204030204" pitchFamily="34" charset="0"/>
                      </a:rPr>
                      <m:t>=</m:t>
                    </m:r>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𝜆</m:t>
                        </m:r>
                      </m:e>
                      <m:sub>
                        <m:r>
                          <a:rPr lang="en-US" sz="2000" b="0" i="1" smtClean="0">
                            <a:latin typeface="Cambria Math" panose="02040503050406030204" pitchFamily="18" charset="0"/>
                            <a:cs typeface="Calibri" panose="020F0502020204030204" pitchFamily="34" charset="0"/>
                          </a:rPr>
                          <m:t>2</m:t>
                        </m:r>
                      </m:sub>
                    </m:sSub>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𝑝</m:t>
                        </m:r>
                      </m:e>
                      <m:sub>
                        <m:r>
                          <a:rPr lang="en-US" sz="2000" b="0" i="1" smtClean="0">
                            <a:latin typeface="Cambria Math" panose="02040503050406030204" pitchFamily="18" charset="0"/>
                            <a:cs typeface="Calibri" panose="020F0502020204030204" pitchFamily="34" charset="0"/>
                          </a:rPr>
                          <m:t>1</m:t>
                        </m:r>
                      </m:sub>
                    </m:sSub>
                    <m:r>
                      <a:rPr lang="en-US" sz="2000" b="0" i="1" smtClean="0">
                        <a:latin typeface="Cambria Math" panose="02040503050406030204" pitchFamily="18" charset="0"/>
                        <a:cs typeface="Calibri" panose="020F0502020204030204" pitchFamily="34" charset="0"/>
                      </a:rPr>
                      <m:t>+</m:t>
                    </m:r>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𝜇</m:t>
                        </m:r>
                      </m:e>
                      <m:sub>
                        <m:r>
                          <a:rPr lang="en-US" sz="2000" b="0" i="1" smtClean="0">
                            <a:latin typeface="Cambria Math" panose="02040503050406030204" pitchFamily="18" charset="0"/>
                            <a:cs typeface="Calibri" panose="020F0502020204030204" pitchFamily="34" charset="0"/>
                          </a:rPr>
                          <m:t>3</m:t>
                        </m:r>
                      </m:sub>
                    </m:sSub>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𝑝</m:t>
                        </m:r>
                      </m:e>
                      <m:sub>
                        <m:r>
                          <a:rPr lang="en-US" sz="2000" b="0" i="1" smtClean="0">
                            <a:latin typeface="Cambria Math" panose="02040503050406030204" pitchFamily="18" charset="0"/>
                            <a:cs typeface="Calibri" panose="020F0502020204030204" pitchFamily="34" charset="0"/>
                          </a:rPr>
                          <m:t>3</m:t>
                        </m:r>
                      </m:sub>
                    </m:sSub>
                  </m:oMath>
                </a14:m>
                <a:endParaRPr lang="en-US" sz="2000" dirty="0">
                  <a:cs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A3D79A13-FB0F-428F-B8E3-EDA7364BA40A}"/>
                  </a:ext>
                </a:extLst>
              </p:cNvPr>
              <p:cNvSpPr>
                <a:spLocks noGrp="1" noRot="1" noChangeAspect="1" noMove="1" noResize="1" noEditPoints="1" noAdjustHandles="1" noChangeArrowheads="1" noChangeShapeType="1" noTextEdit="1"/>
              </p:cNvSpPr>
              <p:nvPr>
                <p:ph idx="1"/>
              </p:nvPr>
            </p:nvSpPr>
            <p:spPr>
              <a:xfrm>
                <a:off x="457200" y="1600200"/>
                <a:ext cx="8458200" cy="4530725"/>
              </a:xfrm>
              <a:blipFill>
                <a:blip r:embed="rId2"/>
                <a:stretch>
                  <a:fillRect l="-720" t="-673" r="-6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03F355F-C222-427A-943C-FB4CB47587CE}"/>
              </a:ext>
            </a:extLst>
          </p:cNvPr>
          <p:cNvSpPr>
            <a:spLocks noGrp="1"/>
          </p:cNvSpPr>
          <p:nvPr>
            <p:ph type="sldNum" sz="quarter" idx="12"/>
          </p:nvPr>
        </p:nvSpPr>
        <p:spPr/>
        <p:txBody>
          <a:bodyPr/>
          <a:lstStyle/>
          <a:p>
            <a:pPr>
              <a:defRPr/>
            </a:pPr>
            <a:fld id="{3BCC0716-7840-4BC7-AC05-8CE3FC928123}" type="slidenum">
              <a:rPr lang="en-US" altLang="en-US" smtClean="0"/>
              <a:pPr>
                <a:defRPr/>
              </a:pPr>
              <a:t>6</a:t>
            </a:fld>
            <a:endParaRPr lang="en-US" altLang="en-US"/>
          </a:p>
        </p:txBody>
      </p:sp>
      <p:sp>
        <p:nvSpPr>
          <p:cNvPr id="5" name="Footer Placeholder 4">
            <a:extLst>
              <a:ext uri="{FF2B5EF4-FFF2-40B4-BE49-F238E27FC236}">
                <a16:creationId xmlns:a16="http://schemas.microsoft.com/office/drawing/2014/main" id="{DD2F7FD6-ED5C-4437-9DB6-2D5CD3D11BF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grpSp>
        <p:nvGrpSpPr>
          <p:cNvPr id="22" name="Group 21">
            <a:extLst>
              <a:ext uri="{FF2B5EF4-FFF2-40B4-BE49-F238E27FC236}">
                <a16:creationId xmlns:a16="http://schemas.microsoft.com/office/drawing/2014/main" id="{F1528F48-9F19-4542-AB95-0CD0F0B4C33E}"/>
              </a:ext>
            </a:extLst>
          </p:cNvPr>
          <p:cNvGrpSpPr/>
          <p:nvPr/>
        </p:nvGrpSpPr>
        <p:grpSpPr>
          <a:xfrm>
            <a:off x="2514600" y="1957847"/>
            <a:ext cx="4374261" cy="1882610"/>
            <a:chOff x="2514600" y="1957847"/>
            <a:chExt cx="4374261" cy="1882610"/>
          </a:xfrm>
        </p:grpSpPr>
        <p:sp>
          <p:nvSpPr>
            <p:cNvPr id="6" name="Oval 5">
              <a:extLst>
                <a:ext uri="{FF2B5EF4-FFF2-40B4-BE49-F238E27FC236}">
                  <a16:creationId xmlns:a16="http://schemas.microsoft.com/office/drawing/2014/main" id="{B220C772-939F-4B90-82C6-5FD2323E3A39}"/>
                </a:ext>
              </a:extLst>
            </p:cNvPr>
            <p:cNvSpPr/>
            <p:nvPr/>
          </p:nvSpPr>
          <p:spPr bwMode="auto">
            <a:xfrm>
              <a:off x="2514600" y="2590800"/>
              <a:ext cx="609600" cy="609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0</a:t>
              </a:r>
            </a:p>
          </p:txBody>
        </p:sp>
        <p:sp>
          <p:nvSpPr>
            <p:cNvPr id="7" name="Oval 6">
              <a:extLst>
                <a:ext uri="{FF2B5EF4-FFF2-40B4-BE49-F238E27FC236}">
                  <a16:creationId xmlns:a16="http://schemas.microsoft.com/office/drawing/2014/main" id="{1E24D68E-0FE1-49BF-B6D5-842FF79E6ACE}"/>
                </a:ext>
              </a:extLst>
            </p:cNvPr>
            <p:cNvSpPr/>
            <p:nvPr/>
          </p:nvSpPr>
          <p:spPr bwMode="auto">
            <a:xfrm>
              <a:off x="3962400" y="2592953"/>
              <a:ext cx="609600" cy="609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t>1</a:t>
              </a:r>
              <a:endParaRPr kumimoji="0" lang="en-US" sz="1800" b="0" i="0" u="none" strike="noStrike" cap="none" normalizeH="0" baseline="0" dirty="0">
                <a:ln>
                  <a:noFill/>
                </a:ln>
                <a:solidFill>
                  <a:schemeClr val="tx1"/>
                </a:solidFill>
                <a:effectLst/>
                <a:latin typeface="Arial" charset="0"/>
              </a:endParaRPr>
            </a:p>
          </p:txBody>
        </p:sp>
        <p:sp>
          <p:nvSpPr>
            <p:cNvPr id="8" name="Oval 7">
              <a:extLst>
                <a:ext uri="{FF2B5EF4-FFF2-40B4-BE49-F238E27FC236}">
                  <a16:creationId xmlns:a16="http://schemas.microsoft.com/office/drawing/2014/main" id="{B21BB394-8B82-4AD4-BF5C-D691CDC9CBF2}"/>
                </a:ext>
              </a:extLst>
            </p:cNvPr>
            <p:cNvSpPr/>
            <p:nvPr/>
          </p:nvSpPr>
          <p:spPr bwMode="auto">
            <a:xfrm>
              <a:off x="5410200" y="2590800"/>
              <a:ext cx="609600" cy="609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t>2</a:t>
              </a:r>
              <a:endParaRPr kumimoji="0" lang="en-US" sz="1800" b="0" i="0" u="none" strike="noStrike" cap="none" normalizeH="0" baseline="0" dirty="0">
                <a:ln>
                  <a:noFill/>
                </a:ln>
                <a:solidFill>
                  <a:schemeClr val="tx1"/>
                </a:solidFill>
                <a:effectLst/>
                <a:latin typeface="Arial" charset="0"/>
              </a:endParaRPr>
            </a:p>
          </p:txBody>
        </p:sp>
        <p:cxnSp>
          <p:nvCxnSpPr>
            <p:cNvPr id="9" name="Connector: Curved 8">
              <a:extLst>
                <a:ext uri="{FF2B5EF4-FFF2-40B4-BE49-F238E27FC236}">
                  <a16:creationId xmlns:a16="http://schemas.microsoft.com/office/drawing/2014/main" id="{7D061C4A-36AF-4AF5-AF35-A2ED06F50AD7}"/>
                </a:ext>
              </a:extLst>
            </p:cNvPr>
            <p:cNvCxnSpPr>
              <a:cxnSpLocks/>
              <a:stCxn id="6" idx="7"/>
              <a:endCxn id="7" idx="1"/>
            </p:cNvCxnSpPr>
            <p:nvPr/>
          </p:nvCxnSpPr>
          <p:spPr bwMode="auto">
            <a:xfrm rot="16200000" flipH="1">
              <a:off x="3542223" y="2172776"/>
              <a:ext cx="2153" cy="1016748"/>
            </a:xfrm>
            <a:prstGeom prst="curvedConnector3">
              <a:avLst>
                <a:gd name="adj1" fmla="val -14764236"/>
              </a:avLst>
            </a:prstGeom>
            <a:solidFill>
              <a:schemeClr val="accent1"/>
            </a:solidFill>
            <a:ln w="9525" cap="flat" cmpd="sng" algn="ctr">
              <a:solidFill>
                <a:schemeClr val="tx1"/>
              </a:solidFill>
              <a:prstDash val="solid"/>
              <a:round/>
              <a:headEnd type="none" w="med" len="med"/>
              <a:tailEnd type="triangle"/>
            </a:ln>
            <a:effectLst/>
          </p:spPr>
        </p:cxnSp>
        <p:cxnSp>
          <p:nvCxnSpPr>
            <p:cNvPr id="10" name="Connector: Curved 9">
              <a:extLst>
                <a:ext uri="{FF2B5EF4-FFF2-40B4-BE49-F238E27FC236}">
                  <a16:creationId xmlns:a16="http://schemas.microsoft.com/office/drawing/2014/main" id="{6DD82FFB-9320-41E0-9153-CF0AC8F0B066}"/>
                </a:ext>
              </a:extLst>
            </p:cNvPr>
            <p:cNvCxnSpPr>
              <a:cxnSpLocks/>
              <a:stCxn id="7" idx="7"/>
              <a:endCxn id="8" idx="1"/>
            </p:cNvCxnSpPr>
            <p:nvPr/>
          </p:nvCxnSpPr>
          <p:spPr bwMode="auto">
            <a:xfrm rot="5400000" flipH="1" flipV="1">
              <a:off x="4990024" y="2172777"/>
              <a:ext cx="2153" cy="1016748"/>
            </a:xfrm>
            <a:prstGeom prst="curvedConnector3">
              <a:avLst>
                <a:gd name="adj1" fmla="val 14864236"/>
              </a:avLst>
            </a:prstGeom>
            <a:solidFill>
              <a:schemeClr val="accent1"/>
            </a:solidFill>
            <a:ln w="9525" cap="flat" cmpd="sng" algn="ctr">
              <a:solidFill>
                <a:schemeClr val="tx1"/>
              </a:solidFill>
              <a:prstDash val="solid"/>
              <a:round/>
              <a:headEnd type="none" w="med" len="med"/>
              <a:tailEnd type="triangle"/>
            </a:ln>
            <a:effectLst/>
          </p:spPr>
        </p:cxnSp>
        <p:cxnSp>
          <p:nvCxnSpPr>
            <p:cNvPr id="11" name="Connector: Curved 10">
              <a:extLst>
                <a:ext uri="{FF2B5EF4-FFF2-40B4-BE49-F238E27FC236}">
                  <a16:creationId xmlns:a16="http://schemas.microsoft.com/office/drawing/2014/main" id="{F903DF63-6F04-4583-A7EE-004D2FE1A6E9}"/>
                </a:ext>
              </a:extLst>
            </p:cNvPr>
            <p:cNvCxnSpPr>
              <a:stCxn id="8" idx="3"/>
              <a:endCxn id="7" idx="5"/>
            </p:cNvCxnSpPr>
            <p:nvPr/>
          </p:nvCxnSpPr>
          <p:spPr bwMode="auto">
            <a:xfrm rot="5400000">
              <a:off x="4990024" y="2603828"/>
              <a:ext cx="2153" cy="1016748"/>
            </a:xfrm>
            <a:prstGeom prst="curvedConnector3">
              <a:avLst>
                <a:gd name="adj1" fmla="val 14864236"/>
              </a:avLst>
            </a:prstGeom>
            <a:solidFill>
              <a:schemeClr val="accent1"/>
            </a:solidFill>
            <a:ln w="9525" cap="flat" cmpd="sng" algn="ctr">
              <a:solidFill>
                <a:schemeClr val="tx1"/>
              </a:solidFill>
              <a:prstDash val="solid"/>
              <a:round/>
              <a:headEnd type="none" w="med" len="med"/>
              <a:tailEnd type="triangle"/>
            </a:ln>
            <a:effectLst/>
          </p:spPr>
        </p:cxnSp>
        <p:cxnSp>
          <p:nvCxnSpPr>
            <p:cNvPr id="12" name="Connector: Curved 11">
              <a:extLst>
                <a:ext uri="{FF2B5EF4-FFF2-40B4-BE49-F238E27FC236}">
                  <a16:creationId xmlns:a16="http://schemas.microsoft.com/office/drawing/2014/main" id="{3A60AFE4-10D0-4636-959E-F3AE221B72D9}"/>
                </a:ext>
              </a:extLst>
            </p:cNvPr>
            <p:cNvCxnSpPr>
              <a:cxnSpLocks/>
              <a:stCxn id="7" idx="3"/>
              <a:endCxn id="6" idx="5"/>
            </p:cNvCxnSpPr>
            <p:nvPr/>
          </p:nvCxnSpPr>
          <p:spPr bwMode="auto">
            <a:xfrm rot="5400000" flipH="1">
              <a:off x="3542223" y="2603829"/>
              <a:ext cx="2153" cy="1016748"/>
            </a:xfrm>
            <a:prstGeom prst="curvedConnector3">
              <a:avLst>
                <a:gd name="adj1" fmla="val -14764236"/>
              </a:avLst>
            </a:prstGeom>
            <a:solidFill>
              <a:schemeClr val="accent1"/>
            </a:solidFill>
            <a:ln w="952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4B5D203-9646-4E23-B6FE-E140072A1E78}"/>
                    </a:ext>
                  </a:extLst>
                </p:cNvPr>
                <p:cNvSpPr txBox="1"/>
                <p:nvPr/>
              </p:nvSpPr>
              <p:spPr>
                <a:xfrm>
                  <a:off x="3385018" y="2006020"/>
                  <a:ext cx="2863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1</m:t>
                            </m:r>
                          </m:sub>
                        </m:sSub>
                      </m:oMath>
                    </m:oMathPara>
                  </a14:m>
                  <a:endParaRPr lang="en-US" dirty="0"/>
                </a:p>
              </p:txBody>
            </p:sp>
          </mc:Choice>
          <mc:Fallback xmlns="">
            <p:sp>
              <p:nvSpPr>
                <p:cNvPr id="13" name="TextBox 12">
                  <a:extLst>
                    <a:ext uri="{FF2B5EF4-FFF2-40B4-BE49-F238E27FC236}">
                      <a16:creationId xmlns:a16="http://schemas.microsoft.com/office/drawing/2014/main" id="{E4B5D203-9646-4E23-B6FE-E140072A1E78}"/>
                    </a:ext>
                  </a:extLst>
                </p:cNvPr>
                <p:cNvSpPr txBox="1">
                  <a:spLocks noRot="1" noChangeAspect="1" noMove="1" noResize="1" noEditPoints="1" noAdjustHandles="1" noChangeArrowheads="1" noChangeShapeType="1" noTextEdit="1"/>
                </p:cNvSpPr>
                <p:nvPr/>
              </p:nvSpPr>
              <p:spPr>
                <a:xfrm>
                  <a:off x="3385018" y="2006020"/>
                  <a:ext cx="286360" cy="276999"/>
                </a:xfrm>
                <a:prstGeom prst="rect">
                  <a:avLst/>
                </a:prstGeom>
                <a:blipFill>
                  <a:blip r:embed="rId3"/>
                  <a:stretch>
                    <a:fillRect l="-19149" r="-6383"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AF41347-9859-44DF-809B-7E8E045FB5F0}"/>
                    </a:ext>
                  </a:extLst>
                </p:cNvPr>
                <p:cNvSpPr txBox="1"/>
                <p:nvPr/>
              </p:nvSpPr>
              <p:spPr>
                <a:xfrm>
                  <a:off x="4832819" y="1974178"/>
                  <a:ext cx="29168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2</m:t>
                            </m:r>
                          </m:sub>
                        </m:sSub>
                      </m:oMath>
                    </m:oMathPara>
                  </a14:m>
                  <a:endParaRPr lang="en-US" dirty="0"/>
                </a:p>
              </p:txBody>
            </p:sp>
          </mc:Choice>
          <mc:Fallback xmlns="">
            <p:sp>
              <p:nvSpPr>
                <p:cNvPr id="14" name="TextBox 13">
                  <a:extLst>
                    <a:ext uri="{FF2B5EF4-FFF2-40B4-BE49-F238E27FC236}">
                      <a16:creationId xmlns:a16="http://schemas.microsoft.com/office/drawing/2014/main" id="{6AF41347-9859-44DF-809B-7E8E045FB5F0}"/>
                    </a:ext>
                  </a:extLst>
                </p:cNvPr>
                <p:cNvSpPr txBox="1">
                  <a:spLocks noRot="1" noChangeAspect="1" noMove="1" noResize="1" noEditPoints="1" noAdjustHandles="1" noChangeArrowheads="1" noChangeShapeType="1" noTextEdit="1"/>
                </p:cNvSpPr>
                <p:nvPr/>
              </p:nvSpPr>
              <p:spPr>
                <a:xfrm>
                  <a:off x="4832819" y="1974178"/>
                  <a:ext cx="291682" cy="276999"/>
                </a:xfrm>
                <a:prstGeom prst="rect">
                  <a:avLst/>
                </a:prstGeom>
                <a:blipFill>
                  <a:blip r:embed="rId4"/>
                  <a:stretch>
                    <a:fillRect l="-18750" r="-4167"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DDE609C-DDE4-4D27-865D-D71B26EA7C7B}"/>
                    </a:ext>
                  </a:extLst>
                </p:cNvPr>
                <p:cNvSpPr txBox="1"/>
                <p:nvPr/>
              </p:nvSpPr>
              <p:spPr>
                <a:xfrm>
                  <a:off x="4956831" y="3474183"/>
                  <a:ext cx="2980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2</m:t>
                            </m:r>
                          </m:sub>
                        </m:sSub>
                      </m:oMath>
                    </m:oMathPara>
                  </a14:m>
                  <a:endParaRPr lang="en-US" dirty="0"/>
                </a:p>
              </p:txBody>
            </p:sp>
          </mc:Choice>
          <mc:Fallback xmlns="">
            <p:sp>
              <p:nvSpPr>
                <p:cNvPr id="15" name="TextBox 14">
                  <a:extLst>
                    <a:ext uri="{FF2B5EF4-FFF2-40B4-BE49-F238E27FC236}">
                      <a16:creationId xmlns:a16="http://schemas.microsoft.com/office/drawing/2014/main" id="{3DDE609C-DDE4-4D27-865D-D71B26EA7C7B}"/>
                    </a:ext>
                  </a:extLst>
                </p:cNvPr>
                <p:cNvSpPr txBox="1">
                  <a:spLocks noRot="1" noChangeAspect="1" noMove="1" noResize="1" noEditPoints="1" noAdjustHandles="1" noChangeArrowheads="1" noChangeShapeType="1" noTextEdit="1"/>
                </p:cNvSpPr>
                <p:nvPr/>
              </p:nvSpPr>
              <p:spPr>
                <a:xfrm>
                  <a:off x="4956831" y="3474183"/>
                  <a:ext cx="298095" cy="276999"/>
                </a:xfrm>
                <a:prstGeom prst="rect">
                  <a:avLst/>
                </a:prstGeom>
                <a:blipFill>
                  <a:blip r:embed="rId5"/>
                  <a:stretch>
                    <a:fillRect l="-16327" r="-6122" b="-244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0B88042-123B-4486-B659-0FAA7661909A}"/>
                    </a:ext>
                  </a:extLst>
                </p:cNvPr>
                <p:cNvSpPr txBox="1"/>
                <p:nvPr/>
              </p:nvSpPr>
              <p:spPr>
                <a:xfrm>
                  <a:off x="3485557" y="3495105"/>
                  <a:ext cx="2927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1</m:t>
                            </m:r>
                          </m:sub>
                        </m:sSub>
                      </m:oMath>
                    </m:oMathPara>
                  </a14:m>
                  <a:endParaRPr lang="en-US" dirty="0"/>
                </a:p>
              </p:txBody>
            </p:sp>
          </mc:Choice>
          <mc:Fallback xmlns="">
            <p:sp>
              <p:nvSpPr>
                <p:cNvPr id="16" name="TextBox 15">
                  <a:extLst>
                    <a:ext uri="{FF2B5EF4-FFF2-40B4-BE49-F238E27FC236}">
                      <a16:creationId xmlns:a16="http://schemas.microsoft.com/office/drawing/2014/main" id="{A0B88042-123B-4486-B659-0FAA7661909A}"/>
                    </a:ext>
                  </a:extLst>
                </p:cNvPr>
                <p:cNvSpPr txBox="1">
                  <a:spLocks noRot="1" noChangeAspect="1" noMove="1" noResize="1" noEditPoints="1" noAdjustHandles="1" noChangeArrowheads="1" noChangeShapeType="1" noTextEdit="1"/>
                </p:cNvSpPr>
                <p:nvPr/>
              </p:nvSpPr>
              <p:spPr>
                <a:xfrm>
                  <a:off x="3485557" y="3495105"/>
                  <a:ext cx="292772" cy="276999"/>
                </a:xfrm>
                <a:prstGeom prst="rect">
                  <a:avLst/>
                </a:prstGeom>
                <a:blipFill>
                  <a:blip r:embed="rId6"/>
                  <a:stretch>
                    <a:fillRect l="-18750" r="-4167" b="-23913"/>
                  </a:stretch>
                </a:blipFill>
              </p:spPr>
              <p:txBody>
                <a:bodyPr/>
                <a:lstStyle/>
                <a:p>
                  <a:r>
                    <a:rPr lang="en-US">
                      <a:noFill/>
                    </a:rPr>
                    <a:t> </a:t>
                  </a:r>
                </a:p>
              </p:txBody>
            </p:sp>
          </mc:Fallback>
        </mc:AlternateContent>
        <p:cxnSp>
          <p:nvCxnSpPr>
            <p:cNvPr id="17" name="Connector: Curved 16">
              <a:extLst>
                <a:ext uri="{FF2B5EF4-FFF2-40B4-BE49-F238E27FC236}">
                  <a16:creationId xmlns:a16="http://schemas.microsoft.com/office/drawing/2014/main" id="{11493347-F42C-43DC-8EF0-E97D75BC8016}"/>
                </a:ext>
              </a:extLst>
            </p:cNvPr>
            <p:cNvCxnSpPr>
              <a:cxnSpLocks/>
            </p:cNvCxnSpPr>
            <p:nvPr/>
          </p:nvCxnSpPr>
          <p:spPr bwMode="auto">
            <a:xfrm rot="5400000" flipH="1" flipV="1">
              <a:off x="6366636" y="2102357"/>
              <a:ext cx="2153" cy="1016748"/>
            </a:xfrm>
            <a:prstGeom prst="curvedConnector3">
              <a:avLst>
                <a:gd name="adj1" fmla="val 14864236"/>
              </a:avLst>
            </a:prstGeom>
            <a:solidFill>
              <a:schemeClr val="accent1"/>
            </a:solidFill>
            <a:ln w="952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6E0F0B3-9C2C-4C87-9D78-4C57E59EB8CC}"/>
                    </a:ext>
                  </a:extLst>
                </p:cNvPr>
                <p:cNvSpPr txBox="1"/>
                <p:nvPr/>
              </p:nvSpPr>
              <p:spPr>
                <a:xfrm>
                  <a:off x="6209431" y="1957847"/>
                  <a:ext cx="29168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0" smtClean="0">
                                <a:latin typeface="Cambria Math" panose="02040503050406030204" pitchFamily="18" charset="0"/>
                              </a:rPr>
                              <m:t>3</m:t>
                            </m:r>
                          </m:sub>
                        </m:sSub>
                      </m:oMath>
                    </m:oMathPara>
                  </a14:m>
                  <a:endParaRPr lang="en-US" dirty="0"/>
                </a:p>
              </p:txBody>
            </p:sp>
          </mc:Choice>
          <mc:Fallback xmlns="">
            <p:sp>
              <p:nvSpPr>
                <p:cNvPr id="18" name="TextBox 17">
                  <a:extLst>
                    <a:ext uri="{FF2B5EF4-FFF2-40B4-BE49-F238E27FC236}">
                      <a16:creationId xmlns:a16="http://schemas.microsoft.com/office/drawing/2014/main" id="{46E0F0B3-9C2C-4C87-9D78-4C57E59EB8CC}"/>
                    </a:ext>
                  </a:extLst>
                </p:cNvPr>
                <p:cNvSpPr txBox="1">
                  <a:spLocks noRot="1" noChangeAspect="1" noMove="1" noResize="1" noEditPoints="1" noAdjustHandles="1" noChangeArrowheads="1" noChangeShapeType="1" noTextEdit="1"/>
                </p:cNvSpPr>
                <p:nvPr/>
              </p:nvSpPr>
              <p:spPr>
                <a:xfrm>
                  <a:off x="6209431" y="1957847"/>
                  <a:ext cx="291682" cy="276999"/>
                </a:xfrm>
                <a:prstGeom prst="rect">
                  <a:avLst/>
                </a:prstGeom>
                <a:blipFill>
                  <a:blip r:embed="rId7"/>
                  <a:stretch>
                    <a:fillRect l="-19149" r="-6383" b="-17391"/>
                  </a:stretch>
                </a:blipFill>
              </p:spPr>
              <p:txBody>
                <a:bodyPr/>
                <a:lstStyle/>
                <a:p>
                  <a:r>
                    <a:rPr lang="en-US">
                      <a:noFill/>
                    </a:rPr>
                    <a:t> </a:t>
                  </a:r>
                </a:p>
              </p:txBody>
            </p:sp>
          </mc:Fallback>
        </mc:AlternateContent>
        <p:cxnSp>
          <p:nvCxnSpPr>
            <p:cNvPr id="20" name="Connector: Curved 19">
              <a:extLst>
                <a:ext uri="{FF2B5EF4-FFF2-40B4-BE49-F238E27FC236}">
                  <a16:creationId xmlns:a16="http://schemas.microsoft.com/office/drawing/2014/main" id="{192478B8-DBF2-44A4-B903-C26D506E2B06}"/>
                </a:ext>
              </a:extLst>
            </p:cNvPr>
            <p:cNvCxnSpPr/>
            <p:nvPr/>
          </p:nvCxnSpPr>
          <p:spPr bwMode="auto">
            <a:xfrm rot="5400000">
              <a:off x="6379410" y="2693103"/>
              <a:ext cx="2153" cy="1016748"/>
            </a:xfrm>
            <a:prstGeom prst="curvedConnector3">
              <a:avLst>
                <a:gd name="adj1" fmla="val 14864236"/>
              </a:avLst>
            </a:prstGeom>
            <a:solidFill>
              <a:schemeClr val="accent1"/>
            </a:solidFill>
            <a:ln w="952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EBD9954-B22C-4E15-B174-CF66B4490BD4}"/>
                    </a:ext>
                  </a:extLst>
                </p:cNvPr>
                <p:cNvSpPr txBox="1"/>
                <p:nvPr/>
              </p:nvSpPr>
              <p:spPr>
                <a:xfrm>
                  <a:off x="6346217" y="3563458"/>
                  <a:ext cx="2980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3</m:t>
                            </m:r>
                          </m:sub>
                        </m:sSub>
                      </m:oMath>
                    </m:oMathPara>
                  </a14:m>
                  <a:endParaRPr lang="en-US" dirty="0"/>
                </a:p>
              </p:txBody>
            </p:sp>
          </mc:Choice>
          <mc:Fallback xmlns="">
            <p:sp>
              <p:nvSpPr>
                <p:cNvPr id="21" name="TextBox 20">
                  <a:extLst>
                    <a:ext uri="{FF2B5EF4-FFF2-40B4-BE49-F238E27FC236}">
                      <a16:creationId xmlns:a16="http://schemas.microsoft.com/office/drawing/2014/main" id="{3EBD9954-B22C-4E15-B174-CF66B4490BD4}"/>
                    </a:ext>
                  </a:extLst>
                </p:cNvPr>
                <p:cNvSpPr txBox="1">
                  <a:spLocks noRot="1" noChangeAspect="1" noMove="1" noResize="1" noEditPoints="1" noAdjustHandles="1" noChangeArrowheads="1" noChangeShapeType="1" noTextEdit="1"/>
                </p:cNvSpPr>
                <p:nvPr/>
              </p:nvSpPr>
              <p:spPr>
                <a:xfrm>
                  <a:off x="6346217" y="3563458"/>
                  <a:ext cx="298095" cy="276999"/>
                </a:xfrm>
                <a:prstGeom prst="rect">
                  <a:avLst/>
                </a:prstGeom>
                <a:blipFill>
                  <a:blip r:embed="rId8"/>
                  <a:stretch>
                    <a:fillRect l="-16327" r="-6122" b="-24444"/>
                  </a:stretch>
                </a:blipFill>
              </p:spPr>
              <p:txBody>
                <a:bodyPr/>
                <a:lstStyle/>
                <a:p>
                  <a:r>
                    <a:rPr lang="en-US">
                      <a:noFill/>
                    </a:rPr>
                    <a:t> </a:t>
                  </a:r>
                </a:p>
              </p:txBody>
            </p:sp>
          </mc:Fallback>
        </mc:AlternateContent>
      </p:grpSp>
    </p:spTree>
    <p:extLst>
      <p:ext uri="{BB962C8B-B14F-4D97-AF65-F5344CB8AC3E}">
        <p14:creationId xmlns:p14="http://schemas.microsoft.com/office/powerpoint/2010/main" val="1134910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27DF0-0531-4720-B28A-A8C410696C9F}"/>
              </a:ext>
            </a:extLst>
          </p:cNvPr>
          <p:cNvSpPr>
            <a:spLocks noGrp="1"/>
          </p:cNvSpPr>
          <p:nvPr>
            <p:ph type="title"/>
          </p:nvPr>
        </p:nvSpPr>
        <p:spPr/>
        <p:txBody>
          <a:bodyPr/>
          <a:lstStyle/>
          <a:p>
            <a:r>
              <a:rPr lang="en-US" dirty="0"/>
              <a:t>Birth Death Process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D79A13-FB0F-428F-B8E3-EDA7364BA40A}"/>
                  </a:ext>
                </a:extLst>
              </p:cNvPr>
              <p:cNvSpPr>
                <a:spLocks noGrp="1"/>
              </p:cNvSpPr>
              <p:nvPr>
                <p:ph idx="1"/>
              </p:nvPr>
            </p:nvSpPr>
            <p:spPr>
              <a:xfrm>
                <a:off x="457200" y="1600200"/>
                <a:ext cx="8458200" cy="4530725"/>
              </a:xfrm>
            </p:spPr>
            <p:txBody>
              <a:bodyPr/>
              <a:lstStyle/>
              <a:p>
                <a:pPr marL="0" indent="0">
                  <a:buNone/>
                </a:pPr>
                <a:r>
                  <a:rPr lang="en-US" sz="2000" dirty="0">
                    <a:cs typeface="Calibri" panose="020F0502020204030204" pitchFamily="34" charset="0"/>
                  </a:rPr>
                  <a:t>State 0: </a:t>
                </a:r>
                <a14:m>
                  <m:oMath xmlns:m="http://schemas.openxmlformats.org/officeDocument/2006/math">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𝜆</m:t>
                        </m:r>
                      </m:e>
                      <m:sub>
                        <m:r>
                          <a:rPr lang="en-US" sz="2000" b="0" i="1" smtClean="0">
                            <a:latin typeface="Cambria Math" panose="02040503050406030204" pitchFamily="18" charset="0"/>
                            <a:cs typeface="Calibri" panose="020F0502020204030204" pitchFamily="34" charset="0"/>
                          </a:rPr>
                          <m:t>1</m:t>
                        </m:r>
                      </m:sub>
                    </m:sSub>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𝑝</m:t>
                        </m:r>
                      </m:e>
                      <m:sub>
                        <m:r>
                          <a:rPr lang="en-US" sz="2000" b="0" i="1" smtClean="0">
                            <a:latin typeface="Cambria Math" panose="02040503050406030204" pitchFamily="18" charset="0"/>
                            <a:cs typeface="Calibri" panose="020F0502020204030204" pitchFamily="34" charset="0"/>
                          </a:rPr>
                          <m:t>0</m:t>
                        </m:r>
                      </m:sub>
                    </m:sSub>
                    <m:r>
                      <a:rPr lang="en-US" sz="2000" b="0" i="1" smtClean="0">
                        <a:latin typeface="Cambria Math" panose="02040503050406030204" pitchFamily="18" charset="0"/>
                        <a:cs typeface="Calibri" panose="020F0502020204030204" pitchFamily="34" charset="0"/>
                      </a:rPr>
                      <m:t>=</m:t>
                    </m:r>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𝜇</m:t>
                        </m:r>
                      </m:e>
                      <m:sub>
                        <m:r>
                          <a:rPr lang="en-US" sz="2000" b="0" i="1" smtClean="0">
                            <a:latin typeface="Cambria Math" panose="02040503050406030204" pitchFamily="18" charset="0"/>
                            <a:cs typeface="Calibri" panose="020F0502020204030204" pitchFamily="34" charset="0"/>
                          </a:rPr>
                          <m:t>1</m:t>
                        </m:r>
                      </m:sub>
                    </m:sSub>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𝑝</m:t>
                        </m:r>
                      </m:e>
                      <m:sub>
                        <m:r>
                          <a:rPr lang="en-US" sz="2000" b="0" i="1" smtClean="0">
                            <a:latin typeface="Cambria Math" panose="02040503050406030204" pitchFamily="18" charset="0"/>
                            <a:cs typeface="Calibri" panose="020F0502020204030204" pitchFamily="34" charset="0"/>
                          </a:rPr>
                          <m:t>1</m:t>
                        </m:r>
                      </m:sub>
                    </m:sSub>
                  </m:oMath>
                </a14:m>
                <a:endParaRPr lang="en-US" sz="2000" b="0" dirty="0">
                  <a:cs typeface="Calibri" panose="020F0502020204030204" pitchFamily="34" charset="0"/>
                </a:endParaRPr>
              </a:p>
              <a:p>
                <a:pPr marL="0" indent="0">
                  <a:buNone/>
                </a:pPr>
                <a:r>
                  <a:rPr lang="en-US" sz="2000" dirty="0">
                    <a:cs typeface="Calibri" panose="020F0502020204030204" pitchFamily="34" charset="0"/>
                  </a:rPr>
                  <a:t>State 1: </a:t>
                </a:r>
                <a14:m>
                  <m:oMath xmlns:m="http://schemas.openxmlformats.org/officeDocument/2006/math">
                    <m:d>
                      <m:dPr>
                        <m:ctrlPr>
                          <a:rPr lang="en-US" sz="2000" i="1">
                            <a:latin typeface="Cambria Math" panose="02040503050406030204" pitchFamily="18" charset="0"/>
                            <a:cs typeface="Calibri" panose="020F0502020204030204" pitchFamily="34" charset="0"/>
                          </a:rPr>
                        </m:ctrlPr>
                      </m:dPr>
                      <m:e>
                        <m:sSub>
                          <m:sSubPr>
                            <m:ctrlPr>
                              <a:rPr lang="en-US" sz="2000" b="0" i="1" smtClean="0">
                                <a:latin typeface="Cambria Math" panose="02040503050406030204" pitchFamily="18" charset="0"/>
                                <a:cs typeface="Calibri" panose="020F0502020204030204" pitchFamily="34" charset="0"/>
                              </a:rPr>
                            </m:ctrlPr>
                          </m:sSubPr>
                          <m:e>
                            <m:r>
                              <a:rPr lang="en-US" sz="2000" i="1">
                                <a:latin typeface="Cambria Math" panose="02040503050406030204" pitchFamily="18" charset="0"/>
                                <a:cs typeface="Calibri" panose="020F0502020204030204" pitchFamily="34" charset="0"/>
                              </a:rPr>
                              <m:t>𝜆</m:t>
                            </m:r>
                          </m:e>
                          <m:sub>
                            <m:r>
                              <a:rPr lang="en-US" sz="2000" b="0" i="1" smtClean="0">
                                <a:latin typeface="Cambria Math" panose="02040503050406030204" pitchFamily="18" charset="0"/>
                                <a:cs typeface="Calibri" panose="020F0502020204030204" pitchFamily="34" charset="0"/>
                              </a:rPr>
                              <m:t>2</m:t>
                            </m:r>
                          </m:sub>
                        </m:sSub>
                        <m:r>
                          <a:rPr lang="en-US" sz="2000" i="1">
                            <a:latin typeface="Cambria Math" panose="02040503050406030204" pitchFamily="18" charset="0"/>
                            <a:cs typeface="Calibri" panose="020F0502020204030204" pitchFamily="34" charset="0"/>
                          </a:rPr>
                          <m:t>+</m:t>
                        </m:r>
                        <m:sSub>
                          <m:sSubPr>
                            <m:ctrlPr>
                              <a:rPr lang="en-US" sz="2000" b="0" i="1" smtClean="0">
                                <a:latin typeface="Cambria Math" panose="02040503050406030204" pitchFamily="18" charset="0"/>
                                <a:cs typeface="Calibri" panose="020F0502020204030204" pitchFamily="34" charset="0"/>
                              </a:rPr>
                            </m:ctrlPr>
                          </m:sSubPr>
                          <m:e>
                            <m:r>
                              <a:rPr lang="en-US" sz="2000" i="1">
                                <a:latin typeface="Cambria Math" panose="02040503050406030204" pitchFamily="18" charset="0"/>
                                <a:cs typeface="Calibri" panose="020F0502020204030204" pitchFamily="34" charset="0"/>
                              </a:rPr>
                              <m:t>𝜇</m:t>
                            </m:r>
                          </m:e>
                          <m:sub>
                            <m:r>
                              <a:rPr lang="en-US" sz="2000" b="0" i="1" smtClean="0">
                                <a:latin typeface="Cambria Math" panose="02040503050406030204" pitchFamily="18" charset="0"/>
                                <a:cs typeface="Calibri" panose="020F0502020204030204" pitchFamily="34" charset="0"/>
                              </a:rPr>
                              <m:t>1</m:t>
                            </m:r>
                          </m:sub>
                        </m:sSub>
                      </m:e>
                    </m:d>
                    <m:sSub>
                      <m:sSubPr>
                        <m:ctrlPr>
                          <a:rPr lang="en-US" sz="2000" i="1">
                            <a:latin typeface="Cambria Math" panose="02040503050406030204" pitchFamily="18" charset="0"/>
                            <a:cs typeface="Calibri" panose="020F0502020204030204" pitchFamily="34" charset="0"/>
                          </a:rPr>
                        </m:ctrlPr>
                      </m:sSubPr>
                      <m:e>
                        <m:r>
                          <a:rPr lang="en-US" sz="2000" i="1">
                            <a:latin typeface="Cambria Math" panose="02040503050406030204" pitchFamily="18" charset="0"/>
                            <a:cs typeface="Calibri" panose="020F0502020204030204" pitchFamily="34" charset="0"/>
                          </a:rPr>
                          <m:t>𝑝</m:t>
                        </m:r>
                      </m:e>
                      <m:sub>
                        <m:r>
                          <a:rPr lang="en-US" sz="2000" b="0" i="1" smtClean="0">
                            <a:latin typeface="Cambria Math" panose="02040503050406030204" pitchFamily="18" charset="0"/>
                            <a:cs typeface="Calibri" panose="020F0502020204030204" pitchFamily="34" charset="0"/>
                          </a:rPr>
                          <m:t>1</m:t>
                        </m:r>
                      </m:sub>
                    </m:sSub>
                    <m:r>
                      <a:rPr lang="en-US" sz="2000" i="1">
                        <a:latin typeface="Cambria Math" panose="02040503050406030204" pitchFamily="18" charset="0"/>
                        <a:cs typeface="Calibri" panose="020F0502020204030204" pitchFamily="34" charset="0"/>
                      </a:rPr>
                      <m:t>=</m:t>
                    </m:r>
                    <m:sSub>
                      <m:sSubPr>
                        <m:ctrlPr>
                          <a:rPr lang="en-US" sz="2000" b="0" i="1" smtClean="0">
                            <a:latin typeface="Cambria Math" panose="02040503050406030204" pitchFamily="18" charset="0"/>
                            <a:cs typeface="Calibri" panose="020F0502020204030204" pitchFamily="34" charset="0"/>
                          </a:rPr>
                        </m:ctrlPr>
                      </m:sSubPr>
                      <m:e>
                        <m:r>
                          <a:rPr lang="en-US" sz="2000" i="1">
                            <a:latin typeface="Cambria Math" panose="02040503050406030204" pitchFamily="18" charset="0"/>
                            <a:cs typeface="Calibri" panose="020F0502020204030204" pitchFamily="34" charset="0"/>
                          </a:rPr>
                          <m:t>𝜆</m:t>
                        </m:r>
                      </m:e>
                      <m:sub>
                        <m:r>
                          <a:rPr lang="en-US" sz="2000" b="0" i="1" smtClean="0">
                            <a:latin typeface="Cambria Math" panose="02040503050406030204" pitchFamily="18" charset="0"/>
                            <a:cs typeface="Calibri" panose="020F0502020204030204" pitchFamily="34" charset="0"/>
                          </a:rPr>
                          <m:t>1</m:t>
                        </m:r>
                      </m:sub>
                    </m:sSub>
                    <m:sSub>
                      <m:sSubPr>
                        <m:ctrlPr>
                          <a:rPr lang="en-US" sz="2000" i="1">
                            <a:latin typeface="Cambria Math" panose="02040503050406030204" pitchFamily="18" charset="0"/>
                            <a:cs typeface="Calibri" panose="020F0502020204030204" pitchFamily="34" charset="0"/>
                          </a:rPr>
                        </m:ctrlPr>
                      </m:sSubPr>
                      <m:e>
                        <m:r>
                          <a:rPr lang="en-US" sz="2000" i="1">
                            <a:latin typeface="Cambria Math" panose="02040503050406030204" pitchFamily="18" charset="0"/>
                            <a:cs typeface="Calibri" panose="020F0502020204030204" pitchFamily="34" charset="0"/>
                          </a:rPr>
                          <m:t>𝑝</m:t>
                        </m:r>
                      </m:e>
                      <m:sub>
                        <m:r>
                          <a:rPr lang="en-US" sz="2000" b="0" i="1" smtClean="0">
                            <a:latin typeface="Cambria Math" panose="02040503050406030204" pitchFamily="18" charset="0"/>
                            <a:cs typeface="Calibri" panose="020F0502020204030204" pitchFamily="34" charset="0"/>
                          </a:rPr>
                          <m:t>0</m:t>
                        </m:r>
                      </m:sub>
                    </m:sSub>
                    <m:r>
                      <a:rPr lang="en-US" sz="2000" i="1">
                        <a:latin typeface="Cambria Math" panose="02040503050406030204" pitchFamily="18" charset="0"/>
                        <a:cs typeface="Calibri" panose="020F0502020204030204" pitchFamily="34" charset="0"/>
                      </a:rPr>
                      <m:t>+</m:t>
                    </m:r>
                    <m:sSub>
                      <m:sSubPr>
                        <m:ctrlPr>
                          <a:rPr lang="en-US" sz="2000" b="0" i="1" smtClean="0">
                            <a:latin typeface="Cambria Math" panose="02040503050406030204" pitchFamily="18" charset="0"/>
                            <a:cs typeface="Calibri" panose="020F0502020204030204" pitchFamily="34" charset="0"/>
                          </a:rPr>
                        </m:ctrlPr>
                      </m:sSubPr>
                      <m:e>
                        <m:r>
                          <a:rPr lang="en-US" sz="2000" i="1">
                            <a:latin typeface="Cambria Math" panose="02040503050406030204" pitchFamily="18" charset="0"/>
                            <a:cs typeface="Calibri" panose="020F0502020204030204" pitchFamily="34" charset="0"/>
                          </a:rPr>
                          <m:t>𝜇</m:t>
                        </m:r>
                      </m:e>
                      <m:sub>
                        <m:r>
                          <a:rPr lang="en-US" sz="2000" b="0" i="1" smtClean="0">
                            <a:latin typeface="Cambria Math" panose="02040503050406030204" pitchFamily="18" charset="0"/>
                            <a:cs typeface="Calibri" panose="020F0502020204030204" pitchFamily="34" charset="0"/>
                          </a:rPr>
                          <m:t>2</m:t>
                        </m:r>
                      </m:sub>
                    </m:sSub>
                    <m:sSub>
                      <m:sSubPr>
                        <m:ctrlPr>
                          <a:rPr lang="en-US" sz="2000" i="1">
                            <a:latin typeface="Cambria Math" panose="02040503050406030204" pitchFamily="18" charset="0"/>
                            <a:cs typeface="Calibri" panose="020F0502020204030204" pitchFamily="34" charset="0"/>
                          </a:rPr>
                        </m:ctrlPr>
                      </m:sSubPr>
                      <m:e>
                        <m:r>
                          <a:rPr lang="en-US" sz="2000" i="1">
                            <a:latin typeface="Cambria Math" panose="02040503050406030204" pitchFamily="18" charset="0"/>
                            <a:cs typeface="Calibri" panose="020F0502020204030204" pitchFamily="34" charset="0"/>
                          </a:rPr>
                          <m:t>𝑝</m:t>
                        </m:r>
                      </m:e>
                      <m:sub>
                        <m:r>
                          <a:rPr lang="en-US" sz="2000" b="0" i="1" smtClean="0">
                            <a:latin typeface="Cambria Math" panose="02040503050406030204" pitchFamily="18" charset="0"/>
                            <a:cs typeface="Calibri" panose="020F0502020204030204" pitchFamily="34" charset="0"/>
                          </a:rPr>
                          <m:t>2</m:t>
                        </m:r>
                      </m:sub>
                    </m:sSub>
                  </m:oMath>
                </a14:m>
                <a:endParaRPr lang="en-US" sz="2000" dirty="0">
                  <a:cs typeface="Calibri" panose="020F0502020204030204" pitchFamily="34" charset="0"/>
                </a:endParaRPr>
              </a:p>
              <a:p>
                <a:pPr marL="0" indent="0">
                  <a:buNone/>
                </a:pPr>
                <a:r>
                  <a:rPr lang="en-US" sz="2000" dirty="0">
                    <a:cs typeface="Calibri" panose="020F0502020204030204" pitchFamily="34" charset="0"/>
                  </a:rPr>
                  <a:t>State k: </a:t>
                </a:r>
                <a14:m>
                  <m:oMath xmlns:m="http://schemas.openxmlformats.org/officeDocument/2006/math">
                    <m:d>
                      <m:dPr>
                        <m:ctrlPr>
                          <a:rPr lang="en-US" sz="2000" b="0" i="1" smtClean="0">
                            <a:latin typeface="Cambria Math" panose="02040503050406030204" pitchFamily="18" charset="0"/>
                            <a:cs typeface="Calibri" panose="020F0502020204030204" pitchFamily="34" charset="0"/>
                          </a:rPr>
                        </m:ctrlPr>
                      </m:dPr>
                      <m:e>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𝜆</m:t>
                            </m:r>
                          </m:e>
                          <m:sub>
                            <m:r>
                              <a:rPr lang="en-US" sz="2000" b="0" i="1" smtClean="0">
                                <a:latin typeface="Cambria Math" panose="02040503050406030204" pitchFamily="18" charset="0"/>
                                <a:cs typeface="Calibri" panose="020F0502020204030204" pitchFamily="34" charset="0"/>
                              </a:rPr>
                              <m:t>𝑘</m:t>
                            </m:r>
                            <m:r>
                              <a:rPr lang="en-US" sz="2000" b="0" i="1" smtClean="0">
                                <a:latin typeface="Cambria Math" panose="02040503050406030204" pitchFamily="18" charset="0"/>
                                <a:cs typeface="Calibri" panose="020F0502020204030204" pitchFamily="34" charset="0"/>
                              </a:rPr>
                              <m:t>+1</m:t>
                            </m:r>
                          </m:sub>
                        </m:sSub>
                        <m:r>
                          <a:rPr lang="en-US" sz="2000" b="0" i="1" smtClean="0">
                            <a:latin typeface="Cambria Math" panose="02040503050406030204" pitchFamily="18" charset="0"/>
                            <a:cs typeface="Calibri" panose="020F0502020204030204" pitchFamily="34" charset="0"/>
                          </a:rPr>
                          <m:t>+</m:t>
                        </m:r>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𝜇</m:t>
                            </m:r>
                          </m:e>
                          <m:sub>
                            <m:r>
                              <a:rPr lang="en-US" sz="2000" b="0" i="1" smtClean="0">
                                <a:latin typeface="Cambria Math" panose="02040503050406030204" pitchFamily="18" charset="0"/>
                                <a:cs typeface="Calibri" panose="020F0502020204030204" pitchFamily="34" charset="0"/>
                              </a:rPr>
                              <m:t>𝑘</m:t>
                            </m:r>
                          </m:sub>
                        </m:sSub>
                      </m:e>
                    </m:d>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𝑝</m:t>
                        </m:r>
                      </m:e>
                      <m:sub>
                        <m:r>
                          <a:rPr lang="en-US" sz="2000" b="0" i="1" smtClean="0">
                            <a:latin typeface="Cambria Math" panose="02040503050406030204" pitchFamily="18" charset="0"/>
                            <a:cs typeface="Calibri" panose="020F0502020204030204" pitchFamily="34" charset="0"/>
                          </a:rPr>
                          <m:t>𝑘</m:t>
                        </m:r>
                      </m:sub>
                    </m:sSub>
                    <m:r>
                      <a:rPr lang="en-US" sz="2000" b="0" i="1" smtClean="0">
                        <a:latin typeface="Cambria Math" panose="02040503050406030204" pitchFamily="18" charset="0"/>
                        <a:cs typeface="Calibri" panose="020F0502020204030204" pitchFamily="34" charset="0"/>
                      </a:rPr>
                      <m:t>=</m:t>
                    </m:r>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𝜆</m:t>
                        </m:r>
                      </m:e>
                      <m:sub>
                        <m:r>
                          <a:rPr lang="en-US" sz="2000" b="0" i="1" smtClean="0">
                            <a:latin typeface="Cambria Math" panose="02040503050406030204" pitchFamily="18" charset="0"/>
                            <a:cs typeface="Calibri" panose="020F0502020204030204" pitchFamily="34" charset="0"/>
                          </a:rPr>
                          <m:t>𝑘</m:t>
                        </m:r>
                      </m:sub>
                    </m:sSub>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𝑝</m:t>
                        </m:r>
                      </m:e>
                      <m:sub>
                        <m:r>
                          <a:rPr lang="en-US" sz="2000" b="0" i="1" smtClean="0">
                            <a:latin typeface="Cambria Math" panose="02040503050406030204" pitchFamily="18" charset="0"/>
                            <a:cs typeface="Calibri" panose="020F0502020204030204" pitchFamily="34" charset="0"/>
                          </a:rPr>
                          <m:t>𝑘</m:t>
                        </m:r>
                        <m:r>
                          <a:rPr lang="en-US" sz="2000" b="0" i="1" smtClean="0">
                            <a:latin typeface="Cambria Math" panose="02040503050406030204" pitchFamily="18" charset="0"/>
                            <a:cs typeface="Calibri" panose="020F0502020204030204" pitchFamily="34" charset="0"/>
                          </a:rPr>
                          <m:t>−1</m:t>
                        </m:r>
                      </m:sub>
                    </m:sSub>
                    <m:r>
                      <a:rPr lang="en-US" sz="2000" b="0" i="1" smtClean="0">
                        <a:latin typeface="Cambria Math" panose="02040503050406030204" pitchFamily="18" charset="0"/>
                        <a:cs typeface="Calibri" panose="020F0502020204030204" pitchFamily="34" charset="0"/>
                      </a:rPr>
                      <m:t>+</m:t>
                    </m:r>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𝜇</m:t>
                        </m:r>
                      </m:e>
                      <m:sub>
                        <m:r>
                          <a:rPr lang="en-US" sz="2000" b="0" i="1" smtClean="0">
                            <a:latin typeface="Cambria Math" panose="02040503050406030204" pitchFamily="18" charset="0"/>
                            <a:cs typeface="Calibri" panose="020F0502020204030204" pitchFamily="34" charset="0"/>
                          </a:rPr>
                          <m:t>𝑘</m:t>
                        </m:r>
                        <m:r>
                          <a:rPr lang="en-US" sz="2000" b="0" i="1" smtClean="0">
                            <a:latin typeface="Cambria Math" panose="02040503050406030204" pitchFamily="18" charset="0"/>
                            <a:cs typeface="Calibri" panose="020F0502020204030204" pitchFamily="34" charset="0"/>
                          </a:rPr>
                          <m:t>+1</m:t>
                        </m:r>
                      </m:sub>
                    </m:sSub>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𝑝</m:t>
                        </m:r>
                      </m:e>
                      <m:sub>
                        <m:r>
                          <a:rPr lang="en-US" sz="2000" b="0" i="1" smtClean="0">
                            <a:latin typeface="Cambria Math" panose="02040503050406030204" pitchFamily="18" charset="0"/>
                            <a:cs typeface="Calibri" panose="020F0502020204030204" pitchFamily="34" charset="0"/>
                          </a:rPr>
                          <m:t>𝑘</m:t>
                        </m:r>
                        <m:r>
                          <a:rPr lang="en-US" sz="2000" b="0" i="1" smtClean="0">
                            <a:latin typeface="Cambria Math" panose="02040503050406030204" pitchFamily="18" charset="0"/>
                            <a:cs typeface="Calibri" panose="020F0502020204030204" pitchFamily="34" charset="0"/>
                          </a:rPr>
                          <m:t>+1</m:t>
                        </m:r>
                      </m:sub>
                    </m:sSub>
                  </m:oMath>
                </a14:m>
                <a:endParaRPr lang="en-US" sz="2000" dirty="0">
                  <a:cs typeface="Calibri" panose="020F0502020204030204" pitchFamily="34" charset="0"/>
                </a:endParaRPr>
              </a:p>
              <a:p>
                <a:pPr marL="0" indent="0">
                  <a:buNone/>
                </a:pPr>
                <a:endParaRPr lang="en-US" sz="2000" dirty="0">
                  <a:cs typeface="Calibri" panose="020F0502020204030204" pitchFamily="34" charset="0"/>
                </a:endParaRPr>
              </a:p>
              <a:p>
                <a:pPr marL="0" indent="0">
                  <a:buNone/>
                </a:pPr>
                <a:r>
                  <a:rPr lang="en-US" sz="2000" dirty="0">
                    <a:cs typeface="Calibri" panose="020F0502020204030204" pitchFamily="34" charset="0"/>
                  </a:rPr>
                  <a:t>For State 0 equation we get </a:t>
                </a:r>
                <a14:m>
                  <m:oMath xmlns:m="http://schemas.openxmlformats.org/officeDocument/2006/math">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𝑝</m:t>
                        </m:r>
                      </m:e>
                      <m:sub>
                        <m:r>
                          <a:rPr lang="en-US" sz="2000" b="0" i="1" smtClean="0">
                            <a:latin typeface="Cambria Math" panose="02040503050406030204" pitchFamily="18" charset="0"/>
                            <a:cs typeface="Calibri" panose="020F0502020204030204" pitchFamily="34" charset="0"/>
                          </a:rPr>
                          <m:t>1</m:t>
                        </m:r>
                      </m:sub>
                    </m:sSub>
                    <m:r>
                      <a:rPr lang="en-US" sz="2000" b="0" i="1" smtClean="0">
                        <a:latin typeface="Cambria Math" panose="02040503050406030204" pitchFamily="18" charset="0"/>
                        <a:cs typeface="Calibri" panose="020F0502020204030204" pitchFamily="34" charset="0"/>
                      </a:rPr>
                      <m:t>=</m:t>
                    </m:r>
                    <m:f>
                      <m:fPr>
                        <m:ctrlPr>
                          <a:rPr lang="en-US" sz="2000" b="0" i="1" smtClean="0">
                            <a:latin typeface="Cambria Math" panose="02040503050406030204" pitchFamily="18" charset="0"/>
                            <a:cs typeface="Calibri" panose="020F0502020204030204" pitchFamily="34" charset="0"/>
                          </a:rPr>
                        </m:ctrlPr>
                      </m:fPr>
                      <m:num>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𝜆</m:t>
                            </m:r>
                          </m:e>
                          <m:sub>
                            <m:r>
                              <a:rPr lang="en-US" sz="2000" b="0" i="1" smtClean="0">
                                <a:latin typeface="Cambria Math" panose="02040503050406030204" pitchFamily="18" charset="0"/>
                                <a:cs typeface="Calibri" panose="020F0502020204030204" pitchFamily="34" charset="0"/>
                              </a:rPr>
                              <m:t>1</m:t>
                            </m:r>
                          </m:sub>
                        </m:sSub>
                      </m:num>
                      <m:den>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𝜇</m:t>
                            </m:r>
                          </m:e>
                          <m:sub>
                            <m:r>
                              <a:rPr lang="en-US" sz="2000" b="0" i="1" smtClean="0">
                                <a:latin typeface="Cambria Math" panose="02040503050406030204" pitchFamily="18" charset="0"/>
                                <a:cs typeface="Calibri" panose="020F0502020204030204" pitchFamily="34" charset="0"/>
                              </a:rPr>
                              <m:t>1</m:t>
                            </m:r>
                          </m:sub>
                        </m:sSub>
                      </m:den>
                    </m:f>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𝑝</m:t>
                        </m:r>
                      </m:e>
                      <m:sub>
                        <m:r>
                          <a:rPr lang="en-US" sz="2000" b="0" i="1" smtClean="0">
                            <a:latin typeface="Cambria Math" panose="02040503050406030204" pitchFamily="18" charset="0"/>
                            <a:cs typeface="Calibri" panose="020F0502020204030204" pitchFamily="34" charset="0"/>
                          </a:rPr>
                          <m:t>0</m:t>
                        </m:r>
                      </m:sub>
                    </m:sSub>
                  </m:oMath>
                </a14:m>
                <a:endParaRPr lang="en-US" sz="2000" b="0" dirty="0">
                  <a:cs typeface="Calibri" panose="020F0502020204030204" pitchFamily="34" charset="0"/>
                </a:endParaRPr>
              </a:p>
              <a:p>
                <a:pPr marL="0" indent="0">
                  <a:buNone/>
                </a:pPr>
                <a:endParaRPr lang="en-US" sz="2000" dirty="0">
                  <a:cs typeface="Calibri" panose="020F0502020204030204" pitchFamily="34" charset="0"/>
                </a:endParaRPr>
              </a:p>
              <a:p>
                <a:pPr marL="0" indent="0">
                  <a:buNone/>
                </a:pPr>
                <a:r>
                  <a:rPr lang="en-US" sz="2000" dirty="0">
                    <a:cs typeface="Calibri" panose="020F0502020204030204" pitchFamily="34" charset="0"/>
                  </a:rPr>
                  <a:t>Using the above equation in State 1’s equation we get</a:t>
                </a:r>
              </a:p>
              <a:p>
                <a:pPr marL="0" indent="0">
                  <a:buNone/>
                </a:pPr>
                <a:r>
                  <a:rPr lang="en-US" sz="2000" b="0" dirty="0">
                    <a:cs typeface="Calibri" panose="020F0502020204030204" pitchFamily="34" charset="0"/>
                  </a:rPr>
                  <a:t>                                   </a:t>
                </a:r>
                <a14:m>
                  <m:oMath xmlns:m="http://schemas.openxmlformats.org/officeDocument/2006/math">
                    <m:d>
                      <m:dPr>
                        <m:ctrlPr>
                          <a:rPr lang="en-US" sz="2000" b="0" i="1" smtClean="0">
                            <a:latin typeface="Cambria Math" panose="02040503050406030204" pitchFamily="18" charset="0"/>
                            <a:cs typeface="Calibri" panose="020F0502020204030204" pitchFamily="34" charset="0"/>
                          </a:rPr>
                        </m:ctrlPr>
                      </m:dPr>
                      <m:e>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𝜆</m:t>
                            </m:r>
                          </m:e>
                          <m:sub>
                            <m:r>
                              <a:rPr lang="en-US" sz="2000" b="0" i="1" smtClean="0">
                                <a:latin typeface="Cambria Math" panose="02040503050406030204" pitchFamily="18" charset="0"/>
                                <a:cs typeface="Calibri" panose="020F0502020204030204" pitchFamily="34" charset="0"/>
                              </a:rPr>
                              <m:t>2</m:t>
                            </m:r>
                          </m:sub>
                        </m:sSub>
                        <m:r>
                          <a:rPr lang="en-US" sz="2000" b="0" i="1" smtClean="0">
                            <a:latin typeface="Cambria Math" panose="02040503050406030204" pitchFamily="18" charset="0"/>
                            <a:cs typeface="Calibri" panose="020F0502020204030204" pitchFamily="34" charset="0"/>
                          </a:rPr>
                          <m:t>+</m:t>
                        </m:r>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𝜇</m:t>
                            </m:r>
                          </m:e>
                          <m:sub>
                            <m:r>
                              <a:rPr lang="en-US" sz="2000" b="0" i="1" smtClean="0">
                                <a:latin typeface="Cambria Math" panose="02040503050406030204" pitchFamily="18" charset="0"/>
                                <a:cs typeface="Calibri" panose="020F0502020204030204" pitchFamily="34" charset="0"/>
                              </a:rPr>
                              <m:t>1</m:t>
                            </m:r>
                          </m:sub>
                        </m:sSub>
                      </m:e>
                    </m:d>
                    <m:f>
                      <m:fPr>
                        <m:ctrlPr>
                          <a:rPr lang="en-US" sz="2000" b="0" i="1" smtClean="0">
                            <a:latin typeface="Cambria Math" panose="02040503050406030204" pitchFamily="18" charset="0"/>
                            <a:cs typeface="Calibri" panose="020F0502020204030204" pitchFamily="34" charset="0"/>
                          </a:rPr>
                        </m:ctrlPr>
                      </m:fPr>
                      <m:num>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𝜆</m:t>
                            </m:r>
                          </m:e>
                          <m:sub>
                            <m:r>
                              <a:rPr lang="en-US" sz="2000" b="0" i="1" smtClean="0">
                                <a:latin typeface="Cambria Math" panose="02040503050406030204" pitchFamily="18" charset="0"/>
                                <a:cs typeface="Calibri" panose="020F0502020204030204" pitchFamily="34" charset="0"/>
                              </a:rPr>
                              <m:t>1</m:t>
                            </m:r>
                          </m:sub>
                        </m:sSub>
                      </m:num>
                      <m:den>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𝜇</m:t>
                            </m:r>
                          </m:e>
                          <m:sub>
                            <m:r>
                              <a:rPr lang="en-US" sz="2000" b="0" i="1" smtClean="0">
                                <a:latin typeface="Cambria Math" panose="02040503050406030204" pitchFamily="18" charset="0"/>
                                <a:cs typeface="Calibri" panose="020F0502020204030204" pitchFamily="34" charset="0"/>
                              </a:rPr>
                              <m:t>1</m:t>
                            </m:r>
                          </m:sub>
                        </m:sSub>
                      </m:den>
                    </m:f>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𝑝</m:t>
                        </m:r>
                      </m:e>
                      <m:sub>
                        <m:r>
                          <a:rPr lang="en-US" sz="2000" b="0" i="1" smtClean="0">
                            <a:latin typeface="Cambria Math" panose="02040503050406030204" pitchFamily="18" charset="0"/>
                            <a:cs typeface="Calibri" panose="020F0502020204030204" pitchFamily="34" charset="0"/>
                          </a:rPr>
                          <m:t>0</m:t>
                        </m:r>
                      </m:sub>
                    </m:sSub>
                    <m:r>
                      <a:rPr lang="en-US" sz="2000" b="0" i="1" smtClean="0">
                        <a:latin typeface="Cambria Math" panose="02040503050406030204" pitchFamily="18" charset="0"/>
                        <a:cs typeface="Calibri" panose="020F0502020204030204" pitchFamily="34" charset="0"/>
                      </a:rPr>
                      <m:t>=</m:t>
                    </m:r>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𝜆</m:t>
                        </m:r>
                      </m:e>
                      <m:sub>
                        <m:r>
                          <a:rPr lang="en-US" sz="2000" b="0" i="1" smtClean="0">
                            <a:latin typeface="Cambria Math" panose="02040503050406030204" pitchFamily="18" charset="0"/>
                            <a:cs typeface="Calibri" panose="020F0502020204030204" pitchFamily="34" charset="0"/>
                          </a:rPr>
                          <m:t>1</m:t>
                        </m:r>
                      </m:sub>
                    </m:sSub>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𝑝</m:t>
                        </m:r>
                      </m:e>
                      <m:sub>
                        <m:r>
                          <a:rPr lang="en-US" sz="2000" b="0" i="1" smtClean="0">
                            <a:latin typeface="Cambria Math" panose="02040503050406030204" pitchFamily="18" charset="0"/>
                            <a:cs typeface="Calibri" panose="020F0502020204030204" pitchFamily="34" charset="0"/>
                          </a:rPr>
                          <m:t>0</m:t>
                        </m:r>
                      </m:sub>
                    </m:sSub>
                    <m:r>
                      <a:rPr lang="en-US" sz="2000" b="0" i="1" smtClean="0">
                        <a:latin typeface="Cambria Math" panose="02040503050406030204" pitchFamily="18" charset="0"/>
                        <a:cs typeface="Calibri" panose="020F0502020204030204" pitchFamily="34" charset="0"/>
                      </a:rPr>
                      <m:t>+</m:t>
                    </m:r>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𝜇</m:t>
                        </m:r>
                      </m:e>
                      <m:sub>
                        <m:r>
                          <a:rPr lang="en-US" sz="2000" b="0" i="1" smtClean="0">
                            <a:latin typeface="Cambria Math" panose="02040503050406030204" pitchFamily="18" charset="0"/>
                            <a:cs typeface="Calibri" panose="020F0502020204030204" pitchFamily="34" charset="0"/>
                          </a:rPr>
                          <m:t>2</m:t>
                        </m:r>
                      </m:sub>
                    </m:sSub>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𝑝</m:t>
                        </m:r>
                      </m:e>
                      <m:sub>
                        <m:r>
                          <a:rPr lang="en-US" sz="2000" b="0" i="1" smtClean="0">
                            <a:latin typeface="Cambria Math" panose="02040503050406030204" pitchFamily="18" charset="0"/>
                            <a:cs typeface="Calibri" panose="020F0502020204030204" pitchFamily="34" charset="0"/>
                          </a:rPr>
                          <m:t>2</m:t>
                        </m:r>
                      </m:sub>
                    </m:sSub>
                  </m:oMath>
                </a14:m>
                <a:endParaRPr lang="en-US" sz="2000" dirty="0">
                  <a:cs typeface="Calibri" panose="020F0502020204030204" pitchFamily="34" charset="0"/>
                </a:endParaRPr>
              </a:p>
              <a:p>
                <a:pPr marL="0" indent="0">
                  <a:buNone/>
                </a:pPr>
                <a:r>
                  <a:rPr lang="en-US" sz="2000" dirty="0">
                    <a:cs typeface="Calibri" panose="020F0502020204030204" pitchFamily="34" charset="0"/>
                  </a:rPr>
                  <a:t>                               </a:t>
                </a:r>
                <a14:m>
                  <m:oMath xmlns:m="http://schemas.openxmlformats.org/officeDocument/2006/math">
                    <m:r>
                      <a:rPr lang="en-US" sz="2000" b="0" i="0" smtClean="0">
                        <a:latin typeface="Cambria Math" panose="02040503050406030204" pitchFamily="18" charset="0"/>
                        <a:cs typeface="Calibri" panose="020F0502020204030204" pitchFamily="34" charset="0"/>
                      </a:rPr>
                      <m:t>⇒</m:t>
                    </m:r>
                    <m:d>
                      <m:dPr>
                        <m:ctrlPr>
                          <a:rPr lang="en-US" sz="2000" i="1">
                            <a:latin typeface="Cambria Math" panose="02040503050406030204" pitchFamily="18" charset="0"/>
                            <a:cs typeface="Calibri" panose="020F0502020204030204" pitchFamily="34" charset="0"/>
                          </a:rPr>
                        </m:ctrlPr>
                      </m:dPr>
                      <m:e>
                        <m:sSub>
                          <m:sSubPr>
                            <m:ctrlPr>
                              <a:rPr lang="en-US" sz="2000" i="1">
                                <a:latin typeface="Cambria Math" panose="02040503050406030204" pitchFamily="18" charset="0"/>
                                <a:cs typeface="Calibri" panose="020F0502020204030204" pitchFamily="34" charset="0"/>
                              </a:rPr>
                            </m:ctrlPr>
                          </m:sSubPr>
                          <m:e>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𝜆</m:t>
                                </m:r>
                              </m:e>
                              <m:sub>
                                <m:r>
                                  <a:rPr lang="en-US" sz="2000" b="0" i="1" smtClean="0">
                                    <a:latin typeface="Cambria Math" panose="02040503050406030204" pitchFamily="18" charset="0"/>
                                    <a:cs typeface="Calibri" panose="020F0502020204030204" pitchFamily="34" charset="0"/>
                                  </a:rPr>
                                  <m:t>1</m:t>
                                </m:r>
                              </m:sub>
                            </m:sSub>
                            <m:r>
                              <a:rPr lang="en-US" sz="2000" i="1">
                                <a:latin typeface="Cambria Math" panose="02040503050406030204" pitchFamily="18" charset="0"/>
                                <a:cs typeface="Calibri" panose="020F0502020204030204" pitchFamily="34" charset="0"/>
                              </a:rPr>
                              <m:t>𝜆</m:t>
                            </m:r>
                          </m:e>
                          <m:sub>
                            <m:r>
                              <a:rPr lang="en-US" sz="2000" i="1">
                                <a:latin typeface="Cambria Math" panose="02040503050406030204" pitchFamily="18" charset="0"/>
                                <a:cs typeface="Calibri" panose="020F0502020204030204" pitchFamily="34" charset="0"/>
                              </a:rPr>
                              <m:t>2</m:t>
                            </m:r>
                          </m:sub>
                        </m:sSub>
                        <m:r>
                          <a:rPr lang="en-US" sz="2000" i="1">
                            <a:latin typeface="Cambria Math" panose="02040503050406030204" pitchFamily="18" charset="0"/>
                            <a:cs typeface="Calibri" panose="020F0502020204030204" pitchFamily="34" charset="0"/>
                          </a:rPr>
                          <m:t>+</m:t>
                        </m:r>
                        <m:sSub>
                          <m:sSubPr>
                            <m:ctrlPr>
                              <a:rPr lang="en-US" sz="2000" i="1">
                                <a:latin typeface="Cambria Math" panose="02040503050406030204" pitchFamily="18" charset="0"/>
                                <a:cs typeface="Calibri" panose="020F0502020204030204" pitchFamily="34" charset="0"/>
                              </a:rPr>
                            </m:ctrlPr>
                          </m:sSubPr>
                          <m:e>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𝜆</m:t>
                                </m:r>
                              </m:e>
                              <m:sub>
                                <m:r>
                                  <a:rPr lang="en-US" sz="2000" b="0" i="1" smtClean="0">
                                    <a:latin typeface="Cambria Math" panose="02040503050406030204" pitchFamily="18" charset="0"/>
                                    <a:cs typeface="Calibri" panose="020F0502020204030204" pitchFamily="34" charset="0"/>
                                  </a:rPr>
                                  <m:t>1</m:t>
                                </m:r>
                              </m:sub>
                            </m:sSub>
                            <m:r>
                              <a:rPr lang="en-US" sz="2000" i="1">
                                <a:latin typeface="Cambria Math" panose="02040503050406030204" pitchFamily="18" charset="0"/>
                                <a:cs typeface="Calibri" panose="020F0502020204030204" pitchFamily="34" charset="0"/>
                              </a:rPr>
                              <m:t>𝜇</m:t>
                            </m:r>
                          </m:e>
                          <m:sub>
                            <m:r>
                              <a:rPr lang="en-US" sz="2000" i="1">
                                <a:latin typeface="Cambria Math" panose="02040503050406030204" pitchFamily="18" charset="0"/>
                                <a:cs typeface="Calibri" panose="020F0502020204030204" pitchFamily="34" charset="0"/>
                              </a:rPr>
                              <m:t>1</m:t>
                            </m:r>
                          </m:sub>
                        </m:sSub>
                      </m:e>
                    </m:d>
                    <m:sSub>
                      <m:sSubPr>
                        <m:ctrlPr>
                          <a:rPr lang="en-US" sz="2000" i="1">
                            <a:latin typeface="Cambria Math" panose="02040503050406030204" pitchFamily="18" charset="0"/>
                            <a:cs typeface="Calibri" panose="020F0502020204030204" pitchFamily="34" charset="0"/>
                          </a:rPr>
                        </m:ctrlPr>
                      </m:sSubPr>
                      <m:e>
                        <m:r>
                          <a:rPr lang="en-US" sz="2000" i="1">
                            <a:latin typeface="Cambria Math" panose="02040503050406030204" pitchFamily="18" charset="0"/>
                            <a:cs typeface="Calibri" panose="020F0502020204030204" pitchFamily="34" charset="0"/>
                          </a:rPr>
                          <m:t>𝑝</m:t>
                        </m:r>
                      </m:e>
                      <m:sub>
                        <m:r>
                          <a:rPr lang="en-US" sz="2000" i="1">
                            <a:latin typeface="Cambria Math" panose="02040503050406030204" pitchFamily="18" charset="0"/>
                            <a:cs typeface="Calibri" panose="020F0502020204030204" pitchFamily="34" charset="0"/>
                          </a:rPr>
                          <m:t>0</m:t>
                        </m:r>
                      </m:sub>
                    </m:sSub>
                    <m:r>
                      <a:rPr lang="en-US" sz="2000" i="1">
                        <a:latin typeface="Cambria Math" panose="02040503050406030204" pitchFamily="18" charset="0"/>
                        <a:cs typeface="Calibri" panose="020F0502020204030204" pitchFamily="34" charset="0"/>
                      </a:rPr>
                      <m:t>=</m:t>
                    </m:r>
                    <m:sSub>
                      <m:sSubPr>
                        <m:ctrlPr>
                          <a:rPr lang="en-US" sz="2000" i="1">
                            <a:latin typeface="Cambria Math" panose="02040503050406030204" pitchFamily="18" charset="0"/>
                            <a:cs typeface="Calibri" panose="020F0502020204030204" pitchFamily="34" charset="0"/>
                          </a:rPr>
                        </m:ctrlPr>
                      </m:sSubPr>
                      <m:e>
                        <m:r>
                          <a:rPr lang="en-US" sz="2000" i="1">
                            <a:latin typeface="Cambria Math" panose="02040503050406030204" pitchFamily="18" charset="0"/>
                            <a:cs typeface="Calibri" panose="020F0502020204030204" pitchFamily="34" charset="0"/>
                          </a:rPr>
                          <m:t>𝜆</m:t>
                        </m:r>
                      </m:e>
                      <m:sub>
                        <m:r>
                          <a:rPr lang="en-US" sz="2000" i="1">
                            <a:latin typeface="Cambria Math" panose="02040503050406030204" pitchFamily="18" charset="0"/>
                            <a:cs typeface="Calibri" panose="020F0502020204030204" pitchFamily="34" charset="0"/>
                          </a:rPr>
                          <m:t>1</m:t>
                        </m:r>
                      </m:sub>
                    </m:sSub>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𝜇</m:t>
                        </m:r>
                      </m:e>
                      <m:sub>
                        <m:r>
                          <a:rPr lang="en-US" sz="2000" b="0" i="1" smtClean="0">
                            <a:latin typeface="Cambria Math" panose="02040503050406030204" pitchFamily="18" charset="0"/>
                            <a:cs typeface="Calibri" panose="020F0502020204030204" pitchFamily="34" charset="0"/>
                          </a:rPr>
                          <m:t>1</m:t>
                        </m:r>
                      </m:sub>
                    </m:sSub>
                    <m:sSub>
                      <m:sSubPr>
                        <m:ctrlPr>
                          <a:rPr lang="en-US" sz="2000" i="1">
                            <a:latin typeface="Cambria Math" panose="02040503050406030204" pitchFamily="18" charset="0"/>
                            <a:cs typeface="Calibri" panose="020F0502020204030204" pitchFamily="34" charset="0"/>
                          </a:rPr>
                        </m:ctrlPr>
                      </m:sSubPr>
                      <m:e>
                        <m:r>
                          <a:rPr lang="en-US" sz="2000" i="1">
                            <a:latin typeface="Cambria Math" panose="02040503050406030204" pitchFamily="18" charset="0"/>
                            <a:cs typeface="Calibri" panose="020F0502020204030204" pitchFamily="34" charset="0"/>
                          </a:rPr>
                          <m:t>𝑝</m:t>
                        </m:r>
                      </m:e>
                      <m:sub>
                        <m:r>
                          <a:rPr lang="en-US" sz="2000" i="1">
                            <a:latin typeface="Cambria Math" panose="02040503050406030204" pitchFamily="18" charset="0"/>
                            <a:cs typeface="Calibri" panose="020F0502020204030204" pitchFamily="34" charset="0"/>
                          </a:rPr>
                          <m:t>0</m:t>
                        </m:r>
                      </m:sub>
                    </m:sSub>
                    <m:r>
                      <a:rPr lang="en-US" sz="2000" i="1">
                        <a:latin typeface="Cambria Math" panose="02040503050406030204" pitchFamily="18" charset="0"/>
                        <a:cs typeface="Calibri" panose="020F0502020204030204" pitchFamily="34" charset="0"/>
                      </a:rPr>
                      <m:t>+</m:t>
                    </m:r>
                    <m:sSub>
                      <m:sSubPr>
                        <m:ctrlPr>
                          <a:rPr lang="en-US" sz="2000" i="1">
                            <a:latin typeface="Cambria Math" panose="02040503050406030204" pitchFamily="18" charset="0"/>
                            <a:cs typeface="Calibri" panose="020F0502020204030204" pitchFamily="34" charset="0"/>
                          </a:rPr>
                        </m:ctrlPr>
                      </m:sSubPr>
                      <m:e>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𝜇</m:t>
                            </m:r>
                          </m:e>
                          <m:sub>
                            <m:r>
                              <a:rPr lang="en-US" sz="2000" b="0" i="1" smtClean="0">
                                <a:latin typeface="Cambria Math" panose="02040503050406030204" pitchFamily="18" charset="0"/>
                                <a:cs typeface="Calibri" panose="020F0502020204030204" pitchFamily="34" charset="0"/>
                              </a:rPr>
                              <m:t>1</m:t>
                            </m:r>
                          </m:sub>
                        </m:sSub>
                        <m:r>
                          <a:rPr lang="en-US" sz="2000" i="1">
                            <a:latin typeface="Cambria Math" panose="02040503050406030204" pitchFamily="18" charset="0"/>
                            <a:cs typeface="Calibri" panose="020F0502020204030204" pitchFamily="34" charset="0"/>
                          </a:rPr>
                          <m:t>𝜇</m:t>
                        </m:r>
                      </m:e>
                      <m:sub>
                        <m:r>
                          <a:rPr lang="en-US" sz="2000" i="1">
                            <a:latin typeface="Cambria Math" panose="02040503050406030204" pitchFamily="18" charset="0"/>
                            <a:cs typeface="Calibri" panose="020F0502020204030204" pitchFamily="34" charset="0"/>
                          </a:rPr>
                          <m:t>2</m:t>
                        </m:r>
                      </m:sub>
                    </m:sSub>
                    <m:sSub>
                      <m:sSubPr>
                        <m:ctrlPr>
                          <a:rPr lang="en-US" sz="2000" i="1">
                            <a:latin typeface="Cambria Math" panose="02040503050406030204" pitchFamily="18" charset="0"/>
                            <a:cs typeface="Calibri" panose="020F0502020204030204" pitchFamily="34" charset="0"/>
                          </a:rPr>
                        </m:ctrlPr>
                      </m:sSubPr>
                      <m:e>
                        <m:r>
                          <a:rPr lang="en-US" sz="2000" i="1">
                            <a:latin typeface="Cambria Math" panose="02040503050406030204" pitchFamily="18" charset="0"/>
                            <a:cs typeface="Calibri" panose="020F0502020204030204" pitchFamily="34" charset="0"/>
                          </a:rPr>
                          <m:t>𝑝</m:t>
                        </m:r>
                      </m:e>
                      <m:sub>
                        <m:r>
                          <a:rPr lang="en-US" sz="2000" i="1">
                            <a:latin typeface="Cambria Math" panose="02040503050406030204" pitchFamily="18" charset="0"/>
                            <a:cs typeface="Calibri" panose="020F0502020204030204" pitchFamily="34" charset="0"/>
                          </a:rPr>
                          <m:t>2</m:t>
                        </m:r>
                      </m:sub>
                    </m:sSub>
                  </m:oMath>
                </a14:m>
                <a:endParaRPr lang="en-US" sz="2000" dirty="0">
                  <a:cs typeface="Calibri" panose="020F0502020204030204" pitchFamily="34" charset="0"/>
                </a:endParaRPr>
              </a:p>
              <a:p>
                <a:pPr marL="0" indent="0">
                  <a:buNone/>
                </a:pPr>
                <a:r>
                  <a:rPr lang="en-US" sz="2000" dirty="0">
                    <a:cs typeface="Calibri" panose="020F0502020204030204" pitchFamily="34" charset="0"/>
                  </a:rPr>
                  <a:t> </a:t>
                </a:r>
                <a14:m>
                  <m:oMath xmlns:m="http://schemas.openxmlformats.org/officeDocument/2006/math">
                    <m:r>
                      <a:rPr lang="en-US" sz="2000" b="0" i="0" smtClean="0">
                        <a:latin typeface="Cambria Math" panose="02040503050406030204" pitchFamily="18" charset="0"/>
                        <a:cs typeface="Calibri" panose="020F0502020204030204" pitchFamily="34" charset="0"/>
                      </a:rPr>
                      <m:t>                                     ⇒</m:t>
                    </m:r>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𝑝</m:t>
                        </m:r>
                      </m:e>
                      <m:sub>
                        <m:r>
                          <a:rPr lang="en-US" sz="2000" b="0" i="1" smtClean="0">
                            <a:latin typeface="Cambria Math" panose="02040503050406030204" pitchFamily="18" charset="0"/>
                            <a:cs typeface="Calibri" panose="020F0502020204030204" pitchFamily="34" charset="0"/>
                          </a:rPr>
                          <m:t>2</m:t>
                        </m:r>
                      </m:sub>
                    </m:sSub>
                    <m:r>
                      <a:rPr lang="en-US" sz="2000" b="0" i="1" smtClean="0">
                        <a:latin typeface="Cambria Math" panose="02040503050406030204" pitchFamily="18" charset="0"/>
                        <a:cs typeface="Calibri" panose="020F0502020204030204" pitchFamily="34" charset="0"/>
                      </a:rPr>
                      <m:t>=</m:t>
                    </m:r>
                    <m:f>
                      <m:fPr>
                        <m:ctrlPr>
                          <a:rPr lang="en-US" sz="2000" b="0" i="1" smtClean="0">
                            <a:latin typeface="Cambria Math" panose="02040503050406030204" pitchFamily="18" charset="0"/>
                            <a:cs typeface="Calibri" panose="020F0502020204030204" pitchFamily="34" charset="0"/>
                          </a:rPr>
                        </m:ctrlPr>
                      </m:fPr>
                      <m:num>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𝜆</m:t>
                            </m:r>
                          </m:e>
                          <m:sub>
                            <m:r>
                              <a:rPr lang="en-US" sz="2000" b="0" i="1" smtClean="0">
                                <a:latin typeface="Cambria Math" panose="02040503050406030204" pitchFamily="18" charset="0"/>
                                <a:cs typeface="Calibri" panose="020F0502020204030204" pitchFamily="34" charset="0"/>
                              </a:rPr>
                              <m:t>1</m:t>
                            </m:r>
                          </m:sub>
                        </m:sSub>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𝜆</m:t>
                            </m:r>
                          </m:e>
                          <m:sub>
                            <m:r>
                              <a:rPr lang="en-US" sz="2000" b="0" i="1" smtClean="0">
                                <a:latin typeface="Cambria Math" panose="02040503050406030204" pitchFamily="18" charset="0"/>
                                <a:cs typeface="Calibri" panose="020F0502020204030204" pitchFamily="34" charset="0"/>
                              </a:rPr>
                              <m:t>2</m:t>
                            </m:r>
                          </m:sub>
                        </m:sSub>
                      </m:num>
                      <m:den>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𝜇</m:t>
                            </m:r>
                          </m:e>
                          <m:sub>
                            <m:r>
                              <a:rPr lang="en-US" sz="2000" b="0" i="1" smtClean="0">
                                <a:latin typeface="Cambria Math" panose="02040503050406030204" pitchFamily="18" charset="0"/>
                                <a:cs typeface="Calibri" panose="020F0502020204030204" pitchFamily="34" charset="0"/>
                              </a:rPr>
                              <m:t>1</m:t>
                            </m:r>
                          </m:sub>
                        </m:sSub>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𝜇</m:t>
                            </m:r>
                          </m:e>
                          <m:sub>
                            <m:r>
                              <a:rPr lang="en-US" sz="2000" b="0" i="1" smtClean="0">
                                <a:latin typeface="Cambria Math" panose="02040503050406030204" pitchFamily="18" charset="0"/>
                                <a:cs typeface="Calibri" panose="020F0502020204030204" pitchFamily="34" charset="0"/>
                              </a:rPr>
                              <m:t>2</m:t>
                            </m:r>
                          </m:sub>
                        </m:sSub>
                      </m:den>
                    </m:f>
                  </m:oMath>
                </a14:m>
                <a:endParaRPr lang="en-US" sz="2000" dirty="0">
                  <a:cs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A3D79A13-FB0F-428F-B8E3-EDA7364BA40A}"/>
                  </a:ext>
                </a:extLst>
              </p:cNvPr>
              <p:cNvSpPr>
                <a:spLocks noGrp="1" noRot="1" noChangeAspect="1" noMove="1" noResize="1" noEditPoints="1" noAdjustHandles="1" noChangeArrowheads="1" noChangeShapeType="1" noTextEdit="1"/>
              </p:cNvSpPr>
              <p:nvPr>
                <p:ph idx="1"/>
              </p:nvPr>
            </p:nvSpPr>
            <p:spPr>
              <a:xfrm>
                <a:off x="457200" y="1600200"/>
                <a:ext cx="8458200" cy="4530725"/>
              </a:xfrm>
              <a:blipFill>
                <a:blip r:embed="rId2"/>
                <a:stretch>
                  <a:fillRect l="-720" t="-67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03F355F-C222-427A-943C-FB4CB47587CE}"/>
              </a:ext>
            </a:extLst>
          </p:cNvPr>
          <p:cNvSpPr>
            <a:spLocks noGrp="1"/>
          </p:cNvSpPr>
          <p:nvPr>
            <p:ph type="sldNum" sz="quarter" idx="12"/>
          </p:nvPr>
        </p:nvSpPr>
        <p:spPr/>
        <p:txBody>
          <a:bodyPr/>
          <a:lstStyle/>
          <a:p>
            <a:pPr>
              <a:defRPr/>
            </a:pPr>
            <a:fld id="{3BCC0716-7840-4BC7-AC05-8CE3FC928123}" type="slidenum">
              <a:rPr lang="en-US" altLang="en-US" smtClean="0"/>
              <a:pPr>
                <a:defRPr/>
              </a:pPr>
              <a:t>7</a:t>
            </a:fld>
            <a:endParaRPr lang="en-US" altLang="en-US"/>
          </a:p>
        </p:txBody>
      </p:sp>
      <p:sp>
        <p:nvSpPr>
          <p:cNvPr id="5" name="Footer Placeholder 4">
            <a:extLst>
              <a:ext uri="{FF2B5EF4-FFF2-40B4-BE49-F238E27FC236}">
                <a16:creationId xmlns:a16="http://schemas.microsoft.com/office/drawing/2014/main" id="{DD2F7FD6-ED5C-4437-9DB6-2D5CD3D11BF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Tree>
    <p:extLst>
      <p:ext uri="{BB962C8B-B14F-4D97-AF65-F5344CB8AC3E}">
        <p14:creationId xmlns:p14="http://schemas.microsoft.com/office/powerpoint/2010/main" val="1220434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27DF0-0531-4720-B28A-A8C410696C9F}"/>
              </a:ext>
            </a:extLst>
          </p:cNvPr>
          <p:cNvSpPr>
            <a:spLocks noGrp="1"/>
          </p:cNvSpPr>
          <p:nvPr>
            <p:ph type="title"/>
          </p:nvPr>
        </p:nvSpPr>
        <p:spPr/>
        <p:txBody>
          <a:bodyPr/>
          <a:lstStyle/>
          <a:p>
            <a:r>
              <a:rPr lang="en-US" dirty="0"/>
              <a:t>Birth Death Process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D79A13-FB0F-428F-B8E3-EDA7364BA40A}"/>
                  </a:ext>
                </a:extLst>
              </p:cNvPr>
              <p:cNvSpPr>
                <a:spLocks noGrp="1"/>
              </p:cNvSpPr>
              <p:nvPr>
                <p:ph idx="1"/>
              </p:nvPr>
            </p:nvSpPr>
            <p:spPr>
              <a:xfrm>
                <a:off x="457200" y="1600200"/>
                <a:ext cx="8458200" cy="4530725"/>
              </a:xfrm>
            </p:spPr>
            <p:txBody>
              <a:bodyPr/>
              <a:lstStyle/>
              <a:p>
                <a:pPr marL="0" indent="0">
                  <a:buNone/>
                </a:pPr>
                <a:r>
                  <a:rPr lang="en-US" sz="2000" dirty="0">
                    <a:cs typeface="Calibri" panose="020F0502020204030204" pitchFamily="34" charset="0"/>
                  </a:rPr>
                  <a:t>State 0: </a:t>
                </a:r>
                <a14:m>
                  <m:oMath xmlns:m="http://schemas.openxmlformats.org/officeDocument/2006/math">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𝜆</m:t>
                        </m:r>
                      </m:e>
                      <m:sub>
                        <m:r>
                          <a:rPr lang="en-US" sz="2000" b="0" i="1" smtClean="0">
                            <a:latin typeface="Cambria Math" panose="02040503050406030204" pitchFamily="18" charset="0"/>
                            <a:cs typeface="Calibri" panose="020F0502020204030204" pitchFamily="34" charset="0"/>
                          </a:rPr>
                          <m:t>1</m:t>
                        </m:r>
                      </m:sub>
                    </m:sSub>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𝑝</m:t>
                        </m:r>
                      </m:e>
                      <m:sub>
                        <m:r>
                          <a:rPr lang="en-US" sz="2000" b="0" i="1" smtClean="0">
                            <a:latin typeface="Cambria Math" panose="02040503050406030204" pitchFamily="18" charset="0"/>
                            <a:cs typeface="Calibri" panose="020F0502020204030204" pitchFamily="34" charset="0"/>
                          </a:rPr>
                          <m:t>0</m:t>
                        </m:r>
                      </m:sub>
                    </m:sSub>
                    <m:r>
                      <a:rPr lang="en-US" sz="2000" b="0" i="1" smtClean="0">
                        <a:latin typeface="Cambria Math" panose="02040503050406030204" pitchFamily="18" charset="0"/>
                        <a:cs typeface="Calibri" panose="020F0502020204030204" pitchFamily="34" charset="0"/>
                      </a:rPr>
                      <m:t>=</m:t>
                    </m:r>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𝜇</m:t>
                        </m:r>
                      </m:e>
                      <m:sub>
                        <m:r>
                          <a:rPr lang="en-US" sz="2000" b="0" i="1" smtClean="0">
                            <a:latin typeface="Cambria Math" panose="02040503050406030204" pitchFamily="18" charset="0"/>
                            <a:cs typeface="Calibri" panose="020F0502020204030204" pitchFamily="34" charset="0"/>
                          </a:rPr>
                          <m:t>1</m:t>
                        </m:r>
                      </m:sub>
                    </m:sSub>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𝑝</m:t>
                        </m:r>
                      </m:e>
                      <m:sub>
                        <m:r>
                          <a:rPr lang="en-US" sz="2000" b="0" i="1" smtClean="0">
                            <a:latin typeface="Cambria Math" panose="02040503050406030204" pitchFamily="18" charset="0"/>
                            <a:cs typeface="Calibri" panose="020F0502020204030204" pitchFamily="34" charset="0"/>
                          </a:rPr>
                          <m:t>1</m:t>
                        </m:r>
                      </m:sub>
                    </m:sSub>
                  </m:oMath>
                </a14:m>
                <a:endParaRPr lang="en-US" sz="2000" dirty="0">
                  <a:cs typeface="Calibri" panose="020F0502020204030204" pitchFamily="34" charset="0"/>
                </a:endParaRPr>
              </a:p>
              <a:p>
                <a:pPr marL="0" indent="0">
                  <a:buNone/>
                </a:pPr>
                <a:r>
                  <a:rPr lang="en-US" sz="2000" dirty="0">
                    <a:cs typeface="Calibri" panose="020F0502020204030204" pitchFamily="34" charset="0"/>
                  </a:rPr>
                  <a:t>State k: </a:t>
                </a:r>
                <a14:m>
                  <m:oMath xmlns:m="http://schemas.openxmlformats.org/officeDocument/2006/math">
                    <m:d>
                      <m:dPr>
                        <m:ctrlPr>
                          <a:rPr lang="en-US" sz="2000" b="0" i="1" smtClean="0">
                            <a:latin typeface="Cambria Math" panose="02040503050406030204" pitchFamily="18" charset="0"/>
                            <a:cs typeface="Calibri" panose="020F0502020204030204" pitchFamily="34" charset="0"/>
                          </a:rPr>
                        </m:ctrlPr>
                      </m:dPr>
                      <m:e>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𝜆</m:t>
                            </m:r>
                          </m:e>
                          <m:sub>
                            <m:r>
                              <a:rPr lang="en-US" sz="2000" b="0" i="1" smtClean="0">
                                <a:latin typeface="Cambria Math" panose="02040503050406030204" pitchFamily="18" charset="0"/>
                                <a:cs typeface="Calibri" panose="020F0502020204030204" pitchFamily="34" charset="0"/>
                              </a:rPr>
                              <m:t>𝑘</m:t>
                            </m:r>
                            <m:r>
                              <a:rPr lang="en-US" sz="2000" b="0" i="1" smtClean="0">
                                <a:latin typeface="Cambria Math" panose="02040503050406030204" pitchFamily="18" charset="0"/>
                                <a:cs typeface="Calibri" panose="020F0502020204030204" pitchFamily="34" charset="0"/>
                              </a:rPr>
                              <m:t>+1</m:t>
                            </m:r>
                          </m:sub>
                        </m:sSub>
                        <m:r>
                          <a:rPr lang="en-US" sz="2000" b="0" i="1" smtClean="0">
                            <a:latin typeface="Cambria Math" panose="02040503050406030204" pitchFamily="18" charset="0"/>
                            <a:cs typeface="Calibri" panose="020F0502020204030204" pitchFamily="34" charset="0"/>
                          </a:rPr>
                          <m:t>+</m:t>
                        </m:r>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𝜇</m:t>
                            </m:r>
                          </m:e>
                          <m:sub>
                            <m:r>
                              <a:rPr lang="en-US" sz="2000" b="0" i="1" smtClean="0">
                                <a:latin typeface="Cambria Math" panose="02040503050406030204" pitchFamily="18" charset="0"/>
                                <a:cs typeface="Calibri" panose="020F0502020204030204" pitchFamily="34" charset="0"/>
                              </a:rPr>
                              <m:t>𝑘</m:t>
                            </m:r>
                          </m:sub>
                        </m:sSub>
                      </m:e>
                    </m:d>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𝑝</m:t>
                        </m:r>
                      </m:e>
                      <m:sub>
                        <m:r>
                          <a:rPr lang="en-US" sz="2000" b="0" i="1" smtClean="0">
                            <a:latin typeface="Cambria Math" panose="02040503050406030204" pitchFamily="18" charset="0"/>
                            <a:cs typeface="Calibri" panose="020F0502020204030204" pitchFamily="34" charset="0"/>
                          </a:rPr>
                          <m:t>𝑘</m:t>
                        </m:r>
                      </m:sub>
                    </m:sSub>
                    <m:r>
                      <a:rPr lang="en-US" sz="2000" b="0" i="1" smtClean="0">
                        <a:latin typeface="Cambria Math" panose="02040503050406030204" pitchFamily="18" charset="0"/>
                        <a:cs typeface="Calibri" panose="020F0502020204030204" pitchFamily="34" charset="0"/>
                      </a:rPr>
                      <m:t>=</m:t>
                    </m:r>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𝜆</m:t>
                        </m:r>
                      </m:e>
                      <m:sub>
                        <m:r>
                          <a:rPr lang="en-US" sz="2000" b="0" i="1" smtClean="0">
                            <a:latin typeface="Cambria Math" panose="02040503050406030204" pitchFamily="18" charset="0"/>
                            <a:cs typeface="Calibri" panose="020F0502020204030204" pitchFamily="34" charset="0"/>
                          </a:rPr>
                          <m:t>𝑘</m:t>
                        </m:r>
                      </m:sub>
                    </m:sSub>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𝑝</m:t>
                        </m:r>
                      </m:e>
                      <m:sub>
                        <m:r>
                          <a:rPr lang="en-US" sz="2000" b="0" i="1" smtClean="0">
                            <a:latin typeface="Cambria Math" panose="02040503050406030204" pitchFamily="18" charset="0"/>
                            <a:cs typeface="Calibri" panose="020F0502020204030204" pitchFamily="34" charset="0"/>
                          </a:rPr>
                          <m:t>𝑘</m:t>
                        </m:r>
                        <m:r>
                          <a:rPr lang="en-US" sz="2000" b="0" i="1" smtClean="0">
                            <a:latin typeface="Cambria Math" panose="02040503050406030204" pitchFamily="18" charset="0"/>
                            <a:cs typeface="Calibri" panose="020F0502020204030204" pitchFamily="34" charset="0"/>
                          </a:rPr>
                          <m:t>−1</m:t>
                        </m:r>
                      </m:sub>
                    </m:sSub>
                    <m:r>
                      <a:rPr lang="en-US" sz="2000" b="0" i="1" smtClean="0">
                        <a:latin typeface="Cambria Math" panose="02040503050406030204" pitchFamily="18" charset="0"/>
                        <a:cs typeface="Calibri" panose="020F0502020204030204" pitchFamily="34" charset="0"/>
                      </a:rPr>
                      <m:t>+</m:t>
                    </m:r>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𝜇</m:t>
                        </m:r>
                      </m:e>
                      <m:sub>
                        <m:r>
                          <a:rPr lang="en-US" sz="2000" b="0" i="1" smtClean="0">
                            <a:latin typeface="Cambria Math" panose="02040503050406030204" pitchFamily="18" charset="0"/>
                            <a:cs typeface="Calibri" panose="020F0502020204030204" pitchFamily="34" charset="0"/>
                          </a:rPr>
                          <m:t>𝑘</m:t>
                        </m:r>
                        <m:r>
                          <a:rPr lang="en-US" sz="2000" b="0" i="1" smtClean="0">
                            <a:latin typeface="Cambria Math" panose="02040503050406030204" pitchFamily="18" charset="0"/>
                            <a:cs typeface="Calibri" panose="020F0502020204030204" pitchFamily="34" charset="0"/>
                          </a:rPr>
                          <m:t>+1</m:t>
                        </m:r>
                      </m:sub>
                    </m:sSub>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𝑝</m:t>
                        </m:r>
                      </m:e>
                      <m:sub>
                        <m:r>
                          <a:rPr lang="en-US" sz="2000" b="0" i="1" smtClean="0">
                            <a:latin typeface="Cambria Math" panose="02040503050406030204" pitchFamily="18" charset="0"/>
                            <a:cs typeface="Calibri" panose="020F0502020204030204" pitchFamily="34" charset="0"/>
                          </a:rPr>
                          <m:t>𝑘</m:t>
                        </m:r>
                        <m:r>
                          <a:rPr lang="en-US" sz="2000" b="0" i="1" smtClean="0">
                            <a:latin typeface="Cambria Math" panose="02040503050406030204" pitchFamily="18" charset="0"/>
                            <a:cs typeface="Calibri" panose="020F0502020204030204" pitchFamily="34" charset="0"/>
                          </a:rPr>
                          <m:t>+1</m:t>
                        </m:r>
                      </m:sub>
                    </m:sSub>
                  </m:oMath>
                </a14:m>
                <a:endParaRPr lang="en-US" sz="2000" dirty="0">
                  <a:cs typeface="Calibri" panose="020F0502020204030204" pitchFamily="34" charset="0"/>
                </a:endParaRPr>
              </a:p>
              <a:p>
                <a:pPr marL="0" indent="0">
                  <a:buNone/>
                </a:pPr>
                <a:r>
                  <a:rPr lang="en-US" sz="2000" dirty="0">
                    <a:cs typeface="Calibri" panose="020F0502020204030204" pitchFamily="34" charset="0"/>
                  </a:rPr>
                  <a:t>For State k equation we get </a:t>
                </a:r>
                <a14:m>
                  <m:oMath xmlns:m="http://schemas.openxmlformats.org/officeDocument/2006/math">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𝑝</m:t>
                        </m:r>
                      </m:e>
                      <m:sub>
                        <m:r>
                          <a:rPr lang="en-US" sz="2000" b="0" i="1" smtClean="0">
                            <a:latin typeface="Cambria Math" panose="02040503050406030204" pitchFamily="18" charset="0"/>
                            <a:cs typeface="Calibri" panose="020F0502020204030204" pitchFamily="34" charset="0"/>
                          </a:rPr>
                          <m:t>𝑘</m:t>
                        </m:r>
                      </m:sub>
                    </m:sSub>
                    <m:r>
                      <a:rPr lang="en-US" sz="2000" b="0" i="1" smtClean="0">
                        <a:latin typeface="Cambria Math" panose="02040503050406030204" pitchFamily="18" charset="0"/>
                        <a:cs typeface="Calibri" panose="020F0502020204030204" pitchFamily="34" charset="0"/>
                      </a:rPr>
                      <m:t>=</m:t>
                    </m:r>
                    <m:f>
                      <m:fPr>
                        <m:ctrlPr>
                          <a:rPr lang="en-US" sz="2000" b="0" i="1" smtClean="0">
                            <a:latin typeface="Cambria Math" panose="02040503050406030204" pitchFamily="18" charset="0"/>
                            <a:cs typeface="Calibri" panose="020F0502020204030204" pitchFamily="34" charset="0"/>
                          </a:rPr>
                        </m:ctrlPr>
                      </m:fPr>
                      <m:num>
                        <m:nary>
                          <m:naryPr>
                            <m:chr m:val="∏"/>
                            <m:ctrlPr>
                              <a:rPr lang="en-US" sz="2000" b="0" i="1" smtClean="0">
                                <a:latin typeface="Cambria Math" panose="02040503050406030204" pitchFamily="18" charset="0"/>
                                <a:cs typeface="Calibri" panose="020F0502020204030204" pitchFamily="34" charset="0"/>
                              </a:rPr>
                            </m:ctrlPr>
                          </m:naryPr>
                          <m:sub>
                            <m:r>
                              <a:rPr lang="en-US" sz="2000" b="0" i="1" smtClean="0">
                                <a:latin typeface="Cambria Math" panose="02040503050406030204" pitchFamily="18" charset="0"/>
                                <a:cs typeface="Calibri" panose="020F0502020204030204" pitchFamily="34" charset="0"/>
                              </a:rPr>
                              <m:t>𝑖</m:t>
                            </m:r>
                            <m:r>
                              <a:rPr lang="en-US" sz="2000" b="0" i="1" smtClean="0">
                                <a:latin typeface="Cambria Math" panose="02040503050406030204" pitchFamily="18" charset="0"/>
                                <a:cs typeface="Calibri" panose="020F0502020204030204" pitchFamily="34" charset="0"/>
                              </a:rPr>
                              <m:t>=1</m:t>
                            </m:r>
                          </m:sub>
                          <m:sup>
                            <m:r>
                              <a:rPr lang="en-US" sz="2000" b="0" i="1" smtClean="0">
                                <a:latin typeface="Cambria Math" panose="02040503050406030204" pitchFamily="18" charset="0"/>
                                <a:cs typeface="Calibri" panose="020F0502020204030204" pitchFamily="34" charset="0"/>
                              </a:rPr>
                              <m:t>𝑘</m:t>
                            </m:r>
                          </m:sup>
                          <m:e>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𝜆</m:t>
                                </m:r>
                              </m:e>
                              <m:sub>
                                <m:r>
                                  <a:rPr lang="en-US" sz="2000" b="0" i="1" smtClean="0">
                                    <a:latin typeface="Cambria Math" panose="02040503050406030204" pitchFamily="18" charset="0"/>
                                    <a:cs typeface="Calibri" panose="020F0502020204030204" pitchFamily="34" charset="0"/>
                                  </a:rPr>
                                  <m:t>𝑖</m:t>
                                </m:r>
                              </m:sub>
                            </m:sSub>
                          </m:e>
                        </m:nary>
                      </m:num>
                      <m:den>
                        <m:nary>
                          <m:naryPr>
                            <m:chr m:val="∏"/>
                            <m:ctrlPr>
                              <a:rPr lang="en-US" sz="2000" i="1">
                                <a:latin typeface="Cambria Math" panose="02040503050406030204" pitchFamily="18" charset="0"/>
                                <a:cs typeface="Calibri" panose="020F0502020204030204" pitchFamily="34" charset="0"/>
                              </a:rPr>
                            </m:ctrlPr>
                          </m:naryPr>
                          <m:sub>
                            <m:r>
                              <a:rPr lang="en-US" sz="2000" i="1">
                                <a:latin typeface="Cambria Math" panose="02040503050406030204" pitchFamily="18" charset="0"/>
                                <a:cs typeface="Calibri" panose="020F0502020204030204" pitchFamily="34" charset="0"/>
                              </a:rPr>
                              <m:t>𝑖</m:t>
                            </m:r>
                            <m:r>
                              <a:rPr lang="en-US" sz="2000" i="1">
                                <a:latin typeface="Cambria Math" panose="02040503050406030204" pitchFamily="18" charset="0"/>
                                <a:cs typeface="Calibri" panose="020F0502020204030204" pitchFamily="34" charset="0"/>
                              </a:rPr>
                              <m:t>=1</m:t>
                            </m:r>
                          </m:sub>
                          <m:sup>
                            <m:r>
                              <a:rPr lang="en-US" sz="2000" i="1">
                                <a:latin typeface="Cambria Math" panose="02040503050406030204" pitchFamily="18" charset="0"/>
                                <a:cs typeface="Calibri" panose="020F0502020204030204" pitchFamily="34" charset="0"/>
                              </a:rPr>
                              <m:t>𝑘</m:t>
                            </m:r>
                          </m:sup>
                          <m:e>
                            <m:sSub>
                              <m:sSubPr>
                                <m:ctrlPr>
                                  <a:rPr lang="en-US" sz="2000" i="1">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𝜇</m:t>
                                </m:r>
                              </m:e>
                              <m:sub>
                                <m:r>
                                  <a:rPr lang="en-US" sz="2000" i="1">
                                    <a:latin typeface="Cambria Math" panose="02040503050406030204" pitchFamily="18" charset="0"/>
                                    <a:cs typeface="Calibri" panose="020F0502020204030204" pitchFamily="34" charset="0"/>
                                  </a:rPr>
                                  <m:t>𝑖</m:t>
                                </m:r>
                              </m:sub>
                            </m:sSub>
                          </m:e>
                        </m:nary>
                      </m:den>
                    </m:f>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𝑝</m:t>
                        </m:r>
                      </m:e>
                      <m:sub>
                        <m:r>
                          <a:rPr lang="en-US" sz="2000" b="0" i="1" smtClean="0">
                            <a:latin typeface="Cambria Math" panose="02040503050406030204" pitchFamily="18" charset="0"/>
                            <a:cs typeface="Calibri" panose="020F0502020204030204" pitchFamily="34" charset="0"/>
                          </a:rPr>
                          <m:t>0</m:t>
                        </m:r>
                      </m:sub>
                    </m:sSub>
                    <m:r>
                      <a:rPr lang="en-US" sz="2000" b="0" i="1" smtClean="0">
                        <a:latin typeface="Cambria Math" panose="02040503050406030204" pitchFamily="18" charset="0"/>
                        <a:cs typeface="Calibri" panose="020F0502020204030204" pitchFamily="34" charset="0"/>
                      </a:rPr>
                      <m:t>=</m:t>
                    </m:r>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𝐶</m:t>
                        </m:r>
                      </m:e>
                      <m:sub>
                        <m:r>
                          <a:rPr lang="en-US" sz="2000" b="0" i="1" smtClean="0">
                            <a:latin typeface="Cambria Math" panose="02040503050406030204" pitchFamily="18" charset="0"/>
                            <a:cs typeface="Calibri" panose="020F0502020204030204" pitchFamily="34" charset="0"/>
                          </a:rPr>
                          <m:t>𝑘</m:t>
                        </m:r>
                      </m:sub>
                    </m:sSub>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𝑝</m:t>
                        </m:r>
                      </m:e>
                      <m:sub>
                        <m:r>
                          <a:rPr lang="en-US" sz="2000" b="0" i="1" smtClean="0">
                            <a:latin typeface="Cambria Math" panose="02040503050406030204" pitchFamily="18" charset="0"/>
                            <a:cs typeface="Calibri" panose="020F0502020204030204" pitchFamily="34" charset="0"/>
                          </a:rPr>
                          <m:t>0</m:t>
                        </m:r>
                      </m:sub>
                    </m:sSub>
                  </m:oMath>
                </a14:m>
                <a:endParaRPr lang="en-US" sz="2000" b="0" dirty="0">
                  <a:cs typeface="Calibri" panose="020F0502020204030204" pitchFamily="34" charset="0"/>
                </a:endParaRPr>
              </a:p>
              <a:p>
                <a:pPr marL="0" indent="0">
                  <a:buNone/>
                </a:pPr>
                <a:endParaRPr lang="en-US" sz="2000" dirty="0">
                  <a:cs typeface="Calibri" panose="020F0502020204030204" pitchFamily="34" charset="0"/>
                </a:endParaRPr>
              </a:p>
              <a:p>
                <a:pPr marL="0" indent="0">
                  <a:buNone/>
                </a:pPr>
                <a:r>
                  <a:rPr lang="en-US" sz="2000" dirty="0">
                    <a:cs typeface="Calibri" panose="020F0502020204030204" pitchFamily="34" charset="0"/>
                  </a:rPr>
                  <a:t>Now lets solve for </a:t>
                </a:r>
                <a14:m>
                  <m:oMath xmlns:m="http://schemas.openxmlformats.org/officeDocument/2006/math">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𝑝</m:t>
                        </m:r>
                      </m:e>
                      <m:sub>
                        <m:r>
                          <a:rPr lang="en-US" sz="2000" b="0" i="1" smtClean="0">
                            <a:latin typeface="Cambria Math" panose="02040503050406030204" pitchFamily="18" charset="0"/>
                            <a:cs typeface="Calibri" panose="020F0502020204030204" pitchFamily="34" charset="0"/>
                          </a:rPr>
                          <m:t>0</m:t>
                        </m:r>
                      </m:sub>
                    </m:sSub>
                  </m:oMath>
                </a14:m>
                <a:r>
                  <a:rPr lang="en-US" sz="2000" dirty="0">
                    <a:cs typeface="Calibri" panose="020F0502020204030204" pitchFamily="34" charset="0"/>
                  </a:rPr>
                  <a:t>  using the above equations and </a:t>
                </a:r>
                <a14:m>
                  <m:oMath xmlns:m="http://schemas.openxmlformats.org/officeDocument/2006/math">
                    <m:nary>
                      <m:naryPr>
                        <m:chr m:val="∑"/>
                        <m:ctrlPr>
                          <a:rPr lang="en-US" sz="2000" i="1" smtClean="0">
                            <a:latin typeface="Cambria Math" panose="02040503050406030204" pitchFamily="18" charset="0"/>
                            <a:cs typeface="Calibri" panose="020F0502020204030204" pitchFamily="34" charset="0"/>
                          </a:rPr>
                        </m:ctrlPr>
                      </m:naryPr>
                      <m:sub>
                        <m:r>
                          <m:rPr>
                            <m:brk m:alnAt="23"/>
                          </m:rPr>
                          <a:rPr lang="en-US" sz="2000" b="0" i="1" smtClean="0">
                            <a:latin typeface="Cambria Math" panose="02040503050406030204" pitchFamily="18" charset="0"/>
                            <a:cs typeface="Calibri" panose="020F0502020204030204" pitchFamily="34" charset="0"/>
                          </a:rPr>
                          <m:t>𝑖</m:t>
                        </m:r>
                        <m:r>
                          <a:rPr lang="en-US" sz="2000" b="0" i="1" smtClean="0">
                            <a:latin typeface="Cambria Math" panose="02040503050406030204" pitchFamily="18" charset="0"/>
                            <a:cs typeface="Calibri" panose="020F0502020204030204" pitchFamily="34" charset="0"/>
                          </a:rPr>
                          <m:t>=1</m:t>
                        </m:r>
                      </m:sub>
                      <m:sup>
                        <m:r>
                          <a:rPr lang="en-US" sz="2000" b="0" i="1" smtClean="0">
                            <a:latin typeface="Cambria Math" panose="02040503050406030204" pitchFamily="18" charset="0"/>
                            <a:cs typeface="Calibri" panose="020F0502020204030204" pitchFamily="34" charset="0"/>
                          </a:rPr>
                          <m:t>∞</m:t>
                        </m:r>
                      </m:sup>
                      <m:e>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𝑝</m:t>
                            </m:r>
                          </m:e>
                          <m:sub>
                            <m:r>
                              <a:rPr lang="en-US" sz="2000" b="0" i="1" smtClean="0">
                                <a:latin typeface="Cambria Math" panose="02040503050406030204" pitchFamily="18" charset="0"/>
                                <a:cs typeface="Calibri" panose="020F0502020204030204" pitchFamily="34" charset="0"/>
                              </a:rPr>
                              <m:t>𝑖</m:t>
                            </m:r>
                          </m:sub>
                        </m:sSub>
                        <m:r>
                          <a:rPr lang="en-US" sz="2000" b="0" i="1" smtClean="0">
                            <a:latin typeface="Cambria Math" panose="02040503050406030204" pitchFamily="18" charset="0"/>
                            <a:cs typeface="Calibri" panose="020F0502020204030204" pitchFamily="34" charset="0"/>
                          </a:rPr>
                          <m:t>=1</m:t>
                        </m:r>
                      </m:e>
                    </m:nary>
                  </m:oMath>
                </a14:m>
                <a:endParaRPr lang="en-US" sz="2000" dirty="0">
                  <a:cs typeface="Calibri" panose="020F0502020204030204" pitchFamily="34" charset="0"/>
                </a:endParaRPr>
              </a:p>
              <a:p>
                <a:pPr marL="0" indent="0">
                  <a:buNone/>
                </a:pPr>
                <a:r>
                  <a:rPr lang="en-US" sz="2000" b="0" dirty="0">
                    <a:cs typeface="Calibri" panose="020F0502020204030204" pitchFamily="34" charset="0"/>
                  </a:rPr>
                  <a:t>                                   </a:t>
                </a:r>
                <a14:m>
                  <m:oMath xmlns:m="http://schemas.openxmlformats.org/officeDocument/2006/math">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𝑝</m:t>
                        </m:r>
                      </m:e>
                      <m:sub>
                        <m:r>
                          <a:rPr lang="en-US" sz="2000" b="0" i="1" smtClean="0">
                            <a:latin typeface="Cambria Math" panose="02040503050406030204" pitchFamily="18" charset="0"/>
                            <a:cs typeface="Calibri" panose="020F0502020204030204" pitchFamily="34" charset="0"/>
                          </a:rPr>
                          <m:t>0</m:t>
                        </m:r>
                      </m:sub>
                    </m:sSub>
                    <m:r>
                      <a:rPr lang="en-US" sz="2000" b="0" i="1" smtClean="0">
                        <a:latin typeface="Cambria Math" panose="02040503050406030204" pitchFamily="18" charset="0"/>
                        <a:cs typeface="Calibri" panose="020F0502020204030204" pitchFamily="34" charset="0"/>
                      </a:rPr>
                      <m:t>=</m:t>
                    </m:r>
                    <m:f>
                      <m:fPr>
                        <m:ctrlPr>
                          <a:rPr lang="en-US" sz="2000" b="0" i="1" smtClean="0">
                            <a:latin typeface="Cambria Math" panose="02040503050406030204" pitchFamily="18" charset="0"/>
                            <a:cs typeface="Calibri" panose="020F0502020204030204" pitchFamily="34" charset="0"/>
                          </a:rPr>
                        </m:ctrlPr>
                      </m:fPr>
                      <m:num>
                        <m:r>
                          <a:rPr lang="en-US" sz="2000" b="0" i="1" smtClean="0">
                            <a:latin typeface="Cambria Math" panose="02040503050406030204" pitchFamily="18" charset="0"/>
                            <a:cs typeface="Calibri" panose="020F0502020204030204" pitchFamily="34" charset="0"/>
                          </a:rPr>
                          <m:t>1</m:t>
                        </m:r>
                      </m:num>
                      <m:den>
                        <m:r>
                          <a:rPr lang="en-US" sz="2000" b="0" i="1" smtClean="0">
                            <a:latin typeface="Cambria Math" panose="02040503050406030204" pitchFamily="18" charset="0"/>
                            <a:cs typeface="Calibri" panose="020F0502020204030204" pitchFamily="34" charset="0"/>
                          </a:rPr>
                          <m:t>1+</m:t>
                        </m:r>
                        <m:nary>
                          <m:naryPr>
                            <m:chr m:val="∑"/>
                            <m:ctrlPr>
                              <a:rPr lang="en-US" sz="2000" b="0" i="1" smtClean="0">
                                <a:latin typeface="Cambria Math" panose="02040503050406030204" pitchFamily="18" charset="0"/>
                                <a:cs typeface="Calibri" panose="020F0502020204030204" pitchFamily="34" charset="0"/>
                              </a:rPr>
                            </m:ctrlPr>
                          </m:naryPr>
                          <m:sub>
                            <m:r>
                              <a:rPr lang="en-US" sz="2000" b="0" i="1" smtClean="0">
                                <a:latin typeface="Cambria Math" panose="02040503050406030204" pitchFamily="18" charset="0"/>
                                <a:cs typeface="Calibri" panose="020F0502020204030204" pitchFamily="34" charset="0"/>
                              </a:rPr>
                              <m:t>𝑘</m:t>
                            </m:r>
                            <m:r>
                              <a:rPr lang="en-US" sz="2000" b="0" i="1" smtClean="0">
                                <a:latin typeface="Cambria Math" panose="02040503050406030204" pitchFamily="18" charset="0"/>
                                <a:cs typeface="Calibri" panose="020F0502020204030204" pitchFamily="34" charset="0"/>
                              </a:rPr>
                              <m:t>=1</m:t>
                            </m:r>
                          </m:sub>
                          <m:sup>
                            <m:r>
                              <a:rPr lang="en-US" sz="2000" b="0" i="1" smtClean="0">
                                <a:latin typeface="Cambria Math" panose="02040503050406030204" pitchFamily="18" charset="0"/>
                                <a:cs typeface="Calibri" panose="020F0502020204030204" pitchFamily="34" charset="0"/>
                              </a:rPr>
                              <m:t>∞</m:t>
                            </m:r>
                          </m:sup>
                          <m:e>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𝐶</m:t>
                                </m:r>
                              </m:e>
                              <m:sub>
                                <m:r>
                                  <a:rPr lang="en-US" sz="2000" b="0" i="1" smtClean="0">
                                    <a:latin typeface="Cambria Math" panose="02040503050406030204" pitchFamily="18" charset="0"/>
                                    <a:cs typeface="Calibri" panose="020F0502020204030204" pitchFamily="34" charset="0"/>
                                  </a:rPr>
                                  <m:t>𝑘</m:t>
                                </m:r>
                              </m:sub>
                            </m:sSub>
                          </m:e>
                        </m:nary>
                      </m:den>
                    </m:f>
                  </m:oMath>
                </a14:m>
                <a:endParaRPr lang="en-US" sz="2000" dirty="0">
                  <a:cs typeface="Calibri" panose="020F0502020204030204" pitchFamily="34" charset="0"/>
                </a:endParaRPr>
              </a:p>
              <a:p>
                <a:pPr marL="0" indent="0">
                  <a:buNone/>
                </a:pPr>
                <a:r>
                  <a:rPr lang="en-US" sz="2000" b="1" dirty="0">
                    <a:cs typeface="Calibri" panose="020F0502020204030204" pitchFamily="34" charset="0"/>
                  </a:rPr>
                  <a:t>What is the necessary and sufficient condition for steady state probability to exist?      </a:t>
                </a:r>
              </a:p>
              <a:p>
                <a:pPr marL="0" indent="0" algn="ctr">
                  <a:buNone/>
                </a:pPr>
                <a14:m>
                  <m:oMathPara xmlns:m="http://schemas.openxmlformats.org/officeDocument/2006/math">
                    <m:oMathParaPr>
                      <m:jc m:val="center"/>
                    </m:oMathParaPr>
                    <m:oMath xmlns:m="http://schemas.openxmlformats.org/officeDocument/2006/math">
                      <m:nary>
                        <m:naryPr>
                          <m:chr m:val="∑"/>
                          <m:ctrlPr>
                            <a:rPr lang="en-US" sz="2000" b="0" i="1" smtClean="0">
                              <a:latin typeface="Cambria Math" panose="02040503050406030204" pitchFamily="18" charset="0"/>
                              <a:cs typeface="Calibri" panose="020F0502020204030204" pitchFamily="34" charset="0"/>
                            </a:rPr>
                          </m:ctrlPr>
                        </m:naryPr>
                        <m:sub>
                          <m:r>
                            <a:rPr lang="en-US" sz="2000" b="0" i="1" smtClean="0">
                              <a:latin typeface="Cambria Math" panose="02040503050406030204" pitchFamily="18" charset="0"/>
                              <a:cs typeface="Calibri" panose="020F0502020204030204" pitchFamily="34" charset="0"/>
                            </a:rPr>
                            <m:t>𝑘</m:t>
                          </m:r>
                          <m:r>
                            <a:rPr lang="en-US" sz="2000" b="0" i="1" smtClean="0">
                              <a:latin typeface="Cambria Math" panose="02040503050406030204" pitchFamily="18" charset="0"/>
                              <a:cs typeface="Calibri" panose="020F0502020204030204" pitchFamily="34" charset="0"/>
                            </a:rPr>
                            <m:t>=1</m:t>
                          </m:r>
                        </m:sub>
                        <m:sup>
                          <m:r>
                            <a:rPr lang="en-US" sz="2000" b="0" i="1" smtClean="0">
                              <a:latin typeface="Cambria Math" panose="02040503050406030204" pitchFamily="18" charset="0"/>
                              <a:cs typeface="Calibri" panose="020F0502020204030204" pitchFamily="34" charset="0"/>
                            </a:rPr>
                            <m:t>∞</m:t>
                          </m:r>
                        </m:sup>
                        <m:e>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𝐶</m:t>
                              </m:r>
                            </m:e>
                            <m:sub>
                              <m:r>
                                <a:rPr lang="en-US" sz="2000" b="0" i="1" smtClean="0">
                                  <a:latin typeface="Cambria Math" panose="02040503050406030204" pitchFamily="18" charset="0"/>
                                  <a:cs typeface="Calibri" panose="020F0502020204030204" pitchFamily="34" charset="0"/>
                                </a:rPr>
                                <m:t>𝑘</m:t>
                              </m:r>
                            </m:sub>
                          </m:sSub>
                          <m:r>
                            <a:rPr lang="en-US" sz="2000" b="0" i="1" smtClean="0">
                              <a:latin typeface="Cambria Math" panose="02040503050406030204" pitchFamily="18" charset="0"/>
                              <a:cs typeface="Calibri" panose="020F0502020204030204" pitchFamily="34" charset="0"/>
                            </a:rPr>
                            <m:t>&lt;∞</m:t>
                          </m:r>
                        </m:e>
                      </m:nary>
                    </m:oMath>
                  </m:oMathPara>
                </a14:m>
                <a:endParaRPr lang="en-US" sz="2000" b="0" dirty="0">
                  <a:cs typeface="Calibri" panose="020F0502020204030204" pitchFamily="34" charset="0"/>
                </a:endParaRPr>
              </a:p>
              <a:p>
                <a:pPr marL="0" indent="0" algn="ctr">
                  <a:buNone/>
                </a:pPr>
                <a:r>
                  <a:rPr lang="en-US" sz="2000" dirty="0">
                    <a:cs typeface="Calibri" panose="020F0502020204030204" pitchFamily="34" charset="0"/>
                  </a:rPr>
                  <a:t>                         </a:t>
                </a:r>
              </a:p>
            </p:txBody>
          </p:sp>
        </mc:Choice>
        <mc:Fallback xmlns="">
          <p:sp>
            <p:nvSpPr>
              <p:cNvPr id="3" name="Content Placeholder 2">
                <a:extLst>
                  <a:ext uri="{FF2B5EF4-FFF2-40B4-BE49-F238E27FC236}">
                    <a16:creationId xmlns:a16="http://schemas.microsoft.com/office/drawing/2014/main" id="{A3D79A13-FB0F-428F-B8E3-EDA7364BA40A}"/>
                  </a:ext>
                </a:extLst>
              </p:cNvPr>
              <p:cNvSpPr>
                <a:spLocks noGrp="1" noRot="1" noChangeAspect="1" noMove="1" noResize="1" noEditPoints="1" noAdjustHandles="1" noChangeArrowheads="1" noChangeShapeType="1" noTextEdit="1"/>
              </p:cNvSpPr>
              <p:nvPr>
                <p:ph idx="1"/>
              </p:nvPr>
            </p:nvSpPr>
            <p:spPr>
              <a:xfrm>
                <a:off x="457200" y="1600200"/>
                <a:ext cx="8458200" cy="4530725"/>
              </a:xfrm>
              <a:blipFill>
                <a:blip r:embed="rId2"/>
                <a:stretch>
                  <a:fillRect l="-720" t="-67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03F355F-C222-427A-943C-FB4CB47587CE}"/>
              </a:ext>
            </a:extLst>
          </p:cNvPr>
          <p:cNvSpPr>
            <a:spLocks noGrp="1"/>
          </p:cNvSpPr>
          <p:nvPr>
            <p:ph type="sldNum" sz="quarter" idx="12"/>
          </p:nvPr>
        </p:nvSpPr>
        <p:spPr/>
        <p:txBody>
          <a:bodyPr/>
          <a:lstStyle/>
          <a:p>
            <a:pPr>
              <a:defRPr/>
            </a:pPr>
            <a:fld id="{3BCC0716-7840-4BC7-AC05-8CE3FC928123}" type="slidenum">
              <a:rPr lang="en-US" altLang="en-US" smtClean="0"/>
              <a:pPr>
                <a:defRPr/>
              </a:pPr>
              <a:t>8</a:t>
            </a:fld>
            <a:endParaRPr lang="en-US" altLang="en-US"/>
          </a:p>
        </p:txBody>
      </p:sp>
      <p:sp>
        <p:nvSpPr>
          <p:cNvPr id="5" name="Footer Placeholder 4">
            <a:extLst>
              <a:ext uri="{FF2B5EF4-FFF2-40B4-BE49-F238E27FC236}">
                <a16:creationId xmlns:a16="http://schemas.microsoft.com/office/drawing/2014/main" id="{DD2F7FD6-ED5C-4437-9DB6-2D5CD3D11BF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Tree>
    <p:extLst>
      <p:ext uri="{BB962C8B-B14F-4D97-AF65-F5344CB8AC3E}">
        <p14:creationId xmlns:p14="http://schemas.microsoft.com/office/powerpoint/2010/main" val="3997230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27DF0-0531-4720-B28A-A8C410696C9F}"/>
              </a:ext>
            </a:extLst>
          </p:cNvPr>
          <p:cNvSpPr>
            <a:spLocks noGrp="1"/>
          </p:cNvSpPr>
          <p:nvPr>
            <p:ph type="title"/>
          </p:nvPr>
        </p:nvSpPr>
        <p:spPr/>
        <p:txBody>
          <a:bodyPr/>
          <a:lstStyle/>
          <a:p>
            <a:r>
              <a:rPr lang="en-US" dirty="0"/>
              <a:t>Birth Death Process – Special Case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D79A13-FB0F-428F-B8E3-EDA7364BA40A}"/>
                  </a:ext>
                </a:extLst>
              </p:cNvPr>
              <p:cNvSpPr>
                <a:spLocks noGrp="1"/>
              </p:cNvSpPr>
              <p:nvPr>
                <p:ph idx="1"/>
              </p:nvPr>
            </p:nvSpPr>
            <p:spPr>
              <a:xfrm>
                <a:off x="457200" y="1600200"/>
                <a:ext cx="8458200" cy="4530725"/>
              </a:xfrm>
            </p:spPr>
            <p:txBody>
              <a:bodyPr/>
              <a:lstStyle/>
              <a:p>
                <a:pPr marL="0" indent="0">
                  <a:buNone/>
                </a:pPr>
                <a:r>
                  <a:rPr lang="en-US" sz="2000" dirty="0">
                    <a:cs typeface="Calibri" panose="020F0502020204030204" pitchFamily="34" charset="0"/>
                  </a:rPr>
                  <a:t>Let </a:t>
                </a:r>
                <a14:m>
                  <m:oMath xmlns:m="http://schemas.openxmlformats.org/officeDocument/2006/math">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𝜆</m:t>
                        </m:r>
                      </m:e>
                      <m:sub>
                        <m:r>
                          <a:rPr lang="en-US" sz="2000" b="0" i="1" smtClean="0">
                            <a:latin typeface="Cambria Math" panose="02040503050406030204" pitchFamily="18" charset="0"/>
                            <a:cs typeface="Calibri" panose="020F0502020204030204" pitchFamily="34" charset="0"/>
                          </a:rPr>
                          <m:t>𝑖</m:t>
                        </m:r>
                      </m:sub>
                    </m:sSub>
                    <m:r>
                      <a:rPr lang="en-US" sz="2000" b="0" i="1" smtClean="0">
                        <a:latin typeface="Cambria Math" panose="02040503050406030204" pitchFamily="18" charset="0"/>
                        <a:cs typeface="Calibri" panose="020F0502020204030204" pitchFamily="34" charset="0"/>
                      </a:rPr>
                      <m:t>=</m:t>
                    </m:r>
                    <m:r>
                      <a:rPr lang="en-US" sz="2000" b="0" i="1" smtClean="0">
                        <a:latin typeface="Cambria Math" panose="02040503050406030204" pitchFamily="18" charset="0"/>
                        <a:cs typeface="Calibri" panose="020F0502020204030204" pitchFamily="34" charset="0"/>
                      </a:rPr>
                      <m:t>𝜆</m:t>
                    </m:r>
                    <m:r>
                      <a:rPr lang="en-US" sz="2000" b="0" i="1" smtClean="0">
                        <a:latin typeface="Cambria Math" panose="02040503050406030204" pitchFamily="18" charset="0"/>
                        <a:cs typeface="Calibri" panose="020F0502020204030204" pitchFamily="34" charset="0"/>
                      </a:rPr>
                      <m:t>, </m:t>
                    </m:r>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𝜇</m:t>
                        </m:r>
                      </m:e>
                      <m:sub>
                        <m:r>
                          <a:rPr lang="en-US" sz="2000" b="0" i="1" smtClean="0">
                            <a:latin typeface="Cambria Math" panose="02040503050406030204" pitchFamily="18" charset="0"/>
                            <a:cs typeface="Calibri" panose="020F0502020204030204" pitchFamily="34" charset="0"/>
                          </a:rPr>
                          <m:t>𝑖</m:t>
                        </m:r>
                      </m:sub>
                    </m:sSub>
                    <m:r>
                      <a:rPr lang="en-US" sz="2000" b="0" i="1" smtClean="0">
                        <a:latin typeface="Cambria Math" panose="02040503050406030204" pitchFamily="18" charset="0"/>
                        <a:cs typeface="Calibri" panose="020F0502020204030204" pitchFamily="34" charset="0"/>
                      </a:rPr>
                      <m:t>=</m:t>
                    </m:r>
                    <m:r>
                      <a:rPr lang="en-US" sz="2000" b="0" i="1" smtClean="0">
                        <a:latin typeface="Cambria Math" panose="02040503050406030204" pitchFamily="18" charset="0"/>
                        <a:cs typeface="Calibri" panose="020F0502020204030204" pitchFamily="34" charset="0"/>
                      </a:rPr>
                      <m:t>𝜇</m:t>
                    </m:r>
                    <m:r>
                      <a:rPr lang="en-US" sz="2000" b="0" i="1" smtClean="0">
                        <a:latin typeface="Cambria Math" panose="02040503050406030204" pitchFamily="18" charset="0"/>
                        <a:cs typeface="Calibri" panose="020F0502020204030204" pitchFamily="34" charset="0"/>
                      </a:rPr>
                      <m:t>, ∀</m:t>
                    </m:r>
                    <m:r>
                      <a:rPr lang="en-US" sz="2000" b="0" i="1" smtClean="0">
                        <a:latin typeface="Cambria Math" panose="02040503050406030204" pitchFamily="18" charset="0"/>
                        <a:cs typeface="Calibri" panose="020F0502020204030204" pitchFamily="34" charset="0"/>
                      </a:rPr>
                      <m:t>𝑖</m:t>
                    </m:r>
                  </m:oMath>
                </a14:m>
                <a:endParaRPr lang="en-US" sz="2000" dirty="0">
                  <a:cs typeface="Calibri" panose="020F0502020204030204" pitchFamily="34" charset="0"/>
                </a:endParaRPr>
              </a:p>
              <a:p>
                <a:pPr marL="0" indent="0">
                  <a:buNone/>
                </a:pPr>
                <a:r>
                  <a:rPr lang="en-US" sz="2000" dirty="0">
                    <a:cs typeface="Calibri" panose="020F0502020204030204" pitchFamily="34" charset="0"/>
                  </a:rPr>
                  <a:t>For State k equation we get </a:t>
                </a:r>
                <a14:m>
                  <m:oMath xmlns:m="http://schemas.openxmlformats.org/officeDocument/2006/math">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𝑝</m:t>
                        </m:r>
                      </m:e>
                      <m:sub>
                        <m:r>
                          <a:rPr lang="en-US" sz="2000" b="0" i="1" smtClean="0">
                            <a:latin typeface="Cambria Math" panose="02040503050406030204" pitchFamily="18" charset="0"/>
                            <a:cs typeface="Calibri" panose="020F0502020204030204" pitchFamily="34" charset="0"/>
                          </a:rPr>
                          <m:t>𝑘</m:t>
                        </m:r>
                      </m:sub>
                    </m:sSub>
                    <m:r>
                      <a:rPr lang="en-US" sz="2000" b="0" i="1" smtClean="0">
                        <a:latin typeface="Cambria Math" panose="02040503050406030204" pitchFamily="18" charset="0"/>
                        <a:cs typeface="Calibri" panose="020F0502020204030204" pitchFamily="34" charset="0"/>
                      </a:rPr>
                      <m:t>=</m:t>
                    </m:r>
                    <m:f>
                      <m:fPr>
                        <m:ctrlPr>
                          <a:rPr lang="en-US" sz="2000" b="0" i="1" smtClean="0">
                            <a:latin typeface="Cambria Math" panose="02040503050406030204" pitchFamily="18" charset="0"/>
                            <a:cs typeface="Calibri" panose="020F0502020204030204" pitchFamily="34" charset="0"/>
                          </a:rPr>
                        </m:ctrlPr>
                      </m:fPr>
                      <m:num>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𝜆</m:t>
                            </m:r>
                          </m:e>
                          <m:sup>
                            <m:r>
                              <a:rPr lang="en-US" sz="2000" b="0" i="1" smtClean="0">
                                <a:latin typeface="Cambria Math" panose="02040503050406030204" pitchFamily="18" charset="0"/>
                                <a:cs typeface="Calibri" panose="020F0502020204030204" pitchFamily="34" charset="0"/>
                              </a:rPr>
                              <m:t>𝑘</m:t>
                            </m:r>
                          </m:sup>
                        </m:sSup>
                      </m:num>
                      <m:den>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𝜇</m:t>
                            </m:r>
                          </m:e>
                          <m:sup>
                            <m:r>
                              <a:rPr lang="en-US" sz="2000" b="0" i="1" smtClean="0">
                                <a:latin typeface="Cambria Math" panose="02040503050406030204" pitchFamily="18" charset="0"/>
                                <a:cs typeface="Calibri" panose="020F0502020204030204" pitchFamily="34" charset="0"/>
                              </a:rPr>
                              <m:t>𝑘</m:t>
                            </m:r>
                          </m:sup>
                        </m:sSup>
                      </m:den>
                    </m:f>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𝑝</m:t>
                        </m:r>
                      </m:e>
                      <m:sub>
                        <m:r>
                          <a:rPr lang="en-US" sz="2000" b="0" i="1" smtClean="0">
                            <a:latin typeface="Cambria Math" panose="02040503050406030204" pitchFamily="18" charset="0"/>
                            <a:cs typeface="Calibri" panose="020F0502020204030204" pitchFamily="34" charset="0"/>
                          </a:rPr>
                          <m:t>0</m:t>
                        </m:r>
                      </m:sub>
                    </m:sSub>
                    <m:r>
                      <a:rPr lang="en-US" sz="2000" b="0" i="1" smtClean="0">
                        <a:latin typeface="Cambria Math" panose="02040503050406030204" pitchFamily="18" charset="0"/>
                        <a:cs typeface="Calibri" panose="020F0502020204030204" pitchFamily="34" charset="0"/>
                      </a:rPr>
                      <m:t>=</m:t>
                    </m:r>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𝐶</m:t>
                        </m:r>
                      </m:e>
                      <m:sub>
                        <m:r>
                          <a:rPr lang="en-US" sz="2000" b="0" i="1" smtClean="0">
                            <a:latin typeface="Cambria Math" panose="02040503050406030204" pitchFamily="18" charset="0"/>
                            <a:cs typeface="Calibri" panose="020F0502020204030204" pitchFamily="34" charset="0"/>
                          </a:rPr>
                          <m:t>𝑘</m:t>
                        </m:r>
                      </m:sub>
                    </m:sSub>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𝑝</m:t>
                        </m:r>
                      </m:e>
                      <m:sub>
                        <m:r>
                          <a:rPr lang="en-US" sz="2000" b="0" i="1" smtClean="0">
                            <a:latin typeface="Cambria Math" panose="02040503050406030204" pitchFamily="18" charset="0"/>
                            <a:cs typeface="Calibri" panose="020F0502020204030204" pitchFamily="34" charset="0"/>
                          </a:rPr>
                          <m:t>0</m:t>
                        </m:r>
                      </m:sub>
                    </m:sSub>
                  </m:oMath>
                </a14:m>
                <a:endParaRPr lang="en-US" sz="2000" b="0" dirty="0">
                  <a:cs typeface="Calibri" panose="020F0502020204030204" pitchFamily="34" charset="0"/>
                </a:endParaRPr>
              </a:p>
              <a:p>
                <a:pPr marL="0" indent="0">
                  <a:buNone/>
                </a:pPr>
                <a:endParaRPr lang="en-US" sz="2000" dirty="0">
                  <a:cs typeface="Calibri" panose="020F0502020204030204" pitchFamily="34" charset="0"/>
                </a:endParaRPr>
              </a:p>
              <a:p>
                <a:pPr marL="0" indent="0">
                  <a:buNone/>
                </a:pPr>
                <a:r>
                  <a:rPr lang="en-US" sz="2000" dirty="0">
                    <a:cs typeface="Calibri" panose="020F0502020204030204" pitchFamily="34" charset="0"/>
                  </a:rPr>
                  <a:t>Now lets solve for </a:t>
                </a:r>
                <a14:m>
                  <m:oMath xmlns:m="http://schemas.openxmlformats.org/officeDocument/2006/math">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𝑝</m:t>
                        </m:r>
                      </m:e>
                      <m:sub>
                        <m:r>
                          <a:rPr lang="en-US" sz="2000" b="0" i="1" smtClean="0">
                            <a:latin typeface="Cambria Math" panose="02040503050406030204" pitchFamily="18" charset="0"/>
                            <a:cs typeface="Calibri" panose="020F0502020204030204" pitchFamily="34" charset="0"/>
                          </a:rPr>
                          <m:t>0</m:t>
                        </m:r>
                      </m:sub>
                    </m:sSub>
                  </m:oMath>
                </a14:m>
                <a:r>
                  <a:rPr lang="en-US" sz="2000" dirty="0">
                    <a:cs typeface="Calibri" panose="020F0502020204030204" pitchFamily="34" charset="0"/>
                  </a:rPr>
                  <a:t>  using the above equations and </a:t>
                </a:r>
                <a14:m>
                  <m:oMath xmlns:m="http://schemas.openxmlformats.org/officeDocument/2006/math">
                    <m:nary>
                      <m:naryPr>
                        <m:chr m:val="∑"/>
                        <m:ctrlPr>
                          <a:rPr lang="en-US" sz="2000" i="1" smtClean="0">
                            <a:latin typeface="Cambria Math" panose="02040503050406030204" pitchFamily="18" charset="0"/>
                            <a:cs typeface="Calibri" panose="020F0502020204030204" pitchFamily="34" charset="0"/>
                          </a:rPr>
                        </m:ctrlPr>
                      </m:naryPr>
                      <m:sub>
                        <m:r>
                          <m:rPr>
                            <m:brk m:alnAt="23"/>
                          </m:rPr>
                          <a:rPr lang="en-US" sz="2000" b="0" i="1" smtClean="0">
                            <a:latin typeface="Cambria Math" panose="02040503050406030204" pitchFamily="18" charset="0"/>
                            <a:cs typeface="Calibri" panose="020F0502020204030204" pitchFamily="34" charset="0"/>
                          </a:rPr>
                          <m:t>𝑖</m:t>
                        </m:r>
                        <m:r>
                          <a:rPr lang="en-US" sz="2000" b="0" i="1" smtClean="0">
                            <a:latin typeface="Cambria Math" panose="02040503050406030204" pitchFamily="18" charset="0"/>
                            <a:cs typeface="Calibri" panose="020F0502020204030204" pitchFamily="34" charset="0"/>
                          </a:rPr>
                          <m:t>=1</m:t>
                        </m:r>
                      </m:sub>
                      <m:sup>
                        <m:r>
                          <a:rPr lang="en-US" sz="2000" b="0" i="1" smtClean="0">
                            <a:latin typeface="Cambria Math" panose="02040503050406030204" pitchFamily="18" charset="0"/>
                            <a:cs typeface="Calibri" panose="020F0502020204030204" pitchFamily="34" charset="0"/>
                          </a:rPr>
                          <m:t>∞</m:t>
                        </m:r>
                      </m:sup>
                      <m:e>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𝑝</m:t>
                            </m:r>
                          </m:e>
                          <m:sub>
                            <m:r>
                              <a:rPr lang="en-US" sz="2000" b="0" i="1" smtClean="0">
                                <a:latin typeface="Cambria Math" panose="02040503050406030204" pitchFamily="18" charset="0"/>
                                <a:cs typeface="Calibri" panose="020F0502020204030204" pitchFamily="34" charset="0"/>
                              </a:rPr>
                              <m:t>𝑖</m:t>
                            </m:r>
                          </m:sub>
                        </m:sSub>
                        <m:r>
                          <a:rPr lang="en-US" sz="2000" b="0" i="1" smtClean="0">
                            <a:latin typeface="Cambria Math" panose="02040503050406030204" pitchFamily="18" charset="0"/>
                            <a:cs typeface="Calibri" panose="020F0502020204030204" pitchFamily="34" charset="0"/>
                          </a:rPr>
                          <m:t>=1</m:t>
                        </m:r>
                      </m:e>
                    </m:nary>
                  </m:oMath>
                </a14:m>
                <a:endParaRPr lang="en-US" sz="2000" dirty="0">
                  <a:cs typeface="Calibri" panose="020F0502020204030204" pitchFamily="34" charset="0"/>
                </a:endParaRPr>
              </a:p>
              <a:p>
                <a:pPr marL="0" indent="0">
                  <a:buNone/>
                </a:pPr>
                <a:r>
                  <a:rPr lang="en-US" sz="2000" b="0" dirty="0">
                    <a:cs typeface="Calibri" panose="020F0502020204030204" pitchFamily="34" charset="0"/>
                  </a:rPr>
                  <a:t>                                   </a:t>
                </a:r>
                <a14:m>
                  <m:oMath xmlns:m="http://schemas.openxmlformats.org/officeDocument/2006/math">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𝑝</m:t>
                        </m:r>
                      </m:e>
                      <m:sub>
                        <m:r>
                          <a:rPr lang="en-US" sz="2000" b="0" i="1" smtClean="0">
                            <a:latin typeface="Cambria Math" panose="02040503050406030204" pitchFamily="18" charset="0"/>
                            <a:cs typeface="Calibri" panose="020F0502020204030204" pitchFamily="34" charset="0"/>
                          </a:rPr>
                          <m:t>0</m:t>
                        </m:r>
                      </m:sub>
                    </m:sSub>
                    <m:r>
                      <a:rPr lang="en-US" sz="2000" b="0" i="1" smtClean="0">
                        <a:latin typeface="Cambria Math" panose="02040503050406030204" pitchFamily="18" charset="0"/>
                        <a:cs typeface="Calibri" panose="020F0502020204030204" pitchFamily="34" charset="0"/>
                      </a:rPr>
                      <m:t>=</m:t>
                    </m:r>
                    <m:f>
                      <m:fPr>
                        <m:ctrlPr>
                          <a:rPr lang="en-US" sz="2000" b="0" i="1" smtClean="0">
                            <a:latin typeface="Cambria Math" panose="02040503050406030204" pitchFamily="18" charset="0"/>
                            <a:cs typeface="Calibri" panose="020F0502020204030204" pitchFamily="34" charset="0"/>
                          </a:rPr>
                        </m:ctrlPr>
                      </m:fPr>
                      <m:num>
                        <m:r>
                          <a:rPr lang="en-US" sz="2000" b="0" i="1" smtClean="0">
                            <a:latin typeface="Cambria Math" panose="02040503050406030204" pitchFamily="18" charset="0"/>
                            <a:cs typeface="Calibri" panose="020F0502020204030204" pitchFamily="34" charset="0"/>
                          </a:rPr>
                          <m:t>1</m:t>
                        </m:r>
                      </m:num>
                      <m:den>
                        <m:r>
                          <a:rPr lang="en-US" sz="2000" b="0" i="1" smtClean="0">
                            <a:latin typeface="Cambria Math" panose="02040503050406030204" pitchFamily="18" charset="0"/>
                            <a:cs typeface="Calibri" panose="020F0502020204030204" pitchFamily="34" charset="0"/>
                          </a:rPr>
                          <m:t>1+</m:t>
                        </m:r>
                        <m:nary>
                          <m:naryPr>
                            <m:chr m:val="∑"/>
                            <m:ctrlPr>
                              <a:rPr lang="en-US" sz="2000" b="0" i="1" smtClean="0">
                                <a:latin typeface="Cambria Math" panose="02040503050406030204" pitchFamily="18" charset="0"/>
                                <a:cs typeface="Calibri" panose="020F0502020204030204" pitchFamily="34" charset="0"/>
                              </a:rPr>
                            </m:ctrlPr>
                          </m:naryPr>
                          <m:sub>
                            <m:r>
                              <a:rPr lang="en-US" sz="2000" b="0" i="1" smtClean="0">
                                <a:latin typeface="Cambria Math" panose="02040503050406030204" pitchFamily="18" charset="0"/>
                                <a:cs typeface="Calibri" panose="020F0502020204030204" pitchFamily="34" charset="0"/>
                              </a:rPr>
                              <m:t>𝑘</m:t>
                            </m:r>
                            <m:r>
                              <a:rPr lang="en-US" sz="2000" b="0" i="1" smtClean="0">
                                <a:latin typeface="Cambria Math" panose="02040503050406030204" pitchFamily="18" charset="0"/>
                                <a:cs typeface="Calibri" panose="020F0502020204030204" pitchFamily="34" charset="0"/>
                              </a:rPr>
                              <m:t>=1</m:t>
                            </m:r>
                          </m:sub>
                          <m:sup>
                            <m:r>
                              <a:rPr lang="en-US" sz="2000" b="0" i="1" smtClean="0">
                                <a:latin typeface="Cambria Math" panose="02040503050406030204" pitchFamily="18" charset="0"/>
                                <a:cs typeface="Calibri" panose="020F0502020204030204" pitchFamily="34" charset="0"/>
                              </a:rPr>
                              <m:t>∞</m:t>
                            </m:r>
                          </m:sup>
                          <m:e>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𝐶</m:t>
                                </m:r>
                              </m:e>
                              <m:sub>
                                <m:r>
                                  <a:rPr lang="en-US" sz="2000" b="0" i="1" smtClean="0">
                                    <a:latin typeface="Cambria Math" panose="02040503050406030204" pitchFamily="18" charset="0"/>
                                    <a:cs typeface="Calibri" panose="020F0502020204030204" pitchFamily="34" charset="0"/>
                                  </a:rPr>
                                  <m:t>𝑘</m:t>
                                </m:r>
                              </m:sub>
                            </m:sSub>
                          </m:e>
                        </m:nary>
                      </m:den>
                    </m:f>
                  </m:oMath>
                </a14:m>
                <a:endParaRPr lang="en-US" sz="2000" dirty="0">
                  <a:cs typeface="Calibri" panose="020F0502020204030204" pitchFamily="34" charset="0"/>
                </a:endParaRPr>
              </a:p>
              <a:p>
                <a:pPr marL="0" indent="0">
                  <a:buNone/>
                </a:pPr>
                <a:endParaRPr lang="en-US" sz="2000" dirty="0">
                  <a:cs typeface="Calibri" panose="020F0502020204030204" pitchFamily="34" charset="0"/>
                </a:endParaRPr>
              </a:p>
              <a:p>
                <a:pPr marL="0" indent="0">
                  <a:buNone/>
                </a:pPr>
                <a:r>
                  <a:rPr lang="en-US" sz="2000" b="0" dirty="0">
                    <a:cs typeface="Calibri" panose="020F0502020204030204" pitchFamily="34" charset="0"/>
                  </a:rPr>
                  <a:t>If </a:t>
                </a:r>
                <a14:m>
                  <m:oMath xmlns:m="http://schemas.openxmlformats.org/officeDocument/2006/math">
                    <m:f>
                      <m:fPr>
                        <m:ctrlPr>
                          <a:rPr lang="en-US" sz="2000" b="0" i="1" smtClean="0">
                            <a:latin typeface="Cambria Math" panose="02040503050406030204" pitchFamily="18" charset="0"/>
                            <a:cs typeface="Calibri" panose="020F0502020204030204" pitchFamily="34" charset="0"/>
                          </a:rPr>
                        </m:ctrlPr>
                      </m:fPr>
                      <m:num>
                        <m:r>
                          <a:rPr lang="en-US" sz="2000" b="0" i="1" smtClean="0">
                            <a:latin typeface="Cambria Math" panose="02040503050406030204" pitchFamily="18" charset="0"/>
                            <a:cs typeface="Calibri" panose="020F0502020204030204" pitchFamily="34" charset="0"/>
                          </a:rPr>
                          <m:t>𝜆</m:t>
                        </m:r>
                      </m:num>
                      <m:den>
                        <m:r>
                          <a:rPr lang="en-US" sz="2000" b="0" i="1" smtClean="0">
                            <a:latin typeface="Cambria Math" panose="02040503050406030204" pitchFamily="18" charset="0"/>
                            <a:cs typeface="Calibri" panose="020F0502020204030204" pitchFamily="34" charset="0"/>
                          </a:rPr>
                          <m:t>𝜇</m:t>
                        </m:r>
                      </m:den>
                    </m:f>
                    <m:r>
                      <a:rPr lang="en-US" sz="2000" b="0" i="1" smtClean="0">
                        <a:latin typeface="Cambria Math" panose="02040503050406030204" pitchFamily="18" charset="0"/>
                        <a:cs typeface="Calibri" panose="020F0502020204030204" pitchFamily="34" charset="0"/>
                      </a:rPr>
                      <m:t>&lt;1</m:t>
                    </m:r>
                  </m:oMath>
                </a14:m>
                <a:r>
                  <a:rPr lang="en-US" sz="2000" b="0" dirty="0">
                    <a:cs typeface="Calibri" panose="020F0502020204030204" pitchFamily="34" charset="0"/>
                  </a:rPr>
                  <a:t>, then </a:t>
                </a:r>
                <a14:m>
                  <m:oMath xmlns:m="http://schemas.openxmlformats.org/officeDocument/2006/math">
                    <m:sSub>
                      <m:sSubPr>
                        <m:ctrlPr>
                          <a:rPr lang="en-US" sz="2000" i="1">
                            <a:latin typeface="Cambria Math" panose="02040503050406030204" pitchFamily="18" charset="0"/>
                            <a:cs typeface="Calibri" panose="020F0502020204030204" pitchFamily="34" charset="0"/>
                          </a:rPr>
                        </m:ctrlPr>
                      </m:sSubPr>
                      <m:e>
                        <m:r>
                          <a:rPr lang="en-US" sz="2000" i="1">
                            <a:latin typeface="Cambria Math" panose="02040503050406030204" pitchFamily="18" charset="0"/>
                            <a:cs typeface="Calibri" panose="020F0502020204030204" pitchFamily="34" charset="0"/>
                          </a:rPr>
                          <m:t>𝑝</m:t>
                        </m:r>
                      </m:e>
                      <m:sub>
                        <m:r>
                          <a:rPr lang="en-US" sz="2000" i="1">
                            <a:latin typeface="Cambria Math" panose="02040503050406030204" pitchFamily="18" charset="0"/>
                            <a:cs typeface="Calibri" panose="020F0502020204030204" pitchFamily="34" charset="0"/>
                          </a:rPr>
                          <m:t>0</m:t>
                        </m:r>
                      </m:sub>
                    </m:sSub>
                    <m:r>
                      <a:rPr lang="en-US" sz="2000" i="1">
                        <a:latin typeface="Cambria Math" panose="02040503050406030204" pitchFamily="18" charset="0"/>
                        <a:cs typeface="Calibri" panose="020F0502020204030204" pitchFamily="34" charset="0"/>
                      </a:rPr>
                      <m:t>=</m:t>
                    </m:r>
                    <m:r>
                      <a:rPr lang="en-US" sz="2000" i="1" smtClean="0">
                        <a:latin typeface="Cambria Math" panose="02040503050406030204" pitchFamily="18" charset="0"/>
                        <a:cs typeface="Calibri" panose="020F0502020204030204" pitchFamily="34" charset="0"/>
                      </a:rPr>
                      <m:t>1</m:t>
                    </m:r>
                    <m:r>
                      <a:rPr lang="en-US" sz="2000" b="0" i="1" smtClean="0">
                        <a:latin typeface="Cambria Math" panose="02040503050406030204" pitchFamily="18" charset="0"/>
                        <a:cs typeface="Calibri" panose="020F0502020204030204" pitchFamily="34" charset="0"/>
                      </a:rPr>
                      <m:t>−</m:t>
                    </m:r>
                    <m:f>
                      <m:fPr>
                        <m:ctrlPr>
                          <a:rPr lang="en-US" sz="2000" b="0" i="1" smtClean="0">
                            <a:latin typeface="Cambria Math" panose="02040503050406030204" pitchFamily="18" charset="0"/>
                            <a:cs typeface="Calibri" panose="020F0502020204030204" pitchFamily="34" charset="0"/>
                          </a:rPr>
                        </m:ctrlPr>
                      </m:fPr>
                      <m:num>
                        <m:r>
                          <a:rPr lang="en-US" sz="2000" b="0" i="1" smtClean="0">
                            <a:latin typeface="Cambria Math" panose="02040503050406030204" pitchFamily="18" charset="0"/>
                            <a:cs typeface="Calibri" panose="020F0502020204030204" pitchFamily="34" charset="0"/>
                          </a:rPr>
                          <m:t>𝜆</m:t>
                        </m:r>
                      </m:num>
                      <m:den>
                        <m:r>
                          <a:rPr lang="en-US" sz="2000" b="0" i="1" smtClean="0">
                            <a:latin typeface="Cambria Math" panose="02040503050406030204" pitchFamily="18" charset="0"/>
                            <a:cs typeface="Calibri" panose="020F0502020204030204" pitchFamily="34" charset="0"/>
                          </a:rPr>
                          <m:t>𝜇</m:t>
                        </m:r>
                      </m:den>
                    </m:f>
                    <m:r>
                      <a:rPr lang="en-US" sz="2000" b="0" i="1" smtClean="0">
                        <a:latin typeface="Cambria Math" panose="02040503050406030204" pitchFamily="18" charset="0"/>
                        <a:cs typeface="Calibri" panose="020F0502020204030204" pitchFamily="34" charset="0"/>
                      </a:rPr>
                      <m:t>=1−</m:t>
                    </m:r>
                    <m:r>
                      <a:rPr lang="en-US" sz="2000" b="0" i="1" smtClean="0">
                        <a:latin typeface="Cambria Math" panose="02040503050406030204" pitchFamily="18" charset="0"/>
                        <a:cs typeface="Calibri" panose="020F0502020204030204" pitchFamily="34" charset="0"/>
                      </a:rPr>
                      <m:t>𝜌</m:t>
                    </m:r>
                  </m:oMath>
                </a14:m>
                <a:endParaRPr lang="en-US" sz="2000" b="0" dirty="0">
                  <a:cs typeface="Calibri" panose="020F0502020204030204" pitchFamily="34" charset="0"/>
                </a:endParaRPr>
              </a:p>
              <a:p>
                <a:pPr marL="0" indent="0" algn="ctr">
                  <a:buNone/>
                </a:pPr>
                <a:r>
                  <a:rPr lang="en-US" sz="2000" dirty="0">
                    <a:cs typeface="Calibri" panose="020F0502020204030204" pitchFamily="34" charset="0"/>
                  </a:rPr>
                  <a:t>                         </a:t>
                </a:r>
              </a:p>
            </p:txBody>
          </p:sp>
        </mc:Choice>
        <mc:Fallback xmlns="">
          <p:sp>
            <p:nvSpPr>
              <p:cNvPr id="3" name="Content Placeholder 2">
                <a:extLst>
                  <a:ext uri="{FF2B5EF4-FFF2-40B4-BE49-F238E27FC236}">
                    <a16:creationId xmlns:a16="http://schemas.microsoft.com/office/drawing/2014/main" id="{A3D79A13-FB0F-428F-B8E3-EDA7364BA40A}"/>
                  </a:ext>
                </a:extLst>
              </p:cNvPr>
              <p:cNvSpPr>
                <a:spLocks noGrp="1" noRot="1" noChangeAspect="1" noMove="1" noResize="1" noEditPoints="1" noAdjustHandles="1" noChangeArrowheads="1" noChangeShapeType="1" noTextEdit="1"/>
              </p:cNvSpPr>
              <p:nvPr>
                <p:ph idx="1"/>
              </p:nvPr>
            </p:nvSpPr>
            <p:spPr>
              <a:xfrm>
                <a:off x="457200" y="1600200"/>
                <a:ext cx="8458200" cy="4530725"/>
              </a:xfrm>
              <a:blipFill>
                <a:blip r:embed="rId2"/>
                <a:stretch>
                  <a:fillRect l="-720" t="-67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03F355F-C222-427A-943C-FB4CB47587CE}"/>
              </a:ext>
            </a:extLst>
          </p:cNvPr>
          <p:cNvSpPr>
            <a:spLocks noGrp="1"/>
          </p:cNvSpPr>
          <p:nvPr>
            <p:ph type="sldNum" sz="quarter" idx="12"/>
          </p:nvPr>
        </p:nvSpPr>
        <p:spPr/>
        <p:txBody>
          <a:bodyPr/>
          <a:lstStyle/>
          <a:p>
            <a:pPr>
              <a:defRPr/>
            </a:pPr>
            <a:fld id="{3BCC0716-7840-4BC7-AC05-8CE3FC928123}" type="slidenum">
              <a:rPr lang="en-US" altLang="en-US" smtClean="0"/>
              <a:pPr>
                <a:defRPr/>
              </a:pPr>
              <a:t>9</a:t>
            </a:fld>
            <a:endParaRPr lang="en-US" altLang="en-US"/>
          </a:p>
        </p:txBody>
      </p:sp>
      <p:sp>
        <p:nvSpPr>
          <p:cNvPr id="5" name="Footer Placeholder 4">
            <a:extLst>
              <a:ext uri="{FF2B5EF4-FFF2-40B4-BE49-F238E27FC236}">
                <a16:creationId xmlns:a16="http://schemas.microsoft.com/office/drawing/2014/main" id="{DD2F7FD6-ED5C-4437-9DB6-2D5CD3D11BF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Tree>
    <p:extLst>
      <p:ext uri="{BB962C8B-B14F-4D97-AF65-F5344CB8AC3E}">
        <p14:creationId xmlns:p14="http://schemas.microsoft.com/office/powerpoint/2010/main" val="3876271149"/>
      </p:ext>
    </p:extLst>
  </p:cSld>
  <p:clrMapOvr>
    <a:masterClrMapping/>
  </p:clrMapOvr>
</p:sld>
</file>

<file path=ppt/theme/theme1.xml><?xml version="1.0" encoding="utf-8"?>
<a:theme xmlns:a="http://schemas.openxmlformats.org/drawingml/2006/main" name="Edge">
  <a:themeElements>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2683</TotalTime>
  <Words>1071</Words>
  <Application>Microsoft Office PowerPoint</Application>
  <PresentationFormat>On-screen Show (4:3)</PresentationFormat>
  <Paragraphs>203</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Narrow</vt:lpstr>
      <vt:lpstr>Calibri</vt:lpstr>
      <vt:lpstr>Cambria Math</vt:lpstr>
      <vt:lpstr>Garamond</vt:lpstr>
      <vt:lpstr>Wingdings</vt:lpstr>
      <vt:lpstr>Edge</vt:lpstr>
      <vt:lpstr>Lecture 17</vt:lpstr>
      <vt:lpstr>Steady State Distribution</vt:lpstr>
      <vt:lpstr>CTMC and embedded DTMC</vt:lpstr>
      <vt:lpstr>Two Machine Example</vt:lpstr>
      <vt:lpstr>Two Machine Example</vt:lpstr>
      <vt:lpstr>Birth Death Process</vt:lpstr>
      <vt:lpstr>Birth Death Process</vt:lpstr>
      <vt:lpstr>Birth Death Process</vt:lpstr>
      <vt:lpstr>Birth Death Process – Special Case</vt:lpstr>
      <vt:lpstr>Birth Death Process - Properties</vt:lpstr>
      <vt:lpstr>Birth Death Process - Properties</vt:lpstr>
      <vt:lpstr>ATM Example</vt:lpstr>
      <vt:lpstr>Birth Death Process with infinite servers</vt:lpstr>
      <vt:lpstr>Cost and Rewards</vt:lpstr>
      <vt:lpstr>Two-State Machine Example</vt:lpstr>
      <vt:lpstr>Two State Machine Example</vt:lpstr>
    </vt:vector>
  </TitlesOfParts>
  <Company>Kansas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John Wu</dc:creator>
  <cp:lastModifiedBy>Ashesh Kumar Sinha</cp:lastModifiedBy>
  <cp:revision>478</cp:revision>
  <cp:lastPrinted>2016-08-18T02:31:23Z</cp:lastPrinted>
  <dcterms:created xsi:type="dcterms:W3CDTF">2001-08-22T23:12:03Z</dcterms:created>
  <dcterms:modified xsi:type="dcterms:W3CDTF">2018-10-19T18:55:34Z</dcterms:modified>
</cp:coreProperties>
</file>