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311" r:id="rId2"/>
    <p:sldId id="337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338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F647-BC01-43BC-9121-F001993A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9D2187E-71D4-4CBD-AF74-A2E80D7F307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DA29-9F3B-4A0F-9464-937B5B2A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F541-54D7-4A95-B2D0-64711F2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CC37-AD70-4300-9CAE-5870D0C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FECE5E-B4C8-4142-A315-35302730B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69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  <p:sldLayoutId id="2147483715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Queuing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E288CC-C567-4232-A93D-242F7953B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Kendall’s Notation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43DAB7-B55D-4048-8ACE-A74DBF249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/ B / s</a:t>
            </a:r>
          </a:p>
          <a:p>
            <a:pPr algn="ctr"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b="1"/>
              <a:t>A = Arrival distribution</a:t>
            </a:r>
          </a:p>
          <a:p>
            <a:pPr lvl="2">
              <a:buFontTx/>
              <a:buNone/>
            </a:pPr>
            <a:r>
              <a:rPr lang="en-US" altLang="en-US" sz="3200"/>
              <a:t>(M for Poisson, D for deterministic, and G for general) </a:t>
            </a:r>
          </a:p>
          <a:p>
            <a:pPr>
              <a:buFontTx/>
              <a:buNone/>
            </a:pPr>
            <a:r>
              <a:rPr lang="en-US" altLang="en-US" b="1"/>
              <a:t>B = Service time distribution</a:t>
            </a:r>
          </a:p>
          <a:p>
            <a:pPr>
              <a:buFontTx/>
              <a:buNone/>
            </a:pPr>
            <a:r>
              <a:rPr lang="en-US" altLang="en-US"/>
              <a:t>		(M for exponential, D for deterministic, 	and G for general) </a:t>
            </a:r>
          </a:p>
          <a:p>
            <a:pPr>
              <a:buFontTx/>
              <a:buNone/>
            </a:pPr>
            <a:r>
              <a:rPr lang="en-US" altLang="en-US" b="1"/>
              <a:t>S = number of servers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BE2AA3A-F705-475F-B56B-773F79560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3600" u="sng"/>
              <a:t>Models Covered</a:t>
            </a:r>
          </a:p>
        </p:txBody>
      </p:sp>
      <p:graphicFrame>
        <p:nvGraphicFramePr>
          <p:cNvPr id="19514" name="Group 58">
            <a:extLst>
              <a:ext uri="{FF2B5EF4-FFF2-40B4-BE49-F238E27FC236}">
                <a16:creationId xmlns:a16="http://schemas.microsoft.com/office/drawing/2014/main" id="{33990E8F-2318-4AE1-9DE4-6B586593FD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457200"/>
          <a:ext cx="8229600" cy="57308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10903530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1439825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(Kendall Notation)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060233"/>
                  </a:ext>
                </a:extLst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Simple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 / M /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 service desk in a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694978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Multiple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 / M / 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Airline ticket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993580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Constant 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 / D /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Automated car wash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423646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General 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 / G /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 repair shop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675206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Limited population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 / M / s /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 /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 operation with only 12 machines that might 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966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EE4A63-DA5E-45FB-93E1-D17740566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u="sng"/>
              <a:t>Single Server Queuing System (M/M/1)</a:t>
            </a:r>
            <a:br>
              <a:rPr lang="en-US" altLang="en-US" sz="4000" u="sng"/>
            </a:br>
            <a:endParaRPr lang="en-US" altLang="en-US" sz="3200" u="sng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BF470F-9125-4C11-9407-9B70F371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dirty="0"/>
              <a:t>Poisson arrivals</a:t>
            </a:r>
          </a:p>
          <a:p>
            <a:r>
              <a:rPr lang="en-US" altLang="en-US" dirty="0"/>
              <a:t>Arrival population is unlimited</a:t>
            </a:r>
          </a:p>
          <a:p>
            <a:r>
              <a:rPr lang="en-US" altLang="en-US" dirty="0"/>
              <a:t>Exponential service times</a:t>
            </a:r>
          </a:p>
          <a:p>
            <a:r>
              <a:rPr lang="en-US" altLang="en-US" dirty="0"/>
              <a:t>All arrivals wait to be served</a:t>
            </a:r>
          </a:p>
          <a:p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 is constant</a:t>
            </a:r>
          </a:p>
          <a:p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&gt;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 (average service rate &gt; average arrival rate)</a:t>
            </a:r>
            <a:endParaRPr lang="el-GR" alt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Have we seen this before?</a:t>
            </a:r>
          </a:p>
          <a:p>
            <a:endParaRPr lang="el-GR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617DBB2-1461-4945-A861-92BC6E331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r>
              <a:rPr lang="en-US" altLang="en-US" sz="3200" dirty="0"/>
              <a:t>Operating Characteristics for M/M/1 Queue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1F32C5-C01D-4FE5-805F-C41C6A797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Average server utilization</a:t>
            </a:r>
          </a:p>
          <a:p>
            <a:pPr marL="609600" indent="-609600">
              <a:buFontTx/>
              <a:buNone/>
            </a:pPr>
            <a:r>
              <a:rPr lang="en-US" altLang="en-US"/>
              <a:t>			</a:t>
            </a:r>
            <a:r>
              <a:rPr lang="el-GR" altLang="en-US">
                <a:cs typeface="Arial" panose="020B0604020202020204" pitchFamily="34" charset="0"/>
              </a:rPr>
              <a:t>ρ</a:t>
            </a:r>
            <a:r>
              <a:rPr lang="en-US" altLang="en-US">
                <a:cs typeface="Arial" panose="020B0604020202020204" pitchFamily="34" charset="0"/>
              </a:rPr>
              <a:t> =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 /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endParaRPr lang="en-US" altLang="en-US">
              <a:cs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  <a:p>
            <a:pPr marL="609600" indent="-609600">
              <a:buFontTx/>
              <a:buAutoNum type="arabicPeriod" startAt="2"/>
            </a:pPr>
            <a:r>
              <a:rPr lang="en-US" altLang="en-US">
                <a:cs typeface="Arial" panose="020B0604020202020204" pitchFamily="34" charset="0"/>
              </a:rPr>
              <a:t>Average number of customers waiting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L</a:t>
            </a:r>
            <a:r>
              <a:rPr lang="en-US" altLang="en-US" baseline="-25000">
                <a:cs typeface="Arial" panose="020B0604020202020204" pitchFamily="34" charset="0"/>
              </a:rPr>
              <a:t>q</a:t>
            </a:r>
            <a:r>
              <a:rPr lang="en-US" altLang="en-US">
                <a:cs typeface="Arial" panose="020B0604020202020204" pitchFamily="34" charset="0"/>
              </a:rPr>
              <a:t> =  </a:t>
            </a:r>
            <a:r>
              <a:rPr lang="en-US" altLang="en-US" u="sng">
                <a:cs typeface="Arial" panose="020B0604020202020204" pitchFamily="34" charset="0"/>
              </a:rPr>
              <a:t>          </a:t>
            </a:r>
            <a:r>
              <a:rPr lang="el-GR" altLang="en-US" u="sng">
                <a:cs typeface="Arial" panose="020B0604020202020204" pitchFamily="34" charset="0"/>
              </a:rPr>
              <a:t>λ</a:t>
            </a:r>
            <a:r>
              <a:rPr lang="en-US" altLang="en-US" u="sng" baseline="30000">
                <a:cs typeface="Arial" panose="020B0604020202020204" pitchFamily="34" charset="0"/>
              </a:rPr>
              <a:t>2  </a:t>
            </a:r>
            <a:endParaRPr lang="en-US" altLang="en-US" baseline="30000">
              <a:cs typeface="Arial" panose="020B060402020202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baseline="30000">
                <a:cs typeface="Arial" panose="020B0604020202020204" pitchFamily="34" charset="0"/>
              </a:rPr>
              <a:t>	</a:t>
            </a:r>
            <a:r>
              <a:rPr lang="en-US" altLang="en-US" sz="3200" baseline="30000">
                <a:cs typeface="Arial" panose="020B0604020202020204" pitchFamily="34" charset="0"/>
              </a:rPr>
              <a:t>	</a:t>
            </a:r>
            <a:r>
              <a:rPr lang="en-US" altLang="en-US" sz="3200">
                <a:cs typeface="Arial" panose="020B0604020202020204" pitchFamily="34" charset="0"/>
              </a:rPr>
              <a:t>        </a:t>
            </a:r>
            <a:r>
              <a:rPr lang="el-GR" altLang="en-US" sz="3200">
                <a:cs typeface="Arial" panose="020B0604020202020204" pitchFamily="34" charset="0"/>
              </a:rPr>
              <a:t>μ</a:t>
            </a:r>
            <a:r>
              <a:rPr lang="en-US" altLang="en-US" sz="3200">
                <a:cs typeface="Arial" panose="020B0604020202020204" pitchFamily="34" charset="0"/>
              </a:rPr>
              <a:t>(</a:t>
            </a:r>
            <a:r>
              <a:rPr lang="el-GR" altLang="en-US" sz="3200">
                <a:cs typeface="Arial" panose="020B0604020202020204" pitchFamily="34" charset="0"/>
              </a:rPr>
              <a:t>μ</a:t>
            </a:r>
            <a:r>
              <a:rPr lang="en-US" altLang="en-US" sz="3200">
                <a:cs typeface="Arial" panose="020B0604020202020204" pitchFamily="34" charset="0"/>
              </a:rPr>
              <a:t> – </a:t>
            </a:r>
            <a:r>
              <a:rPr lang="el-GR" altLang="en-US" sz="3200">
                <a:cs typeface="Arial" panose="020B0604020202020204" pitchFamily="34" charset="0"/>
              </a:rPr>
              <a:t>λ</a:t>
            </a:r>
            <a:r>
              <a:rPr lang="en-US" altLang="en-US" sz="3200">
                <a:cs typeface="Arial" panose="020B0604020202020204" pitchFamily="34" charset="0"/>
              </a:rPr>
              <a:t>)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endParaRPr lang="en-US" altLang="en-US" sz="1600" baseline="30000">
              <a:cs typeface="Arial" panose="020B0604020202020204" pitchFamily="34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2"/>
            </a:pPr>
            <a:r>
              <a:rPr lang="en-US" altLang="en-US">
                <a:cs typeface="Arial" panose="020B0604020202020204" pitchFamily="34" charset="0"/>
              </a:rPr>
              <a:t>Average number in system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L = L</a:t>
            </a:r>
            <a:r>
              <a:rPr lang="en-US" altLang="en-US" baseline="-25000">
                <a:cs typeface="Arial" panose="020B0604020202020204" pitchFamily="34" charset="0"/>
              </a:rPr>
              <a:t>q</a:t>
            </a:r>
            <a:r>
              <a:rPr lang="en-US" altLang="en-US">
                <a:cs typeface="Arial" panose="020B0604020202020204" pitchFamily="34" charset="0"/>
              </a:rPr>
              <a:t> +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 / </a:t>
            </a:r>
            <a:r>
              <a:rPr lang="el-GR" altLang="en-US">
                <a:cs typeface="Arial" panose="020B0604020202020204" pitchFamily="34" charset="0"/>
              </a:rPr>
              <a:t>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8F5A801F-0024-4A1A-B6C0-328705DD4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en-US" dirty="0"/>
              <a:t>Average waiting time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q</a:t>
            </a:r>
            <a:r>
              <a:rPr lang="en-US" altLang="en-US" dirty="0"/>
              <a:t> = </a:t>
            </a:r>
            <a:r>
              <a:rPr lang="en-US" altLang="en-US" u="sng" dirty="0" err="1">
                <a:cs typeface="Arial" panose="020B0604020202020204" pitchFamily="34" charset="0"/>
              </a:rPr>
              <a:t>L</a:t>
            </a:r>
            <a:r>
              <a:rPr lang="en-US" altLang="en-US" baseline="-25000" dirty="0" err="1">
                <a:cs typeface="Arial" panose="020B0604020202020204" pitchFamily="34" charset="0"/>
              </a:rPr>
              <a:t>q</a:t>
            </a:r>
            <a:r>
              <a:rPr lang="en-US" altLang="en-US" dirty="0"/>
              <a:t> = </a:t>
            </a:r>
            <a:r>
              <a:rPr lang="en-US" altLang="en-US" u="sng" dirty="0"/>
              <a:t>          </a:t>
            </a:r>
            <a:r>
              <a:rPr lang="el-GR" altLang="en-US" u="sng" dirty="0">
                <a:cs typeface="Arial" panose="020B0604020202020204" pitchFamily="34" charset="0"/>
              </a:rPr>
              <a:t>λ</a:t>
            </a:r>
            <a:r>
              <a:rPr lang="en-US" altLang="en-US" u="sng" dirty="0">
                <a:cs typeface="Arial" panose="020B0604020202020204" pitchFamily="34" charset="0"/>
              </a:rPr>
              <a:t> 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			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	 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–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altLang="en-US" sz="1600" baseline="30000" dirty="0">
              <a:cs typeface="Arial" panose="020B0604020202020204" pitchFamily="34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5"/>
            </a:pPr>
            <a:r>
              <a:rPr lang="en-US" altLang="en-US" dirty="0">
                <a:cs typeface="Arial" panose="020B0604020202020204" pitchFamily="34" charset="0"/>
              </a:rPr>
              <a:t>Average time in the system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	W =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q</a:t>
            </a:r>
            <a:r>
              <a:rPr lang="en-US" altLang="en-US" dirty="0"/>
              <a:t> + 1/ </a:t>
            </a:r>
            <a:r>
              <a:rPr lang="el-GR" altLang="en-US" sz="3200" dirty="0">
                <a:cs typeface="Arial" panose="020B0604020202020204" pitchFamily="34" charset="0"/>
              </a:rPr>
              <a:t>μ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5"/>
            </a:pPr>
            <a:r>
              <a:rPr lang="en-US" altLang="en-US" dirty="0">
                <a:cs typeface="Arial" panose="020B0604020202020204" pitchFamily="34" charset="0"/>
              </a:rPr>
              <a:t>Probability of 0 customers in system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		P</a:t>
            </a:r>
            <a:r>
              <a:rPr lang="en-US" altLang="en-US" baseline="-25000" dirty="0">
                <a:cs typeface="Arial" panose="020B0604020202020204" pitchFamily="34" charset="0"/>
              </a:rPr>
              <a:t>0</a:t>
            </a:r>
            <a:r>
              <a:rPr lang="en-US" altLang="en-US" dirty="0">
                <a:cs typeface="Arial" panose="020B0604020202020204" pitchFamily="34" charset="0"/>
              </a:rPr>
              <a:t> = 1 –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/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7"/>
            </a:pPr>
            <a:r>
              <a:rPr lang="en-US" altLang="en-US" dirty="0">
                <a:cs typeface="Arial" panose="020B0604020202020204" pitchFamily="34" charset="0"/>
              </a:rPr>
              <a:t>Probability of exactly n customers in system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		</a:t>
            </a:r>
            <a:r>
              <a:rPr lang="en-US" altLang="en-US" dirty="0" err="1">
                <a:cs typeface="Arial" panose="020B0604020202020204" pitchFamily="34" charset="0"/>
              </a:rPr>
              <a:t>P</a:t>
            </a:r>
            <a:r>
              <a:rPr lang="en-US" altLang="en-US" baseline="-25000" dirty="0" err="1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 = (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/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)</a:t>
            </a:r>
            <a:r>
              <a:rPr lang="en-US" altLang="en-US" baseline="30000" dirty="0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 P</a:t>
            </a:r>
            <a:r>
              <a:rPr lang="en-US" altLang="en-US" baseline="-25000" dirty="0"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EE4A63-DA5E-45FB-93E1-D17740566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u="sng" dirty="0"/>
              <a:t>Single Server Queuing System (M/M/1/K)</a:t>
            </a:r>
            <a:br>
              <a:rPr lang="en-US" altLang="en-US" sz="4000" u="sng" dirty="0"/>
            </a:br>
            <a:endParaRPr lang="en-US" altLang="en-US" sz="3200" u="sng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BF470F-9125-4C11-9407-9B70F371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dirty="0"/>
              <a:t>Poisson arrivals</a:t>
            </a:r>
          </a:p>
          <a:p>
            <a:r>
              <a:rPr lang="en-US" altLang="en-US" dirty="0"/>
              <a:t>Arrival population is unlimited</a:t>
            </a:r>
          </a:p>
          <a:p>
            <a:r>
              <a:rPr lang="en-US" altLang="en-US" dirty="0"/>
              <a:t>Exponential service times</a:t>
            </a:r>
          </a:p>
          <a:p>
            <a:r>
              <a:rPr lang="en-US" altLang="en-US" dirty="0"/>
              <a:t>All arrivals wait to be served</a:t>
            </a:r>
          </a:p>
          <a:p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 is constant</a:t>
            </a:r>
          </a:p>
          <a:p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&gt;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System can hold a maximum capacity of K</a:t>
            </a:r>
          </a:p>
          <a:p>
            <a:pPr marL="0" indent="0" algn="ctr">
              <a:buNone/>
            </a:pPr>
            <a:endParaRPr lang="en-US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Have we seen this before?</a:t>
            </a:r>
          </a:p>
          <a:p>
            <a:endParaRPr lang="el-G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A manufacturing plant: system with machines, people, etc.</a:t>
                </a:r>
              </a:p>
              <a:p>
                <a:pPr eaLnBrk="1" hangingPunct="1"/>
                <a:r>
                  <a:rPr lang="en-US" sz="2400" dirty="0"/>
                  <a:t>A bank or other service operations, with different kinds of customers, servers, teller windows, ATMs, safe deposit boxes.</a:t>
                </a:r>
              </a:p>
              <a:p>
                <a:pPr eaLnBrk="1" hangingPunct="1"/>
                <a:r>
                  <a:rPr lang="en-US" sz="2400" dirty="0"/>
                  <a:t>A computer network with servers, clients, storage space (HDs), printers, networking capabilities, and operators.</a:t>
                </a:r>
              </a:p>
              <a:p>
                <a:pPr eaLnBrk="1" hangingPunct="1"/>
                <a:r>
                  <a:rPr lang="en-US" sz="2400" dirty="0"/>
                  <a:t>A supermarket or chain-store with inventory control, check-outs, and customer services.</a:t>
                </a:r>
              </a:p>
              <a:p>
                <a:pPr eaLnBrk="1" hangingPunct="1"/>
                <a:r>
                  <a:rPr lang="en-US" sz="2400" dirty="0"/>
                  <a:t>A chemical products plant with storage tanks, pipeline, reactor vessels, and railway tanker cars that ship the finished goods.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288" t="-911" r="-216" b="-18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B0B9B6-EE6E-4DBF-A1D3-0B3B269A2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Characteristics of a Queuing System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29C37FD-3F67-4191-ABEE-15713EBA1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The queuing system is determined by: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Arrival characteristics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Queue characteristics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Service facility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95C7079-ADD9-4652-BE45-70222DC91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Arrival Characteristics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F51046-C3DB-4E5B-B83B-BD80B04B5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dirty="0"/>
              <a:t>Size of the arrival population – either infinite or limited</a:t>
            </a:r>
          </a:p>
          <a:p>
            <a:r>
              <a:rPr lang="en-US" altLang="en-US" dirty="0"/>
              <a:t>Arrival distribution:</a:t>
            </a:r>
          </a:p>
          <a:p>
            <a:pPr lvl="1"/>
            <a:r>
              <a:rPr lang="en-US" altLang="en-US" sz="3200" dirty="0"/>
              <a:t>Either fixed or random</a:t>
            </a:r>
          </a:p>
          <a:p>
            <a:pPr lvl="1"/>
            <a:r>
              <a:rPr lang="en-US" altLang="en-US" sz="3200" dirty="0"/>
              <a:t>Either measured by time between consecutive arrivals, or arrival rate</a:t>
            </a:r>
          </a:p>
          <a:p>
            <a:pPr lvl="1"/>
            <a:r>
              <a:rPr lang="en-US" altLang="en-US" sz="3200" dirty="0"/>
              <a:t>The </a:t>
            </a:r>
            <a:r>
              <a:rPr lang="en-US" altLang="en-US" sz="3200" b="1" dirty="0"/>
              <a:t>Poisson distribution</a:t>
            </a:r>
            <a:r>
              <a:rPr lang="en-US" altLang="en-US" sz="3200" dirty="0"/>
              <a:t> is often used for random arrivals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BE51D03-9A0C-482D-BA3D-23DF2EE69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Poisson Distribution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6626C3C-E538-4A76-94D6-F500990CA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   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 = the average arrival rate per time unit</a:t>
            </a:r>
          </a:p>
          <a:p>
            <a:pPr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P(x) = the probability of exactly x arrivals 	    occurring during one time period</a:t>
            </a:r>
          </a:p>
          <a:p>
            <a:pPr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			</a:t>
            </a:r>
            <a:r>
              <a:rPr lang="en-US" altLang="en-US" sz="4000" dirty="0">
                <a:cs typeface="Arial" panose="020B0604020202020204" pitchFamily="34" charset="0"/>
              </a:rPr>
              <a:t>P(x) =  </a:t>
            </a:r>
            <a:r>
              <a:rPr lang="en-US" altLang="en-US" sz="4000" u="sng" dirty="0">
                <a:cs typeface="Arial" panose="020B0604020202020204" pitchFamily="34" charset="0"/>
              </a:rPr>
              <a:t>e</a:t>
            </a:r>
            <a:r>
              <a:rPr lang="en-US" altLang="en-US" sz="4000" u="sng" baseline="30000" dirty="0">
                <a:cs typeface="Arial" panose="020B0604020202020204" pitchFamily="34" charset="0"/>
              </a:rPr>
              <a:t>-</a:t>
            </a:r>
            <a:r>
              <a:rPr lang="el-GR" altLang="en-US" sz="4000" u="sng" baseline="30000" dirty="0">
                <a:cs typeface="Arial" panose="020B0604020202020204" pitchFamily="34" charset="0"/>
              </a:rPr>
              <a:t>λ </a:t>
            </a:r>
            <a:r>
              <a:rPr lang="el-GR" altLang="en-US" sz="4000" u="sng" dirty="0">
                <a:cs typeface="Arial" panose="020B0604020202020204" pitchFamily="34" charset="0"/>
              </a:rPr>
              <a:t>λ</a:t>
            </a:r>
            <a:r>
              <a:rPr lang="en-US" altLang="en-US" sz="4000" u="sng" baseline="30000" dirty="0">
                <a:cs typeface="Arial" panose="020B0604020202020204" pitchFamily="34" charset="0"/>
              </a:rPr>
              <a:t>x</a:t>
            </a:r>
            <a:endParaRPr lang="en-US" altLang="en-US" sz="4000" u="sng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Arial" panose="020B0604020202020204" pitchFamily="34" charset="0"/>
              </a:rPr>
              <a:t>				        x!</a:t>
            </a:r>
            <a:endParaRPr lang="el-GR" altLang="en-US" sz="4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A6ECF1-EA29-45E0-960E-95EA641F2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Behavior of Arrivals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3D7EE62-321E-4FA3-90C8-5176F01D2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dirty="0"/>
              <a:t>Most queuing formulas assume that all arrivals stay until service is completed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Balking </a:t>
            </a:r>
            <a:r>
              <a:rPr lang="en-US" altLang="en-US" dirty="0"/>
              <a:t>refers to customers who do not join the queue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Reneging</a:t>
            </a:r>
            <a:r>
              <a:rPr lang="en-US" altLang="en-US" dirty="0"/>
              <a:t> refers to customers who join the queue but give up and leave before completing service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6B3958F-0E18-4E3A-AAA3-7355CA825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Queue Characteristics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7BB1294-38C0-47C1-BDEA-35E189B2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en-US" dirty="0"/>
              <a:t>Queue length (max possible queue length) – either limited or unlimited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Service discipline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Usually FIFO (First In First Out)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LIFO (Last In First Out)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Priority queues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Random 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657DE3-867B-4146-9AFE-AF0E4C8AE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Service Facility Characteristics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59FC8B-2AA8-40FB-89B5-3E82D7A10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Configuration of service facility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dirty="0"/>
              <a:t>Number of servers (or channels)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dirty="0"/>
              <a:t>Number of phases (or service stops)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Service distribution 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dirty="0"/>
              <a:t>The time it takes to serve 1 arrival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dirty="0"/>
              <a:t>Can be fixed or random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dirty="0"/>
              <a:t>Exponential distribution is often used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74AEBA-5BE6-468D-B53B-799FB8A8F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Measuring Queue Performance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36D12F5-E739-4BB3-8981-296C3F8B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486400"/>
          </a:xfrm>
        </p:spPr>
        <p:txBody>
          <a:bodyPr/>
          <a:lstStyle/>
          <a:p>
            <a:r>
              <a:rPr lang="el-GR" altLang="en-US" dirty="0">
                <a:cs typeface="Arial" panose="020B0604020202020204" pitchFamily="34" charset="0"/>
              </a:rPr>
              <a:t>ρ</a:t>
            </a:r>
            <a:r>
              <a:rPr lang="en-US" altLang="en-US" dirty="0">
                <a:cs typeface="Arial" panose="020B0604020202020204" pitchFamily="34" charset="0"/>
              </a:rPr>
              <a:t> = utilization factor (probability of all</a:t>
            </a:r>
          </a:p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servers being busy)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L</a:t>
            </a:r>
            <a:r>
              <a:rPr lang="en-US" altLang="en-US" baseline="-25000" dirty="0" err="1">
                <a:cs typeface="Arial" panose="020B0604020202020204" pitchFamily="34" charset="0"/>
              </a:rPr>
              <a:t>q</a:t>
            </a:r>
            <a:r>
              <a:rPr lang="en-US" altLang="en-US" dirty="0">
                <a:cs typeface="Arial" panose="020B0604020202020204" pitchFamily="34" charset="0"/>
              </a:rPr>
              <a:t> = average number in the queue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L  = average number in the </a:t>
            </a:r>
            <a:r>
              <a:rPr lang="en-US" altLang="en-US" i="1" dirty="0">
                <a:cs typeface="Arial" panose="020B0604020202020204" pitchFamily="34" charset="0"/>
              </a:rPr>
              <a:t>system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q</a:t>
            </a:r>
            <a:r>
              <a:rPr lang="en-US" altLang="en-US" dirty="0">
                <a:cs typeface="Arial" panose="020B0604020202020204" pitchFamily="34" charset="0"/>
              </a:rPr>
              <a:t> = average waiting time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W  = average time in the </a:t>
            </a:r>
            <a:r>
              <a:rPr lang="en-US" altLang="en-US" i="1" dirty="0">
                <a:cs typeface="Arial" panose="020B0604020202020204" pitchFamily="34" charset="0"/>
              </a:rPr>
              <a:t>system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P</a:t>
            </a:r>
            <a:r>
              <a:rPr lang="en-US" altLang="en-US" baseline="-25000" dirty="0">
                <a:cs typeface="Arial" panose="020B0604020202020204" pitchFamily="34" charset="0"/>
              </a:rPr>
              <a:t>0 </a:t>
            </a:r>
            <a:r>
              <a:rPr lang="en-US" altLang="en-US" dirty="0">
                <a:cs typeface="Arial" panose="020B0604020202020204" pitchFamily="34" charset="0"/>
              </a:rPr>
              <a:t>= probability of 0 customers in system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P</a:t>
            </a:r>
            <a:r>
              <a:rPr lang="en-US" altLang="en-US" baseline="-25000" dirty="0" err="1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 = probability of exactly n customers in  		   system </a:t>
            </a:r>
            <a:endParaRPr lang="el-GR" altLang="en-US" baseline="-25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2701</TotalTime>
  <Words>591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Cambria Math</vt:lpstr>
      <vt:lpstr>Garamond</vt:lpstr>
      <vt:lpstr>Times New Roman</vt:lpstr>
      <vt:lpstr>Wingdings</vt:lpstr>
      <vt:lpstr>Edge</vt:lpstr>
      <vt:lpstr>Lecture 18</vt:lpstr>
      <vt:lpstr>Queuing Models</vt:lpstr>
      <vt:lpstr>Characteristics of a Queuing System</vt:lpstr>
      <vt:lpstr>Arrival Characteristics</vt:lpstr>
      <vt:lpstr>Poisson Distribution</vt:lpstr>
      <vt:lpstr>Behavior of Arrivals</vt:lpstr>
      <vt:lpstr>Queue Characteristics</vt:lpstr>
      <vt:lpstr>Service Facility Characteristics</vt:lpstr>
      <vt:lpstr>Measuring Queue Performance</vt:lpstr>
      <vt:lpstr>Kendall’s Notation</vt:lpstr>
      <vt:lpstr>Models Covered</vt:lpstr>
      <vt:lpstr>Single Server Queuing System (M/M/1) </vt:lpstr>
      <vt:lpstr>Operating Characteristics for M/M/1 Queue</vt:lpstr>
      <vt:lpstr>PowerPoint Presentation</vt:lpstr>
      <vt:lpstr>Single Server Queuing System (M/M/1/K) 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492</cp:revision>
  <cp:lastPrinted>2016-08-18T02:31:23Z</cp:lastPrinted>
  <dcterms:created xsi:type="dcterms:W3CDTF">2001-08-22T23:12:03Z</dcterms:created>
  <dcterms:modified xsi:type="dcterms:W3CDTF">2018-10-25T15:19:23Z</dcterms:modified>
</cp:coreProperties>
</file>