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9"/>
  </p:notesMasterIdLst>
  <p:handoutMasterIdLst>
    <p:handoutMasterId r:id="rId10"/>
  </p:handoutMasterIdLst>
  <p:sldIdLst>
    <p:sldId id="311" r:id="rId2"/>
    <p:sldId id="338" r:id="rId3"/>
    <p:sldId id="337" r:id="rId4"/>
    <p:sldId id="339" r:id="rId5"/>
    <p:sldId id="340" r:id="rId6"/>
    <p:sldId id="341" r:id="rId7"/>
    <p:sldId id="342" r:id="rId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9CCFF"/>
    <a:srgbClr val="0000FF"/>
    <a:srgbClr val="CC0000"/>
    <a:srgbClr val="FF6699"/>
    <a:srgbClr val="FF99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64" autoAdjust="0"/>
  </p:normalViewPr>
  <p:slideViewPr>
    <p:cSldViewPr>
      <p:cViewPr varScale="1">
        <p:scale>
          <a:sx n="63" d="100"/>
          <a:sy n="63" d="100"/>
        </p:scale>
        <p:origin x="77" y="46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792"/>
    </p:cViewPr>
  </p:sorterViewPr>
  <p:notesViewPr>
    <p:cSldViewPr>
      <p:cViewPr varScale="1">
        <p:scale>
          <a:sx n="70" d="100"/>
          <a:sy n="70" d="100"/>
        </p:scale>
        <p:origin x="-960" y="-102"/>
      </p:cViewPr>
      <p:guideLst>
        <p:guide orient="horz" pos="3024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18" rIns="96639" bIns="48318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18" rIns="96639" bIns="48318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18" rIns="96639" bIns="48318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18" rIns="96639" bIns="48318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Arial Narrow" pitchFamily="34" charset="0"/>
              </a:defRPr>
            </a:lvl1pPr>
          </a:lstStyle>
          <a:p>
            <a:pPr>
              <a:defRPr/>
            </a:pPr>
            <a:fld id="{1DF175D9-B704-44FD-832E-3B7B029689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04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8" tIns="45710" rIns="91418" bIns="45710" numCol="1" anchor="t" anchorCtr="0" compatLnSpc="1">
            <a:prstTxWarp prst="textNoShape">
              <a:avLst/>
            </a:prstTxWarp>
          </a:bodyPr>
          <a:lstStyle>
            <a:lvl1pPr defTabSz="914456">
              <a:defRPr sz="1200" smtClean="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8" tIns="45710" rIns="91418" bIns="45710" numCol="1" anchor="t" anchorCtr="0" compatLnSpc="1">
            <a:prstTxWarp prst="textNoShape">
              <a:avLst/>
            </a:prstTxWarp>
          </a:bodyPr>
          <a:lstStyle>
            <a:lvl1pPr algn="r" defTabSz="914456">
              <a:defRPr sz="1200" smtClean="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8" tIns="45710" rIns="91418" bIns="457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4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8" tIns="45710" rIns="91418" bIns="45710" numCol="1" anchor="b" anchorCtr="0" compatLnSpc="1">
            <a:prstTxWarp prst="textNoShape">
              <a:avLst/>
            </a:prstTxWarp>
          </a:bodyPr>
          <a:lstStyle>
            <a:lvl1pPr defTabSz="914456">
              <a:defRPr sz="1200" smtClean="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4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8" tIns="45710" rIns="91418" bIns="45710" numCol="1" anchor="b" anchorCtr="0" compatLnSpc="1">
            <a:prstTxWarp prst="textNoShape">
              <a:avLst/>
            </a:prstTxWarp>
          </a:bodyPr>
          <a:lstStyle>
            <a:lvl1pPr algn="r" defTabSz="914456">
              <a:defRPr sz="1200" smtClean="0">
                <a:latin typeface="Arial Narrow" pitchFamily="34" charset="0"/>
              </a:defRPr>
            </a:lvl1pPr>
          </a:lstStyle>
          <a:p>
            <a:pPr>
              <a:defRPr/>
            </a:pPr>
            <a:fld id="{BEFE61CE-7995-4F9D-A759-7AA3DE08BB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667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</p:spPr>
        <p:txBody>
          <a:bodyPr/>
          <a:lstStyle>
            <a:lvl1pPr algn="ctr">
              <a:defRPr sz="1100" smtClean="0"/>
            </a:lvl1pPr>
          </a:lstStyle>
          <a:p>
            <a:pPr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IMSE 866 Applied Stochastic Processes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3859D08-3D89-421F-842F-7A5541534F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CC0716-7840-4BC7-AC05-8CE3FC9281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DD757B6-89B7-426C-8ABB-4BBA7D8B59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dirty="0"/>
              <a:t>IMSE 866 Applied Stochastic Processes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FB406B-681B-427F-85C9-C8403D90C3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6408D86-E691-4B86-B13A-EA1F4FC115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dirty="0"/>
              <a:t>IMSE 866 Applied Stochastic Processes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213545-308C-43D8-8689-BD7A1F98E3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CC61FE5-F2A2-4955-87E8-E4B3526B01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dirty="0"/>
              <a:t>IMSE 866 Applied Stochastic Processes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CB90C3-E595-4402-8A07-7227627590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2AC7E6-597C-400E-835A-1FBB17C2770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dirty="0"/>
              <a:t>IMSE 866 Applied Stochastic Processes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A91613-A5B2-4E32-9718-AA0858FEE9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4CB8933-54D7-48F1-97D3-52D5460BC1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dirty="0"/>
              <a:t>IMSE 866 Applied Stochastic Processes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F8EE2C-17D5-4B50-BF6B-8DFE649455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0720CCC-4763-40BB-968C-704B87A6A0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dirty="0"/>
              <a:t>IMSE 866 Applied Stochastic Processes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884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884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+mj-lt"/>
              </a:defRPr>
            </a:lvl1pPr>
          </a:lstStyle>
          <a:p>
            <a:pPr>
              <a:defRPr/>
            </a:pPr>
            <a:fld id="{26FA6F48-2E8B-42EB-ACE5-8ED358A62C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88423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8424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DEBE43EF-75AA-484F-97F4-AF9FFFA63A2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</p:spPr>
        <p:txBody>
          <a:bodyPr/>
          <a:lstStyle>
            <a:lvl1pPr algn="ctr">
              <a:defRPr sz="1100" smtClean="0"/>
            </a:lvl1pPr>
          </a:lstStyle>
          <a:p>
            <a:pPr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IMSE 866 Applied Stochastic Processes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03" r:id="rId2"/>
    <p:sldLayoutId id="2147483704" r:id="rId3"/>
    <p:sldLayoutId id="2147483705" r:id="rId4"/>
    <p:sldLayoutId id="2147483707" r:id="rId5"/>
    <p:sldLayoutId id="2147483708" r:id="rId6"/>
    <p:sldLayoutId id="2147483713" r:id="rId7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77CCA22-720B-4C25-96CF-A4D75E0979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19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E067239-A927-4C35-B125-E413AFBBD0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Properties and PASTA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92740-4A9A-4372-A7F9-12AB98100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2752B2-69EA-4BF8-BC1F-D162B9B68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0302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5988-CA6D-4EB5-A526-FF47B56B2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458200" cy="1139825"/>
          </a:xfrm>
        </p:spPr>
        <p:txBody>
          <a:bodyPr/>
          <a:lstStyle/>
          <a:p>
            <a:r>
              <a:rPr lang="en-US" dirty="0"/>
              <a:t>Properties of General Queuing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sz="2400" b="0" dirty="0">
                    <a:latin typeface="Cambria Math" panose="02040503050406030204" pitchFamily="18" charset="0"/>
                  </a:rPr>
                  <a:t>number of customers in the system just after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b="0" i="1" dirty="0" err="1">
                    <a:latin typeface="Cambria Math" panose="02040503050406030204" pitchFamily="18" charset="0"/>
                  </a:rPr>
                  <a:t>th</a:t>
                </a:r>
                <a:r>
                  <a:rPr lang="en-US" sz="2400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sz="2400" b="0" dirty="0">
                    <a:latin typeface="Cambria Math" panose="02040503050406030204" pitchFamily="18" charset="0"/>
                  </a:rPr>
                  <a:t>customer departs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i="1" dirty="0">
                    <a:latin typeface="Cambria Math" panose="02040503050406030204" pitchFamily="18" charset="0"/>
                  </a:rPr>
                  <a:t> </a:t>
                </a:r>
                <a:r>
                  <a:rPr lang="en-US" sz="2400" dirty="0">
                    <a:latin typeface="Cambria Math" panose="02040503050406030204" pitchFamily="18" charset="0"/>
                  </a:rPr>
                  <a:t>number of customers in the system just after the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i="1" dirty="0" err="1">
                    <a:latin typeface="Cambria Math" panose="02040503050406030204" pitchFamily="18" charset="0"/>
                  </a:rPr>
                  <a:t>th</a:t>
                </a:r>
                <a:r>
                  <a:rPr lang="en-US" sz="2400" i="1" dirty="0">
                    <a:latin typeface="Cambria Math" panose="02040503050406030204" pitchFamily="18" charset="0"/>
                  </a:rPr>
                  <a:t> </a:t>
                </a:r>
                <a:r>
                  <a:rPr lang="en-US" sz="2400" dirty="0">
                    <a:latin typeface="Cambria Math" panose="02040503050406030204" pitchFamily="18" charset="0"/>
                  </a:rPr>
                  <a:t>customer enters</a:t>
                </a: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i="1" dirty="0">
                    <a:latin typeface="Cambria Math" panose="02040503050406030204" pitchFamily="18" charset="0"/>
                  </a:rPr>
                  <a:t> </a:t>
                </a:r>
                <a:r>
                  <a:rPr lang="en-US" sz="2400" dirty="0">
                    <a:latin typeface="Cambria Math" panose="02040503050406030204" pitchFamily="18" charset="0"/>
                  </a:rPr>
                  <a:t>number of customers in the system just before the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i="1" dirty="0" err="1">
                    <a:latin typeface="Cambria Math" panose="02040503050406030204" pitchFamily="18" charset="0"/>
                  </a:rPr>
                  <a:t>th</a:t>
                </a:r>
                <a:r>
                  <a:rPr lang="en-US" sz="2400" i="1" dirty="0">
                    <a:latin typeface="Cambria Math" panose="02040503050406030204" pitchFamily="18" charset="0"/>
                  </a:rPr>
                  <a:t> </a:t>
                </a:r>
                <a:r>
                  <a:rPr lang="en-US" sz="2400" dirty="0">
                    <a:latin typeface="Cambria Math" panose="02040503050406030204" pitchFamily="18" charset="0"/>
                  </a:rPr>
                  <a:t>customer arrives</a:t>
                </a: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  <a:blipFill>
                <a:blip r:embed="rId2"/>
                <a:stretch>
                  <a:fillRect l="-1081" t="-1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AFC5B-80B3-4F7A-B8E0-C288AD09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2B061-DC22-488B-9954-E4183CAE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18847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5988-CA6D-4EB5-A526-FF47B56B2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458200" cy="1139825"/>
          </a:xfrm>
        </p:spPr>
        <p:txBody>
          <a:bodyPr/>
          <a:lstStyle/>
          <a:p>
            <a:r>
              <a:rPr lang="en-US" dirty="0"/>
              <a:t>Properties of General Queuing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>
                    <a:latin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m:rPr>
                                <m:nor/>
                              </m:rPr>
                              <a:rPr lang="en-US" sz="2400" dirty="0" err="1">
                                <a:latin typeface="Cambria Math" panose="02040503050406030204" pitchFamily="18" charset="0"/>
                              </a:rPr>
                              <m:t>th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Cambria Math" panose="02040503050406030204" pitchFamily="18" charset="0"/>
                              </a:rPr>
                              <m:t>arriving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Cambria Math" panose="02040503050406030204" pitchFamily="18" charset="0"/>
                              </a:rPr>
                              <m:t>customer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Cambria Math" panose="02040503050406030204" pitchFamily="18" charset="0"/>
                              </a:rPr>
                              <m:t>enters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&amp;0,                                       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The long run fraction of arriving customers enters the system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acc>
                                  <m:accPr>
                                    <m:chr m:val="̂"/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acc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 (Potential customer sees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/>
                  <a:t> customers in the system)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  <a:blipFill>
                <a:blip r:embed="rId2"/>
                <a:stretch>
                  <a:fillRect l="-1081" r="-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AFC5B-80B3-4F7A-B8E0-C288AD09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2B061-DC22-488B-9954-E4183CAE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10720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5988-CA6D-4EB5-A526-FF47B56B2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458200" cy="1139825"/>
          </a:xfrm>
        </p:spPr>
        <p:txBody>
          <a:bodyPr/>
          <a:lstStyle/>
          <a:p>
            <a:r>
              <a:rPr lang="en-US" dirty="0"/>
              <a:t>Arriving and Entering Customers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>
                    <a:latin typeface="Cambria Math" panose="02040503050406030204" pitchFamily="18" charset="0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/>
                  <a:t>, and one of the two limiting distributions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≥0}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{</m:t>
                    </m:r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≥0}</m:t>
                    </m:r>
                  </m:oMath>
                </a14:m>
                <a:r>
                  <a:rPr lang="en-US" sz="2400" dirty="0"/>
                  <a:t> exist. Then the other limiting distribution exists, and two are related to each other by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Note that the theorem applies when Balking is possible otherwise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  <a:blipFill>
                <a:blip r:embed="rId2"/>
                <a:stretch>
                  <a:fillRect l="-1081" t="-1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AFC5B-80B3-4F7A-B8E0-C288AD09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2B061-DC22-488B-9954-E4183CAE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01753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5988-CA6D-4EB5-A526-FF47B56B2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458200" cy="1139825"/>
          </a:xfrm>
        </p:spPr>
        <p:txBody>
          <a:bodyPr/>
          <a:lstStyle/>
          <a:p>
            <a:r>
              <a:rPr lang="en-US" dirty="0"/>
              <a:t>Entering and Departing Customers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/>
                  <a:t>Suppose the customers enter and depart a queuing system one at a time, and one of the two limiting distributions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≥0}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≥0}</m:t>
                    </m:r>
                  </m:oMath>
                </a14:m>
                <a:r>
                  <a:rPr lang="en-US" sz="2400" dirty="0"/>
                  <a:t> exist. Then the other limiting distribution exists, and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  <a:blipFill>
                <a:blip r:embed="rId2"/>
                <a:stretch>
                  <a:fillRect l="-1081" t="-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AFC5B-80B3-4F7A-B8E0-C288AD09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2B061-DC22-488B-9954-E4183CAE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20481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5988-CA6D-4EB5-A526-FF47B56B2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458200" cy="1139825"/>
          </a:xfrm>
        </p:spPr>
        <p:txBody>
          <a:bodyPr/>
          <a:lstStyle/>
          <a:p>
            <a:r>
              <a:rPr lang="en-US" dirty="0"/>
              <a:t>PASTA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/>
                  <a:t>PASTA: Poisson Arrival See Time Average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If the limits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limLow>
                          <m:limLow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limLow>
                          <m:limLow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400" dirty="0"/>
                  <a:t> exists then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is the time average (occupancy time) or long run fraction that system spends in state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dirty="0"/>
                  <a:t> is the long run fraction of the arriving customers that see the system in state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  <a:blipFill>
                <a:blip r:embed="rId2"/>
                <a:stretch>
                  <a:fillRect l="-1081" t="-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AFC5B-80B3-4F7A-B8E0-C288AD09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2B061-DC22-488B-9954-E4183CAE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03073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5988-CA6D-4EB5-A526-FF47B56B2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458200" cy="1139825"/>
          </a:xfrm>
        </p:spPr>
        <p:txBody>
          <a:bodyPr/>
          <a:lstStyle/>
          <a:p>
            <a:r>
              <a:rPr lang="en-US" dirty="0"/>
              <a:t>Workstation Congestion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5811A-3DA2-43A4-AC6D-EF0EF2574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875"/>
            <a:ext cx="8458200" cy="468312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A single machine takes 30 seconds to process with time between arrival of parts 40 seconds on the average. The area for waiting part is limited (usually 3 parts can be accommodated comfortably). The goals are the (1) the queue must remain in the available space next to the machine 90% of the time. (2) No more than 10% of parts should have to wait more than 1 minute.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Lets Brainstorm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Can we model it as a M/M/1 queue?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AFC5B-80B3-4F7A-B8E0-C288AD09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2B061-DC22-488B-9954-E4183CAE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80067063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2751</TotalTime>
  <Words>415</Words>
  <Application>Microsoft Office PowerPoint</Application>
  <PresentationFormat>On-screen Show (4:3)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Narrow</vt:lpstr>
      <vt:lpstr>Cambria Math</vt:lpstr>
      <vt:lpstr>Garamond</vt:lpstr>
      <vt:lpstr>Wingdings</vt:lpstr>
      <vt:lpstr>Edge</vt:lpstr>
      <vt:lpstr>Lecture 19</vt:lpstr>
      <vt:lpstr>Properties of General Queuing Systems</vt:lpstr>
      <vt:lpstr>Properties of General Queuing Systems</vt:lpstr>
      <vt:lpstr>Arriving and Entering Customers</vt:lpstr>
      <vt:lpstr>Entering and Departing Customers</vt:lpstr>
      <vt:lpstr>PASTA</vt:lpstr>
      <vt:lpstr>Workstation Congestion Study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John Wu</dc:creator>
  <cp:lastModifiedBy>Ashesh Kumar Sinha</cp:lastModifiedBy>
  <cp:revision>520</cp:revision>
  <cp:lastPrinted>2016-08-18T02:31:23Z</cp:lastPrinted>
  <dcterms:created xsi:type="dcterms:W3CDTF">2001-08-22T23:12:03Z</dcterms:created>
  <dcterms:modified xsi:type="dcterms:W3CDTF">2018-10-30T20:47:42Z</dcterms:modified>
</cp:coreProperties>
</file>