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handoutMasterIdLst>
    <p:handoutMasterId r:id="rId13"/>
  </p:handoutMasterIdLst>
  <p:sldIdLst>
    <p:sldId id="311" r:id="rId2"/>
    <p:sldId id="337" r:id="rId3"/>
    <p:sldId id="338" r:id="rId4"/>
    <p:sldId id="345" r:id="rId5"/>
    <p:sldId id="339" r:id="rId6"/>
    <p:sldId id="340" r:id="rId7"/>
    <p:sldId id="341" r:id="rId8"/>
    <p:sldId id="342" r:id="rId9"/>
    <p:sldId id="343" r:id="rId10"/>
    <p:sldId id="344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20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Renewal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67DE-D3CE-4559-948F-B014C8DC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DFB39-B9E2-4B89-8A73-696E3DDFF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1.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number of failures of the part up to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 renewal process?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Yes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3. Computer mean and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DFB39-B9E2-4B89-8A73-696E3DDFF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A74DD-4C02-482A-9968-AC746D3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DD17-85AF-4E1A-93F7-1C4AC6B1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6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Renewal Process?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/>
                  <a:t>They help to remove the stringent distribution assumptions that </a:t>
                </a:r>
                <a:r>
                  <a:rPr lang="en-US" sz="2400"/>
                  <a:t>were needed </a:t>
                </a:r>
                <a:r>
                  <a:rPr lang="en-US" sz="2400" dirty="0"/>
                  <a:t>to build Markov models (Exponential)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dirty="0"/>
                  <a:t>Later we will se renewal theorem to deal with general distributions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dirty="0"/>
                  <a:t>We will briefly discuss semi-Markov process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288" t="-911" r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Renewal Sequence and Renewal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/>
                  <a:t>The sequence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400" dirty="0"/>
                  <a:t>  is called the renewal sequence and the process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is called the renewal process generated  by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400" dirty="0"/>
                  <a:t> is a sequence of non-negative </a:t>
                </a:r>
                <a:r>
                  <a:rPr lang="en-US" sz="2400" dirty="0" err="1"/>
                  <a:t>i.i.d</a:t>
                </a:r>
                <a:r>
                  <a:rPr lang="en-US" sz="2400" dirty="0"/>
                  <a:t>. random variables.</a:t>
                </a:r>
              </a:p>
              <a:p>
                <a:pPr eaLnBrk="1" hangingPunct="1"/>
                <a:endParaRPr lang="en-US" sz="2400" dirty="0"/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time of occurrence of nth event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 algn="ctr" eaLnBrk="1" hangingPunct="1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7813"/>
                <a:ext cx="8610600" cy="1139825"/>
              </a:xfrm>
            </p:spPr>
            <p:txBody>
              <a:bodyPr/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7813"/>
                <a:ext cx="8610600" cy="1139825"/>
              </a:xfrm>
              <a:blipFill>
                <a:blip r:embed="rId2"/>
                <a:stretch>
                  <a:fillRect l="-2689" t="-10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 Sequence of inter-arrival times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is also possible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What is the implication of this?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Multiple events can happen at the same time</a:t>
                </a:r>
              </a:p>
              <a:p>
                <a:pPr marL="0" indent="0" algn="ctr" eaLnBrk="1" hangingPunct="1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3"/>
                <a:stretch>
                  <a:fillRect l="-1081" b="-9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82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Example – M/G/1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be the number of customers in the in the system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in M/G/1 queue.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be the time of departure of the nth customer who leave behind an empty system.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1. What is the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Busy cycle time </a:t>
                </a:r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2.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counting process generated by the interarrival times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 renewal process?</a:t>
                </a:r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72" b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33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Characterization of a Renewal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A  renewal process generated by the sequence of </a:t>
                </a:r>
                <a:r>
                  <a:rPr lang="en-US" sz="2400" dirty="0" err="1"/>
                  <a:t>i.i.d</a:t>
                </a:r>
                <a:r>
                  <a:rPr lang="en-US" sz="2400" dirty="0"/>
                  <a:t>. random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en-US" sz="2400" dirty="0"/>
                  <a:t> with common CDF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sz="2400" dirty="0"/>
                  <a:t> is completely characterized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M/M/1/K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Consider a M/M/1/K queue that is full at time 0.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the arrival time of nth customer who sees the system full upon arrival. Show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en-US" sz="2400" dirty="0"/>
                  <a:t> is a renewal sequence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is </a:t>
                </a:r>
                <a:r>
                  <a:rPr lang="en-US" sz="2400" dirty="0" err="1">
                    <a:solidFill>
                      <a:srgbClr val="7030A0"/>
                    </a:solidFill>
                  </a:rPr>
                  <a:t>i.i.d</a:t>
                </a:r>
                <a:r>
                  <a:rPr lang="en-US" sz="2400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85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Elementary Renewal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A renewal process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</a:p>
              <a:p>
                <a:pPr marL="457200" indent="-457200" eaLnBrk="1" hangingPunct="1">
                  <a:buAutoNum type="arabicParenBoth"/>
                </a:pPr>
                <a:r>
                  <a:rPr lang="en-US" sz="2400" dirty="0"/>
                  <a:t>Recurrent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 eaLnBrk="1" hangingPunct="1">
                  <a:buFont typeface="Wingdings" pitchFamily="2" charset="2"/>
                  <a:buAutoNum type="arabicParenBoth"/>
                </a:pPr>
                <a:r>
                  <a:rPr lang="en-US" sz="2400" dirty="0"/>
                  <a:t>Transient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en-US" sz="2400" dirty="0"/>
                  <a:t> be a recurrent renewal process with mean inter-arrival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then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US" sz="2400" dirty="0"/>
                  <a:t> with probability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506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67DE-D3CE-4559-948F-B014C8DC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DFB39-B9E2-4B89-8A73-696E3DDFF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part of a machine is available from two different suppliers with different failure rates.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the time between (n-1) and nth failure.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 err="1"/>
                  <a:t>i.i.d</a:t>
                </a:r>
                <a:r>
                  <a:rPr lang="en-US" sz="2400" dirty="0"/>
                  <a:t> with a common pdf.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Supplier A: 1+ exp(1/8) with probability 0.3 </a:t>
                </a:r>
              </a:p>
              <a:p>
                <a:pPr marL="0" indent="0">
                  <a:buNone/>
                </a:pPr>
                <a:r>
                  <a:rPr lang="en-US" sz="2400" dirty="0"/>
                  <a:t>Supplier B: 0.5+ exp(1/5) with probability 0.7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the renewal process generated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DFB39-B9E2-4B89-8A73-696E3DDFF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A74DD-4C02-482A-9968-AC746D3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DD17-85AF-4E1A-93F7-1C4AC6B1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043000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2766</TotalTime>
  <Words>590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Cambria Math</vt:lpstr>
      <vt:lpstr>Garamond</vt:lpstr>
      <vt:lpstr>Wingdings</vt:lpstr>
      <vt:lpstr>Edge</vt:lpstr>
      <vt:lpstr>Lecture 20</vt:lpstr>
      <vt:lpstr>Why Renewal Process?</vt:lpstr>
      <vt:lpstr>Renewal Sequence and Renewal Process</vt:lpstr>
      <vt:lpstr>What is X_n?</vt:lpstr>
      <vt:lpstr>Example – M/G/1</vt:lpstr>
      <vt:lpstr>Characterization of a Renewal Process</vt:lpstr>
      <vt:lpstr>M/M/1/K</vt:lpstr>
      <vt:lpstr>Elementary Renewal Theorem</vt:lpstr>
      <vt:lpstr>Example</vt:lpstr>
      <vt:lpstr>Example - Questions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522</cp:revision>
  <cp:lastPrinted>2016-08-18T02:31:23Z</cp:lastPrinted>
  <dcterms:created xsi:type="dcterms:W3CDTF">2001-08-22T23:12:03Z</dcterms:created>
  <dcterms:modified xsi:type="dcterms:W3CDTF">2018-11-02T14:24:39Z</dcterms:modified>
</cp:coreProperties>
</file>