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311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7" r:id="rId12"/>
    <p:sldId id="346" r:id="rId13"/>
    <p:sldId id="348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  <a:srgbClr val="CC0000"/>
    <a:srgbClr val="FF6699"/>
    <a:srgbClr val="FF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70" d="100"/>
          <a:sy n="70" d="100"/>
        </p:scale>
        <p:origin x="-960" y="-102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1DF175D9-B704-44FD-832E-3B7B02968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8" tIns="45710" rIns="91418" bIns="45710" numCol="1" anchor="b" anchorCtr="0" compatLnSpc="1">
            <a:prstTxWarp prst="textNoShape">
              <a:avLst/>
            </a:prstTxWarp>
          </a:bodyPr>
          <a:lstStyle>
            <a:lvl1pPr algn="r" defTabSz="914456">
              <a:defRPr sz="1200" smtClean="0">
                <a:latin typeface="Arial Narrow" pitchFamily="34" charset="0"/>
              </a:defRPr>
            </a:lvl1pPr>
          </a:lstStyle>
          <a:p>
            <a:pPr>
              <a:defRPr/>
            </a:pPr>
            <a:fld id="{BEFE61CE-7995-4F9D-A759-7AA3DE08B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859D08-3D89-421F-842F-7A554153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C0716-7840-4BC7-AC05-8CE3FC9281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DD757B6-89B7-426C-8ABB-4BBA7D8B5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B406B-681B-427F-85C9-C8403D90C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6408D86-E691-4B86-B13A-EA1F4FC11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13545-308C-43D8-8689-BD7A1F98E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C61FE5-F2A2-4955-87E8-E4B3526B0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0C3-E595-4402-8A07-722762759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AC7E6-597C-400E-835A-1FBB17C27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91613-A5B2-4E32-9718-AA0858FEE9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CB8933-54D7-48F1-97D3-52D5460B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8EE2C-17D5-4B50-BF6B-8DFE649455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720CCC-4763-40BB-968C-704B87A6A0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j-lt"/>
              </a:defRPr>
            </a:lvl1pPr>
          </a:lstStyle>
          <a:p>
            <a:pPr>
              <a:defRPr/>
            </a:pPr>
            <a:fld id="{26FA6F48-2E8B-42EB-ACE5-8ED358A62C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84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EBE43EF-75AA-484F-97F4-AF9FFFA63A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100" smtClean="0"/>
            </a:lvl1pPr>
          </a:lstStyle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IMSE 866 Applied Stochastic Processes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3" r:id="rId2"/>
    <p:sldLayoutId id="2147483704" r:id="rId3"/>
    <p:sldLayoutId id="2147483705" r:id="rId4"/>
    <p:sldLayoutId id="2147483707" r:id="rId5"/>
    <p:sldLayoutId id="2147483708" r:id="rId6"/>
    <p:sldLayoutId id="2147483713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7CCA22-720B-4C25-96CF-A4D75E097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067239-A927-4C35-B125-E413AFBBD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Semi-Markov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2740-4A9A-4372-A7F9-12AB9810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752B2-69EA-4BF8-BC1F-D162B9B6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0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Series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b="1" dirty="0"/>
                  <a:t>3. What is the kernel?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The next state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 eaLnBrk="1" hangingPunct="1">
                  <a:buNone/>
                </a:pPr>
                <a:r>
                  <a:rPr lang="en-US" sz="2400" dirty="0"/>
                  <a:t>Once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repair starts on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0        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 eaLnBrk="1" hangingPunct="1">
                  <a:buNone/>
                </a:pPr>
                <a:endParaRPr lang="en-US" sz="18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            0                                0               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          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C4CF68A3-FD0B-4817-9656-A4C90460831F}"/>
              </a:ext>
            </a:extLst>
          </p:cNvPr>
          <p:cNvSpPr/>
          <p:nvPr/>
        </p:nvSpPr>
        <p:spPr bwMode="auto">
          <a:xfrm>
            <a:off x="2209800" y="3505200"/>
            <a:ext cx="6096000" cy="2590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First Passage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Define the sojourn time that the system at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leaves and returns as:</a:t>
                </a:r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the first sojourn time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the SMP starts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first time it return to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after leaving it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Expected time to move out of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288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6271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Steady State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sz="2400" dirty="0"/>
                  <a:t> be an irreducible positive recurrent and aperiodic SMP with kernel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be a positive solution to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r>
                  <a:rPr lang="en-US" sz="2400" dirty="0"/>
                  <a:t>has a limiting distribution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it is given by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441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Series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In a series system, there are </a:t>
                </a:r>
                <a:r>
                  <a:rPr lang="en-US" sz="2400" b="1" dirty="0"/>
                  <a:t>3</a:t>
                </a:r>
                <a:r>
                  <a:rPr lang="en-US" sz="2400" dirty="0"/>
                  <a:t>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the life time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Assumptions: </a:t>
                </a:r>
              </a:p>
              <a:p>
                <a:pPr marL="457200" indent="-457200" eaLnBrk="1" hangingPunct="1">
                  <a:buFont typeface="Wingdings" pitchFamily="2" charset="2"/>
                  <a:buAutoNum type="arabicPeriod"/>
                </a:pPr>
                <a:r>
                  <a:rPr lang="en-US" sz="2400" dirty="0"/>
                  <a:t>The repair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/>
                  <a:t>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repaired,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as good as new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failed, repairs start immediately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failed, no more failures occur, i.e. only one component fails at a time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At time 0,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up</a:t>
                </a:r>
              </a:p>
              <a:p>
                <a:pPr marL="457200" indent="-457200" eaLnBrk="1" hangingPunct="1">
                  <a:buAutoNum type="arabicPeriod"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b="1" dirty="0"/>
                  <a:t>Find the steady state probabilities?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78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Semi-Markov Process: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610600" cy="4683125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To relax the exponential sojourn time assumption in CTMC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is sojourn time?</a:t>
                </a:r>
              </a:p>
              <a:p>
                <a:pPr marL="0" indent="0" algn="ctr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Sojourn time is the time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change in state or transition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610600" cy="4683125"/>
              </a:xfrm>
              <a:blipFill>
                <a:blip r:embed="rId2"/>
                <a:stretch>
                  <a:fillRect l="-1062" t="-911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07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Semi-Markov Process (SMP)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Consider a stochastic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with countable state-space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initial state, then it stays there for a sojourn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then jumps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eaLnBrk="1" hangingPunct="1"/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well defined by the sequence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 can be used to define the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by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pPr marL="0" indent="0" algn="ctr" eaLnBrk="1" hangingPunct="1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Semi-Markov Process (SMP)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The stochastic process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 is called an SMP if it has a countable state-space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the sequence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satisfies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SMP has Markov property at every jump epoch as opposed to CTMC that has Markov property at every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28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Kernel of SMP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The kernel of an SMP is a matrix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 SMP is completely described by its kernel and initial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is an embedded DTMC in the SMP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2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CDF of Sojourn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CDF of sojourn time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:r>
                  <a:rPr lang="en-US" sz="2400" b="0" i="1" dirty="0">
                    <a:latin typeface="Cambria Math" panose="02040503050406030204" pitchFamily="18" charset="0"/>
                  </a:rPr>
                  <a:t>Note,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82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Series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dirty="0"/>
                  <a:t>In a series system, there are N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the life time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 </a:t>
                </a:r>
              </a:p>
              <a:p>
                <a:pPr marL="0" indent="0" eaLnBrk="1" hangingPunct="1">
                  <a:buNone/>
                </a:pPr>
                <a:r>
                  <a:rPr lang="en-US" sz="2400" dirty="0"/>
                  <a:t>Assumptions: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The repair time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 non-negative RV with CDF H(.)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repaired,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as good as new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failed, repairs start immediately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Once failed, no more failures occur, i.e. only one component fails at a time </a:t>
                </a:r>
              </a:p>
              <a:p>
                <a:pPr marL="457200" indent="-457200" eaLnBrk="1" hangingPunct="1">
                  <a:buAutoNum type="arabicPeriod"/>
                </a:pPr>
                <a:r>
                  <a:rPr lang="en-US" sz="2400" dirty="0"/>
                  <a:t>At time 0,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up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18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Series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b="1" dirty="0"/>
                  <a:t>1. Define RP for modeling which component is down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sz="2400" dirty="0"/>
                  <a:t> System is functioning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down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algn="ctr" eaLnBrk="1" hangingPunct="1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is the state space?</a:t>
                </a:r>
              </a:p>
              <a:p>
                <a:pPr marL="0" indent="0" algn="ctr" eaLnBrk="1" hangingPunct="1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={0,1,2,…,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36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5988-CA6D-4EB5-A526-FF47B56B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10600" cy="1139825"/>
          </a:xfrm>
        </p:spPr>
        <p:txBody>
          <a:bodyPr/>
          <a:lstStyle/>
          <a:p>
            <a:r>
              <a:rPr lang="en-US" dirty="0"/>
              <a:t>Example – Series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400" b="1" dirty="0"/>
                  <a:t>2. What is the sojourn time and its distribution?</a:t>
                </a:r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The sojourn time in the state 0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  <a:p>
                <a:pPr marL="0" indent="0" eaLnBrk="1" hangingPunct="1">
                  <a:buNone/>
                </a:pPr>
                <a:r>
                  <a:rPr lang="en-US" sz="2400" dirty="0"/>
                  <a:t>The next state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marL="0" indent="0" eaLnBrk="1" hangingPunct="1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5811A-3DA2-43A4-AC6D-EF0EF2574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875"/>
                <a:ext cx="8458200" cy="4683125"/>
              </a:xfrm>
              <a:blipFill>
                <a:blip r:embed="rId2"/>
                <a:stretch>
                  <a:fillRect l="-1081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FC5B-80B3-4F7A-B8E0-C288AD09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C0716-7840-4BC7-AC05-8CE3FC9281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061-DC22-488B-9954-E4183CAE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IMSE 866 Applied Stochastic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96162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2845</TotalTime>
  <Words>858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Cambria Math</vt:lpstr>
      <vt:lpstr>Garamond</vt:lpstr>
      <vt:lpstr>Wingdings</vt:lpstr>
      <vt:lpstr>Edge</vt:lpstr>
      <vt:lpstr>Lecture 21</vt:lpstr>
      <vt:lpstr>Semi-Markov Process: Motivation</vt:lpstr>
      <vt:lpstr>Semi-Markov Process (SMP)</vt:lpstr>
      <vt:lpstr>Semi-Markov Process (SMP)</vt:lpstr>
      <vt:lpstr>Kernel of SMP</vt:lpstr>
      <vt:lpstr>CDF of Sojourn Time</vt:lpstr>
      <vt:lpstr>Example – Series System</vt:lpstr>
      <vt:lpstr>Example – Series System</vt:lpstr>
      <vt:lpstr>Example – Series System</vt:lpstr>
      <vt:lpstr>Example – Series System</vt:lpstr>
      <vt:lpstr>First Passage Time</vt:lpstr>
      <vt:lpstr>Steady State Probabilities</vt:lpstr>
      <vt:lpstr>Example – Series System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John Wu</dc:creator>
  <cp:lastModifiedBy>Ashesh Kumar Sinha</cp:lastModifiedBy>
  <cp:revision>574</cp:revision>
  <cp:lastPrinted>2016-08-18T02:31:23Z</cp:lastPrinted>
  <dcterms:created xsi:type="dcterms:W3CDTF">2001-08-22T23:12:03Z</dcterms:created>
  <dcterms:modified xsi:type="dcterms:W3CDTF">2018-11-08T20:26:32Z</dcterms:modified>
</cp:coreProperties>
</file>