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1"/>
  </p:notesMasterIdLst>
  <p:handoutMasterIdLst>
    <p:handoutMasterId r:id="rId32"/>
  </p:handoutMasterIdLst>
  <p:sldIdLst>
    <p:sldId id="311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81" r:id="rId10"/>
    <p:sldId id="266" r:id="rId11"/>
    <p:sldId id="280" r:id="rId12"/>
    <p:sldId id="286" r:id="rId13"/>
    <p:sldId id="287" r:id="rId14"/>
    <p:sldId id="310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0000FF"/>
    <a:srgbClr val="CC0000"/>
    <a:srgbClr val="FF6699"/>
    <a:srgbClr val="FF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4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70" d="100"/>
          <a:sy n="70" d="100"/>
        </p:scale>
        <p:origin x="-960" y="-102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1DF175D9-B704-44FD-832E-3B7B02968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BEFE61CE-7995-4F9D-A759-7AA3DE08B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59D08-3D89-421F-842F-7A554153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C0716-7840-4BC7-AC05-8CE3FC928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DD757B6-89B7-426C-8ABB-4BBA7D8B5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406B-681B-427F-85C9-C8403D90C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408D86-E691-4B86-B13A-EA1F4FC11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3545-308C-43D8-8689-BD7A1F98E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C61FE5-F2A2-4955-87E8-E4B3526B0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90C3-E595-4402-8A07-722762759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C7E6-597C-400E-835A-1FBB17C27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1613-A5B2-4E32-9718-AA0858FEE9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B8933-54D7-48F1-97D3-52D5460BC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8EE2C-17D5-4B50-BF6B-8DFE64945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720CCC-4763-40BB-968C-704B87A6A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26FA6F48-2E8B-42EB-ACE5-8ED358A62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84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EBE43EF-75AA-484F-97F4-AF9FFFA63A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7" r:id="rId5"/>
    <p:sldLayoutId id="2147483708" r:id="rId6"/>
    <p:sldLayoutId id="214748371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7CCA22-720B-4C25-96CF-A4D75E097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067239-A927-4C35-B125-E413AFBBD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2740-4A9A-4372-A7F9-12AB9810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52B2-69EA-4BF8-BC1F-D162B9B6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0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8078D-407A-4D10-98D8-98FDB5C8AE45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objectives: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4375"/>
            <a:ext cx="7923213" cy="4146550"/>
          </a:xfrm>
        </p:spPr>
        <p:txBody>
          <a:bodyPr/>
          <a:lstStyle/>
          <a:p>
            <a:pPr eaLnBrk="1" hangingPunct="1"/>
            <a:r>
              <a:rPr lang="en-US" sz="2600" dirty="0"/>
              <a:t>The total production (# of parts that completed) during 20 minutes period</a:t>
            </a:r>
          </a:p>
          <a:p>
            <a:pPr eaLnBrk="1" hangingPunct="1"/>
            <a:r>
              <a:rPr lang="en-US" sz="2600" dirty="0">
                <a:solidFill>
                  <a:schemeClr val="tx2"/>
                </a:solidFill>
              </a:rPr>
              <a:t>Average waiting time</a:t>
            </a:r>
            <a:r>
              <a:rPr lang="en-US" sz="2600" dirty="0"/>
              <a:t> in queue</a:t>
            </a:r>
          </a:p>
          <a:p>
            <a:pPr eaLnBrk="1" hangingPunct="1"/>
            <a:r>
              <a:rPr lang="en-US" sz="2600" dirty="0"/>
              <a:t>The </a:t>
            </a:r>
            <a:r>
              <a:rPr lang="en-US" sz="2600" dirty="0">
                <a:solidFill>
                  <a:schemeClr val="tx2"/>
                </a:solidFill>
              </a:rPr>
              <a:t>maximum time waiting</a:t>
            </a:r>
            <a:r>
              <a:rPr lang="en-US" sz="2600" dirty="0"/>
              <a:t> in queue </a:t>
            </a:r>
          </a:p>
          <a:p>
            <a:pPr eaLnBrk="1" hangingPunct="1"/>
            <a:r>
              <a:rPr lang="en-US" sz="2600" dirty="0"/>
              <a:t>The time-average number of parts in queue </a:t>
            </a:r>
            <a:r>
              <a:rPr lang="en-US" sz="2600" i="1" dirty="0">
                <a:latin typeface="Times New Roman" pitchFamily="18" charset="0"/>
              </a:rPr>
              <a:t>Q</a:t>
            </a:r>
            <a:r>
              <a:rPr lang="en-US" sz="2600" dirty="0">
                <a:latin typeface="Times New Roman" pitchFamily="18" charset="0"/>
              </a:rPr>
              <a:t>(</a:t>
            </a:r>
            <a:r>
              <a:rPr lang="en-US" sz="2600" i="1" dirty="0">
                <a:latin typeface="Times New Roman" pitchFamily="18" charset="0"/>
              </a:rPr>
              <a:t>t</a:t>
            </a:r>
            <a:r>
              <a:rPr lang="en-US" sz="2600" dirty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sz="2600" dirty="0"/>
              <a:t>Average and maximum </a:t>
            </a:r>
            <a:r>
              <a:rPr lang="en-US" sz="2600" dirty="0">
                <a:solidFill>
                  <a:schemeClr val="tx2"/>
                </a:solidFill>
              </a:rPr>
              <a:t>total time in the system</a:t>
            </a:r>
          </a:p>
          <a:p>
            <a:pPr eaLnBrk="1" hangingPunct="1"/>
            <a:r>
              <a:rPr lang="en-US" sz="2600" dirty="0">
                <a:solidFill>
                  <a:schemeClr val="tx2"/>
                </a:solidFill>
              </a:rPr>
              <a:t>Utilization</a:t>
            </a:r>
            <a:r>
              <a:rPr lang="en-US" sz="2600" dirty="0"/>
              <a:t> of the drilling machine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/>
          </p:nvPr>
        </p:nvGraphicFramePr>
        <p:xfrm>
          <a:off x="5791200" y="2743200"/>
          <a:ext cx="914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634680" imgH="469800" progId="Equation.DSMT4">
                  <p:embed/>
                </p:oleObj>
              </mc:Choice>
              <mc:Fallback>
                <p:oleObj name="Equation" r:id="rId3" imgW="634680" imgH="469800" progId="Equation.DSMT4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743200"/>
                        <a:ext cx="914400" cy="67786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6877050" y="3352800"/>
          <a:ext cx="11001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672840" imgH="355320" progId="Equation.DSMT4">
                  <p:embed/>
                </p:oleObj>
              </mc:Choice>
              <mc:Fallback>
                <p:oleObj name="Equation" r:id="rId5" imgW="672840" imgH="355320" progId="Equation.DSMT4">
                  <p:embed/>
                  <p:pic>
                    <p:nvPicPr>
                      <p:cNvPr id="10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3352800"/>
                        <a:ext cx="1100138" cy="58102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FBDC4-C89B-48F0-B1F2-67991B4F9262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Simulation Clock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The current time of simulation is simply held in a variable call the simulation clock “TNOW”</a:t>
            </a:r>
          </a:p>
          <a:p>
            <a:pPr eaLnBrk="1" hangingPunct="1"/>
            <a:r>
              <a:rPr lang="en-US" sz="2600" dirty="0"/>
              <a:t>Unlike the real time, the simulation clock does NOT flow continuously</a:t>
            </a:r>
          </a:p>
          <a:p>
            <a:pPr eaLnBrk="1" hangingPunct="1"/>
            <a:r>
              <a:rPr lang="en-US" sz="2600" dirty="0"/>
              <a:t>It lurches from time to time when event happened.</a:t>
            </a:r>
          </a:p>
          <a:p>
            <a:pPr eaLnBrk="1" hangingPunct="1"/>
            <a:r>
              <a:rPr lang="en-US" sz="2600" dirty="0"/>
              <a:t>The simulation clock interacts closely with the event calendar.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3337F5-E962-43D3-BE69-3DF06BD4D8BB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Simulation by Hand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Manually track state variables, statistical accumulators</a:t>
            </a:r>
          </a:p>
          <a:p>
            <a:pPr eaLnBrk="1" hangingPunct="1"/>
            <a:r>
              <a:rPr lang="en-US"/>
              <a:t>Use “given” interarrival, service times</a:t>
            </a:r>
          </a:p>
          <a:p>
            <a:pPr eaLnBrk="1" hangingPunct="1"/>
            <a:r>
              <a:rPr lang="en-US"/>
              <a:t>Keep track of event calendar</a:t>
            </a:r>
          </a:p>
          <a:p>
            <a:pPr eaLnBrk="1" hangingPunct="1"/>
            <a:r>
              <a:rPr lang="en-US"/>
              <a:t>“Lurch” clock from one event to the next</a:t>
            </a:r>
          </a:p>
          <a:p>
            <a:pPr eaLnBrk="1" hangingPunct="1"/>
            <a:r>
              <a:rPr lang="en-US"/>
              <a:t>Will omit times in system, “max” computations here (see text for complete details)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3911B-807B-4C4A-93C1-C6290CDF1470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3074" name="Object 2"/>
          <p:cNvGraphicFramePr>
            <a:graphicFrameLocks/>
          </p:cNvGraphicFramePr>
          <p:nvPr/>
        </p:nvGraphicFramePr>
        <p:xfrm>
          <a:off x="306388" y="1223963"/>
          <a:ext cx="857250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3" imgW="9220320" imgH="5931360" progId="Word.Document.8">
                  <p:embed/>
                </p:oleObj>
              </mc:Choice>
              <mc:Fallback>
                <p:oleObj name="Document" r:id="rId3" imgW="9220320" imgH="5931360" progId="Word.Document.8">
                  <p:embed/>
                  <p:pic>
                    <p:nvPicPr>
                      <p:cNvPr id="307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23963"/>
                        <a:ext cx="8572500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54013"/>
            <a:ext cx="7772400" cy="608012"/>
          </a:xfrm>
        </p:spPr>
        <p:txBody>
          <a:bodyPr/>
          <a:lstStyle/>
          <a:p>
            <a:pPr eaLnBrk="1" hangingPunct="1"/>
            <a:r>
              <a:rPr lang="en-US" sz="3400"/>
              <a:t>Simulation by Hand: Setup</a:t>
            </a:r>
          </a:p>
        </p:txBody>
      </p:sp>
      <p:sp>
        <p:nvSpPr>
          <p:cNvPr id="3080" name="Rectangle 4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Chart" r:id="rId5" imgW="7200000" imgH="1552680" progId="Excel.Sheet.8">
                  <p:embed/>
                </p:oleObj>
              </mc:Choice>
              <mc:Fallback>
                <p:oleObj name="Chart" r:id="rId5" imgW="7200000" imgH="1552680" progId="Excel.Sheet.8">
                  <p:embed/>
                  <p:pic>
                    <p:nvPicPr>
                      <p:cNvPr id="30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hart" r:id="rId7" imgW="7200000" imgH="945000" progId="Excel.Sheet.8">
                  <p:embed/>
                </p:oleObj>
              </mc:Choice>
              <mc:Fallback>
                <p:oleObj name="Chart" r:id="rId7" imgW="7200000" imgH="945000" progId="Excel.Sheet.8">
                  <p:embed/>
                  <p:pic>
                    <p:nvPicPr>
                      <p:cNvPr id="30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86854" y="353653"/>
            <a:ext cx="28809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of servers busy (time t)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>
            <a:off x="3429000" y="538319"/>
            <a:ext cx="2757854" cy="6856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186854" y="810580"/>
            <a:ext cx="28809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in queue (time t)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 bwMode="auto">
          <a:xfrm flipH="1">
            <a:off x="4191000" y="995246"/>
            <a:ext cx="1995854" cy="2287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97F92-D8FF-4AC5-B410-5DE6CAC2A846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7813"/>
            <a:ext cx="7772400" cy="608012"/>
          </a:xfrm>
        </p:spPr>
        <p:txBody>
          <a:bodyPr/>
          <a:lstStyle/>
          <a:p>
            <a:pPr eaLnBrk="1" hangingPunct="1"/>
            <a:r>
              <a:rPr lang="en-US" sz="3800"/>
              <a:t>Model Specifics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53400" cy="51054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2600" dirty="0"/>
              <a:t>Initially (time 0) empty and idle</a:t>
            </a:r>
          </a:p>
          <a:p>
            <a:pPr eaLnBrk="1" hangingPunct="1">
              <a:lnSpc>
                <a:spcPct val="70000"/>
              </a:lnSpc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2600" dirty="0"/>
              <a:t>Base time units:  minutes</a:t>
            </a:r>
          </a:p>
          <a:p>
            <a:pPr eaLnBrk="1" hangingPunct="1">
              <a:lnSpc>
                <a:spcPct val="70000"/>
              </a:lnSpc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2600" dirty="0"/>
              <a:t>Input data (assume given for now …), in minutes: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2600" dirty="0"/>
              <a:t>	</a:t>
            </a:r>
            <a:r>
              <a:rPr lang="en-US" sz="1500" b="1" dirty="0"/>
              <a:t>Part Number	Arrival Time	Interarrival Time	Service Time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1	0.00	1.73	2.90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2	1.73	1.35	1.76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3	3.08	0.71	3.39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4	3.79	0.62	4.52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5	4.41	14.28	4.46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6	18.69	0.70	4.36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7	19.39	15.52	2.07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8	34.91	3.15	3.36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9	38.06	1.76	2.37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10	39.82	1.00	5.38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11	 40.82	.	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.	.	.	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.	.	.	.</a:t>
            </a:r>
          </a:p>
          <a:p>
            <a:pPr eaLnBrk="1" hangingPunct="1">
              <a:lnSpc>
                <a:spcPct val="70000"/>
              </a:lnSpc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2600" dirty="0"/>
              <a:t>Stop when 20 minutes of (simulated) time have passed</a:t>
            </a:r>
          </a:p>
        </p:txBody>
      </p:sp>
    </p:spTree>
    <p:extLst>
      <p:ext uri="{BB962C8B-B14F-4D97-AF65-F5344CB8AC3E}">
        <p14:creationId xmlns:p14="http://schemas.microsoft.com/office/powerpoint/2010/main" val="25132600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35162-FBFD-4EAD-9D8D-ED629C74B5E0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8" name="Object 3"/>
          <p:cNvGraphicFramePr>
            <a:graphicFrameLocks/>
          </p:cNvGraphicFramePr>
          <p:nvPr/>
        </p:nvGraphicFramePr>
        <p:xfrm>
          <a:off x="306388" y="1223963"/>
          <a:ext cx="857250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3" imgW="9220320" imgH="5931360" progId="Word.Document.8">
                  <p:embed/>
                </p:oleObj>
              </mc:Choice>
              <mc:Fallback>
                <p:oleObj name="Document" r:id="rId3" imgW="9220320" imgH="5931360" progId="Word.Document.8">
                  <p:embed/>
                  <p:pic>
                    <p:nvPicPr>
                      <p:cNvPr id="409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23963"/>
                        <a:ext cx="8572500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54013"/>
            <a:ext cx="7772400" cy="531812"/>
          </a:xfrm>
        </p:spPr>
        <p:txBody>
          <a:bodyPr/>
          <a:lstStyle/>
          <a:p>
            <a:pPr eaLnBrk="1" hangingPunct="1"/>
            <a:r>
              <a:rPr lang="en-US" sz="2900"/>
              <a:t>Simulation by Hand: </a:t>
            </a:r>
            <a:r>
              <a:rPr lang="en-US" sz="2900" i="1"/>
              <a:t>t</a:t>
            </a:r>
            <a:r>
              <a:rPr lang="en-US" sz="2900"/>
              <a:t> = 0.00, Initialize</a:t>
            </a:r>
          </a:p>
        </p:txBody>
      </p:sp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Chart" r:id="rId5" imgW="7200000" imgH="1552680" progId="Excel.Sheet.8">
                  <p:embed/>
                </p:oleObj>
              </mc:Choice>
              <mc:Fallback>
                <p:oleObj name="Chart" r:id="rId5" imgW="7200000" imgH="1552680" progId="Excel.Sheet.8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Chart" r:id="rId7" imgW="7200000" imgH="945000" progId="Excel.Sheet.8">
                  <p:embed/>
                </p:oleObj>
              </mc:Choice>
              <mc:Fallback>
                <p:oleObj name="Chart" r:id="rId7" imgW="7200000" imgH="945000" progId="Excel.Sheet.8">
                  <p:embed/>
                  <p:pic>
                    <p:nvPicPr>
                      <p:cNvPr id="410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61821F-3DA3-4D78-A81F-BDA25875E2F6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graphicFrame>
        <p:nvGraphicFramePr>
          <p:cNvPr id="5122" name="Object 2"/>
          <p:cNvGraphicFramePr>
            <a:graphicFrameLocks/>
          </p:cNvGraphicFramePr>
          <p:nvPr/>
        </p:nvGraphicFramePr>
        <p:xfrm>
          <a:off x="306388" y="1223963"/>
          <a:ext cx="857250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3" imgW="9220320" imgH="5931360" progId="Word.Document.8">
                  <p:embed/>
                </p:oleObj>
              </mc:Choice>
              <mc:Fallback>
                <p:oleObj name="Document" r:id="rId3" imgW="9220320" imgH="5931360" progId="Word.Document.8">
                  <p:embed/>
                  <p:pic>
                    <p:nvPicPr>
                      <p:cNvPr id="512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23963"/>
                        <a:ext cx="8572500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03238"/>
            <a:ext cx="7772400" cy="611187"/>
          </a:xfrm>
        </p:spPr>
        <p:txBody>
          <a:bodyPr/>
          <a:lstStyle/>
          <a:p>
            <a:pPr eaLnBrk="1" hangingPunct="1"/>
            <a:r>
              <a:rPr lang="en-US" sz="2900"/>
              <a:t>Simulation by Hand: </a:t>
            </a:r>
            <a:r>
              <a:rPr lang="en-US" sz="2900" i="1"/>
              <a:t>t</a:t>
            </a:r>
            <a:r>
              <a:rPr lang="en-US" sz="2900"/>
              <a:t> = 0.00, Arrival of Part 1</a:t>
            </a:r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Chart" r:id="rId5" imgW="7200000" imgH="1552680" progId="Excel.Sheet.8">
                  <p:embed/>
                </p:oleObj>
              </mc:Choice>
              <mc:Fallback>
                <p:oleObj name="Chart" r:id="rId5" imgW="7200000" imgH="1552680" progId="Excel.Sheet.8">
                  <p:embed/>
                  <p:pic>
                    <p:nvPicPr>
                      <p:cNvPr id="51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Chart" r:id="rId7" imgW="7200000" imgH="945000" progId="Excel.Sheet.8">
                  <p:embed/>
                </p:oleObj>
              </mc:Choice>
              <mc:Fallback>
                <p:oleObj name="Chart" r:id="rId7" imgW="7200000" imgH="945000" progId="Excel.Sheet.8">
                  <p:embed/>
                  <p:pic>
                    <p:nvPicPr>
                      <p:cNvPr id="51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Line 6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Line 7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Oval 9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Rectangle 10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2B499-8479-4C8D-A60D-7884424221B6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graphicFrame>
        <p:nvGraphicFramePr>
          <p:cNvPr id="6146" name="Object 2"/>
          <p:cNvGraphicFramePr>
            <a:graphicFrameLocks/>
          </p:cNvGraphicFramePr>
          <p:nvPr/>
        </p:nvGraphicFramePr>
        <p:xfrm>
          <a:off x="306388" y="1223963"/>
          <a:ext cx="857250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3" imgW="9220320" imgH="5931360" progId="Word.Document.8">
                  <p:embed/>
                </p:oleObj>
              </mc:Choice>
              <mc:Fallback>
                <p:oleObj name="Document" r:id="rId3" imgW="9220320" imgH="5931360" progId="Word.Document.8">
                  <p:embed/>
                  <p:pic>
                    <p:nvPicPr>
                      <p:cNvPr id="614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23963"/>
                        <a:ext cx="8572500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54013"/>
            <a:ext cx="7772400" cy="684212"/>
          </a:xfrm>
        </p:spPr>
        <p:txBody>
          <a:bodyPr/>
          <a:lstStyle/>
          <a:p>
            <a:pPr eaLnBrk="1" hangingPunct="1"/>
            <a:r>
              <a:rPr lang="en-US" sz="2900"/>
              <a:t>Simulation by Hand: </a:t>
            </a:r>
            <a:r>
              <a:rPr lang="en-US" sz="2900" i="1"/>
              <a:t>t</a:t>
            </a:r>
            <a:r>
              <a:rPr lang="en-US" sz="2900"/>
              <a:t> = 1.73, Arrival of Part 2</a:t>
            </a:r>
          </a:p>
        </p:txBody>
      </p:sp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Chart" r:id="rId5" imgW="7200000" imgH="1552680" progId="Excel.Sheet.8">
                  <p:embed/>
                </p:oleObj>
              </mc:Choice>
              <mc:Fallback>
                <p:oleObj name="Chart" r:id="rId5" imgW="7200000" imgH="1552680" progId="Excel.Sheet.8">
                  <p:embed/>
                  <p:pic>
                    <p:nvPicPr>
                      <p:cNvPr id="61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Chart" r:id="rId7" imgW="7200000" imgH="945000" progId="Excel.Sheet.8">
                  <p:embed/>
                </p:oleObj>
              </mc:Choice>
              <mc:Fallback>
                <p:oleObj name="Chart" r:id="rId7" imgW="7200000" imgH="945000" progId="Excel.Sheet.8">
                  <p:embed/>
                  <p:pic>
                    <p:nvPicPr>
                      <p:cNvPr id="614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Oval 7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Rectangle 8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55" name="Oval 9"/>
          <p:cNvSpPr>
            <a:spLocks noChangeArrowheads="1"/>
          </p:cNvSpPr>
          <p:nvPr/>
        </p:nvSpPr>
        <p:spPr bwMode="auto">
          <a:xfrm>
            <a:off x="1143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Rectangle 10"/>
          <p:cNvSpPr>
            <a:spLocks noChangeArrowheads="1"/>
          </p:cNvSpPr>
          <p:nvPr/>
        </p:nvSpPr>
        <p:spPr bwMode="auto">
          <a:xfrm>
            <a:off x="11430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57" name="Line 11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Line 12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9" name="Line 13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6C695-FC48-4B76-B903-F2A6A795AD49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graphicFrame>
        <p:nvGraphicFramePr>
          <p:cNvPr id="7170" name="Object 2"/>
          <p:cNvGraphicFramePr>
            <a:graphicFrameLocks/>
          </p:cNvGraphicFramePr>
          <p:nvPr>
            <p:extLst/>
          </p:nvPr>
        </p:nvGraphicFramePr>
        <p:xfrm>
          <a:off x="306388" y="1223963"/>
          <a:ext cx="857250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3" imgW="9220320" imgH="5931360" progId="Word.Document.8">
                  <p:embed/>
                </p:oleObj>
              </mc:Choice>
              <mc:Fallback>
                <p:oleObj name="Document" r:id="rId3" imgW="9220320" imgH="5931360" progId="Word.Document.8">
                  <p:embed/>
                  <p:pic>
                    <p:nvPicPr>
                      <p:cNvPr id="717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23963"/>
                        <a:ext cx="8572500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54013"/>
            <a:ext cx="7772400" cy="455612"/>
          </a:xfrm>
        </p:spPr>
        <p:txBody>
          <a:bodyPr/>
          <a:lstStyle/>
          <a:p>
            <a:pPr eaLnBrk="1" hangingPunct="1"/>
            <a:r>
              <a:rPr lang="en-US" sz="2900"/>
              <a:t>Simulation by Hand: </a:t>
            </a:r>
            <a:r>
              <a:rPr lang="en-US" sz="2900" i="1"/>
              <a:t>t</a:t>
            </a:r>
            <a:r>
              <a:rPr lang="en-US" sz="2900"/>
              <a:t> = 2.90, Departure of Part 1</a:t>
            </a:r>
          </a:p>
        </p:txBody>
      </p:sp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Chart" r:id="rId5" imgW="7200000" imgH="1552680" progId="Excel.Sheet.8">
                  <p:embed/>
                </p:oleObj>
              </mc:Choice>
              <mc:Fallback>
                <p:oleObj name="Chart" r:id="rId5" imgW="7200000" imgH="1552680" progId="Excel.Sheet.8">
                  <p:embed/>
                  <p:pic>
                    <p:nvPicPr>
                      <p:cNvPr id="71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Chart" r:id="rId7" imgW="7200000" imgH="945000" progId="Excel.Sheet.8">
                  <p:embed/>
                </p:oleObj>
              </mc:Choice>
              <mc:Fallback>
                <p:oleObj name="Chart" r:id="rId7" imgW="7200000" imgH="945000" progId="Excel.Sheet.8">
                  <p:embed/>
                  <p:pic>
                    <p:nvPicPr>
                      <p:cNvPr id="71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7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8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179" name="Line 9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0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11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Line 12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50477" y="2957513"/>
            <a:ext cx="19812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=  2.90 (clock time)</a:t>
            </a:r>
          </a:p>
          <a:p>
            <a:r>
              <a:rPr lang="en-US" sz="1600" dirty="0"/>
              <a:t> – 1.73 (arrival of 2)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5EABC4-427B-4615-822C-3DE86DF49DA3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8194" name="Object 2"/>
          <p:cNvGraphicFramePr>
            <a:graphicFrameLocks/>
          </p:cNvGraphicFramePr>
          <p:nvPr/>
        </p:nvGraphicFramePr>
        <p:xfrm>
          <a:off x="306388" y="1223963"/>
          <a:ext cx="857250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3" imgW="9220320" imgH="5931360" progId="Word.Document.8">
                  <p:embed/>
                </p:oleObj>
              </mc:Choice>
              <mc:Fallback>
                <p:oleObj name="Document" r:id="rId3" imgW="9220320" imgH="5931360" progId="Word.Document.8">
                  <p:embed/>
                  <p:pic>
                    <p:nvPicPr>
                      <p:cNvPr id="819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23963"/>
                        <a:ext cx="8572500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54013"/>
            <a:ext cx="7772400" cy="455612"/>
          </a:xfrm>
        </p:spPr>
        <p:txBody>
          <a:bodyPr/>
          <a:lstStyle/>
          <a:p>
            <a:pPr eaLnBrk="1" hangingPunct="1"/>
            <a:r>
              <a:rPr lang="en-US" sz="2900"/>
              <a:t>Simulation by Hand: </a:t>
            </a:r>
            <a:r>
              <a:rPr lang="en-US" sz="2900" i="1"/>
              <a:t>t</a:t>
            </a:r>
            <a:r>
              <a:rPr lang="en-US" sz="2900"/>
              <a:t> = 3.08, Arrival of Part 3</a:t>
            </a:r>
          </a:p>
        </p:txBody>
      </p:sp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Chart" r:id="rId5" imgW="7200000" imgH="1552680" progId="Excel.Sheet.8">
                  <p:embed/>
                </p:oleObj>
              </mc:Choice>
              <mc:Fallback>
                <p:oleObj name="Chart" r:id="rId5" imgW="7200000" imgH="1552680" progId="Excel.Sheet.8">
                  <p:embed/>
                  <p:pic>
                    <p:nvPicPr>
                      <p:cNvPr id="81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Chart" r:id="rId7" imgW="7200000" imgH="945000" progId="Excel.Sheet.8">
                  <p:embed/>
                </p:oleObj>
              </mc:Choice>
              <mc:Fallback>
                <p:oleObj name="Chart" r:id="rId7" imgW="7200000" imgH="945000" progId="Excel.Sheet.8">
                  <p:embed/>
                  <p:pic>
                    <p:nvPicPr>
                      <p:cNvPr id="819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6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7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8"/>
          <p:cNvSpPr>
            <a:spLocks noChangeArrowheads="1"/>
          </p:cNvSpPr>
          <p:nvPr/>
        </p:nvSpPr>
        <p:spPr bwMode="auto">
          <a:xfrm>
            <a:off x="1143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Rectangle 9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204" name="Rectangle 10"/>
          <p:cNvSpPr>
            <a:spLocks noChangeArrowheads="1"/>
          </p:cNvSpPr>
          <p:nvPr/>
        </p:nvSpPr>
        <p:spPr bwMode="auto">
          <a:xfrm>
            <a:off x="11430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205" name="Line 11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12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Line 13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Line 14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Line 15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F78DB-F7D2-4C4B-9860-8D4998431897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What’s Simulation?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i="1" dirty="0">
                <a:solidFill>
                  <a:srgbClr val="FF0000"/>
                </a:solidFill>
              </a:rPr>
              <a:t>“ Imitation of the operation of a real-world process or system over time”</a:t>
            </a:r>
          </a:p>
          <a:p>
            <a:pPr marL="0" indent="0" algn="ctr" eaLnBrk="1" hangingPunct="1">
              <a:buNone/>
            </a:pPr>
            <a:endParaRPr lang="en-US" dirty="0"/>
          </a:p>
          <a:p>
            <a:pPr lvl="1" eaLnBrk="1" hangingPunct="1"/>
            <a:r>
              <a:rPr lang="en-US" dirty="0"/>
              <a:t>Very popular and powerful method</a:t>
            </a:r>
          </a:p>
          <a:p>
            <a:pPr lvl="1" eaLnBrk="1" hangingPunct="1"/>
            <a:r>
              <a:rPr lang="en-US" dirty="0"/>
              <a:t>Applies in many fields and industries</a:t>
            </a:r>
          </a:p>
          <a:p>
            <a:pPr lvl="1" eaLnBrk="1" hangingPunct="1"/>
            <a:r>
              <a:rPr lang="en-US" dirty="0"/>
              <a:t>Rides the wave of evolving computing technology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B45EF-5F3D-4CA4-B876-615607B23207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graphicFrame>
        <p:nvGraphicFramePr>
          <p:cNvPr id="9218" name="Object 2"/>
          <p:cNvGraphicFramePr>
            <a:graphicFrameLocks/>
          </p:cNvGraphicFramePr>
          <p:nvPr/>
        </p:nvGraphicFramePr>
        <p:xfrm>
          <a:off x="306388" y="1223963"/>
          <a:ext cx="8574087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3" imgW="9220320" imgH="5931360" progId="Word.Document.8">
                  <p:embed/>
                </p:oleObj>
              </mc:Choice>
              <mc:Fallback>
                <p:oleObj name="Document" r:id="rId3" imgW="9220320" imgH="5931360" progId="Word.Document.8">
                  <p:embed/>
                  <p:pic>
                    <p:nvPicPr>
                      <p:cNvPr id="921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23963"/>
                        <a:ext cx="8574087" cy="523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3"/>
          <p:cNvSpPr>
            <a:spLocks noGrp="1" noChangeArrowheads="1"/>
          </p:cNvSpPr>
          <p:nvPr>
            <p:ph type="title"/>
          </p:nvPr>
        </p:nvSpPr>
        <p:spPr>
          <a:xfrm>
            <a:off x="608013" y="277813"/>
            <a:ext cx="7772400" cy="608012"/>
          </a:xfrm>
        </p:spPr>
        <p:txBody>
          <a:bodyPr/>
          <a:lstStyle/>
          <a:p>
            <a:pPr eaLnBrk="1" hangingPunct="1"/>
            <a:r>
              <a:rPr lang="en-US" sz="2900"/>
              <a:t>Simulation by Hand: </a:t>
            </a:r>
            <a:r>
              <a:rPr lang="en-US" sz="2900" i="1"/>
              <a:t>t</a:t>
            </a:r>
            <a:r>
              <a:rPr lang="en-US" sz="2900"/>
              <a:t> = 3.79, Arrival of Part 4</a:t>
            </a:r>
          </a:p>
        </p:txBody>
      </p:sp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Chart" r:id="rId5" imgW="7200000" imgH="1552680" progId="Excel.Sheet.8">
                  <p:embed/>
                </p:oleObj>
              </mc:Choice>
              <mc:Fallback>
                <p:oleObj name="Chart" r:id="rId5" imgW="7200000" imgH="1552680" progId="Excel.Sheet.8">
                  <p:embed/>
                  <p:pic>
                    <p:nvPicPr>
                      <p:cNvPr id="92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Chart" r:id="rId7" imgW="7200000" imgH="945000" progId="Excel.Sheet.8">
                  <p:embed/>
                </p:oleObj>
              </mc:Choice>
              <mc:Fallback>
                <p:oleObj name="Chart" r:id="rId7" imgW="7200000" imgH="945000" progId="Excel.Sheet.8">
                  <p:embed/>
                  <p:pic>
                    <p:nvPicPr>
                      <p:cNvPr id="92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7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8"/>
          <p:cNvSpPr>
            <a:spLocks noChangeArrowheads="1"/>
          </p:cNvSpPr>
          <p:nvPr/>
        </p:nvSpPr>
        <p:spPr bwMode="auto">
          <a:xfrm>
            <a:off x="1143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9"/>
          <p:cNvSpPr>
            <a:spLocks noChangeArrowheads="1"/>
          </p:cNvSpPr>
          <p:nvPr/>
        </p:nvSpPr>
        <p:spPr bwMode="auto">
          <a:xfrm>
            <a:off x="762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0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229" name="Rectangle 11"/>
          <p:cNvSpPr>
            <a:spLocks noChangeArrowheads="1"/>
          </p:cNvSpPr>
          <p:nvPr/>
        </p:nvSpPr>
        <p:spPr bwMode="auto">
          <a:xfrm>
            <a:off x="11430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230" name="Rectangle 12"/>
          <p:cNvSpPr>
            <a:spLocks noChangeArrowheads="1"/>
          </p:cNvSpPr>
          <p:nvPr/>
        </p:nvSpPr>
        <p:spPr bwMode="auto">
          <a:xfrm>
            <a:off x="7620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231" name="Line 13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2" name="Line 14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3" name="Line 15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4" name="Line 16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5" name="Line 17"/>
          <p:cNvSpPr>
            <a:spLocks noChangeShapeType="1"/>
          </p:cNvSpPr>
          <p:nvPr/>
        </p:nvSpPr>
        <p:spPr bwMode="auto">
          <a:xfrm flipV="1">
            <a:off x="3657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6" name="Line 18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70EF26-4612-400C-93A8-0DF7C900AF9C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graphicFrame>
        <p:nvGraphicFramePr>
          <p:cNvPr id="10242" name="Object 2"/>
          <p:cNvGraphicFramePr>
            <a:graphicFrameLocks/>
          </p:cNvGraphicFramePr>
          <p:nvPr/>
        </p:nvGraphicFramePr>
        <p:xfrm>
          <a:off x="306388" y="1223963"/>
          <a:ext cx="857250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3" imgW="9227880" imgH="5931360" progId="Word.Document.8">
                  <p:embed/>
                </p:oleObj>
              </mc:Choice>
              <mc:Fallback>
                <p:oleObj name="Document" r:id="rId3" imgW="9227880" imgH="5931360" progId="Word.Document.8">
                  <p:embed/>
                  <p:pic>
                    <p:nvPicPr>
                      <p:cNvPr id="1024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23963"/>
                        <a:ext cx="8572500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03238"/>
            <a:ext cx="7772400" cy="458787"/>
          </a:xfrm>
        </p:spPr>
        <p:txBody>
          <a:bodyPr/>
          <a:lstStyle/>
          <a:p>
            <a:pPr eaLnBrk="1" hangingPunct="1"/>
            <a:r>
              <a:rPr lang="en-US" sz="2900"/>
              <a:t>Simulation by Hand: </a:t>
            </a:r>
            <a:r>
              <a:rPr lang="en-US" sz="2900" i="1"/>
              <a:t>t</a:t>
            </a:r>
            <a:r>
              <a:rPr lang="en-US" sz="2900"/>
              <a:t> = 4.41, Arrival of Part 5</a:t>
            </a:r>
          </a:p>
        </p:txBody>
      </p:sp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Chart" r:id="rId5" imgW="7200000" imgH="1552680" progId="Excel.Sheet.8">
                  <p:embed/>
                </p:oleObj>
              </mc:Choice>
              <mc:Fallback>
                <p:oleObj name="Chart" r:id="rId5" imgW="7200000" imgH="1552680" progId="Excel.Sheet.8">
                  <p:embed/>
                  <p:pic>
                    <p:nvPicPr>
                      <p:cNvPr id="102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Chart" r:id="rId7" imgW="7200000" imgH="945000" progId="Excel.Sheet.8">
                  <p:embed/>
                </p:oleObj>
              </mc:Choice>
              <mc:Fallback>
                <p:oleObj name="Chart" r:id="rId7" imgW="7200000" imgH="945000" progId="Excel.Sheet.8">
                  <p:embed/>
                  <p:pic>
                    <p:nvPicPr>
                      <p:cNvPr id="102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8"/>
          <p:cNvSpPr>
            <a:spLocks noChangeArrowheads="1"/>
          </p:cNvSpPr>
          <p:nvPr/>
        </p:nvSpPr>
        <p:spPr bwMode="auto">
          <a:xfrm>
            <a:off x="1143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9"/>
          <p:cNvSpPr>
            <a:spLocks noChangeArrowheads="1"/>
          </p:cNvSpPr>
          <p:nvPr/>
        </p:nvSpPr>
        <p:spPr bwMode="auto">
          <a:xfrm>
            <a:off x="762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Oval 10"/>
          <p:cNvSpPr>
            <a:spLocks noChangeArrowheads="1"/>
          </p:cNvSpPr>
          <p:nvPr/>
        </p:nvSpPr>
        <p:spPr bwMode="auto">
          <a:xfrm>
            <a:off x="381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1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254" name="Rectangle 12"/>
          <p:cNvSpPr>
            <a:spLocks noChangeArrowheads="1"/>
          </p:cNvSpPr>
          <p:nvPr/>
        </p:nvSpPr>
        <p:spPr bwMode="auto">
          <a:xfrm>
            <a:off x="11430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255" name="Rectangle 13"/>
          <p:cNvSpPr>
            <a:spLocks noChangeArrowheads="1"/>
          </p:cNvSpPr>
          <p:nvPr/>
        </p:nvSpPr>
        <p:spPr bwMode="auto">
          <a:xfrm>
            <a:off x="7620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256" name="Rectangle 14"/>
          <p:cNvSpPr>
            <a:spLocks noChangeArrowheads="1"/>
          </p:cNvSpPr>
          <p:nvPr/>
        </p:nvSpPr>
        <p:spPr bwMode="auto">
          <a:xfrm>
            <a:off x="3810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257" name="Line 15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8" name="Line 16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9" name="Line 17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0" name="Line 18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1" name="Line 19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Line 20"/>
          <p:cNvSpPr>
            <a:spLocks noChangeShapeType="1"/>
          </p:cNvSpPr>
          <p:nvPr/>
        </p:nvSpPr>
        <p:spPr bwMode="auto">
          <a:xfrm flipV="1">
            <a:off x="3657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3" name="Line 21"/>
          <p:cNvSpPr>
            <a:spLocks noChangeShapeType="1"/>
          </p:cNvSpPr>
          <p:nvPr/>
        </p:nvSpPr>
        <p:spPr bwMode="auto">
          <a:xfrm flipV="1">
            <a:off x="4191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96A9A-F281-48DD-8511-2EB352C630E2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graphicFrame>
        <p:nvGraphicFramePr>
          <p:cNvPr id="11266" name="Object 2"/>
          <p:cNvGraphicFramePr>
            <a:graphicFrameLocks/>
          </p:cNvGraphicFramePr>
          <p:nvPr/>
        </p:nvGraphicFramePr>
        <p:xfrm>
          <a:off x="301625" y="1219200"/>
          <a:ext cx="8218488" cy="523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cument" r:id="rId3" imgW="8875800" imgH="5926680" progId="Word.Document.8">
                  <p:embed/>
                </p:oleObj>
              </mc:Choice>
              <mc:Fallback>
                <p:oleObj name="Document" r:id="rId3" imgW="8875800" imgH="5926680" progId="Word.Document.8">
                  <p:embed/>
                  <p:pic>
                    <p:nvPicPr>
                      <p:cNvPr id="1126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219200"/>
                        <a:ext cx="8218488" cy="523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/>
              <a:t>Simulation by Hand:</a:t>
            </a:r>
            <a:br>
              <a:rPr lang="en-US" sz="2800"/>
            </a:br>
            <a:r>
              <a:rPr lang="en-US" sz="2800"/>
              <a:t> </a:t>
            </a:r>
            <a:r>
              <a:rPr lang="en-US" sz="2800" i="1"/>
              <a:t>t</a:t>
            </a:r>
            <a:r>
              <a:rPr lang="en-US" sz="2800"/>
              <a:t> = 4.66, Departure of Part 2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Chart" r:id="rId5" imgW="7200000" imgH="1552680" progId="Excel.Sheet.8">
                  <p:embed/>
                </p:oleObj>
              </mc:Choice>
              <mc:Fallback>
                <p:oleObj name="Chart" r:id="rId5" imgW="7200000" imgH="1552680" progId="Excel.Sheet.8">
                  <p:embed/>
                  <p:pic>
                    <p:nvPicPr>
                      <p:cNvPr id="112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Chart" r:id="rId7" imgW="7200000" imgH="945000" progId="Excel.Sheet.8">
                  <p:embed/>
                </p:oleObj>
              </mc:Choice>
              <mc:Fallback>
                <p:oleObj name="Chart" r:id="rId7" imgW="7200000" imgH="945000" progId="Excel.Sheet.8">
                  <p:embed/>
                  <p:pic>
                    <p:nvPicPr>
                      <p:cNvPr id="112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8"/>
          <p:cNvSpPr>
            <a:spLocks noChangeArrowheads="1"/>
          </p:cNvSpPr>
          <p:nvPr/>
        </p:nvSpPr>
        <p:spPr bwMode="auto">
          <a:xfrm>
            <a:off x="1143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9"/>
          <p:cNvSpPr>
            <a:spLocks noChangeArrowheads="1"/>
          </p:cNvSpPr>
          <p:nvPr/>
        </p:nvSpPr>
        <p:spPr bwMode="auto">
          <a:xfrm>
            <a:off x="762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0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277" name="Rectangle 11"/>
          <p:cNvSpPr>
            <a:spLocks noChangeArrowheads="1"/>
          </p:cNvSpPr>
          <p:nvPr/>
        </p:nvSpPr>
        <p:spPr bwMode="auto">
          <a:xfrm>
            <a:off x="11430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278" name="Rectangle 12"/>
          <p:cNvSpPr>
            <a:spLocks noChangeArrowheads="1"/>
          </p:cNvSpPr>
          <p:nvPr/>
        </p:nvSpPr>
        <p:spPr bwMode="auto">
          <a:xfrm>
            <a:off x="7620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279" name="Line 13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Line 14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Line 15"/>
          <p:cNvSpPr>
            <a:spLocks noChangeShapeType="1"/>
          </p:cNvSpPr>
          <p:nvPr/>
        </p:nvSpPr>
        <p:spPr bwMode="auto">
          <a:xfrm flipV="1">
            <a:off x="2667000" y="57150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Line 16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Line 17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18"/>
          <p:cNvSpPr>
            <a:spLocks noChangeShapeType="1"/>
          </p:cNvSpPr>
          <p:nvPr/>
        </p:nvSpPr>
        <p:spPr bwMode="auto">
          <a:xfrm flipV="1">
            <a:off x="3657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Line 19"/>
          <p:cNvSpPr>
            <a:spLocks noChangeShapeType="1"/>
          </p:cNvSpPr>
          <p:nvPr/>
        </p:nvSpPr>
        <p:spPr bwMode="auto">
          <a:xfrm flipV="1">
            <a:off x="4191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Line 20"/>
          <p:cNvSpPr>
            <a:spLocks noChangeShapeType="1"/>
          </p:cNvSpPr>
          <p:nvPr/>
        </p:nvSpPr>
        <p:spPr bwMode="auto">
          <a:xfrm flipV="1">
            <a:off x="3200400" y="57150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630267-014B-44B5-8FE9-8F5B0FE87FD5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graphicFrame>
        <p:nvGraphicFramePr>
          <p:cNvPr id="12290" name="Object 2"/>
          <p:cNvGraphicFramePr>
            <a:graphicFrameLocks/>
          </p:cNvGraphicFramePr>
          <p:nvPr/>
        </p:nvGraphicFramePr>
        <p:xfrm>
          <a:off x="301625" y="1219200"/>
          <a:ext cx="8218488" cy="523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3" imgW="8875800" imgH="5926680" progId="Word.Document.8">
                  <p:embed/>
                </p:oleObj>
              </mc:Choice>
              <mc:Fallback>
                <p:oleObj name="Document" r:id="rId3" imgW="8875800" imgH="5926680" progId="Word.Document.8">
                  <p:embed/>
                  <p:pic>
                    <p:nvPicPr>
                      <p:cNvPr id="1229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219200"/>
                        <a:ext cx="8218488" cy="523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sz="2800" dirty="0"/>
              <a:t>Simulation by Hand: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i="1" dirty="0"/>
              <a:t>t</a:t>
            </a:r>
            <a:r>
              <a:rPr lang="en-US" sz="2800" dirty="0"/>
              <a:t> = 8.05, Departure of Part 3</a:t>
            </a: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Chart" r:id="rId5" imgW="7200000" imgH="1552680" progId="Excel.Sheet.8">
                  <p:embed/>
                </p:oleObj>
              </mc:Choice>
              <mc:Fallback>
                <p:oleObj name="Chart" r:id="rId5" imgW="7200000" imgH="1552680" progId="Excel.Sheet.8">
                  <p:embed/>
                  <p:pic>
                    <p:nvPicPr>
                      <p:cNvPr id="1229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Chart" r:id="rId7" imgW="7200000" imgH="945000" progId="Excel.Sheet.8">
                  <p:embed/>
                </p:oleObj>
              </mc:Choice>
              <mc:Fallback>
                <p:oleObj name="Chart" r:id="rId7" imgW="7200000" imgH="945000" progId="Excel.Sheet.8">
                  <p:embed/>
                  <p:pic>
                    <p:nvPicPr>
                      <p:cNvPr id="122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7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8"/>
          <p:cNvSpPr>
            <a:spLocks noChangeArrowheads="1"/>
          </p:cNvSpPr>
          <p:nvPr/>
        </p:nvSpPr>
        <p:spPr bwMode="auto">
          <a:xfrm>
            <a:off x="1143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9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300" name="Rectangle 10"/>
          <p:cNvSpPr>
            <a:spLocks noChangeArrowheads="1"/>
          </p:cNvSpPr>
          <p:nvPr/>
        </p:nvSpPr>
        <p:spPr bwMode="auto">
          <a:xfrm>
            <a:off x="11430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301" name="Line 11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Line 12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Line 13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4" name="Line 14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Line 15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Line 16"/>
          <p:cNvSpPr>
            <a:spLocks noChangeShapeType="1"/>
          </p:cNvSpPr>
          <p:nvPr/>
        </p:nvSpPr>
        <p:spPr bwMode="auto">
          <a:xfrm flipV="1">
            <a:off x="3657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Line 17"/>
          <p:cNvSpPr>
            <a:spLocks noChangeShapeType="1"/>
          </p:cNvSpPr>
          <p:nvPr/>
        </p:nvSpPr>
        <p:spPr bwMode="auto">
          <a:xfrm flipV="1">
            <a:off x="4191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Line 18"/>
          <p:cNvSpPr>
            <a:spLocks noChangeShapeType="1"/>
          </p:cNvSpPr>
          <p:nvPr/>
        </p:nvSpPr>
        <p:spPr bwMode="auto">
          <a:xfrm flipV="1">
            <a:off x="32004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Line 19"/>
          <p:cNvSpPr>
            <a:spLocks noChangeShapeType="1"/>
          </p:cNvSpPr>
          <p:nvPr/>
        </p:nvSpPr>
        <p:spPr bwMode="auto">
          <a:xfrm flipV="1">
            <a:off x="36576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B0145-245D-4F06-890E-9ACC21928C3D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graphicFrame>
        <p:nvGraphicFramePr>
          <p:cNvPr id="13314" name="Object 2"/>
          <p:cNvGraphicFramePr>
            <a:graphicFrameLocks/>
          </p:cNvGraphicFramePr>
          <p:nvPr/>
        </p:nvGraphicFramePr>
        <p:xfrm>
          <a:off x="301625" y="1219200"/>
          <a:ext cx="8218488" cy="523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3" imgW="8875800" imgH="5926680" progId="Word.Document.8">
                  <p:embed/>
                </p:oleObj>
              </mc:Choice>
              <mc:Fallback>
                <p:oleObj name="Document" r:id="rId3" imgW="8875800" imgH="5926680" progId="Word.Document.8">
                  <p:embed/>
                  <p:pic>
                    <p:nvPicPr>
                      <p:cNvPr id="1331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219200"/>
                        <a:ext cx="8218488" cy="523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400"/>
              <a:t>Simulation by Hand:</a:t>
            </a:r>
            <a:br>
              <a:rPr lang="en-US" sz="3400"/>
            </a:br>
            <a:r>
              <a:rPr lang="en-US" sz="3400"/>
              <a:t> </a:t>
            </a:r>
            <a:r>
              <a:rPr lang="en-US" sz="3400" i="1"/>
              <a:t>t</a:t>
            </a:r>
            <a:r>
              <a:rPr lang="en-US" sz="3400"/>
              <a:t> = 12.57, Departure of Part 4</a:t>
            </a: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Chart" r:id="rId5" imgW="7200000" imgH="1552680" progId="Excel.Sheet.8">
                  <p:embed/>
                </p:oleObj>
              </mc:Choice>
              <mc:Fallback>
                <p:oleObj name="Chart" r:id="rId5" imgW="7200000" imgH="1552680" progId="Excel.Sheet.8">
                  <p:embed/>
                  <p:pic>
                    <p:nvPicPr>
                      <p:cNvPr id="133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Chart" r:id="rId7" imgW="7200000" imgH="945000" progId="Excel.Sheet.8">
                  <p:embed/>
                </p:oleObj>
              </mc:Choice>
              <mc:Fallback>
                <p:oleObj name="Chart" r:id="rId7" imgW="7200000" imgH="945000" progId="Excel.Sheet.8">
                  <p:embed/>
                  <p:pic>
                    <p:nvPicPr>
                      <p:cNvPr id="133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6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8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23" name="Line 9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Line 11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Line 12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Line 13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14"/>
          <p:cNvSpPr>
            <a:spLocks noChangeShapeType="1"/>
          </p:cNvSpPr>
          <p:nvPr/>
        </p:nvSpPr>
        <p:spPr bwMode="auto">
          <a:xfrm flipV="1">
            <a:off x="3657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Line 15"/>
          <p:cNvSpPr>
            <a:spLocks noChangeShapeType="1"/>
          </p:cNvSpPr>
          <p:nvPr/>
        </p:nvSpPr>
        <p:spPr bwMode="auto">
          <a:xfrm flipV="1">
            <a:off x="4191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Line 16"/>
          <p:cNvSpPr>
            <a:spLocks noChangeShapeType="1"/>
          </p:cNvSpPr>
          <p:nvPr/>
        </p:nvSpPr>
        <p:spPr bwMode="auto">
          <a:xfrm flipV="1">
            <a:off x="32004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Line 17"/>
          <p:cNvSpPr>
            <a:spLocks noChangeShapeType="1"/>
          </p:cNvSpPr>
          <p:nvPr/>
        </p:nvSpPr>
        <p:spPr bwMode="auto">
          <a:xfrm flipV="1">
            <a:off x="36576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Line 18"/>
          <p:cNvSpPr>
            <a:spLocks noChangeShapeType="1"/>
          </p:cNvSpPr>
          <p:nvPr/>
        </p:nvSpPr>
        <p:spPr bwMode="auto">
          <a:xfrm flipV="1">
            <a:off x="4114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C1B8C-2D7D-4D5D-A0D4-BA328E515929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graphicFrame>
        <p:nvGraphicFramePr>
          <p:cNvPr id="14338" name="Object 2"/>
          <p:cNvGraphicFramePr>
            <a:graphicFrameLocks/>
          </p:cNvGraphicFramePr>
          <p:nvPr/>
        </p:nvGraphicFramePr>
        <p:xfrm>
          <a:off x="301625" y="1230313"/>
          <a:ext cx="8308975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3" imgW="8979480" imgH="5926680" progId="Word.Document.8">
                  <p:embed/>
                </p:oleObj>
              </mc:Choice>
              <mc:Fallback>
                <p:oleObj name="Document" r:id="rId3" imgW="8979480" imgH="5926680" progId="Word.Document.8">
                  <p:embed/>
                  <p:pic>
                    <p:nvPicPr>
                      <p:cNvPr id="1433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230313"/>
                        <a:ext cx="8308975" cy="523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400"/>
              <a:t>Simulation by Hand:</a:t>
            </a:r>
            <a:br>
              <a:rPr lang="en-US" sz="3400"/>
            </a:br>
            <a:r>
              <a:rPr lang="en-US" sz="3400"/>
              <a:t> </a:t>
            </a:r>
            <a:r>
              <a:rPr lang="en-US" sz="3400" i="1"/>
              <a:t>t</a:t>
            </a:r>
            <a:r>
              <a:rPr lang="en-US" sz="3400"/>
              <a:t> = 17.03, Departure of Part 5</a:t>
            </a:r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Chart" r:id="rId5" imgW="7200000" imgH="1552680" progId="Excel.Sheet.8">
                  <p:embed/>
                </p:oleObj>
              </mc:Choice>
              <mc:Fallback>
                <p:oleObj name="Chart" r:id="rId5" imgW="7200000" imgH="1552680" progId="Excel.Sheet.8">
                  <p:embed/>
                  <p:pic>
                    <p:nvPicPr>
                      <p:cNvPr id="143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Chart" r:id="rId7" imgW="7200000" imgH="945000" progId="Excel.Sheet.8">
                  <p:embed/>
                </p:oleObj>
              </mc:Choice>
              <mc:Fallback>
                <p:oleObj name="Chart" r:id="rId7" imgW="7200000" imgH="945000" progId="Excel.Sheet.8">
                  <p:embed/>
                  <p:pic>
                    <p:nvPicPr>
                      <p:cNvPr id="1434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 flipV="1">
            <a:off x="3657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 flipV="1">
            <a:off x="4191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 flipV="1">
            <a:off x="32004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 flipV="1">
            <a:off x="36576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Line 16"/>
          <p:cNvSpPr>
            <a:spLocks noChangeShapeType="1"/>
          </p:cNvSpPr>
          <p:nvPr/>
        </p:nvSpPr>
        <p:spPr bwMode="auto">
          <a:xfrm flipV="1">
            <a:off x="4114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064A4F-EBC4-4EB1-AF7F-DA27579EA213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graphicFrame>
        <p:nvGraphicFramePr>
          <p:cNvPr id="15362" name="Object 2"/>
          <p:cNvGraphicFramePr>
            <a:graphicFrameLocks/>
          </p:cNvGraphicFramePr>
          <p:nvPr/>
        </p:nvGraphicFramePr>
        <p:xfrm>
          <a:off x="309563" y="1222375"/>
          <a:ext cx="8308975" cy="523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Document" r:id="rId3" imgW="8961120" imgH="5926680" progId="Word.Document.8">
                  <p:embed/>
                </p:oleObj>
              </mc:Choice>
              <mc:Fallback>
                <p:oleObj name="Document" r:id="rId3" imgW="8961120" imgH="5926680" progId="Word.Document.8">
                  <p:embed/>
                  <p:pic>
                    <p:nvPicPr>
                      <p:cNvPr id="1536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1222375"/>
                        <a:ext cx="8308975" cy="523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379412"/>
          </a:xfrm>
        </p:spPr>
        <p:txBody>
          <a:bodyPr/>
          <a:lstStyle/>
          <a:p>
            <a:pPr eaLnBrk="1" hangingPunct="1"/>
            <a:r>
              <a:rPr lang="en-US" sz="3400"/>
              <a:t>Simulation by Hand: </a:t>
            </a:r>
            <a:r>
              <a:rPr lang="en-US" sz="3400" i="1"/>
              <a:t>t</a:t>
            </a:r>
            <a:r>
              <a:rPr lang="en-US" sz="3400"/>
              <a:t> = 18.69, Arrival of Part 6</a:t>
            </a:r>
          </a:p>
        </p:txBody>
      </p:sp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Chart" r:id="rId5" imgW="7200000" imgH="1552680" progId="Excel.Sheet.8">
                  <p:embed/>
                </p:oleObj>
              </mc:Choice>
              <mc:Fallback>
                <p:oleObj name="Chart" r:id="rId5" imgW="7200000" imgH="1552680" progId="Excel.Sheet.8">
                  <p:embed/>
                  <p:pic>
                    <p:nvPicPr>
                      <p:cNvPr id="1536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Chart" r:id="rId7" imgW="7200000" imgH="945000" progId="Excel.Sheet.8">
                  <p:embed/>
                </p:oleObj>
              </mc:Choice>
              <mc:Fallback>
                <p:oleObj name="Chart" r:id="rId7" imgW="7200000" imgH="945000" progId="Excel.Sheet.8">
                  <p:embed/>
                  <p:pic>
                    <p:nvPicPr>
                      <p:cNvPr id="153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Oval 7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371" name="Line 9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10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Line 11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6" name="Line 14"/>
          <p:cNvSpPr>
            <a:spLocks noChangeShapeType="1"/>
          </p:cNvSpPr>
          <p:nvPr/>
        </p:nvSpPr>
        <p:spPr bwMode="auto">
          <a:xfrm flipV="1">
            <a:off x="3657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 flipV="1">
            <a:off x="4191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V="1">
            <a:off x="32004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Line 17"/>
          <p:cNvSpPr>
            <a:spLocks noChangeShapeType="1"/>
          </p:cNvSpPr>
          <p:nvPr/>
        </p:nvSpPr>
        <p:spPr bwMode="auto">
          <a:xfrm flipV="1">
            <a:off x="36576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Line 18"/>
          <p:cNvSpPr>
            <a:spLocks noChangeShapeType="1"/>
          </p:cNvSpPr>
          <p:nvPr/>
        </p:nvSpPr>
        <p:spPr bwMode="auto">
          <a:xfrm flipV="1">
            <a:off x="4114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Line 19"/>
          <p:cNvSpPr>
            <a:spLocks noChangeShapeType="1"/>
          </p:cNvSpPr>
          <p:nvPr/>
        </p:nvSpPr>
        <p:spPr bwMode="auto">
          <a:xfrm flipV="1">
            <a:off x="4648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Line 20"/>
          <p:cNvSpPr>
            <a:spLocks noChangeShapeType="1"/>
          </p:cNvSpPr>
          <p:nvPr/>
        </p:nvSpPr>
        <p:spPr bwMode="auto">
          <a:xfrm flipV="1">
            <a:off x="4572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F63B1-A1D9-4B77-88EB-AFDCE7CA2C9E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graphicFrame>
        <p:nvGraphicFramePr>
          <p:cNvPr id="16386" name="Object 2"/>
          <p:cNvGraphicFramePr>
            <a:graphicFrameLocks/>
          </p:cNvGraphicFramePr>
          <p:nvPr/>
        </p:nvGraphicFramePr>
        <p:xfrm>
          <a:off x="303213" y="1228725"/>
          <a:ext cx="8483600" cy="523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3" imgW="9084600" imgH="5926680" progId="Word.Document.8">
                  <p:embed/>
                </p:oleObj>
              </mc:Choice>
              <mc:Fallback>
                <p:oleObj name="Document" r:id="rId3" imgW="9084600" imgH="5926680" progId="Word.Document.8">
                  <p:embed/>
                  <p:pic>
                    <p:nvPicPr>
                      <p:cNvPr id="1638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1228725"/>
                        <a:ext cx="8483600" cy="523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77813"/>
            <a:ext cx="7772400" cy="455612"/>
          </a:xfrm>
        </p:spPr>
        <p:txBody>
          <a:bodyPr/>
          <a:lstStyle/>
          <a:p>
            <a:pPr eaLnBrk="1" hangingPunct="1"/>
            <a:r>
              <a:rPr lang="en-US" sz="2900"/>
              <a:t>Simulation by Hand: </a:t>
            </a:r>
            <a:r>
              <a:rPr lang="en-US" sz="2900" i="1"/>
              <a:t>t</a:t>
            </a:r>
            <a:r>
              <a:rPr lang="en-US" sz="2900"/>
              <a:t> = 19.39, Arrival of Part 7</a:t>
            </a:r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Chart" r:id="rId5" imgW="7200000" imgH="1552680" progId="Excel.Sheet.8">
                  <p:embed/>
                </p:oleObj>
              </mc:Choice>
              <mc:Fallback>
                <p:oleObj name="Chart" r:id="rId5" imgW="7200000" imgH="1552680" progId="Excel.Sheet.8">
                  <p:embed/>
                  <p:pic>
                    <p:nvPicPr>
                      <p:cNvPr id="1638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Chart" r:id="rId7" imgW="7200000" imgH="945000" progId="Excel.Sheet.8">
                  <p:embed/>
                </p:oleObj>
              </mc:Choice>
              <mc:Fallback>
                <p:oleObj name="Chart" r:id="rId7" imgW="7200000" imgH="945000" progId="Excel.Sheet.8">
                  <p:embed/>
                  <p:pic>
                    <p:nvPicPr>
                      <p:cNvPr id="1638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8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395" name="Oval 9"/>
          <p:cNvSpPr>
            <a:spLocks noChangeArrowheads="1"/>
          </p:cNvSpPr>
          <p:nvPr/>
        </p:nvSpPr>
        <p:spPr bwMode="auto">
          <a:xfrm>
            <a:off x="1143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Rectangle 10"/>
          <p:cNvSpPr>
            <a:spLocks noChangeArrowheads="1"/>
          </p:cNvSpPr>
          <p:nvPr/>
        </p:nvSpPr>
        <p:spPr bwMode="auto">
          <a:xfrm>
            <a:off x="11430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13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15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16"/>
          <p:cNvSpPr>
            <a:spLocks noChangeShapeType="1"/>
          </p:cNvSpPr>
          <p:nvPr/>
        </p:nvSpPr>
        <p:spPr bwMode="auto">
          <a:xfrm flipV="1">
            <a:off x="3657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Line 17"/>
          <p:cNvSpPr>
            <a:spLocks noChangeShapeType="1"/>
          </p:cNvSpPr>
          <p:nvPr/>
        </p:nvSpPr>
        <p:spPr bwMode="auto">
          <a:xfrm flipV="1">
            <a:off x="4191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 flipV="1">
            <a:off x="32004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Line 19"/>
          <p:cNvSpPr>
            <a:spLocks noChangeShapeType="1"/>
          </p:cNvSpPr>
          <p:nvPr/>
        </p:nvSpPr>
        <p:spPr bwMode="auto">
          <a:xfrm flipV="1">
            <a:off x="36576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Line 20"/>
          <p:cNvSpPr>
            <a:spLocks noChangeShapeType="1"/>
          </p:cNvSpPr>
          <p:nvPr/>
        </p:nvSpPr>
        <p:spPr bwMode="auto">
          <a:xfrm flipV="1">
            <a:off x="4114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Line 21"/>
          <p:cNvSpPr>
            <a:spLocks noChangeShapeType="1"/>
          </p:cNvSpPr>
          <p:nvPr/>
        </p:nvSpPr>
        <p:spPr bwMode="auto">
          <a:xfrm flipV="1">
            <a:off x="4648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Line 22"/>
          <p:cNvSpPr>
            <a:spLocks noChangeShapeType="1"/>
          </p:cNvSpPr>
          <p:nvPr/>
        </p:nvSpPr>
        <p:spPr bwMode="auto">
          <a:xfrm flipV="1">
            <a:off x="5181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Line 23"/>
          <p:cNvSpPr>
            <a:spLocks noChangeShapeType="1"/>
          </p:cNvSpPr>
          <p:nvPr/>
        </p:nvSpPr>
        <p:spPr bwMode="auto">
          <a:xfrm flipV="1">
            <a:off x="4572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881017-D53B-451C-A06F-7A253C3FFE9F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sz="3400"/>
              <a:t>Simulation by Hand:  </a:t>
            </a:r>
            <a:r>
              <a:rPr lang="en-US" sz="3400" i="1"/>
              <a:t>t</a:t>
            </a:r>
            <a:r>
              <a:rPr lang="en-US" sz="3400"/>
              <a:t> = 20.00, The End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Chart" r:id="rId3" imgW="7200000" imgH="1552680" progId="Excel.Sheet.8">
                  <p:embed/>
                </p:oleObj>
              </mc:Choice>
              <mc:Fallback>
                <p:oleObj name="Chart" r:id="rId3" imgW="7200000" imgH="1552680" progId="Excel.Sheet.8">
                  <p:embed/>
                  <p:pic>
                    <p:nvPicPr>
                      <p:cNvPr id="174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Chart" r:id="rId5" imgW="7200000" imgH="945000" progId="Excel.Sheet.8">
                  <p:embed/>
                </p:oleObj>
              </mc:Choice>
              <mc:Fallback>
                <p:oleObj name="Chart" r:id="rId5" imgW="7200000" imgH="945000" progId="Excel.Sheet.8">
                  <p:embed/>
                  <p:pic>
                    <p:nvPicPr>
                      <p:cNvPr id="174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5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6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7"/>
          <p:cNvSpPr>
            <a:spLocks noChangeArrowheads="1"/>
          </p:cNvSpPr>
          <p:nvPr/>
        </p:nvSpPr>
        <p:spPr bwMode="auto">
          <a:xfrm>
            <a:off x="1143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8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421" name="Rectangle 9"/>
          <p:cNvSpPr>
            <a:spLocks noChangeArrowheads="1"/>
          </p:cNvSpPr>
          <p:nvPr/>
        </p:nvSpPr>
        <p:spPr bwMode="auto">
          <a:xfrm>
            <a:off x="11430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422" name="Line 10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11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12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13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14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15"/>
          <p:cNvSpPr>
            <a:spLocks noChangeShapeType="1"/>
          </p:cNvSpPr>
          <p:nvPr/>
        </p:nvSpPr>
        <p:spPr bwMode="auto">
          <a:xfrm flipV="1">
            <a:off x="3657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16"/>
          <p:cNvSpPr>
            <a:spLocks noChangeShapeType="1"/>
          </p:cNvSpPr>
          <p:nvPr/>
        </p:nvSpPr>
        <p:spPr bwMode="auto">
          <a:xfrm flipV="1">
            <a:off x="4191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ine 17"/>
          <p:cNvSpPr>
            <a:spLocks noChangeShapeType="1"/>
          </p:cNvSpPr>
          <p:nvPr/>
        </p:nvSpPr>
        <p:spPr bwMode="auto">
          <a:xfrm flipV="1">
            <a:off x="32004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Line 18"/>
          <p:cNvSpPr>
            <a:spLocks noChangeShapeType="1"/>
          </p:cNvSpPr>
          <p:nvPr/>
        </p:nvSpPr>
        <p:spPr bwMode="auto">
          <a:xfrm flipV="1">
            <a:off x="36576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19"/>
          <p:cNvSpPr>
            <a:spLocks noChangeShapeType="1"/>
          </p:cNvSpPr>
          <p:nvPr/>
        </p:nvSpPr>
        <p:spPr bwMode="auto">
          <a:xfrm flipV="1">
            <a:off x="4114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Line 20"/>
          <p:cNvSpPr>
            <a:spLocks noChangeShapeType="1"/>
          </p:cNvSpPr>
          <p:nvPr/>
        </p:nvSpPr>
        <p:spPr bwMode="auto">
          <a:xfrm flipV="1">
            <a:off x="4648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Line 21"/>
          <p:cNvSpPr>
            <a:spLocks noChangeShapeType="1"/>
          </p:cNvSpPr>
          <p:nvPr/>
        </p:nvSpPr>
        <p:spPr bwMode="auto">
          <a:xfrm flipV="1">
            <a:off x="5181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7412" name="Object 22"/>
          <p:cNvGraphicFramePr>
            <a:graphicFrameLocks/>
          </p:cNvGraphicFramePr>
          <p:nvPr/>
        </p:nvGraphicFramePr>
        <p:xfrm>
          <a:off x="457200" y="1219200"/>
          <a:ext cx="8483600" cy="523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7" imgW="9084600" imgH="5926680" progId="Word.Document.8">
                  <p:embed/>
                </p:oleObj>
              </mc:Choice>
              <mc:Fallback>
                <p:oleObj name="Document" r:id="rId7" imgW="9084600" imgH="5926680" progId="Word.Document.8">
                  <p:embed/>
                  <p:pic>
                    <p:nvPicPr>
                      <p:cNvPr id="17412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8483600" cy="523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4" name="Line 23"/>
          <p:cNvSpPr>
            <a:spLocks noChangeShapeType="1"/>
          </p:cNvSpPr>
          <p:nvPr/>
        </p:nvSpPr>
        <p:spPr bwMode="auto">
          <a:xfrm flipV="1">
            <a:off x="4572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ED776-0396-41DF-9DD8-9BB1F71CCD0B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/>
              <a:t>Simulation by Hand: Finishing Up</a:t>
            </a:r>
          </a:p>
        </p:txBody>
      </p:sp>
      <p:sp>
        <p:nvSpPr>
          <p:cNvPr id="184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001000" cy="4800600"/>
          </a:xfrm>
        </p:spPr>
        <p:txBody>
          <a:bodyPr/>
          <a:lstStyle/>
          <a:p>
            <a:pPr eaLnBrk="1" hangingPunct="1"/>
            <a:r>
              <a:rPr lang="en-US"/>
              <a:t>Average waiting time in queue: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Time-average number in queue: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Utilization of drill press: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584200" y="2057400"/>
          <a:ext cx="8255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8559720" imgH="901440" progId="Equation.3">
                  <p:embed/>
                </p:oleObj>
              </mc:Choice>
              <mc:Fallback>
                <p:oleObj name="Equation" r:id="rId3" imgW="8559720" imgH="901440" progId="Equation.3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057400"/>
                        <a:ext cx="8255000" cy="901700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8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838200" y="3886200"/>
          <a:ext cx="6502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6502320" imgH="825480" progId="Equation.3">
                  <p:embed/>
                </p:oleObj>
              </mc:Choice>
              <mc:Fallback>
                <p:oleObj name="Equation" r:id="rId5" imgW="6502320" imgH="825480" progId="Equation.3">
                  <p:embed/>
                  <p:pic>
                    <p:nvPicPr>
                      <p:cNvPr id="184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86200"/>
                        <a:ext cx="6502400" cy="825500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8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6"/>
          <p:cNvGraphicFramePr>
            <a:graphicFrameLocks noChangeAspect="1"/>
          </p:cNvGraphicFramePr>
          <p:nvPr/>
        </p:nvGraphicFramePr>
        <p:xfrm>
          <a:off x="609600" y="5638800"/>
          <a:ext cx="8356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8356320" imgH="825480" progId="Equation.3">
                  <p:embed/>
                </p:oleObj>
              </mc:Choice>
              <mc:Fallback>
                <p:oleObj name="Equation" r:id="rId7" imgW="8356320" imgH="825480" progId="Equation.3">
                  <p:embed/>
                  <p:pic>
                    <p:nvPicPr>
                      <p:cNvPr id="1843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8356600" cy="825500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8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57587B-B5AF-40B2-B435-C014933DD5E0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Simulation involves two major parts:</a:t>
            </a:r>
          </a:p>
          <a:p>
            <a:pPr lvl="1" eaLnBrk="1" hangingPunct="1"/>
            <a:r>
              <a:rPr lang="en-US" dirty="0"/>
              <a:t>Systems and,</a:t>
            </a:r>
          </a:p>
          <a:p>
            <a:pPr lvl="1" eaLnBrk="1" hangingPunct="1"/>
            <a:r>
              <a:rPr lang="en-US" dirty="0"/>
              <a:t>Models of them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Models:</a:t>
            </a:r>
          </a:p>
          <a:p>
            <a:pPr lvl="1" eaLnBrk="1" hangingPunct="1"/>
            <a:r>
              <a:rPr lang="en-US" dirty="0"/>
              <a:t>Descriptive models: process flow chart</a:t>
            </a:r>
          </a:p>
          <a:p>
            <a:pPr lvl="1" eaLnBrk="1" hangingPunct="1"/>
            <a:r>
              <a:rPr lang="en-US" dirty="0"/>
              <a:t>Queuing models</a:t>
            </a:r>
          </a:p>
          <a:p>
            <a:pPr lvl="1" eaLnBrk="1" hangingPunct="1"/>
            <a:r>
              <a:rPr lang="en-US" dirty="0"/>
              <a:t>And many more</a:t>
            </a:r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98DF5-A9B7-44A0-99F4-8F0A65A9A2D2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2458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08012"/>
          </a:xfrm>
        </p:spPr>
        <p:txBody>
          <a:bodyPr/>
          <a:lstStyle/>
          <a:p>
            <a:pPr eaLnBrk="1" hangingPunct="1"/>
            <a:r>
              <a:rPr lang="en-US"/>
              <a:t>Examples:</a:t>
            </a:r>
          </a:p>
        </p:txBody>
      </p:sp>
      <p:sp>
        <p:nvSpPr>
          <p:cNvPr id="2458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305800" cy="5638800"/>
          </a:xfrm>
        </p:spPr>
        <p:txBody>
          <a:bodyPr/>
          <a:lstStyle/>
          <a:p>
            <a:pPr eaLnBrk="1" hangingPunct="1"/>
            <a:r>
              <a:rPr lang="en-US" sz="2100"/>
              <a:t>A manufacturing plant: system with machines, people, transportation devices, storage spaces.</a:t>
            </a:r>
          </a:p>
          <a:p>
            <a:pPr eaLnBrk="1" hangingPunct="1"/>
            <a:r>
              <a:rPr lang="en-US" sz="2100"/>
              <a:t>A distribution network of plants, warehouses, and transportation links.</a:t>
            </a:r>
          </a:p>
          <a:p>
            <a:pPr eaLnBrk="1" hangingPunct="1"/>
            <a:r>
              <a:rPr lang="en-US" sz="2100"/>
              <a:t>A bank or other service operations, with different kinds of customers, servers, teller windows, ATMs, safe deposit boxes.</a:t>
            </a:r>
          </a:p>
          <a:p>
            <a:pPr eaLnBrk="1" hangingPunct="1"/>
            <a:r>
              <a:rPr lang="en-US" sz="2100"/>
              <a:t>A computer network with servers, clients, storage space (HDs), printers, networking capabilities, and operators.</a:t>
            </a:r>
          </a:p>
          <a:p>
            <a:pPr eaLnBrk="1" hangingPunct="1"/>
            <a:r>
              <a:rPr lang="en-US" sz="2100"/>
              <a:t>A supermarket or chain-store with inventory control, check-outs, and customer services.</a:t>
            </a:r>
          </a:p>
          <a:p>
            <a:pPr eaLnBrk="1" hangingPunct="1"/>
            <a:r>
              <a:rPr lang="en-US" sz="2100"/>
              <a:t>A chemical products plant with storage tanks, pipeline, reactor vessels, and railway tanker cars that ship the finished goods.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0E92F-1807-4BFE-AA87-48DC4DFD46A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simulation?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96200" cy="4530725"/>
          </a:xfrm>
        </p:spPr>
        <p:txBody>
          <a:bodyPr/>
          <a:lstStyle/>
          <a:p>
            <a:pPr eaLnBrk="1" hangingPunct="1"/>
            <a:r>
              <a:rPr lang="en-US" dirty="0"/>
              <a:t>Why not just use the system?</a:t>
            </a:r>
          </a:p>
          <a:p>
            <a:pPr marL="0" indent="0" eaLnBrk="1" hangingPunct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dirty="0"/>
              <a:t>When you cannot play with the system</a:t>
            </a:r>
          </a:p>
          <a:p>
            <a:pPr lvl="1" eaLnBrk="1" hangingPunct="1"/>
            <a:r>
              <a:rPr lang="en-US" dirty="0"/>
              <a:t>Flight simulators</a:t>
            </a:r>
          </a:p>
          <a:p>
            <a:pPr lvl="1" eaLnBrk="1" hangingPunct="1"/>
            <a:r>
              <a:rPr lang="en-US" dirty="0"/>
              <a:t>Logical (or mathematical) models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1F87A-B37E-4E57-9016-D1731B5062D2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Computer Simulation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4495800" cy="1828800"/>
          </a:xfrm>
        </p:spPr>
        <p:txBody>
          <a:bodyPr/>
          <a:lstStyle/>
          <a:p>
            <a:pPr eaLnBrk="1" hangingPunct="1"/>
            <a:r>
              <a:rPr lang="en-US" dirty="0"/>
              <a:t>Model of</a:t>
            </a:r>
            <a:r>
              <a:rPr lang="en-US" dirty="0">
                <a:solidFill>
                  <a:srgbClr val="0000FF"/>
                </a:solidFill>
              </a:rPr>
              <a:t> real-life systems</a:t>
            </a:r>
            <a:endParaRPr lang="en-US" dirty="0"/>
          </a:p>
          <a:p>
            <a:pPr lvl="1" eaLnBrk="1" hangingPunct="1"/>
            <a:r>
              <a:rPr lang="en-US" dirty="0"/>
              <a:t>numerical evaluation using software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8515" y="4038600"/>
            <a:ext cx="8534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/>
              <a:t>Specially useful on complex systems, where mathematical models are not easy or not possible to build.</a:t>
            </a:r>
          </a:p>
        </p:txBody>
      </p:sp>
      <p:pic>
        <p:nvPicPr>
          <p:cNvPr id="19458" name="Picture 2" descr="Image result for computer sim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1417638"/>
            <a:ext cx="3629025" cy="197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703AF-9F6D-41E9-9CEB-E60B2CFD3C1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Pros and Cons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Pros: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Easy to build for large &amp; complex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Efficiently evaluate what-if solutions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Model building process and results are straight-forward and easy to understand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Time consuming for computer resources, rely on </a:t>
            </a:r>
            <a:r>
              <a:rPr lang="en-US" dirty="0">
                <a:solidFill>
                  <a:srgbClr val="0000FF"/>
                </a:solidFill>
              </a:rPr>
              <a:t>good computing power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Results are based on random input and stochastic processes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9D9D0-BC0F-49CC-BB13-206C9008D0A4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Simulation Fundamental Concepts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 Example system</a:t>
            </a:r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1295400" y="3124200"/>
            <a:ext cx="6248400" cy="2209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Verdana" pitchFamily="34" charset="0"/>
            </a:endParaRP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2311400" y="4419600"/>
            <a:ext cx="762000" cy="381000"/>
          </a:xfrm>
          <a:prstGeom prst="ellipse">
            <a:avLst/>
          </a:prstGeom>
          <a:solidFill>
            <a:srgbClr val="FFFF66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3175000" y="4419600"/>
            <a:ext cx="762000" cy="381000"/>
          </a:xfrm>
          <a:prstGeom prst="ellipse">
            <a:avLst/>
          </a:prstGeom>
          <a:solidFill>
            <a:srgbClr val="FFFF66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0731" name="Oval 10"/>
          <p:cNvSpPr>
            <a:spLocks noChangeArrowheads="1"/>
          </p:cNvSpPr>
          <p:nvPr/>
        </p:nvSpPr>
        <p:spPr bwMode="auto">
          <a:xfrm>
            <a:off x="4038600" y="4419600"/>
            <a:ext cx="762000" cy="381000"/>
          </a:xfrm>
          <a:prstGeom prst="ellipse">
            <a:avLst/>
          </a:prstGeom>
          <a:solidFill>
            <a:srgbClr val="FFFF66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>
            <a:off x="1371600" y="49530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1371600" y="31242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Verdana" pitchFamily="34" charset="0"/>
              </a:rPr>
              <a:t>Drilling</a:t>
            </a:r>
            <a:r>
              <a:rPr lang="en-US" sz="2000">
                <a:latin typeface="Verdana" pitchFamily="34" charset="0"/>
              </a:rPr>
              <a:t> </a:t>
            </a:r>
            <a:r>
              <a:rPr lang="en-US" sz="2000" b="1">
                <a:latin typeface="Verdana" pitchFamily="34" charset="0"/>
              </a:rPr>
              <a:t>Machine</a:t>
            </a:r>
            <a:r>
              <a:rPr lang="en-US" sz="2000">
                <a:latin typeface="Verdana" pitchFamily="34" charset="0"/>
              </a:rPr>
              <a:t> </a:t>
            </a:r>
            <a:r>
              <a:rPr lang="en-US" sz="2000" b="1">
                <a:latin typeface="Verdana" pitchFamily="34" charset="0"/>
              </a:rPr>
              <a:t>Center</a:t>
            </a:r>
          </a:p>
        </p:txBody>
      </p:sp>
      <p:sp>
        <p:nvSpPr>
          <p:cNvPr id="30734" name="Rectangle 13"/>
          <p:cNvSpPr>
            <a:spLocks noChangeArrowheads="1"/>
          </p:cNvSpPr>
          <p:nvPr/>
        </p:nvSpPr>
        <p:spPr bwMode="auto">
          <a:xfrm>
            <a:off x="5287962" y="1463859"/>
            <a:ext cx="1417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Drill table</a:t>
            </a:r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>
            <a:off x="6019800" y="48006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7" name="Line 16"/>
          <p:cNvSpPr>
            <a:spLocks noChangeShapeType="1"/>
          </p:cNvSpPr>
          <p:nvPr/>
        </p:nvSpPr>
        <p:spPr bwMode="auto">
          <a:xfrm>
            <a:off x="6553200" y="4572000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8" name="Rectangle 17"/>
          <p:cNvSpPr>
            <a:spLocks noChangeArrowheads="1"/>
          </p:cNvSpPr>
          <p:nvPr/>
        </p:nvSpPr>
        <p:spPr bwMode="auto">
          <a:xfrm>
            <a:off x="7086600" y="41910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Verdana" pitchFamily="34" charset="0"/>
              </a:rPr>
              <a:t>Finished parts</a:t>
            </a:r>
          </a:p>
        </p:txBody>
      </p:sp>
      <p:sp>
        <p:nvSpPr>
          <p:cNvPr id="30739" name="Rectangle 18"/>
          <p:cNvSpPr>
            <a:spLocks noChangeArrowheads="1"/>
          </p:cNvSpPr>
          <p:nvPr/>
        </p:nvSpPr>
        <p:spPr bwMode="auto">
          <a:xfrm>
            <a:off x="2209800" y="49530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Verdana" pitchFamily="34" charset="0"/>
              </a:rPr>
              <a:t>Waiting line</a:t>
            </a:r>
          </a:p>
        </p:txBody>
      </p:sp>
      <p:sp>
        <p:nvSpPr>
          <p:cNvPr id="30740" name="Line 19"/>
          <p:cNvSpPr>
            <a:spLocks noChangeShapeType="1"/>
          </p:cNvSpPr>
          <p:nvPr/>
        </p:nvSpPr>
        <p:spPr bwMode="auto">
          <a:xfrm>
            <a:off x="533400" y="4343400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1" name="Rectangle 20"/>
          <p:cNvSpPr>
            <a:spLocks noChangeArrowheads="1"/>
          </p:cNvSpPr>
          <p:nvPr/>
        </p:nvSpPr>
        <p:spPr bwMode="auto">
          <a:xfrm>
            <a:off x="685800" y="38100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Verdana" pitchFamily="34" charset="0"/>
              </a:rPr>
              <a:t>Arrival parts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5410200" y="4191000"/>
            <a:ext cx="990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2" name="Oval 21"/>
          <p:cNvSpPr>
            <a:spLocks noChangeArrowheads="1"/>
          </p:cNvSpPr>
          <p:nvPr/>
        </p:nvSpPr>
        <p:spPr bwMode="auto">
          <a:xfrm>
            <a:off x="1447800" y="4419600"/>
            <a:ext cx="762000" cy="381000"/>
          </a:xfrm>
          <a:prstGeom prst="ellipse">
            <a:avLst/>
          </a:prstGeom>
          <a:solidFill>
            <a:srgbClr val="FFFF66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pic>
        <p:nvPicPr>
          <p:cNvPr id="20482" name="Picture 2" descr="C:\Users\chw\AppData\Local\Microsoft\Windows\Temporary Internet Files\Content.IE5\F4SI87FH\MC90034031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042" y="1988215"/>
            <a:ext cx="2436757" cy="437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5473995" y="4338084"/>
            <a:ext cx="762000" cy="381000"/>
          </a:xfrm>
          <a:prstGeom prst="ellipse">
            <a:avLst/>
          </a:prstGeom>
          <a:solidFill>
            <a:srgbClr val="FFFF66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0736" name="Rectangle 15"/>
          <p:cNvSpPr>
            <a:spLocks noChangeArrowheads="1"/>
          </p:cNvSpPr>
          <p:nvPr/>
        </p:nvSpPr>
        <p:spPr bwMode="auto">
          <a:xfrm>
            <a:off x="4724400" y="5031121"/>
            <a:ext cx="17820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Part in process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643 Industrial Simulation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97F92-D8FF-4AC5-B410-5DE6CAC2A846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7813"/>
            <a:ext cx="7772400" cy="608012"/>
          </a:xfrm>
        </p:spPr>
        <p:txBody>
          <a:bodyPr/>
          <a:lstStyle/>
          <a:p>
            <a:pPr eaLnBrk="1" hangingPunct="1"/>
            <a:r>
              <a:rPr lang="en-US" sz="3800"/>
              <a:t>Model Specifics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53400" cy="51054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2600" dirty="0"/>
              <a:t>Initially (time 0) empty and idle</a:t>
            </a:r>
          </a:p>
          <a:p>
            <a:pPr eaLnBrk="1" hangingPunct="1">
              <a:lnSpc>
                <a:spcPct val="70000"/>
              </a:lnSpc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2600" dirty="0"/>
              <a:t>Base time units:  minutes</a:t>
            </a:r>
          </a:p>
          <a:p>
            <a:pPr eaLnBrk="1" hangingPunct="1">
              <a:lnSpc>
                <a:spcPct val="70000"/>
              </a:lnSpc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2600" dirty="0"/>
              <a:t>Input data (assume given for now …), in minutes: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2600" dirty="0"/>
              <a:t>	</a:t>
            </a:r>
            <a:r>
              <a:rPr lang="en-US" sz="1500" b="1" dirty="0"/>
              <a:t>Part Number	Arrival Time	Interarrival Time	Service Time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1	0.00	1.73	2.90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2	1.73	1.35	1.76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3	3.08	0.71	3.39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4	3.79	0.62	4.52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5	4.41	14.28	4.46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6	18.69	0.70	4.36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7	19.39	15.52	2.07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8	34.91	3.15	3.36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9	38.06	1.76	2.37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10	39.82	1.00	5.38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11	 40.82	.	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.	.	.	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500" b="1" dirty="0"/>
              <a:t>		.	.	.	.</a:t>
            </a:r>
          </a:p>
          <a:p>
            <a:pPr eaLnBrk="1" hangingPunct="1">
              <a:lnSpc>
                <a:spcPct val="70000"/>
              </a:lnSpc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2600" dirty="0"/>
              <a:t>Stop when 20 minutes of (simulated) time have passed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2848</TotalTime>
  <Words>862</Words>
  <Application>Microsoft Office PowerPoint</Application>
  <PresentationFormat>On-screen Show (4:3)</PresentationFormat>
  <Paragraphs>215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Narrow</vt:lpstr>
      <vt:lpstr>Garamond</vt:lpstr>
      <vt:lpstr>Times New Roman</vt:lpstr>
      <vt:lpstr>Verdana</vt:lpstr>
      <vt:lpstr>Wingdings</vt:lpstr>
      <vt:lpstr>Edge</vt:lpstr>
      <vt:lpstr>Equation</vt:lpstr>
      <vt:lpstr>Document</vt:lpstr>
      <vt:lpstr>Chart</vt:lpstr>
      <vt:lpstr>Lecture 22</vt:lpstr>
      <vt:lpstr>What’s Simulation?</vt:lpstr>
      <vt:lpstr>Modeling</vt:lpstr>
      <vt:lpstr>Examples:</vt:lpstr>
      <vt:lpstr>Why simulation?</vt:lpstr>
      <vt:lpstr>Computer Simulation</vt:lpstr>
      <vt:lpstr>Pros and Cons</vt:lpstr>
      <vt:lpstr>Simulation Fundamental Concepts</vt:lpstr>
      <vt:lpstr>Model Specifics</vt:lpstr>
      <vt:lpstr>The objectives:</vt:lpstr>
      <vt:lpstr>Simulation Clock</vt:lpstr>
      <vt:lpstr>Simulation by Hand</vt:lpstr>
      <vt:lpstr>Simulation by Hand: Setup</vt:lpstr>
      <vt:lpstr>Model Specifics</vt:lpstr>
      <vt:lpstr>Simulation by Hand: t = 0.00, Initialize</vt:lpstr>
      <vt:lpstr>Simulation by Hand: t = 0.00, Arrival of Part 1</vt:lpstr>
      <vt:lpstr>Simulation by Hand: t = 1.73, Arrival of Part 2</vt:lpstr>
      <vt:lpstr>Simulation by Hand: t = 2.90, Departure of Part 1</vt:lpstr>
      <vt:lpstr>Simulation by Hand: t = 3.08, Arrival of Part 3</vt:lpstr>
      <vt:lpstr>Simulation by Hand: t = 3.79, Arrival of Part 4</vt:lpstr>
      <vt:lpstr>Simulation by Hand: t = 4.41, Arrival of Part 5</vt:lpstr>
      <vt:lpstr>Simulation by Hand:  t = 4.66, Departure of Part 2</vt:lpstr>
      <vt:lpstr>Simulation by Hand:  t = 8.05, Departure of Part 3</vt:lpstr>
      <vt:lpstr>Simulation by Hand:  t = 12.57, Departure of Part 4</vt:lpstr>
      <vt:lpstr>Simulation by Hand:  t = 17.03, Departure of Part 5</vt:lpstr>
      <vt:lpstr>Simulation by Hand: t = 18.69, Arrival of Part 6</vt:lpstr>
      <vt:lpstr>Simulation by Hand: t = 19.39, Arrival of Part 7</vt:lpstr>
      <vt:lpstr>Simulation by Hand:  t = 20.00, The End</vt:lpstr>
      <vt:lpstr>Simulation by Hand: Finishing Up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John Wu</dc:creator>
  <cp:lastModifiedBy>Ashesh Kumar Sinha</cp:lastModifiedBy>
  <cp:revision>575</cp:revision>
  <cp:lastPrinted>2016-08-18T02:31:23Z</cp:lastPrinted>
  <dcterms:created xsi:type="dcterms:W3CDTF">2001-08-22T23:12:03Z</dcterms:created>
  <dcterms:modified xsi:type="dcterms:W3CDTF">2018-11-13T00:53:05Z</dcterms:modified>
</cp:coreProperties>
</file>