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311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4487" lvl="1" indent="0" eaLnBrk="1" hangingPunct="1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4487" lvl="1" indent="0" eaLnBrk="1" hangingPunct="1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Generate 5 random numbers</a:t>
                </a:r>
              </a:p>
              <a:p>
                <a:pPr marL="344487" lvl="1" indent="0" eaLnBrk="1" hangingPunct="1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4487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187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LCG - Properties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Full period of LCG: all numbers &lt; m appear in the same sequence. In the previous example, is LCG a full period?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b="1" dirty="0"/>
              <a:t>Hull-Dobell Theorem</a:t>
            </a:r>
          </a:p>
          <a:p>
            <a:r>
              <a:rPr lang="en-US" sz="2400" dirty="0"/>
              <a:t>The LCG has full period if and only if the following conditions hold:  </a:t>
            </a:r>
            <a:endParaRPr lang="en-US" sz="3600" dirty="0"/>
          </a:p>
          <a:p>
            <a:pPr marL="784225" lvl="1" indent="-457200">
              <a:buFont typeface="+mj-lt"/>
              <a:buAutoNum type="arabicPeriod"/>
            </a:pPr>
            <a:r>
              <a:rPr lang="en-US" sz="2000" dirty="0"/>
              <a:t>The only positive integer that divides both m and c is 1. </a:t>
            </a:r>
          </a:p>
          <a:p>
            <a:pPr marL="784225" lvl="1" indent="-457200">
              <a:buFont typeface="+mj-lt"/>
              <a:buAutoNum type="arabicPeriod"/>
            </a:pPr>
            <a:r>
              <a:rPr lang="en-US" sz="2000" dirty="0"/>
              <a:t>If q is a prime number that divides m, the q divides a-1 </a:t>
            </a:r>
          </a:p>
          <a:p>
            <a:pPr marL="784225" lvl="1" indent="-457200">
              <a:buFont typeface="+mj-lt"/>
              <a:buAutoNum type="arabicPeriod"/>
            </a:pPr>
            <a:r>
              <a:rPr lang="en-US" sz="2000" dirty="0"/>
              <a:t>a-1 is divisible by 4 if m is divisible by 4</a:t>
            </a:r>
          </a:p>
        </p:txBody>
      </p:sp>
    </p:spTree>
    <p:extLst>
      <p:ext uri="{BB962C8B-B14F-4D97-AF65-F5344CB8AC3E}">
        <p14:creationId xmlns:p14="http://schemas.microsoft.com/office/powerpoint/2010/main" val="35562080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Generators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2039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Variate Generator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7" lvl="1" indent="0" eaLnBrk="1" hangingPunct="1">
              <a:buNone/>
            </a:pPr>
            <a:r>
              <a:rPr lang="en-US" dirty="0"/>
              <a:t>General Strategy:</a:t>
            </a:r>
          </a:p>
          <a:p>
            <a:pPr lvl="1" eaLnBrk="1" hangingPunct="1"/>
            <a:r>
              <a:rPr lang="en-US" dirty="0"/>
              <a:t>Generate a random number between [0,1] i.e. uniform distribution within the range [0,1]</a:t>
            </a:r>
          </a:p>
          <a:p>
            <a:pPr marL="344487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/>
              <a:t>Use an inverse transformation of CDF function to convert the uniform random variate into a specific RV within that CDF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Inverse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 eaLnBrk="1" hangingPunct="1">
                  <a:buNone/>
                </a:pPr>
                <a:r>
                  <a:rPr lang="en-US" dirty="0"/>
                  <a:t>RV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continuous with CDF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lvl="1" eaLnBrk="1" hangingPunct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r>
                  <a:rPr lang="en-US" dirty="0"/>
                  <a:t>Derive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6720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Inverse Transformation – Exponential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:r>
                  <a:rPr lang="en-US" dirty="0"/>
                  <a:t>Lets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346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Inverse Transformation –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erf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    is error function</a:t>
                </a:r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algn="ctr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What are your thoughts?</a:t>
                </a:r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405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Pseudo Random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In arithmetic generators, there is no such thing as a random number – there are only methods to produce random numbers (Neumann, 1951) </a:t>
            </a:r>
          </a:p>
          <a:p>
            <a:pPr marL="344487" lvl="1" indent="0"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/>
              <a:t>If we know one number in the random number sequence, then we can completely determine the next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3748642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Good Random Number Generators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sz="2400" dirty="0"/>
              <a:t>Uniformity: the numbers should  be distributed uniformly on [0,1] and no correlation with each other </a:t>
            </a:r>
          </a:p>
          <a:p>
            <a:r>
              <a:rPr lang="en-US" sz="2400" dirty="0"/>
              <a:t>Computational and storage efficiency: the generator should  be fast to use and does not require large storage </a:t>
            </a:r>
          </a:p>
          <a:p>
            <a:r>
              <a:rPr lang="en-US" sz="2400" dirty="0"/>
              <a:t>Reproducibility: the random number steams should be reduced to 1. debug and validate computer codes; 2. obtain more precise comparison among various alternatives </a:t>
            </a:r>
          </a:p>
        </p:txBody>
      </p:sp>
    </p:spTree>
    <p:extLst>
      <p:ext uri="{BB962C8B-B14F-4D97-AF65-F5344CB8AC3E}">
        <p14:creationId xmlns:p14="http://schemas.microsoft.com/office/powerpoint/2010/main" val="25264319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Good Random Number Generators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sz="2400" dirty="0"/>
              <a:t>Facilities for multiple streams: it should have the capability to produce multiple/separate streams of random variables easily (e.g. one stream for arrivals and another for services) </a:t>
            </a:r>
          </a:p>
          <a:p>
            <a:r>
              <a:rPr lang="en-US" sz="2400" dirty="0"/>
              <a:t>Portability: a generator should be portable to be run on different computer languages and OS</a:t>
            </a:r>
          </a:p>
        </p:txBody>
      </p:sp>
    </p:spTree>
    <p:extLst>
      <p:ext uri="{BB962C8B-B14F-4D97-AF65-F5344CB8AC3E}">
        <p14:creationId xmlns:p14="http://schemas.microsoft.com/office/powerpoint/2010/main" val="10445033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Congruential Generator (LCG)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US" dirty="0"/>
                  <a:t>The sequence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 is defined by:</a:t>
                </a:r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called the seed</a:t>
                </a:r>
              </a:p>
              <a:p>
                <a:pPr marL="344487" lvl="1" indent="0" eaLnBrk="1" hangingPunct="1">
                  <a:buNone/>
                </a:pPr>
                <a:endParaRPr lang="en-US" dirty="0"/>
              </a:p>
              <a:p>
                <a:pPr marL="344487" lvl="1" indent="0" eaLnBrk="1" hangingPunct="1">
                  <a:buNone/>
                </a:pPr>
                <a:r>
                  <a:rPr lang="en-US" dirty="0"/>
                  <a:t>Uniform random 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24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2901</TotalTime>
  <Words>417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Cambria Math</vt:lpstr>
      <vt:lpstr>Garamond</vt:lpstr>
      <vt:lpstr>Wingdings</vt:lpstr>
      <vt:lpstr>Edge</vt:lpstr>
      <vt:lpstr>Lecture 23</vt:lpstr>
      <vt:lpstr>Random Variate Generator</vt:lpstr>
      <vt:lpstr>Inverse Transformation</vt:lpstr>
      <vt:lpstr>Inverse Transformation – Exponential</vt:lpstr>
      <vt:lpstr>Inverse Transformation – Normal</vt:lpstr>
      <vt:lpstr>Pseudo Random</vt:lpstr>
      <vt:lpstr>Good Random Number Generators</vt:lpstr>
      <vt:lpstr>Good Random Number Generators</vt:lpstr>
      <vt:lpstr>Linear Congruential Generator (LCG)</vt:lpstr>
      <vt:lpstr>Example</vt:lpstr>
      <vt:lpstr>LCG - Properties</vt:lpstr>
      <vt:lpstr>Composite Generators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594</cp:revision>
  <cp:lastPrinted>2016-08-18T02:31:23Z</cp:lastPrinted>
  <dcterms:created xsi:type="dcterms:W3CDTF">2001-08-22T23:12:03Z</dcterms:created>
  <dcterms:modified xsi:type="dcterms:W3CDTF">2018-11-15T20:49:05Z</dcterms:modified>
</cp:coreProperties>
</file>