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handoutMasterIdLst>
    <p:handoutMasterId r:id="rId10"/>
  </p:handoutMasterIdLst>
  <p:sldIdLst>
    <p:sldId id="311" r:id="rId2"/>
    <p:sldId id="337" r:id="rId3"/>
    <p:sldId id="341" r:id="rId4"/>
    <p:sldId id="338" r:id="rId5"/>
    <p:sldId id="339" r:id="rId6"/>
    <p:sldId id="340" r:id="rId7"/>
    <p:sldId id="342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  <a:srgbClr val="CC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DTMC – Initial Condition and </a:t>
            </a:r>
          </a:p>
          <a:p>
            <a:r>
              <a:rPr lang="en-US" dirty="0"/>
              <a:t>Random Walk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073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(State at time n=0)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And, </a:t>
                </a:r>
              </a:p>
              <a:p>
                <a:pPr marL="0" indent="0">
                  <a:buNone/>
                </a:pP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 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Now we  will prove that a DTMC is completely described by initial condition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and transition probability matrix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073525"/>
              </a:xfrm>
              <a:blipFill>
                <a:blip r:embed="rId2"/>
                <a:stretch>
                  <a:fillRect l="-1081" t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072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DTMC: Initial Condition and Transition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343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Intitial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For k=1,2,3,…,n-1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latin typeface="Cambria Math" panose="02040503050406030204" pitchFamily="18" charset="0"/>
                  </a:rPr>
                  <a:t>To Prove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 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ambria Math" panose="02040503050406030204" pitchFamily="18" charset="0"/>
                  </a:rPr>
                  <a:t>Hint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343400"/>
              </a:xfrm>
              <a:blipFill>
                <a:blip r:embed="rId2"/>
                <a:stretch>
                  <a:fillRect l="-1081" t="-983" b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627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382000" cy="11398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2400" dirty="0"/>
                  <a:t> be a DTMC on state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={1,2,3,4}</m:t>
                    </m:r>
                  </m:oMath>
                </a14:m>
                <a:r>
                  <a:rPr lang="en-US" sz="2400" dirty="0"/>
                  <a:t> with transition probability: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 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382000" cy="1139825"/>
              </a:xfrm>
              <a:blipFill>
                <a:blip r:embed="rId2"/>
                <a:stretch>
                  <a:fillRect l="-1091" t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996A7460-9240-4D5A-B8B4-83DFAB4E8A8C}"/>
              </a:ext>
            </a:extLst>
          </p:cNvPr>
          <p:cNvSpPr/>
          <p:nvPr/>
        </p:nvSpPr>
        <p:spPr bwMode="auto">
          <a:xfrm>
            <a:off x="3124200" y="2438400"/>
            <a:ext cx="2667000" cy="2021025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9A37E-AD80-4E75-B7E8-97760DEE02B1}"/>
              </a:ext>
            </a:extLst>
          </p:cNvPr>
          <p:cNvSpPr txBox="1"/>
          <p:nvPr/>
        </p:nvSpPr>
        <p:spPr>
          <a:xfrm>
            <a:off x="3276600" y="24281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0.1    0.2     0.3    0.4</a:t>
            </a:r>
          </a:p>
          <a:p>
            <a:endParaRPr lang="en-US" dirty="0"/>
          </a:p>
          <a:p>
            <a:r>
              <a:rPr lang="en-US" dirty="0"/>
              <a:t>0.2    0.2     0.3    0.3</a:t>
            </a:r>
          </a:p>
          <a:p>
            <a:endParaRPr lang="en-US" dirty="0"/>
          </a:p>
          <a:p>
            <a:r>
              <a:rPr lang="en-US" dirty="0"/>
              <a:t>0.5    0.0     0.5    0.0</a:t>
            </a:r>
          </a:p>
          <a:p>
            <a:endParaRPr lang="en-US" dirty="0"/>
          </a:p>
          <a:p>
            <a:r>
              <a:rPr lang="en-US" dirty="0"/>
              <a:t>0.6    0.2     0.1    0.1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ACF600-515F-4136-B32B-38F23B8B0555}"/>
                  </a:ext>
                </a:extLst>
              </p:cNvPr>
              <p:cNvSpPr txBox="1"/>
              <p:nvPr/>
            </p:nvSpPr>
            <p:spPr>
              <a:xfrm>
                <a:off x="2438400" y="3152001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ACF600-515F-4136-B32B-38F23B8B0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152001"/>
                <a:ext cx="449675" cy="276999"/>
              </a:xfrm>
              <a:prstGeom prst="rect">
                <a:avLst/>
              </a:prstGeom>
              <a:blipFill>
                <a:blip r:embed="rId3"/>
                <a:stretch>
                  <a:fillRect l="-9459" r="-270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5EA86C8-CF94-4D7C-96E0-F9313DB9464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4643300"/>
                <a:ext cx="8382000" cy="1139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kern="0" dirty="0"/>
                  <a:t>And initial condition a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[0.25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0.25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0.25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0.25]</m:t>
                    </m:r>
                  </m:oMath>
                </a14:m>
                <a:r>
                  <a:rPr lang="en-US" sz="2400" kern="0" dirty="0"/>
                  <a:t> </a:t>
                </a:r>
              </a:p>
              <a:p>
                <a:pPr marL="0" indent="0">
                  <a:buFont typeface="Wingdings" pitchFamily="2" charset="2"/>
                  <a:buNone/>
                </a:pPr>
                <a:endParaRPr lang="en-US" sz="2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2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2400" kern="0" dirty="0"/>
                  <a:t> </a:t>
                </a:r>
                <a:endParaRPr lang="en-US" sz="2400" b="1" kern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5EA86C8-CF94-4D7C-96E0-F9313DB94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643300"/>
                <a:ext cx="8382000" cy="1139825"/>
              </a:xfrm>
              <a:prstGeom prst="rect">
                <a:avLst/>
              </a:prstGeom>
              <a:blipFill>
                <a:blip r:embed="rId4"/>
                <a:stretch>
                  <a:fillRect l="-1091" t="-37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36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382000" cy="644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Compute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 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382000" cy="644525"/>
              </a:xfrm>
              <a:blipFill>
                <a:blip r:embed="rId2"/>
                <a:stretch>
                  <a:fillRect l="-1091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214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8F13F6D-A800-477E-AF72-464B207670E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447800"/>
                <a:ext cx="8382000" cy="644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sz="2400" kern="0" dirty="0"/>
                  <a:t>Compute  </a:t>
                </a:r>
                <a14:m>
                  <m:oMath xmlns:m="http://schemas.openxmlformats.org/officeDocument/2006/math">
                    <m:r>
                      <a:rPr lang="en-US" sz="2400" i="1" kern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kern="0" smtClean="0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kern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kern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kern="0" dirty="0"/>
                  <a:t>)</a:t>
                </a:r>
              </a:p>
              <a:p>
                <a:pPr marL="0" indent="0">
                  <a:buFont typeface="Wingdings" pitchFamily="2" charset="2"/>
                  <a:buNone/>
                </a:pPr>
                <a:endParaRPr lang="en-US" sz="2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2400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2400" kern="0" dirty="0"/>
                  <a:t> </a:t>
                </a:r>
                <a:endParaRPr lang="en-US" sz="2400" b="1" kern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8F13F6D-A800-477E-AF72-464B20767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47800"/>
                <a:ext cx="8382000" cy="644525"/>
              </a:xfrm>
              <a:prstGeom prst="rect">
                <a:avLst/>
              </a:prstGeom>
              <a:blipFill>
                <a:blip r:embed="rId2"/>
                <a:stretch>
                  <a:fillRect l="-1091" t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23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343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400" dirty="0"/>
                  <a:t> be a sequence of IID random Variables with common </a:t>
                </a:r>
                <a:r>
                  <a:rPr lang="en-US" sz="2400" dirty="0" err="1"/>
                  <a:t>pmf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=…−2,−1,0,1,2,…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={…,−2,−1,0,1,2,…}</m:t>
                    </m:r>
                  </m:oMath>
                </a14:m>
                <a:r>
                  <a:rPr lang="en-US" sz="2400" dirty="0"/>
                  <a:t> a DTMC?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343400"/>
              </a:xfrm>
              <a:blipFill>
                <a:blip r:embed="rId2"/>
                <a:stretch>
                  <a:fillRect l="-1081" t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971358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1564</TotalTime>
  <Words>257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Cambria Math</vt:lpstr>
      <vt:lpstr>Garamond</vt:lpstr>
      <vt:lpstr>Wingdings</vt:lpstr>
      <vt:lpstr>Edge</vt:lpstr>
      <vt:lpstr>Lecture 4</vt:lpstr>
      <vt:lpstr>Initial Condition</vt:lpstr>
      <vt:lpstr>DTMC: Initial Condition and Transition Probability</vt:lpstr>
      <vt:lpstr>Example 3</vt:lpstr>
      <vt:lpstr>Example 3 – Question 1</vt:lpstr>
      <vt:lpstr>Example 3 – Question 2</vt:lpstr>
      <vt:lpstr>Random Walk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192</cp:revision>
  <cp:lastPrinted>2016-08-18T02:31:23Z</cp:lastPrinted>
  <dcterms:created xsi:type="dcterms:W3CDTF">2001-08-22T23:12:03Z</dcterms:created>
  <dcterms:modified xsi:type="dcterms:W3CDTF">2018-09-05T14:42:20Z</dcterms:modified>
</cp:coreProperties>
</file>