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handoutMasterIdLst>
    <p:handoutMasterId r:id="rId15"/>
  </p:handoutMasterIdLst>
  <p:sldIdLst>
    <p:sldId id="311" r:id="rId2"/>
    <p:sldId id="337" r:id="rId3"/>
    <p:sldId id="343" r:id="rId4"/>
    <p:sldId id="341" r:id="rId5"/>
    <p:sldId id="344" r:id="rId6"/>
    <p:sldId id="338" r:id="rId7"/>
    <p:sldId id="339" r:id="rId8"/>
    <p:sldId id="347" r:id="rId9"/>
    <p:sldId id="345" r:id="rId10"/>
    <p:sldId id="348" r:id="rId11"/>
    <p:sldId id="349" r:id="rId12"/>
    <p:sldId id="350"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5</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DTMC – Marginal Distribution and Chapman-Kolmogorov Equations</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oMath>
                </a14:m>
                <a:r>
                  <a:rPr lang="en-US" sz="2400" dirty="0"/>
                  <a:t> be the grade of the employee in year </a:t>
                </a:r>
                <a14:m>
                  <m:oMath xmlns:m="http://schemas.openxmlformats.org/officeDocument/2006/math">
                    <m:r>
                      <a:rPr lang="en-US" sz="2400" b="0" i="1" smtClean="0">
                        <a:latin typeface="Cambria Math" panose="02040503050406030204" pitchFamily="18" charset="0"/>
                      </a:rPr>
                      <m:t>𝑛</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={1,2,3,4}</m:t>
                    </m:r>
                  </m:oMath>
                </a14:m>
                <a:endParaRPr lang="en-US" sz="2400" dirty="0"/>
              </a:p>
              <a:p>
                <a:pPr marL="0" indent="0">
                  <a:buNone/>
                </a:pPr>
                <a:endParaRPr lang="en-US" sz="2400" dirty="0"/>
              </a:p>
              <a:p>
                <a:pPr marL="0" indent="0">
                  <a:buNone/>
                </a:pPr>
                <a:r>
                  <a:rPr lang="en-US" sz="2400" dirty="0"/>
                  <a:t>Initial grade of any employee is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a14:m>
                <a:r>
                  <a:rPr lang="en-US" sz="2400" dirty="0"/>
                  <a:t> with probability 0.25</a:t>
                </a:r>
              </a:p>
              <a:p>
                <a:pPr marL="0" indent="0">
                  <a:buNone/>
                </a:pPr>
                <a:endParaRPr lang="en-US" sz="2400" dirty="0"/>
              </a:p>
              <a:p>
                <a:pPr marL="0" indent="0">
                  <a:buNone/>
                </a:pPr>
                <a:r>
                  <a:rPr lang="en-US" sz="2400" dirty="0"/>
                  <a:t> Initial distribution a</a:t>
                </a:r>
                <a14:m>
                  <m:oMath xmlns:m="http://schemas.openxmlformats.org/officeDocument/2006/math">
                    <m:r>
                      <a:rPr lang="en-US" sz="2400" i="1">
                        <a:latin typeface="Cambria Math" panose="02040503050406030204" pitchFamily="18" charset="0"/>
                      </a:rPr>
                      <m:t>=[0.25,  0.25,  0.25,  0.25]</m:t>
                    </m:r>
                  </m:oMath>
                </a14:m>
                <a:r>
                  <a:rPr lang="en-US" sz="2400" dirty="0"/>
                  <a:t> </a:t>
                </a:r>
              </a:p>
              <a:p>
                <a:pPr marL="0" indent="0">
                  <a:buNone/>
                </a:pPr>
                <a:endParaRPr lang="en-US" sz="2400" b="1" dirty="0">
                  <a:solidFill>
                    <a:srgbClr val="7030A0"/>
                  </a:solidFill>
                </a:endParaRPr>
              </a:p>
              <a:p>
                <a:pPr marL="0" indent="0">
                  <a:buNone/>
                </a:pP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0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10</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AD703B9D-FA09-42FB-B29F-F1F42C5C706C}"/>
              </a:ext>
            </a:extLst>
          </p:cNvPr>
          <p:cNvSpPr/>
          <p:nvPr/>
        </p:nvSpPr>
        <p:spPr bwMode="auto">
          <a:xfrm>
            <a:off x="3124200" y="3882094"/>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3C84085-FC3C-4B57-9EC4-95227CA845DB}"/>
              </a:ext>
            </a:extLst>
          </p:cNvPr>
          <p:cNvSpPr txBox="1"/>
          <p:nvPr/>
        </p:nvSpPr>
        <p:spPr>
          <a:xfrm>
            <a:off x="3276600" y="3871794"/>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717CF-7C01-4A23-B13B-676ADAAF6040}"/>
                  </a:ext>
                </a:extLst>
              </p:cNvPr>
              <p:cNvSpPr txBox="1"/>
              <p:nvPr/>
            </p:nvSpPr>
            <p:spPr>
              <a:xfrm>
                <a:off x="2438400" y="459569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285717CF-7C01-4A23-B13B-676ADAAF6040}"/>
                  </a:ext>
                </a:extLst>
              </p:cNvPr>
              <p:cNvSpPr txBox="1">
                <a:spLocks noRot="1" noChangeAspect="1" noMove="1" noResize="1" noEditPoints="1" noAdjustHandles="1" noChangeArrowheads="1" noChangeShapeType="1" noTextEdit="1"/>
              </p:cNvSpPr>
              <p:nvPr/>
            </p:nvSpPr>
            <p:spPr>
              <a:xfrm>
                <a:off x="2438400" y="4595695"/>
                <a:ext cx="449675" cy="276999"/>
              </a:xfrm>
              <a:prstGeom prst="rect">
                <a:avLst/>
              </a:prstGeom>
              <a:blipFill>
                <a:blip r:embed="rId3"/>
                <a:stretch>
                  <a:fillRect l="-9459" r="-2703" b="-8889"/>
                </a:stretch>
              </a:blipFill>
            </p:spPr>
            <p:txBody>
              <a:bodyPr/>
              <a:lstStyle/>
              <a:p>
                <a:r>
                  <a:rPr lang="en-US">
                    <a:noFill/>
                  </a:rPr>
                  <a:t> </a:t>
                </a:r>
              </a:p>
            </p:txBody>
          </p:sp>
        </mc:Fallback>
      </mc:AlternateContent>
    </p:spTree>
    <p:extLst>
      <p:ext uri="{BB962C8B-B14F-4D97-AF65-F5344CB8AC3E}">
        <p14:creationId xmlns:p14="http://schemas.microsoft.com/office/powerpoint/2010/main" val="14599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644525"/>
              </a:xfrm>
            </p:spPr>
            <p:txBody>
              <a:bodyPr/>
              <a:lstStyle/>
              <a:p>
                <a:pPr marL="0" indent="0">
                  <a:buNone/>
                </a:pPr>
                <a:r>
                  <a:rPr lang="en-US" sz="2400" dirty="0"/>
                  <a:t>pmf of employee in year 8 is same as </a:t>
                </a:r>
                <a:r>
                  <a:rPr lang="en-US" sz="2400" dirty="0" err="1"/>
                  <a:t>pmf</a:t>
                </a:r>
                <a:r>
                  <a:rPr lang="en-US" sz="2400" dirty="0"/>
                  <a: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8</m:t>
                        </m:r>
                      </m:sub>
                    </m:sSub>
                  </m:oMath>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644525"/>
              </a:xfrm>
              <a:blipFill>
                <a:blip r:embed="rId2"/>
                <a:stretch>
                  <a:fillRect l="-1091" t="-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CA06C6C-2BD8-4DDB-8F2B-E60C01428A0C}"/>
                  </a:ext>
                </a:extLst>
              </p:cNvPr>
              <p:cNvSpPr txBox="1">
                <a:spLocks/>
              </p:cNvSpPr>
              <p:nvPr/>
            </p:nvSpPr>
            <p:spPr bwMode="auto">
              <a:xfrm>
                <a:off x="76200" y="2971800"/>
                <a:ext cx="8382000"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14:m>
                  <m:oMathPara xmlns:m="http://schemas.openxmlformats.org/officeDocument/2006/math">
                    <m:oMathParaPr>
                      <m:jc m:val="left"/>
                    </m:oMathParaPr>
                    <m:oMath xmlns:m="http://schemas.openxmlformats.org/officeDocument/2006/math">
                      <m:r>
                        <a:rPr lang="en-US" sz="2400" i="1" kern="0" smtClean="0">
                          <a:latin typeface="Cambria Math" panose="02040503050406030204" pitchFamily="18" charset="0"/>
                        </a:rPr>
                        <m:t> </m:t>
                      </m:r>
                      <m:r>
                        <a:rPr lang="en-US" sz="2400" b="0" i="1" kern="0" smtClean="0">
                          <a:latin typeface="Cambria Math" panose="02040503050406030204" pitchFamily="18" charset="0"/>
                        </a:rPr>
                        <m:t>      </m:t>
                      </m:r>
                      <m:sSup>
                        <m:sSupPr>
                          <m:ctrlPr>
                            <a:rPr lang="en-US" sz="2400" b="0" i="1" kern="0" smtClean="0">
                              <a:latin typeface="Cambria Math" panose="02040503050406030204" pitchFamily="18" charset="0"/>
                            </a:rPr>
                          </m:ctrlPr>
                        </m:sSupPr>
                        <m:e>
                          <m:r>
                            <a:rPr lang="en-US" sz="2400" i="1" kern="0" smtClean="0">
                              <a:latin typeface="Cambria Math" panose="02040503050406030204" pitchFamily="18" charset="0"/>
                            </a:rPr>
                            <m:t>𝑎</m:t>
                          </m:r>
                        </m:e>
                        <m:sup>
                          <m:r>
                            <a:rPr lang="en-US" sz="2400" b="0" i="1" kern="0" smtClean="0">
                              <a:latin typeface="Cambria Math" panose="02040503050406030204" pitchFamily="18" charset="0"/>
                            </a:rPr>
                            <m:t>(8)</m:t>
                          </m:r>
                        </m:sup>
                      </m:sSup>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𝑃</m:t>
                          </m:r>
                        </m:e>
                        <m:sup>
                          <m:r>
                            <a:rPr lang="en-US" sz="2400" b="0" i="1" kern="0" smtClean="0">
                              <a:latin typeface="Cambria Math" panose="02040503050406030204" pitchFamily="18" charset="0"/>
                            </a:rPr>
                            <m:t>8</m:t>
                          </m:r>
                        </m:sup>
                      </m:sSup>
                      <m:r>
                        <a:rPr lang="en-US" sz="2400" b="0" i="1" kern="0" smtClean="0">
                          <a:latin typeface="Cambria Math" panose="02040503050406030204" pitchFamily="18" charset="0"/>
                        </a:rPr>
                        <m:t>=[0.25  0.25  0.25  0.25]</m:t>
                      </m:r>
                      <m:r>
                        <a:rPr lang="en-US" sz="2400" i="1" kern="0">
                          <a:latin typeface="Cambria Math" panose="02040503050406030204" pitchFamily="18" charset="0"/>
                        </a:rPr>
                        <m:t> </m:t>
                      </m:r>
                    </m:oMath>
                  </m:oMathPara>
                </a14:m>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None/>
                </a:pPr>
                <a:r>
                  <a:rPr lang="en-US" sz="2400" kern="0" dirty="0"/>
                  <a:t> </a:t>
                </a:r>
                <a14:m>
                  <m:oMath xmlns:m="http://schemas.openxmlformats.org/officeDocument/2006/math">
                    <m:sSup>
                      <m:sSupPr>
                        <m:ctrlPr>
                          <a:rPr lang="en-US" sz="2400" i="1" kern="0">
                            <a:latin typeface="Cambria Math" panose="02040503050406030204" pitchFamily="18" charset="0"/>
                          </a:rPr>
                        </m:ctrlPr>
                      </m:sSupPr>
                      <m:e>
                        <m:r>
                          <a:rPr lang="en-US" sz="2400" b="0" i="1" kern="0" smtClean="0">
                            <a:latin typeface="Cambria Math" panose="02040503050406030204" pitchFamily="18" charset="0"/>
                          </a:rPr>
                          <m:t>     </m:t>
                        </m:r>
                        <m:r>
                          <a:rPr lang="en-US" sz="2400" i="1" kern="0">
                            <a:latin typeface="Cambria Math" panose="02040503050406030204" pitchFamily="18" charset="0"/>
                          </a:rPr>
                          <m:t>𝑎</m:t>
                        </m:r>
                      </m:e>
                      <m:sup>
                        <m:r>
                          <a:rPr lang="en-US" sz="2400" i="1" kern="0">
                            <a:latin typeface="Cambria Math" panose="02040503050406030204" pitchFamily="18" charset="0"/>
                          </a:rPr>
                          <m:t>(</m:t>
                        </m:r>
                        <m:r>
                          <a:rPr lang="en-US" sz="2400" b="0" i="1" kern="0" smtClean="0">
                            <a:latin typeface="Cambria Math" panose="02040503050406030204" pitchFamily="18" charset="0"/>
                          </a:rPr>
                          <m:t>8</m:t>
                        </m:r>
                        <m:r>
                          <a:rPr lang="en-US" sz="2400" i="1" kern="0">
                            <a:latin typeface="Cambria Math" panose="02040503050406030204" pitchFamily="18" charset="0"/>
                          </a:rPr>
                          <m:t>)</m:t>
                        </m:r>
                      </m:sup>
                    </m:sSup>
                    <m:r>
                      <a:rPr lang="en-US" sz="2400" b="0" i="1" kern="0" smtClean="0">
                        <a:latin typeface="Cambria Math" panose="02040503050406030204" pitchFamily="18" charset="0"/>
                      </a:rPr>
                      <m:t>=[0.4958  0.2388  0.1140  0.1514]</m:t>
                    </m:r>
                  </m:oMath>
                </a14:m>
                <a:r>
                  <a:rPr lang="en-US" sz="2400" kern="0" dirty="0"/>
                  <a:t>  </a:t>
                </a:r>
              </a:p>
              <a:p>
                <a:pPr marL="0" indent="0">
                  <a:buFont typeface="Wingdings" pitchFamily="2" charset="2"/>
                  <a:buNone/>
                </a:pPr>
                <a:r>
                  <a:rPr lang="en-US" sz="2400" kern="0" dirty="0"/>
                  <a:t> </a:t>
                </a:r>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6" name="Content Placeholder 2">
                <a:extLst>
                  <a:ext uri="{FF2B5EF4-FFF2-40B4-BE49-F238E27FC236}">
                    <a16:creationId xmlns:a16="http://schemas.microsoft.com/office/drawing/2014/main" id="{7CA06C6C-2BD8-4DDB-8F2B-E60C01428A0C}"/>
                  </a:ext>
                </a:extLst>
              </p:cNvPr>
              <p:cNvSpPr txBox="1">
                <a:spLocks noRot="1" noChangeAspect="1" noMove="1" noResize="1" noEditPoints="1" noAdjustHandles="1" noChangeArrowheads="1" noChangeShapeType="1" noTextEdit="1"/>
              </p:cNvSpPr>
              <p:nvPr/>
            </p:nvSpPr>
            <p:spPr bwMode="auto">
              <a:xfrm>
                <a:off x="76200" y="2971800"/>
                <a:ext cx="8382000" cy="2473325"/>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9" name="Double Bracket 8">
            <a:extLst>
              <a:ext uri="{FF2B5EF4-FFF2-40B4-BE49-F238E27FC236}">
                <a16:creationId xmlns:a16="http://schemas.microsoft.com/office/drawing/2014/main" id="{CE467770-6E8B-48A5-B203-DF67EFB16EA5}"/>
              </a:ext>
            </a:extLst>
          </p:cNvPr>
          <p:cNvSpPr/>
          <p:nvPr/>
        </p:nvSpPr>
        <p:spPr bwMode="auto">
          <a:xfrm>
            <a:off x="5410200" y="2238892"/>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8EB5A5A5-E19E-44BD-9DF9-FF57C2F3A9AE}"/>
              </a:ext>
            </a:extLst>
          </p:cNvPr>
          <p:cNvSpPr txBox="1"/>
          <p:nvPr/>
        </p:nvSpPr>
        <p:spPr>
          <a:xfrm>
            <a:off x="8077200" y="2133600"/>
            <a:ext cx="228600" cy="369332"/>
          </a:xfrm>
          <a:prstGeom prst="rect">
            <a:avLst/>
          </a:prstGeom>
          <a:noFill/>
        </p:spPr>
        <p:txBody>
          <a:bodyPr wrap="square" rtlCol="0">
            <a:spAutoFit/>
          </a:bodyPr>
          <a:lstStyle/>
          <a:p>
            <a:r>
              <a:rPr lang="en-US" dirty="0"/>
              <a:t>8</a:t>
            </a:r>
          </a:p>
        </p:txBody>
      </p:sp>
      <p:sp>
        <p:nvSpPr>
          <p:cNvPr id="12" name="TextBox 11">
            <a:extLst>
              <a:ext uri="{FF2B5EF4-FFF2-40B4-BE49-F238E27FC236}">
                <a16:creationId xmlns:a16="http://schemas.microsoft.com/office/drawing/2014/main" id="{DDDEE248-D9EE-4A9F-852C-91B5D92AB1CC}"/>
              </a:ext>
            </a:extLst>
          </p:cNvPr>
          <p:cNvSpPr txBox="1"/>
          <p:nvPr/>
        </p:nvSpPr>
        <p:spPr>
          <a:xfrm>
            <a:off x="5592147" y="2280489"/>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p:spTree>
    <p:extLst>
      <p:ext uri="{BB962C8B-B14F-4D97-AF65-F5344CB8AC3E}">
        <p14:creationId xmlns:p14="http://schemas.microsoft.com/office/powerpoint/2010/main" val="39479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Interpretation</a:t>
            </a: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CA06C6C-2BD8-4DDB-8F2B-E60C01428A0C}"/>
                  </a:ext>
                </a:extLst>
              </p:cNvPr>
              <p:cNvSpPr txBox="1">
                <a:spLocks/>
              </p:cNvSpPr>
              <p:nvPr/>
            </p:nvSpPr>
            <p:spPr bwMode="auto">
              <a:xfrm>
                <a:off x="482082" y="1357312"/>
                <a:ext cx="8382000"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None/>
                </a:pPr>
                <a:r>
                  <a:rPr lang="en-US" sz="2400" kern="0" dirty="0"/>
                  <a:t> </a:t>
                </a:r>
                <a14:m>
                  <m:oMath xmlns:m="http://schemas.openxmlformats.org/officeDocument/2006/math">
                    <m:sSup>
                      <m:sSupPr>
                        <m:ctrlPr>
                          <a:rPr lang="en-US" sz="2400" i="1" kern="0">
                            <a:latin typeface="Cambria Math" panose="02040503050406030204" pitchFamily="18" charset="0"/>
                          </a:rPr>
                        </m:ctrlPr>
                      </m:sSupPr>
                      <m:e>
                        <m:r>
                          <a:rPr lang="en-US" sz="2400" b="0" i="1" kern="0" smtClean="0">
                            <a:latin typeface="Cambria Math" panose="02040503050406030204" pitchFamily="18" charset="0"/>
                          </a:rPr>
                          <m:t>                    </m:t>
                        </m:r>
                        <m:r>
                          <a:rPr lang="en-US" sz="2400" i="1" kern="0">
                            <a:latin typeface="Cambria Math" panose="02040503050406030204" pitchFamily="18" charset="0"/>
                          </a:rPr>
                          <m:t>𝑎</m:t>
                        </m:r>
                      </m:e>
                      <m:sup>
                        <m:r>
                          <a:rPr lang="en-US" sz="2400" i="1" kern="0">
                            <a:latin typeface="Cambria Math" panose="02040503050406030204" pitchFamily="18" charset="0"/>
                          </a:rPr>
                          <m:t>(</m:t>
                        </m:r>
                        <m:r>
                          <a:rPr lang="en-US" sz="2400" b="0" i="1" kern="0" smtClean="0">
                            <a:latin typeface="Cambria Math" panose="02040503050406030204" pitchFamily="18" charset="0"/>
                          </a:rPr>
                          <m:t>8</m:t>
                        </m:r>
                        <m:r>
                          <a:rPr lang="en-US" sz="2400" i="1" kern="0">
                            <a:latin typeface="Cambria Math" panose="02040503050406030204" pitchFamily="18" charset="0"/>
                          </a:rPr>
                          <m:t>)</m:t>
                        </m:r>
                      </m:sup>
                    </m:sSup>
                    <m:r>
                      <a:rPr lang="en-US" sz="2400" b="0" i="1" kern="0" smtClean="0">
                        <a:latin typeface="Cambria Math" panose="02040503050406030204" pitchFamily="18" charset="0"/>
                      </a:rPr>
                      <m:t>=</m:t>
                    </m:r>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0.4958  0.2388  0.1140  0.1514</m:t>
                        </m:r>
                      </m:e>
                    </m:d>
                  </m:oMath>
                </a14:m>
                <a:endParaRPr lang="en-US" sz="2400" b="0" kern="0" dirty="0"/>
              </a:p>
              <a:p>
                <a:pPr marL="0" indent="0">
                  <a:buNone/>
                </a:pPr>
                <a:endParaRPr lang="en-US" sz="2400" kern="0" dirty="0"/>
              </a:p>
              <a:p>
                <a:pPr marL="0" indent="0" algn="ctr">
                  <a:buNone/>
                </a:pPr>
                <a:r>
                  <a:rPr lang="en-US" sz="2400" kern="0" dirty="0">
                    <a:solidFill>
                      <a:srgbClr val="FF0000"/>
                    </a:solidFill>
                  </a:rPr>
                  <a:t>Any idea what this means?  </a:t>
                </a:r>
              </a:p>
              <a:p>
                <a:pPr marL="0" indent="0" algn="ctr">
                  <a:buNone/>
                </a:pPr>
                <a:endParaRPr lang="en-US" sz="2400" kern="0" dirty="0">
                  <a:solidFill>
                    <a:srgbClr val="FF0000"/>
                  </a:solidFill>
                </a:endParaRPr>
              </a:p>
              <a:p>
                <a:pPr marL="0" indent="0" algn="ctr">
                  <a:buNone/>
                </a:pPr>
                <a:r>
                  <a:rPr lang="en-US" sz="2400" kern="0" dirty="0">
                    <a:solidFill>
                      <a:srgbClr val="7030A0"/>
                    </a:solidFill>
                  </a:rPr>
                  <a:t>49.58% of employees are in grade 1 in year 8</a:t>
                </a:r>
              </a:p>
              <a:p>
                <a:pPr marL="0" indent="0">
                  <a:buFont typeface="Wingdings" pitchFamily="2" charset="2"/>
                  <a:buNone/>
                </a:pPr>
                <a:r>
                  <a:rPr lang="en-US" sz="2400" kern="0" dirty="0"/>
                  <a:t> </a:t>
                </a:r>
              </a:p>
              <a:p>
                <a:pPr marL="0" indent="0" algn="ctr">
                  <a:buFont typeface="Wingdings" pitchFamily="2" charset="2"/>
                  <a:buNone/>
                </a:pPr>
                <a:r>
                  <a:rPr lang="en-US" sz="2400" kern="0" dirty="0"/>
                  <a:t> </a:t>
                </a:r>
              </a:p>
              <a:p>
                <a:pPr marL="0" indent="0" algn="ctr">
                  <a:buFont typeface="Wingdings" pitchFamily="2" charset="2"/>
                  <a:buNone/>
                </a:pPr>
                <a:r>
                  <a:rPr lang="en-US" sz="2400" b="1" kern="0" dirty="0">
                    <a:solidFill>
                      <a:srgbClr val="7030A0"/>
                    </a:solidFill>
                  </a:rPr>
                  <a:t>In steady state, the number of employees in each grade converge to </a:t>
                </a:r>
              </a:p>
              <a:p>
                <a:pPr marL="0" indent="0" algn="ctr">
                  <a:buFont typeface="Wingdings" pitchFamily="2" charset="2"/>
                  <a:buNone/>
                </a:pPr>
                <a:r>
                  <a:rPr lang="en-US" sz="2400" b="1" kern="0" dirty="0">
                    <a:solidFill>
                      <a:srgbClr val="7030A0"/>
                    </a:solidFill>
                  </a:rPr>
                  <a:t>[50, 25  12.5  12.5]</a:t>
                </a:r>
              </a:p>
              <a:p>
                <a:pPr marL="0" indent="0">
                  <a:buFont typeface="Wingdings" pitchFamily="2" charset="2"/>
                  <a:buNone/>
                </a:pPr>
                <a:endParaRPr lang="en-US" sz="2400" b="1" kern="0" dirty="0">
                  <a:solidFill>
                    <a:srgbClr val="7030A0"/>
                  </a:solidFill>
                </a:endParaRPr>
              </a:p>
              <a:p>
                <a:pPr marL="0" indent="0">
                  <a:buFont typeface="Wingdings" pitchFamily="2" charset="2"/>
                  <a:buNone/>
                </a:pPr>
                <a:endParaRPr lang="en-US" sz="2400" b="1" kern="0" dirty="0">
                  <a:solidFill>
                    <a:srgbClr val="7030A0"/>
                  </a:solidFill>
                </a:endParaRPr>
              </a:p>
            </p:txBody>
          </p:sp>
        </mc:Choice>
        <mc:Fallback xmlns="">
          <p:sp>
            <p:nvSpPr>
              <p:cNvPr id="6" name="Content Placeholder 2">
                <a:extLst>
                  <a:ext uri="{FF2B5EF4-FFF2-40B4-BE49-F238E27FC236}">
                    <a16:creationId xmlns:a16="http://schemas.microsoft.com/office/drawing/2014/main" id="{7CA06C6C-2BD8-4DDB-8F2B-E60C01428A0C}"/>
                  </a:ext>
                </a:extLst>
              </p:cNvPr>
              <p:cNvSpPr txBox="1">
                <a:spLocks noRot="1" noChangeAspect="1" noMove="1" noResize="1" noEditPoints="1" noAdjustHandles="1" noChangeArrowheads="1" noChangeShapeType="1" noTextEdit="1"/>
              </p:cNvSpPr>
              <p:nvPr/>
            </p:nvSpPr>
            <p:spPr bwMode="auto">
              <a:xfrm>
                <a:off x="482082" y="1357312"/>
                <a:ext cx="8382000" cy="2473325"/>
              </a:xfrm>
              <a:prstGeom prst="rect">
                <a:avLst/>
              </a:prstGeom>
              <a:blipFill>
                <a:blip r:embed="rId2"/>
                <a:stretch>
                  <a:fillRect l="-73" r="-1091" b="-8197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94730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Marginal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={0,1,2,…}</m:t>
                    </m:r>
                  </m:oMath>
                </a14:m>
                <a:r>
                  <a:rPr lang="en-US" sz="2400" dirty="0"/>
                  <a:t> with transition probability matrix </a:t>
                </a:r>
                <a14:m>
                  <m:oMath xmlns:m="http://schemas.openxmlformats.org/officeDocument/2006/math">
                    <m:r>
                      <a:rPr lang="en-US" sz="2400" b="0" i="1" smtClean="0">
                        <a:latin typeface="Cambria Math" panose="02040503050406030204" pitchFamily="18" charset="0"/>
                      </a:rPr>
                      <m:t>𝑃</m:t>
                    </m:r>
                  </m:oMath>
                </a14:m>
                <a:r>
                  <a:rPr lang="en-US" sz="2400" dirty="0"/>
                  <a:t> and initial distribution </a:t>
                </a:r>
                <a14:m>
                  <m:oMath xmlns:m="http://schemas.openxmlformats.org/officeDocument/2006/math">
                    <m:r>
                      <a:rPr lang="en-US" sz="2400" b="0" i="1" smtClean="0">
                        <a:latin typeface="Cambria Math" panose="02040503050406030204" pitchFamily="18" charset="0"/>
                      </a:rPr>
                      <m:t>𝑎</m:t>
                    </m:r>
                  </m:oMath>
                </a14:m>
                <a:endParaRPr lang="en-US" sz="2400" dirty="0"/>
              </a:p>
              <a:p>
                <a:pPr marL="0" indent="0">
                  <a:buNone/>
                </a:pPr>
                <a:endParaRPr lang="en-US" sz="2400" dirty="0"/>
              </a:p>
              <a:p>
                <a:pPr marL="0" indent="0">
                  <a:buNone/>
                </a:pPr>
                <a:r>
                  <a:rPr lang="en-US" sz="2400" dirty="0"/>
                  <a:t>Let </a:t>
                </a:r>
                <a:r>
                  <a:rPr lang="en-US" sz="2400" dirty="0" err="1"/>
                  <a:t>pmf</a:t>
                </a:r>
                <a:r>
                  <a:rPr lang="en-US" sz="2400" dirty="0"/>
                  <a:t>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oMath>
                </a14:m>
                <a:r>
                  <a:rPr lang="en-US" sz="2400" dirty="0"/>
                  <a:t> be denoted by:</a:t>
                </a:r>
              </a:p>
              <a:p>
                <a:pPr marL="0" indent="0">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m:oMathPara>
                </a14:m>
                <a:endParaRPr lang="en-US" sz="2400" dirty="0"/>
              </a:p>
              <a:p>
                <a:pPr marL="0" indent="0">
                  <a:buNone/>
                </a:pPr>
                <a:r>
                  <a:rPr lang="en-US" sz="2400" dirty="0"/>
                  <a:t>Then, </a:t>
                </a: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m:oMathPara>
                </a14:m>
                <a:endParaRPr lang="en-US" sz="2400" dirty="0"/>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r="-10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072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N-step Transition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2168525"/>
              </a:xfrm>
            </p:spPr>
            <p:txBody>
              <a:bodyPr/>
              <a:lstStyle/>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m:oMathPara>
                </a14:m>
                <a:endParaRPr lang="en-US" sz="2400" dirty="0"/>
              </a:p>
              <a:p>
                <a:pPr marL="0" indent="0">
                  <a:buNone/>
                </a:pPr>
                <a:r>
                  <a:rPr lang="en-US" sz="2400" dirty="0"/>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e>
                        </m:d>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e>
                    </m:nary>
                  </m:oMath>
                </a14:m>
                <a:endParaRPr lang="en-US" sz="2400" dirty="0"/>
              </a:p>
              <a:p>
                <a:pPr marL="0" indent="0">
                  <a:buNone/>
                </a:pPr>
                <a:r>
                  <a:rPr lang="en-US" sz="2400" dirty="0"/>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e>
                    </m:nary>
                    <m:r>
                      <a:rPr lang="en-US" sz="2400" i="1">
                        <a:latin typeface="Cambria Math" panose="02040503050406030204" pitchFamily="18" charset="0"/>
                      </a:rPr>
                      <m:t> </m:t>
                    </m:r>
                  </m:oMath>
                </a14:m>
                <a:r>
                  <a:rPr lang="en-US" sz="2400" dirty="0"/>
                  <a:t>		 </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2168525"/>
              </a:xfrm>
              <a:blipFill>
                <a:blip r:embed="rId2"/>
                <a:stretch>
                  <a:fillRect b="-7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5EB0BBC-4EDB-432C-996D-0F4CBA7D3AB3}"/>
                  </a:ext>
                </a:extLst>
              </p:cNvPr>
              <p:cNvSpPr txBox="1">
                <a:spLocks/>
              </p:cNvSpPr>
              <p:nvPr/>
            </p:nvSpPr>
            <p:spPr bwMode="auto">
              <a:xfrm>
                <a:off x="342900" y="3776938"/>
                <a:ext cx="8458200" cy="216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r>
                  <a:rPr lang="en-US" sz="2400" kern="0" dirty="0"/>
                  <a:t>Here,</a:t>
                </a:r>
              </a:p>
              <a:p>
                <a:pPr marL="0" indent="0">
                  <a:buFont typeface="Wingdings" pitchFamily="2" charset="2"/>
                  <a:buNone/>
                </a:pPr>
                <a:r>
                  <a:rPr lang="en-US" sz="2400" kern="0" dirty="0"/>
                  <a:t>              </a:t>
                </a:r>
                <a14:m>
                  <m:oMath xmlns:m="http://schemas.openxmlformats.org/officeDocument/2006/math">
                    <m:sSubSup>
                      <m:sSubSupPr>
                        <m:ctrlPr>
                          <a:rPr lang="en-US" sz="2400" b="0" i="1" kern="0" smtClean="0">
                            <a:latin typeface="Cambria Math" panose="02040503050406030204" pitchFamily="18" charset="0"/>
                          </a:rPr>
                        </m:ctrlPr>
                      </m:sSubSupPr>
                      <m:e>
                        <m:r>
                          <a:rPr lang="en-US" sz="2400" b="0" i="1" kern="0" smtClean="0">
                            <a:latin typeface="Cambria Math" panose="02040503050406030204" pitchFamily="18" charset="0"/>
                          </a:rPr>
                          <m:t>𝑝</m:t>
                        </m:r>
                      </m:e>
                      <m:sub>
                        <m:r>
                          <a:rPr lang="en-US" sz="2400" b="0" i="1" kern="0" smtClean="0">
                            <a:latin typeface="Cambria Math" panose="02040503050406030204" pitchFamily="18" charset="0"/>
                          </a:rPr>
                          <m:t>𝑖</m:t>
                        </m:r>
                        <m:r>
                          <a:rPr lang="en-US" sz="2400" b="0" i="1" kern="0" smtClean="0">
                            <a:latin typeface="Cambria Math" panose="02040503050406030204" pitchFamily="18" charset="0"/>
                          </a:rPr>
                          <m:t>,</m:t>
                        </m:r>
                        <m:r>
                          <a:rPr lang="en-US" sz="2400" b="0" i="1" kern="0" smtClean="0">
                            <a:latin typeface="Cambria Math" panose="02040503050406030204" pitchFamily="18" charset="0"/>
                          </a:rPr>
                          <m:t>𝑗</m:t>
                        </m:r>
                      </m:sub>
                      <m:sup>
                        <m:r>
                          <a:rPr lang="en-US" sz="2400" b="0" i="1" kern="0" smtClean="0">
                            <a:latin typeface="Cambria Math" panose="02040503050406030204" pitchFamily="18" charset="0"/>
                          </a:rPr>
                          <m:t>(</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up>
                    </m:sSubSup>
                    <m:r>
                      <a:rPr lang="en-US" sz="2400" b="0" i="1" kern="0" smtClean="0">
                        <a:latin typeface="Cambria Math" panose="02040503050406030204" pitchFamily="18" charset="0"/>
                      </a:rPr>
                      <m:t>=</m:t>
                    </m:r>
                    <m:r>
                      <a:rPr lang="en-US" sz="2400" b="0" i="1" kern="0" smtClean="0">
                        <a:latin typeface="Cambria Math" panose="02040503050406030204" pitchFamily="18" charset="0"/>
                      </a:rPr>
                      <m:t>𝑃</m:t>
                    </m:r>
                    <m:r>
                      <a:rPr lang="en-US" sz="2400" b="0" i="1" kern="0" smtClean="0">
                        <a:latin typeface="Cambria Math" panose="02040503050406030204" pitchFamily="18" charset="0"/>
                      </a:rPr>
                      <m:t>(</m:t>
                    </m:r>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𝑛</m:t>
                        </m:r>
                      </m:sub>
                    </m:sSub>
                    <m:r>
                      <a:rPr lang="en-US" sz="2400" b="0" i="1" kern="0" smtClean="0">
                        <a:latin typeface="Cambria Math" panose="02040503050406030204" pitchFamily="18" charset="0"/>
                      </a:rPr>
                      <m:t>=</m:t>
                    </m:r>
                    <m:r>
                      <a:rPr lang="en-US" sz="2400" b="0" i="1" kern="0" smtClean="0">
                        <a:latin typeface="Cambria Math" panose="02040503050406030204" pitchFamily="18" charset="0"/>
                      </a:rPr>
                      <m:t>𝑗</m:t>
                    </m:r>
                    <m:r>
                      <a:rPr lang="en-US" sz="2400" b="0" i="1" kern="0" smtClean="0">
                        <a:latin typeface="Cambria Math" panose="02040503050406030204" pitchFamily="18" charset="0"/>
                      </a:rPr>
                      <m:t>|</m:t>
                    </m:r>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0</m:t>
                        </m:r>
                      </m:sub>
                    </m:sSub>
                    <m:r>
                      <a:rPr lang="en-US" sz="2400" b="0" i="1" kern="0" smtClean="0">
                        <a:latin typeface="Cambria Math" panose="02040503050406030204" pitchFamily="18" charset="0"/>
                      </a:rPr>
                      <m:t>=</m:t>
                    </m:r>
                    <m:r>
                      <a:rPr lang="en-US" sz="2400" b="0" i="1" kern="0" smtClean="0">
                        <a:latin typeface="Cambria Math" panose="02040503050406030204" pitchFamily="18" charset="0"/>
                      </a:rPr>
                      <m:t>𝑖</m:t>
                    </m:r>
                    <m:r>
                      <a:rPr lang="en-US" sz="2400" b="0" i="1" kern="0" smtClean="0">
                        <a:latin typeface="Cambria Math" panose="02040503050406030204" pitchFamily="18" charset="0"/>
                      </a:rPr>
                      <m:t>)</m:t>
                    </m:r>
                  </m:oMath>
                </a14:m>
                <a:r>
                  <a:rPr lang="en-US" sz="2400" kern="0" dirty="0"/>
                  <a:t> is the n-step transition probability</a:t>
                </a:r>
              </a:p>
              <a:p>
                <a:pPr marL="0" indent="0">
                  <a:buFont typeface="Wingdings" pitchFamily="2" charset="2"/>
                  <a:buNone/>
                </a:pPr>
                <a:endParaRPr lang="en-US" sz="2400" kern="0" dirty="0"/>
              </a:p>
              <a:p>
                <a:pPr marL="0" indent="0">
                  <a:buFont typeface="Wingdings" pitchFamily="2" charset="2"/>
                  <a:buNone/>
                </a:pPr>
                <a:r>
                  <a:rPr lang="en-US" sz="2400" kern="0" dirty="0" err="1"/>
                  <a:t>Pmf</a:t>
                </a:r>
                <a:r>
                  <a:rPr lang="en-US" sz="2400" kern="0" dirty="0"/>
                  <a:t> of </a:t>
                </a:r>
                <a14:m>
                  <m:oMath xmlns:m="http://schemas.openxmlformats.org/officeDocument/2006/math">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𝑛</m:t>
                        </m:r>
                      </m:sub>
                    </m:sSub>
                  </m:oMath>
                </a14:m>
                <a:r>
                  <a:rPr lang="en-US" sz="2400" kern="0" dirty="0"/>
                  <a:t>: </a:t>
                </a:r>
                <a14:m>
                  <m:oMath xmlns:m="http://schemas.openxmlformats.org/officeDocument/2006/math">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𝑎</m:t>
                        </m:r>
                      </m:e>
                      <m:sup>
                        <m:r>
                          <a:rPr lang="en-US" sz="2400" b="0" i="1" kern="0" smtClean="0">
                            <a:latin typeface="Cambria Math" panose="02040503050406030204" pitchFamily="18" charset="0"/>
                          </a:rPr>
                          <m:t>(</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up>
                    </m:sSup>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𝑃</m:t>
                        </m:r>
                      </m:e>
                      <m:sup>
                        <m:r>
                          <a:rPr lang="en-US" sz="2400" b="0" i="1" kern="0" smtClean="0">
                            <a:latin typeface="Cambria Math" panose="02040503050406030204" pitchFamily="18" charset="0"/>
                          </a:rPr>
                          <m:t>𝑛</m:t>
                        </m:r>
                      </m:sup>
                    </m:sSup>
                  </m:oMath>
                </a14:m>
                <a:endParaRPr lang="en-US" sz="2400" kern="0" dirty="0"/>
              </a:p>
            </p:txBody>
          </p:sp>
        </mc:Choice>
        <mc:Fallback xmlns="">
          <p:sp>
            <p:nvSpPr>
              <p:cNvPr id="6" name="Content Placeholder 2">
                <a:extLst>
                  <a:ext uri="{FF2B5EF4-FFF2-40B4-BE49-F238E27FC236}">
                    <a16:creationId xmlns:a16="http://schemas.microsoft.com/office/drawing/2014/main" id="{E5EB0BBC-4EDB-432C-996D-0F4CBA7D3AB3}"/>
                  </a:ext>
                </a:extLst>
              </p:cNvPr>
              <p:cNvSpPr txBox="1">
                <a:spLocks noRot="1" noChangeAspect="1" noMove="1" noResize="1" noEditPoints="1" noAdjustHandles="1" noChangeArrowheads="1" noChangeShapeType="1" noTextEdit="1"/>
              </p:cNvSpPr>
              <p:nvPr/>
            </p:nvSpPr>
            <p:spPr bwMode="auto">
              <a:xfrm>
                <a:off x="342900" y="3776938"/>
                <a:ext cx="8458200" cy="2168525"/>
              </a:xfrm>
              <a:prstGeom prst="rect">
                <a:avLst/>
              </a:prstGeom>
              <a:blipFill>
                <a:blip r:embed="rId3"/>
                <a:stretch>
                  <a:fillRect l="-1081" t="-1972" b="-1408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67638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Chapman-Kolmogorov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458200" cy="4343400"/>
              </a:xfrm>
            </p:spPr>
            <p:txBody>
              <a:bodyPr/>
              <a:lstStyle/>
              <a:p>
                <a:pPr marL="0" indent="0">
                  <a:buNone/>
                </a:pPr>
                <a:r>
                  <a:rPr lang="en-US" sz="2400" b="1" dirty="0"/>
                  <a:t>Theorem 2.3 (Kulkarni 3</a:t>
                </a:r>
                <a:r>
                  <a:rPr lang="en-US" sz="2400" b="1" baseline="30000" dirty="0"/>
                  <a:t>rd</a:t>
                </a:r>
                <a:r>
                  <a:rPr lang="en-US" sz="2400" b="1" dirty="0"/>
                  <a:t> ed)</a:t>
                </a:r>
              </a:p>
              <a:p>
                <a:pPr marL="0" indent="0">
                  <a:buNone/>
                </a:pPr>
                <a:r>
                  <a:rPr lang="en-US" sz="2400" dirty="0"/>
                  <a:t>The n-step transition probabilities satisfy the following equations:</a:t>
                </a:r>
              </a:p>
              <a:p>
                <a:pPr marL="0" indent="0">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𝑟</m:t>
                              </m:r>
                            </m:sub>
                            <m:sup>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a:p>
                <a:pPr marL="0" indent="0">
                  <a:buNone/>
                </a:pPr>
                <a:r>
                  <a:rPr lang="en-US" sz="2400" dirty="0"/>
                  <a:t> and </a:t>
                </a:r>
                <a14:m>
                  <m:oMath xmlns:m="http://schemas.openxmlformats.org/officeDocument/2006/math">
                    <m:r>
                      <a:rPr lang="en-US" sz="2400" b="0" i="1" smtClean="0">
                        <a:latin typeface="Cambria Math" panose="02040503050406030204" pitchFamily="18" charset="0"/>
                      </a:rPr>
                      <m:t>𝑘</m:t>
                    </m:r>
                  </m:oMath>
                </a14:m>
                <a:r>
                  <a:rPr lang="en-US" sz="2400" dirty="0"/>
                  <a:t> is a fixed integer such that </a:t>
                </a:r>
                <a14:m>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endParaRPr lang="en-US" sz="2400" dirty="0"/>
              </a:p>
              <a:p>
                <a:pPr marL="0" indent="0">
                  <a:buNone/>
                </a:pPr>
                <a:endParaRPr lang="en-US" sz="2400" dirty="0"/>
              </a:p>
              <a:p>
                <a:pPr marL="0" indent="0">
                  <a:buNone/>
                </a:pPr>
                <a:r>
                  <a:rPr lang="en-US" sz="2400" dirty="0">
                    <a:solidFill>
                      <a:srgbClr val="7030A0"/>
                    </a:solidFill>
                  </a:rPr>
                  <a:t>Also known as C-K equations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458200" cy="4343400"/>
              </a:xfrm>
              <a:blipFill>
                <a:blip r:embed="rId2"/>
                <a:stretch>
                  <a:fillRect l="-1081" t="-9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0662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C-K Equations : Proof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458200" cy="4343400"/>
              </a:xfrm>
            </p:spPr>
            <p:txBody>
              <a:bodyPr/>
              <a:lstStyle/>
              <a:p>
                <a:pPr marL="0" indent="0">
                  <a:buNone/>
                </a:pPr>
                <a:r>
                  <a:rPr lang="en-US" sz="2400" dirty="0"/>
                  <a:t>For an integer </a:t>
                </a:r>
                <a14:m>
                  <m:oMath xmlns:m="http://schemas.openxmlformats.org/officeDocument/2006/math">
                    <m:r>
                      <a:rPr lang="en-US" sz="2400" b="0" i="1" smtClean="0">
                        <a:latin typeface="Cambria Math" panose="02040503050406030204" pitchFamily="18" charset="0"/>
                      </a:rPr>
                      <m:t>𝑘</m:t>
                    </m:r>
                  </m:oMath>
                </a14:m>
                <a:r>
                  <a:rPr lang="en-US" sz="2400" dirty="0"/>
                  <a:t> such that </a:t>
                </a:r>
                <a14:m>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endParaRPr lang="en-US" sz="2400" b="0" i="1" dirty="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oMath>
                  </m:oMathPara>
                </a14:m>
                <a:endParaRPr lang="en-US" sz="2400" dirty="0"/>
              </a:p>
              <a:p>
                <a:pPr marL="0" indent="0">
                  <a:buNone/>
                </a:pPr>
                <a:r>
                  <a:rPr lang="en-US" sz="2400" dirty="0"/>
                  <a:t>       </a:t>
                </a:r>
                <a14:m>
                  <m:oMath xmlns:m="http://schemas.openxmlformats.org/officeDocument/2006/math">
                    <m:r>
                      <a:rPr lang="en-US" sz="2400" i="1">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e>
                    </m:nary>
                  </m:oMath>
                </a14:m>
                <a:endParaRPr lang="en-US" sz="2400" dirty="0"/>
              </a:p>
              <a:p>
                <a:pPr marL="0" indent="0">
                  <a:buNone/>
                </a:pPr>
                <a:r>
                  <a:rPr lang="en-US" sz="2400" dirty="0"/>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𝑟</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e>
                        </m:d>
                      </m:e>
                    </m:nary>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oMath>
                </a14:m>
                <a:endParaRPr lang="en-US" sz="2400" i="1" dirty="0">
                  <a:latin typeface="Cambria Math" panose="02040503050406030204" pitchFamily="18" charset="0"/>
                </a:endParaRPr>
              </a:p>
              <a:p>
                <a:pPr marL="0" indent="0">
                  <a:buNone/>
                </a:pPr>
                <a:r>
                  <a:rPr lang="en-US" sz="2400" dirty="0"/>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𝑗</m:t>
                            </m:r>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𝑟</m:t>
                            </m:r>
                          </m:e>
                        </m:d>
                      </m:e>
                    </m:nary>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US" sz="2400" dirty="0"/>
                  <a:t>   </a:t>
                </a:r>
                <a:r>
                  <a:rPr lang="en-US" sz="1800" dirty="0">
                    <a:solidFill>
                      <a:srgbClr val="7030A0"/>
                    </a:solidFill>
                  </a:rPr>
                  <a:t>(Markov Property)</a:t>
                </a:r>
              </a:p>
              <a:p>
                <a:pPr marL="0" indent="0">
                  <a:buNone/>
                </a:pPr>
                <a:r>
                  <a:rPr lang="en-US" sz="1800" dirty="0"/>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𝑗</m:t>
                            </m:r>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𝑟</m:t>
                            </m:r>
                          </m:e>
                        </m:d>
                      </m:e>
                    </m:nary>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US" sz="2400" i="1" dirty="0">
                    <a:latin typeface="Cambria Math" panose="02040503050406030204" pitchFamily="18" charset="0"/>
                  </a:rPr>
                  <a:t>  </a:t>
                </a:r>
                <a:endParaRPr lang="en-US" sz="1800" dirty="0">
                  <a:solidFill>
                    <a:srgbClr val="7030A0"/>
                  </a:solidFill>
                </a:endParaRPr>
              </a:p>
              <a:p>
                <a:pPr marL="0" indent="0">
                  <a:buNone/>
                </a:pPr>
                <a:r>
                  <a:rPr lang="en-US" sz="2400" dirty="0"/>
                  <a:t>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𝑆</m:t>
                        </m:r>
                      </m:sub>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𝑟</m:t>
                            </m:r>
                          </m:sub>
                          <m:sup>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bSup>
                      </m:e>
                    </m:nary>
                  </m:oMath>
                </a14:m>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458200" cy="4343400"/>
              </a:xfrm>
              <a:blipFill>
                <a:blip r:embed="rId2"/>
                <a:stretch>
                  <a:fillRect l="-1081" t="-983" r="-2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414093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 </a:t>
            </a:r>
            <a:r>
              <a:rPr lang="en-US" dirty="0" err="1"/>
              <a:t>Revsit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1139825"/>
              </a:xfrm>
            </p:spPr>
            <p:txBody>
              <a:bodyPr/>
              <a:lstStyle/>
              <a:p>
                <a:pPr marL="0" indent="0">
                  <a:buNone/>
                </a:pPr>
                <a:r>
                  <a:rPr lang="en-US" sz="2400" dirty="0"/>
                  <a:t>Let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e>
                    </m:d>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={1,2,3,4}</m:t>
                    </m:r>
                  </m:oMath>
                </a14:m>
                <a:r>
                  <a:rPr lang="en-US" sz="2400" dirty="0"/>
                  <a:t> with transition probability:</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1139825"/>
              </a:xfrm>
              <a:blipFill>
                <a:blip r:embed="rId2"/>
                <a:stretch>
                  <a:fillRect l="-1091" t="-37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996A7460-9240-4D5A-B8B4-83DFAB4E8A8C}"/>
              </a:ext>
            </a:extLst>
          </p:cNvPr>
          <p:cNvSpPr/>
          <p:nvPr/>
        </p:nvSpPr>
        <p:spPr bwMode="auto">
          <a:xfrm>
            <a:off x="3124200" y="24384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A639A37E-AD80-4E75-B7E8-97760DEE02B1}"/>
              </a:ext>
            </a:extLst>
          </p:cNvPr>
          <p:cNvSpPr txBox="1"/>
          <p:nvPr/>
        </p:nvSpPr>
        <p:spPr>
          <a:xfrm>
            <a:off x="3276600" y="2428100"/>
            <a:ext cx="2362200" cy="2031325"/>
          </a:xfrm>
          <a:prstGeom prst="rect">
            <a:avLst/>
          </a:prstGeom>
          <a:noFill/>
        </p:spPr>
        <p:txBody>
          <a:bodyPr wrap="square" rtlCol="0">
            <a:spAutoFit/>
          </a:bodyPr>
          <a:lstStyle/>
          <a:p>
            <a:r>
              <a:rPr lang="en-US" dirty="0"/>
              <a:t>0.1    0.2     0.3    0.4</a:t>
            </a:r>
          </a:p>
          <a:p>
            <a:endParaRPr lang="en-US" dirty="0"/>
          </a:p>
          <a:p>
            <a:r>
              <a:rPr lang="en-US" dirty="0"/>
              <a:t>0.2    0.2     0.3    0.3</a:t>
            </a:r>
          </a:p>
          <a:p>
            <a:endParaRPr lang="en-US" dirty="0"/>
          </a:p>
          <a:p>
            <a:r>
              <a:rPr lang="en-US" dirty="0"/>
              <a:t>0.5    0.0     0.5    0.0</a:t>
            </a:r>
          </a:p>
          <a:p>
            <a:endParaRPr lang="en-US" dirty="0"/>
          </a:p>
          <a:p>
            <a:r>
              <a:rPr lang="en-US" dirty="0"/>
              <a:t>0.6    0.2     0.1    0.1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CF600-515F-4136-B32B-38F23B8B0555}"/>
                  </a:ext>
                </a:extLst>
              </p:cNvPr>
              <p:cNvSpPr txBox="1"/>
              <p:nvPr/>
            </p:nvSpPr>
            <p:spPr>
              <a:xfrm>
                <a:off x="2438400" y="31520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FACF600-515F-4136-B32B-38F23B8B0555}"/>
                  </a:ext>
                </a:extLst>
              </p:cNvPr>
              <p:cNvSpPr txBox="1">
                <a:spLocks noRot="1" noChangeAspect="1" noMove="1" noResize="1" noEditPoints="1" noAdjustHandles="1" noChangeArrowheads="1" noChangeShapeType="1" noTextEdit="1"/>
              </p:cNvSpPr>
              <p:nvPr/>
            </p:nvSpPr>
            <p:spPr>
              <a:xfrm>
                <a:off x="2438400" y="3152001"/>
                <a:ext cx="449675" cy="276999"/>
              </a:xfrm>
              <a:prstGeom prst="rect">
                <a:avLst/>
              </a:prstGeom>
              <a:blipFill>
                <a:blip r:embed="rId3"/>
                <a:stretch>
                  <a:fillRect l="-9459" r="-2703"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E5EA86C8-CF94-4D7C-96E0-F9313DB94645}"/>
                  </a:ext>
                </a:extLst>
              </p:cNvPr>
              <p:cNvSpPr txBox="1">
                <a:spLocks/>
              </p:cNvSpPr>
              <p:nvPr/>
            </p:nvSpPr>
            <p:spPr bwMode="auto">
              <a:xfrm>
                <a:off x="457200" y="4643300"/>
                <a:ext cx="83820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None/>
                </a:pPr>
                <a:r>
                  <a:rPr lang="en-US" sz="2400" kern="0" dirty="0"/>
                  <a:t>And initial condition a</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[0.25</m:t>
                    </m:r>
                    <m:r>
                      <a:rPr lang="en-US" sz="2400" i="1">
                        <a:latin typeface="Cambria Math" panose="02040503050406030204" pitchFamily="18" charset="0"/>
                      </a:rPr>
                      <m:t>,</m:t>
                    </m:r>
                    <m:r>
                      <a:rPr lang="en-US" sz="2400" b="0" i="1" smtClean="0">
                        <a:latin typeface="Cambria Math" panose="02040503050406030204" pitchFamily="18" charset="0"/>
                      </a:rPr>
                      <m:t>  0.25</m:t>
                    </m:r>
                    <m:r>
                      <a:rPr lang="en-US" sz="2400" i="1">
                        <a:latin typeface="Cambria Math" panose="02040503050406030204" pitchFamily="18" charset="0"/>
                      </a:rPr>
                      <m:t>,</m:t>
                    </m:r>
                    <m:r>
                      <a:rPr lang="en-US" sz="2400" b="0" i="1" smtClean="0">
                        <a:latin typeface="Cambria Math" panose="02040503050406030204" pitchFamily="18" charset="0"/>
                      </a:rPr>
                      <m:t>  0.25</m:t>
                    </m:r>
                    <m:r>
                      <a:rPr lang="en-US" sz="2400" i="1">
                        <a:latin typeface="Cambria Math" panose="02040503050406030204" pitchFamily="18" charset="0"/>
                      </a:rPr>
                      <m:t>,</m:t>
                    </m:r>
                    <m:r>
                      <a:rPr lang="en-US" sz="2400" b="0" i="1" smtClean="0">
                        <a:latin typeface="Cambria Math" panose="02040503050406030204" pitchFamily="18" charset="0"/>
                      </a:rPr>
                      <m:t>  0.25]</m:t>
                    </m:r>
                  </m:oMath>
                </a14:m>
                <a:r>
                  <a:rPr lang="en-US" sz="2400" kern="0" dirty="0"/>
                  <a:t> </a:t>
                </a:r>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9" name="Content Placeholder 2">
                <a:extLst>
                  <a:ext uri="{FF2B5EF4-FFF2-40B4-BE49-F238E27FC236}">
                    <a16:creationId xmlns:a16="http://schemas.microsoft.com/office/drawing/2014/main" id="{E5EA86C8-CF94-4D7C-96E0-F9313DB94645}"/>
                  </a:ext>
                </a:extLst>
              </p:cNvPr>
              <p:cNvSpPr txBox="1">
                <a:spLocks noRot="1" noChangeAspect="1" noMove="1" noResize="1" noEditPoints="1" noAdjustHandles="1" noChangeArrowheads="1" noChangeShapeType="1" noTextEdit="1"/>
              </p:cNvSpPr>
              <p:nvPr/>
            </p:nvSpPr>
            <p:spPr bwMode="auto">
              <a:xfrm>
                <a:off x="457200" y="4643300"/>
                <a:ext cx="8382000" cy="1139825"/>
              </a:xfrm>
              <a:prstGeom prst="rect">
                <a:avLst/>
              </a:prstGeom>
              <a:blipFill>
                <a:blip r:embed="rId4"/>
                <a:stretch>
                  <a:fillRect l="-1091" t="-374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2373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 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644525"/>
              </a:xfrm>
            </p:spPr>
            <p:txBody>
              <a:bodyPr/>
              <a:lstStyle/>
              <a:p>
                <a:pPr marL="0" indent="0">
                  <a:buNone/>
                </a:pPr>
                <a:r>
                  <a:rPr lang="en-US" sz="2400" dirty="0"/>
                  <a:t>Compute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oMath>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644525"/>
              </a:xfrm>
              <a:blipFill>
                <a:blip r:embed="rId2"/>
                <a:stretch>
                  <a:fillRect l="-1091" t="-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7</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CA06C6C-2BD8-4DDB-8F2B-E60C01428A0C}"/>
                  </a:ext>
                </a:extLst>
              </p:cNvPr>
              <p:cNvSpPr txBox="1">
                <a:spLocks/>
              </p:cNvSpPr>
              <p:nvPr/>
            </p:nvSpPr>
            <p:spPr bwMode="auto">
              <a:xfrm>
                <a:off x="609600" y="2667000"/>
                <a:ext cx="8382000" cy="2778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14:m>
                  <m:oMathPara xmlns:m="http://schemas.openxmlformats.org/officeDocument/2006/math">
                    <m:oMathParaPr>
                      <m:jc m:val="left"/>
                    </m:oMathParaPr>
                    <m:oMath xmlns:m="http://schemas.openxmlformats.org/officeDocument/2006/math">
                      <m:r>
                        <a:rPr lang="en-US" sz="2400" i="1" kern="0" smtClean="0">
                          <a:latin typeface="Cambria Math" panose="02040503050406030204" pitchFamily="18" charset="0"/>
                        </a:rPr>
                        <m:t> </m:t>
                      </m:r>
                      <m:r>
                        <a:rPr lang="en-US" sz="2400" b="0" i="1" kern="0" smtClean="0">
                          <a:latin typeface="Cambria Math" panose="02040503050406030204" pitchFamily="18" charset="0"/>
                        </a:rPr>
                        <m:t>      </m:t>
                      </m:r>
                      <m:r>
                        <a:rPr lang="en-US" sz="2400" i="1" kern="0" smtClean="0">
                          <a:latin typeface="Cambria Math" panose="02040503050406030204" pitchFamily="18" charset="0"/>
                        </a:rPr>
                        <m:t>𝑃</m:t>
                      </m:r>
                      <m:r>
                        <a:rPr lang="en-US" sz="2400" i="1" kern="0" smtClean="0">
                          <a:latin typeface="Cambria Math" panose="02040503050406030204" pitchFamily="18" charset="0"/>
                        </a:rPr>
                        <m:t>(</m:t>
                      </m:r>
                      <m:sSub>
                        <m:sSubPr>
                          <m:ctrlPr>
                            <a:rPr lang="en-US" sz="2400" i="1" kern="0" smtClean="0">
                              <a:latin typeface="Cambria Math" panose="02040503050406030204" pitchFamily="18" charset="0"/>
                            </a:rPr>
                          </m:ctrlPr>
                        </m:sSubPr>
                        <m:e>
                          <m:r>
                            <a:rPr lang="en-US" sz="2400" i="1" kern="0" smtClean="0">
                              <a:latin typeface="Cambria Math" panose="02040503050406030204" pitchFamily="18" charset="0"/>
                            </a:rPr>
                            <m:t>𝑋</m:t>
                          </m:r>
                        </m:e>
                        <m:sub>
                          <m:r>
                            <a:rPr lang="en-US" sz="2400" i="1" kern="0" smtClean="0">
                              <a:latin typeface="Cambria Math" panose="02040503050406030204" pitchFamily="18" charset="0"/>
                            </a:rPr>
                            <m:t>3</m:t>
                          </m:r>
                        </m:sub>
                      </m:sSub>
                      <m:r>
                        <a:rPr lang="en-US" sz="2400" i="1" kern="0" smtClean="0">
                          <a:latin typeface="Cambria Math" panose="02040503050406030204" pitchFamily="18" charset="0"/>
                        </a:rPr>
                        <m:t>=4, </m:t>
                      </m:r>
                      <m:sSub>
                        <m:sSubPr>
                          <m:ctrlPr>
                            <a:rPr lang="en-US" sz="2400" i="1" kern="0" smtClean="0">
                              <a:latin typeface="Cambria Math" panose="02040503050406030204" pitchFamily="18" charset="0"/>
                            </a:rPr>
                          </m:ctrlPr>
                        </m:sSubPr>
                        <m:e>
                          <m:r>
                            <a:rPr lang="en-US" sz="2400" i="1" kern="0" smtClean="0">
                              <a:latin typeface="Cambria Math" panose="02040503050406030204" pitchFamily="18" charset="0"/>
                            </a:rPr>
                            <m:t>𝑋</m:t>
                          </m:r>
                        </m:e>
                        <m:sub>
                          <m:r>
                            <a:rPr lang="en-US" sz="2400" i="1" kern="0" smtClean="0">
                              <a:latin typeface="Cambria Math" panose="02040503050406030204" pitchFamily="18" charset="0"/>
                            </a:rPr>
                            <m:t>1</m:t>
                          </m:r>
                        </m:sub>
                      </m:sSub>
                      <m:r>
                        <a:rPr lang="en-US" sz="2400" i="1" kern="0" smtClean="0">
                          <a:latin typeface="Cambria Math" panose="02040503050406030204" pitchFamily="18" charset="0"/>
                        </a:rPr>
                        <m:t>=3</m:t>
                      </m:r>
                      <m:r>
                        <a:rPr lang="en-US" sz="2400" b="0" i="1" kern="0" smtClean="0">
                          <a:latin typeface="Cambria Math" panose="02040503050406030204" pitchFamily="18" charset="0"/>
                        </a:rPr>
                        <m:t>)</m:t>
                      </m:r>
                    </m:oMath>
                  </m:oMathPara>
                </a14:m>
                <a:endParaRPr lang="en-US" sz="2400" kern="0" dirty="0"/>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2400" i="1" kern="0">
                          <a:latin typeface="Cambria Math" panose="02040503050406030204" pitchFamily="18" charset="0"/>
                        </a:rPr>
                        <m:t> =  </m:t>
                      </m:r>
                      <m:r>
                        <a:rPr lang="en-US" sz="2400" i="1" kern="0">
                          <a:latin typeface="Cambria Math" panose="02040503050406030204" pitchFamily="18" charset="0"/>
                        </a:rPr>
                        <m:t>𝑃</m:t>
                      </m:r>
                      <m:d>
                        <m:dPr>
                          <m:ctrlPr>
                            <a:rPr lang="en-US" sz="2400" i="1" kern="0">
                              <a:latin typeface="Cambria Math" panose="02040503050406030204" pitchFamily="18" charset="0"/>
                            </a:rPr>
                          </m:ctrlPr>
                        </m:dPr>
                        <m:e>
                          <m:sSub>
                            <m:sSubPr>
                              <m:ctrlPr>
                                <a:rPr lang="en-US" sz="2400" i="1" kern="0">
                                  <a:latin typeface="Cambria Math" panose="02040503050406030204" pitchFamily="18" charset="0"/>
                                </a:rPr>
                              </m:ctrlPr>
                            </m:sSubPr>
                            <m:e>
                              <m:r>
                                <a:rPr lang="en-US" sz="2400" i="1" kern="0">
                                  <a:latin typeface="Cambria Math" panose="02040503050406030204" pitchFamily="18" charset="0"/>
                                </a:rPr>
                                <m:t>𝑋</m:t>
                              </m:r>
                            </m:e>
                            <m:sub>
                              <m:r>
                                <a:rPr lang="en-US" sz="2400" i="1" kern="0">
                                  <a:latin typeface="Cambria Math" panose="02040503050406030204" pitchFamily="18" charset="0"/>
                                </a:rPr>
                                <m:t>3</m:t>
                              </m:r>
                            </m:sub>
                          </m:sSub>
                          <m:r>
                            <a:rPr lang="en-US" sz="2400" i="1" kern="0">
                              <a:latin typeface="Cambria Math" panose="02040503050406030204" pitchFamily="18" charset="0"/>
                            </a:rPr>
                            <m:t>=4</m:t>
                          </m:r>
                        </m:e>
                        <m:e>
                          <m:sSub>
                            <m:sSubPr>
                              <m:ctrlPr>
                                <a:rPr lang="en-US" sz="2400" i="1" kern="0">
                                  <a:latin typeface="Cambria Math" panose="02040503050406030204" pitchFamily="18" charset="0"/>
                                </a:rPr>
                              </m:ctrlPr>
                            </m:sSubPr>
                            <m:e>
                              <m:r>
                                <a:rPr lang="en-US" sz="2400" i="1" kern="0">
                                  <a:latin typeface="Cambria Math" panose="02040503050406030204" pitchFamily="18" charset="0"/>
                                </a:rPr>
                                <m:t>𝑋</m:t>
                              </m:r>
                            </m:e>
                            <m:sub>
                              <m:r>
                                <a:rPr lang="en-US" sz="2400" i="1" kern="0">
                                  <a:latin typeface="Cambria Math" panose="02040503050406030204" pitchFamily="18" charset="0"/>
                                </a:rPr>
                                <m:t>1</m:t>
                              </m:r>
                            </m:sub>
                          </m:sSub>
                          <m:r>
                            <a:rPr lang="en-US" sz="2400" i="1" kern="0">
                              <a:latin typeface="Cambria Math" panose="02040503050406030204" pitchFamily="18" charset="0"/>
                            </a:rPr>
                            <m:t>=3</m:t>
                          </m:r>
                        </m:e>
                      </m:d>
                      <m:r>
                        <a:rPr lang="en-US" sz="2400" b="0" i="1" kern="0" smtClean="0">
                          <a:latin typeface="Cambria Math" panose="02040503050406030204" pitchFamily="18" charset="0"/>
                        </a:rPr>
                        <m:t>𝑃</m:t>
                      </m:r>
                      <m:d>
                        <m:dPr>
                          <m:ctrlPr>
                            <a:rPr lang="en-US" sz="2400" b="0" i="1" kern="0" smtClean="0">
                              <a:latin typeface="Cambria Math" panose="02040503050406030204" pitchFamily="18" charset="0"/>
                            </a:rPr>
                          </m:ctrlPr>
                        </m:dPr>
                        <m:e>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1</m:t>
                              </m:r>
                            </m:sub>
                          </m:sSub>
                          <m:r>
                            <a:rPr lang="en-US" sz="2400" b="0" i="1" kern="0" smtClean="0">
                              <a:latin typeface="Cambria Math" panose="02040503050406030204" pitchFamily="18" charset="0"/>
                            </a:rPr>
                            <m:t>=3</m:t>
                          </m:r>
                        </m:e>
                      </m:d>
                    </m:oMath>
                  </m:oMathPara>
                </a14:m>
                <a:endParaRPr lang="en-US" sz="2400" b="0" kern="0" dirty="0"/>
              </a:p>
              <a:p>
                <a:pPr marL="0" indent="0">
                  <a:buNone/>
                </a:pPr>
                <a14:m>
                  <m:oMathPara xmlns:m="http://schemas.openxmlformats.org/officeDocument/2006/math">
                    <m:oMathParaPr>
                      <m:jc m:val="left"/>
                    </m:oMathParaPr>
                    <m:oMath xmlns:m="http://schemas.openxmlformats.org/officeDocument/2006/math">
                      <m:r>
                        <a:rPr lang="en-US" sz="2400" b="0" i="1" kern="0" smtClean="0">
                          <a:latin typeface="Cambria Math" panose="02040503050406030204" pitchFamily="18" charset="0"/>
                        </a:rPr>
                        <m:t> </m:t>
                      </m:r>
                      <m:r>
                        <a:rPr lang="en-US" sz="2400" i="1" kern="0">
                          <a:latin typeface="Cambria Math" panose="02040503050406030204" pitchFamily="18" charset="0"/>
                        </a:rPr>
                        <m:t>=  </m:t>
                      </m:r>
                      <m:r>
                        <a:rPr lang="en-US" sz="2400" i="1" kern="0">
                          <a:latin typeface="Cambria Math" panose="02040503050406030204" pitchFamily="18" charset="0"/>
                        </a:rPr>
                        <m:t>𝑃</m:t>
                      </m:r>
                      <m:d>
                        <m:dPr>
                          <m:ctrlPr>
                            <a:rPr lang="en-US" sz="2400" i="1" kern="0">
                              <a:latin typeface="Cambria Math" panose="02040503050406030204" pitchFamily="18" charset="0"/>
                            </a:rPr>
                          </m:ctrlPr>
                        </m:dPr>
                        <m:e>
                          <m:sSub>
                            <m:sSubPr>
                              <m:ctrlPr>
                                <a:rPr lang="en-US" sz="2400" i="1" kern="0">
                                  <a:latin typeface="Cambria Math" panose="02040503050406030204" pitchFamily="18" charset="0"/>
                                </a:rPr>
                              </m:ctrlPr>
                            </m:sSubPr>
                            <m:e>
                              <m:r>
                                <a:rPr lang="en-US" sz="2400" i="1" kern="0">
                                  <a:latin typeface="Cambria Math" panose="02040503050406030204" pitchFamily="18" charset="0"/>
                                </a:rPr>
                                <m:t>𝑋</m:t>
                              </m:r>
                            </m:e>
                            <m:sub>
                              <m:r>
                                <a:rPr lang="en-US" sz="2400" b="0" i="1" kern="0" smtClean="0">
                                  <a:latin typeface="Cambria Math" panose="02040503050406030204" pitchFamily="18" charset="0"/>
                                </a:rPr>
                                <m:t>2</m:t>
                              </m:r>
                            </m:sub>
                          </m:sSub>
                          <m:r>
                            <a:rPr lang="en-US" sz="2400" i="1" kern="0">
                              <a:latin typeface="Cambria Math" panose="02040503050406030204" pitchFamily="18" charset="0"/>
                            </a:rPr>
                            <m:t>=4</m:t>
                          </m:r>
                        </m:e>
                        <m:e>
                          <m:sSub>
                            <m:sSubPr>
                              <m:ctrlPr>
                                <a:rPr lang="en-US" sz="2400" i="1" kern="0">
                                  <a:latin typeface="Cambria Math" panose="02040503050406030204" pitchFamily="18" charset="0"/>
                                </a:rPr>
                              </m:ctrlPr>
                            </m:sSubPr>
                            <m:e>
                              <m:r>
                                <a:rPr lang="en-US" sz="2400" i="1" kern="0">
                                  <a:latin typeface="Cambria Math" panose="02040503050406030204" pitchFamily="18" charset="0"/>
                                </a:rPr>
                                <m:t>𝑋</m:t>
                              </m:r>
                            </m:e>
                            <m:sub>
                              <m:r>
                                <a:rPr lang="en-US" sz="2400" b="0" i="1" kern="0" smtClean="0">
                                  <a:latin typeface="Cambria Math" panose="02040503050406030204" pitchFamily="18" charset="0"/>
                                </a:rPr>
                                <m:t>0</m:t>
                              </m:r>
                            </m:sub>
                          </m:sSub>
                          <m:r>
                            <a:rPr lang="en-US" sz="2400" i="1" kern="0">
                              <a:latin typeface="Cambria Math" panose="02040503050406030204" pitchFamily="18" charset="0"/>
                            </a:rPr>
                            <m:t>=3</m:t>
                          </m:r>
                        </m:e>
                      </m:d>
                      <m:r>
                        <a:rPr lang="en-US" sz="2400" i="1" kern="0">
                          <a:latin typeface="Cambria Math" panose="02040503050406030204" pitchFamily="18" charset="0"/>
                        </a:rPr>
                        <m:t>𝑃</m:t>
                      </m:r>
                      <m:d>
                        <m:dPr>
                          <m:ctrlPr>
                            <a:rPr lang="en-US" sz="2400" i="1" kern="0">
                              <a:latin typeface="Cambria Math" panose="02040503050406030204" pitchFamily="18" charset="0"/>
                            </a:rPr>
                          </m:ctrlPr>
                        </m:dPr>
                        <m:e>
                          <m:sSub>
                            <m:sSubPr>
                              <m:ctrlPr>
                                <a:rPr lang="en-US" sz="2400" i="1" kern="0">
                                  <a:latin typeface="Cambria Math" panose="02040503050406030204" pitchFamily="18" charset="0"/>
                                </a:rPr>
                              </m:ctrlPr>
                            </m:sSubPr>
                            <m:e>
                              <m:r>
                                <a:rPr lang="en-US" sz="2400" i="1" kern="0">
                                  <a:latin typeface="Cambria Math" panose="02040503050406030204" pitchFamily="18" charset="0"/>
                                </a:rPr>
                                <m:t>𝑋</m:t>
                              </m:r>
                            </m:e>
                            <m:sub>
                              <m:r>
                                <a:rPr lang="en-US" sz="2400" i="1" kern="0">
                                  <a:latin typeface="Cambria Math" panose="02040503050406030204" pitchFamily="18" charset="0"/>
                                </a:rPr>
                                <m:t>1</m:t>
                              </m:r>
                            </m:sub>
                          </m:sSub>
                          <m:r>
                            <a:rPr lang="en-US" sz="2400" i="1" kern="0">
                              <a:latin typeface="Cambria Math" panose="02040503050406030204" pitchFamily="18" charset="0"/>
                            </a:rPr>
                            <m:t>=3</m:t>
                          </m:r>
                        </m:e>
                      </m:d>
                    </m:oMath>
                  </m:oMathPara>
                </a14:m>
                <a:endParaRPr lang="en-US" sz="2400" i="1" kern="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kern="0" smtClean="0">
                          <a:latin typeface="Cambria Math" panose="02040503050406030204" pitchFamily="18" charset="0"/>
                        </a:rPr>
                        <m:t> </m:t>
                      </m:r>
                      <m:r>
                        <a:rPr lang="en-US" sz="2400" i="1" kern="0">
                          <a:latin typeface="Cambria Math" panose="02040503050406030204" pitchFamily="18" charset="0"/>
                        </a:rPr>
                        <m:t>=  </m:t>
                      </m:r>
                      <m:sSubSup>
                        <m:sSubSupPr>
                          <m:ctrlPr>
                            <a:rPr lang="en-US" sz="2400" b="0" i="1" kern="0" smtClean="0">
                              <a:latin typeface="Cambria Math" panose="02040503050406030204" pitchFamily="18" charset="0"/>
                            </a:rPr>
                          </m:ctrlPr>
                        </m:sSubSupPr>
                        <m:e>
                          <m:r>
                            <a:rPr lang="en-US" sz="2400" b="0" i="1" kern="0" smtClean="0">
                              <a:latin typeface="Cambria Math" panose="02040503050406030204" pitchFamily="18" charset="0"/>
                            </a:rPr>
                            <m:t>𝑝</m:t>
                          </m:r>
                        </m:e>
                        <m:sub>
                          <m:r>
                            <a:rPr lang="en-US" sz="2400" b="0" i="1" kern="0" smtClean="0">
                              <a:latin typeface="Cambria Math" panose="02040503050406030204" pitchFamily="18" charset="0"/>
                            </a:rPr>
                            <m:t>3,4</m:t>
                          </m:r>
                        </m:sub>
                        <m:sup>
                          <m:r>
                            <a:rPr lang="en-US" sz="2400" b="0" i="1" kern="0" smtClean="0">
                              <a:latin typeface="Cambria Math" panose="02040503050406030204" pitchFamily="18" charset="0"/>
                            </a:rPr>
                            <m:t>(2)</m:t>
                          </m:r>
                        </m:sup>
                      </m:sSubSup>
                      <m:nary>
                        <m:naryPr>
                          <m:chr m:val="∑"/>
                          <m:supHide m:val="on"/>
                          <m:ctrlPr>
                            <a:rPr lang="en-US" sz="2400" b="0" i="1" kern="0" smtClean="0">
                              <a:latin typeface="Cambria Math" panose="02040503050406030204" pitchFamily="18" charset="0"/>
                            </a:rPr>
                          </m:ctrlPr>
                        </m:naryPr>
                        <m:sub>
                          <m:r>
                            <a:rPr lang="en-US" sz="2400" b="0" i="1" kern="0" smtClean="0">
                              <a:latin typeface="Cambria Math" panose="02040503050406030204" pitchFamily="18" charset="0"/>
                            </a:rPr>
                            <m:t>𝑖</m:t>
                          </m:r>
                          <m:r>
                            <a:rPr lang="en-US" sz="2400" b="0" i="1" kern="0" smtClean="0">
                              <a:latin typeface="Cambria Math" panose="02040503050406030204" pitchFamily="18" charset="0"/>
                            </a:rPr>
                            <m:t>∈</m:t>
                          </m:r>
                          <m:r>
                            <a:rPr lang="en-US" sz="2400" b="0" i="1" kern="0" smtClean="0">
                              <a:latin typeface="Cambria Math" panose="02040503050406030204" pitchFamily="18" charset="0"/>
                            </a:rPr>
                            <m:t>𝑆</m:t>
                          </m:r>
                        </m:sub>
                        <m:sup/>
                        <m:e>
                          <m:r>
                            <a:rPr lang="en-US" sz="2400" b="0" i="1" kern="0" smtClean="0">
                              <a:latin typeface="Cambria Math" panose="02040503050406030204" pitchFamily="18" charset="0"/>
                            </a:rPr>
                            <m:t>𝑃</m:t>
                          </m:r>
                          <m:d>
                            <m:dPr>
                              <m:ctrlPr>
                                <a:rPr lang="en-US" sz="2400" b="0" i="1" kern="0" smtClean="0">
                                  <a:latin typeface="Cambria Math" panose="02040503050406030204" pitchFamily="18" charset="0"/>
                                </a:rPr>
                              </m:ctrlPr>
                            </m:dPr>
                            <m:e>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1</m:t>
                                  </m:r>
                                </m:sub>
                              </m:sSub>
                              <m:r>
                                <a:rPr lang="en-US" sz="2400" b="0" i="1" kern="0" smtClean="0">
                                  <a:latin typeface="Cambria Math" panose="02040503050406030204" pitchFamily="18" charset="0"/>
                                </a:rPr>
                                <m:t>=3</m:t>
                              </m:r>
                            </m:e>
                            <m:e>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0</m:t>
                                  </m:r>
                                </m:sub>
                              </m:sSub>
                              <m:r>
                                <a:rPr lang="en-US" sz="2400" b="0" i="1" kern="0" smtClean="0">
                                  <a:latin typeface="Cambria Math" panose="02040503050406030204" pitchFamily="18" charset="0"/>
                                </a:rPr>
                                <m:t>=</m:t>
                              </m:r>
                              <m:r>
                                <a:rPr lang="en-US" sz="2400" b="0" i="1" kern="0" smtClean="0">
                                  <a:latin typeface="Cambria Math" panose="02040503050406030204" pitchFamily="18" charset="0"/>
                                </a:rPr>
                                <m:t>𝑖</m:t>
                              </m:r>
                            </m:e>
                          </m:d>
                          <m:r>
                            <a:rPr lang="en-US" sz="2400" b="0" i="1" kern="0" smtClean="0">
                              <a:latin typeface="Cambria Math" panose="02040503050406030204" pitchFamily="18" charset="0"/>
                            </a:rPr>
                            <m:t>𝑃</m:t>
                          </m:r>
                          <m:r>
                            <a:rPr lang="en-US" sz="2400" b="0" i="1" kern="0" smtClean="0">
                              <a:latin typeface="Cambria Math" panose="02040503050406030204" pitchFamily="18" charset="0"/>
                            </a:rPr>
                            <m:t>(</m:t>
                          </m:r>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rPr>
                                <m:t>𝑋</m:t>
                              </m:r>
                            </m:e>
                            <m:sub>
                              <m:r>
                                <a:rPr lang="en-US" sz="2400" b="0" i="1" kern="0" smtClean="0">
                                  <a:latin typeface="Cambria Math" panose="02040503050406030204" pitchFamily="18" charset="0"/>
                                </a:rPr>
                                <m:t>0</m:t>
                              </m:r>
                            </m:sub>
                          </m:sSub>
                          <m:r>
                            <a:rPr lang="en-US" sz="2400" b="0" i="1" kern="0" smtClean="0">
                              <a:latin typeface="Cambria Math" panose="02040503050406030204" pitchFamily="18" charset="0"/>
                            </a:rPr>
                            <m:t>=</m:t>
                          </m:r>
                          <m:r>
                            <a:rPr lang="en-US" sz="2400" b="0" i="1" kern="0" smtClean="0">
                              <a:latin typeface="Cambria Math" panose="02040503050406030204" pitchFamily="18" charset="0"/>
                            </a:rPr>
                            <m:t>𝑖</m:t>
                          </m:r>
                          <m:r>
                            <a:rPr lang="en-US" sz="2400" b="0" i="1" kern="0" smtClean="0">
                              <a:latin typeface="Cambria Math" panose="02040503050406030204" pitchFamily="18" charset="0"/>
                            </a:rPr>
                            <m:t>)</m:t>
                          </m:r>
                        </m:e>
                      </m:nary>
                    </m:oMath>
                  </m:oMathPara>
                </a14:m>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6" name="Content Placeholder 2">
                <a:extLst>
                  <a:ext uri="{FF2B5EF4-FFF2-40B4-BE49-F238E27FC236}">
                    <a16:creationId xmlns:a16="http://schemas.microsoft.com/office/drawing/2014/main" id="{7CA06C6C-2BD8-4DDB-8F2B-E60C01428A0C}"/>
                  </a:ext>
                </a:extLst>
              </p:cNvPr>
              <p:cNvSpPr txBox="1">
                <a:spLocks noRot="1" noChangeAspect="1" noMove="1" noResize="1" noEditPoints="1" noAdjustHandles="1" noChangeArrowheads="1" noChangeShapeType="1" noTextEdit="1"/>
              </p:cNvSpPr>
              <p:nvPr/>
            </p:nvSpPr>
            <p:spPr bwMode="auto">
              <a:xfrm>
                <a:off x="609600" y="2667000"/>
                <a:ext cx="8382000" cy="2778125"/>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7221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 Question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644525"/>
              </a:xfrm>
            </p:spPr>
            <p:txBody>
              <a:bodyPr/>
              <a:lstStyle/>
              <a:p>
                <a:pPr marL="0" indent="0">
                  <a:buNone/>
                </a:pPr>
                <a:r>
                  <a:rPr lang="en-US" sz="2400" dirty="0"/>
                  <a:t>Compute </a:t>
                </a:r>
                <a:r>
                  <a:rPr lang="en-US" sz="2400" dirty="0" err="1"/>
                  <a:t>pmf</a:t>
                </a:r>
                <a:r>
                  <a:rPr lang="en-US" sz="2400" dirty="0"/>
                  <a: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4</m:t>
                        </m:r>
                      </m:sub>
                    </m:sSub>
                  </m:oMath>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644525"/>
              </a:xfrm>
              <a:blipFill>
                <a:blip r:embed="rId2"/>
                <a:stretch>
                  <a:fillRect l="-1091" t="-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8</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CA06C6C-2BD8-4DDB-8F2B-E60C01428A0C}"/>
                  </a:ext>
                </a:extLst>
              </p:cNvPr>
              <p:cNvSpPr txBox="1">
                <a:spLocks/>
              </p:cNvSpPr>
              <p:nvPr/>
            </p:nvSpPr>
            <p:spPr bwMode="auto">
              <a:xfrm>
                <a:off x="76200" y="2971800"/>
                <a:ext cx="8382000"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14:m>
                  <m:oMathPara xmlns:m="http://schemas.openxmlformats.org/officeDocument/2006/math">
                    <m:oMathParaPr>
                      <m:jc m:val="left"/>
                    </m:oMathParaPr>
                    <m:oMath xmlns:m="http://schemas.openxmlformats.org/officeDocument/2006/math">
                      <m:r>
                        <a:rPr lang="en-US" sz="2400" i="1" kern="0" smtClean="0">
                          <a:latin typeface="Cambria Math" panose="02040503050406030204" pitchFamily="18" charset="0"/>
                        </a:rPr>
                        <m:t> </m:t>
                      </m:r>
                      <m:r>
                        <a:rPr lang="en-US" sz="2400" b="0" i="1" kern="0" smtClean="0">
                          <a:latin typeface="Cambria Math" panose="02040503050406030204" pitchFamily="18" charset="0"/>
                        </a:rPr>
                        <m:t>      </m:t>
                      </m:r>
                      <m:sSup>
                        <m:sSupPr>
                          <m:ctrlPr>
                            <a:rPr lang="en-US" sz="2400" b="0" i="1" kern="0" smtClean="0">
                              <a:latin typeface="Cambria Math" panose="02040503050406030204" pitchFamily="18" charset="0"/>
                            </a:rPr>
                          </m:ctrlPr>
                        </m:sSupPr>
                        <m:e>
                          <m:r>
                            <a:rPr lang="en-US" sz="2400" i="1" kern="0" smtClean="0">
                              <a:latin typeface="Cambria Math" panose="02040503050406030204" pitchFamily="18" charset="0"/>
                            </a:rPr>
                            <m:t>𝑎</m:t>
                          </m:r>
                        </m:e>
                        <m:sup>
                          <m:r>
                            <a:rPr lang="en-US" sz="2400" b="0" i="1" kern="0" smtClean="0">
                              <a:latin typeface="Cambria Math" panose="02040503050406030204" pitchFamily="18" charset="0"/>
                            </a:rPr>
                            <m:t>(4)</m:t>
                          </m:r>
                        </m:sup>
                      </m:sSup>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𝑃</m:t>
                          </m:r>
                        </m:e>
                        <m:sup>
                          <m:r>
                            <a:rPr lang="en-US" sz="2400" b="0" i="1" kern="0" smtClean="0">
                              <a:latin typeface="Cambria Math" panose="02040503050406030204" pitchFamily="18" charset="0"/>
                            </a:rPr>
                            <m:t>4</m:t>
                          </m:r>
                        </m:sup>
                      </m:sSup>
                      <m:r>
                        <a:rPr lang="en-US" sz="2400" b="0" i="1" kern="0" smtClean="0">
                          <a:latin typeface="Cambria Math" panose="02040503050406030204" pitchFamily="18" charset="0"/>
                        </a:rPr>
                        <m:t>=[0.25  0.25  0.25  0.25]</m:t>
                      </m:r>
                      <m:r>
                        <a:rPr lang="en-US" sz="2400" i="1" kern="0">
                          <a:latin typeface="Cambria Math" panose="02040503050406030204" pitchFamily="18" charset="0"/>
                        </a:rPr>
                        <m:t> </m:t>
                      </m:r>
                    </m:oMath>
                  </m:oMathPara>
                </a14:m>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None/>
                </a:pPr>
                <a:r>
                  <a:rPr lang="en-US" sz="2400" kern="0" dirty="0"/>
                  <a:t> </a:t>
                </a:r>
                <a14:m>
                  <m:oMath xmlns:m="http://schemas.openxmlformats.org/officeDocument/2006/math">
                    <m:sSup>
                      <m:sSupPr>
                        <m:ctrlPr>
                          <a:rPr lang="en-US" sz="2400" i="1" kern="0">
                            <a:latin typeface="Cambria Math" panose="02040503050406030204" pitchFamily="18" charset="0"/>
                          </a:rPr>
                        </m:ctrlPr>
                      </m:sSupPr>
                      <m:e>
                        <m:r>
                          <a:rPr lang="en-US" sz="2400" b="0" i="1" kern="0" smtClean="0">
                            <a:latin typeface="Cambria Math" panose="02040503050406030204" pitchFamily="18" charset="0"/>
                          </a:rPr>
                          <m:t>     </m:t>
                        </m:r>
                        <m:r>
                          <a:rPr lang="en-US" sz="2400" i="1" kern="0">
                            <a:latin typeface="Cambria Math" panose="02040503050406030204" pitchFamily="18" charset="0"/>
                          </a:rPr>
                          <m:t>𝑎</m:t>
                        </m:r>
                      </m:e>
                      <m:sup>
                        <m:r>
                          <a:rPr lang="en-US" sz="2400" i="1" kern="0">
                            <a:latin typeface="Cambria Math" panose="02040503050406030204" pitchFamily="18" charset="0"/>
                          </a:rPr>
                          <m:t>(4)</m:t>
                        </m:r>
                      </m:sup>
                    </m:sSup>
                    <m:r>
                      <a:rPr lang="en-US" sz="2400" b="0" i="1" kern="0" smtClean="0">
                        <a:latin typeface="Cambria Math" panose="02040503050406030204" pitchFamily="18" charset="0"/>
                      </a:rPr>
                      <m:t>=[0.341105  0.13540  0.32530  0.19825]</m:t>
                    </m:r>
                  </m:oMath>
                </a14:m>
                <a:r>
                  <a:rPr lang="en-US" sz="2400" kern="0" dirty="0"/>
                  <a:t>  </a:t>
                </a:r>
              </a:p>
              <a:p>
                <a:pPr marL="0" indent="0">
                  <a:buFont typeface="Wingdings" pitchFamily="2" charset="2"/>
                  <a:buNone/>
                </a:pPr>
                <a:r>
                  <a:rPr lang="en-US" sz="2400" kern="0" dirty="0"/>
                  <a:t> </a:t>
                </a:r>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6" name="Content Placeholder 2">
                <a:extLst>
                  <a:ext uri="{FF2B5EF4-FFF2-40B4-BE49-F238E27FC236}">
                    <a16:creationId xmlns:a16="http://schemas.microsoft.com/office/drawing/2014/main" id="{7CA06C6C-2BD8-4DDB-8F2B-E60C01428A0C}"/>
                  </a:ext>
                </a:extLst>
              </p:cNvPr>
              <p:cNvSpPr txBox="1">
                <a:spLocks noRot="1" noChangeAspect="1" noMove="1" noResize="1" noEditPoints="1" noAdjustHandles="1" noChangeArrowheads="1" noChangeShapeType="1" noTextEdit="1"/>
              </p:cNvSpPr>
              <p:nvPr/>
            </p:nvSpPr>
            <p:spPr bwMode="auto">
              <a:xfrm>
                <a:off x="76200" y="2971800"/>
                <a:ext cx="8382000" cy="2473325"/>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9" name="Double Bracket 8">
            <a:extLst>
              <a:ext uri="{FF2B5EF4-FFF2-40B4-BE49-F238E27FC236}">
                <a16:creationId xmlns:a16="http://schemas.microsoft.com/office/drawing/2014/main" id="{CE467770-6E8B-48A5-B203-DF67EFB16EA5}"/>
              </a:ext>
            </a:extLst>
          </p:cNvPr>
          <p:cNvSpPr/>
          <p:nvPr/>
        </p:nvSpPr>
        <p:spPr bwMode="auto">
          <a:xfrm>
            <a:off x="5410200" y="2238892"/>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2A990599-B21F-478B-AFFE-042E23CC3119}"/>
              </a:ext>
            </a:extLst>
          </p:cNvPr>
          <p:cNvSpPr txBox="1"/>
          <p:nvPr/>
        </p:nvSpPr>
        <p:spPr>
          <a:xfrm>
            <a:off x="5562600" y="2228592"/>
            <a:ext cx="2362200" cy="2031325"/>
          </a:xfrm>
          <a:prstGeom prst="rect">
            <a:avLst/>
          </a:prstGeom>
          <a:noFill/>
        </p:spPr>
        <p:txBody>
          <a:bodyPr wrap="square" rtlCol="0">
            <a:spAutoFit/>
          </a:bodyPr>
          <a:lstStyle/>
          <a:p>
            <a:r>
              <a:rPr lang="en-US" dirty="0"/>
              <a:t>0.1    0.2     0.3    0.4</a:t>
            </a:r>
          </a:p>
          <a:p>
            <a:endParaRPr lang="en-US" dirty="0"/>
          </a:p>
          <a:p>
            <a:r>
              <a:rPr lang="en-US" dirty="0"/>
              <a:t>0.2    0.2     0.3    0.3</a:t>
            </a:r>
          </a:p>
          <a:p>
            <a:endParaRPr lang="en-US" dirty="0"/>
          </a:p>
          <a:p>
            <a:r>
              <a:rPr lang="en-US" dirty="0"/>
              <a:t>0.5    0.0     0.5    0.0</a:t>
            </a:r>
          </a:p>
          <a:p>
            <a:endParaRPr lang="en-US" dirty="0"/>
          </a:p>
          <a:p>
            <a:r>
              <a:rPr lang="en-US" dirty="0"/>
              <a:t>0.6    0.2     0.1    0.1</a:t>
            </a:r>
          </a:p>
        </p:txBody>
      </p:sp>
      <p:sp>
        <p:nvSpPr>
          <p:cNvPr id="11" name="TextBox 10">
            <a:extLst>
              <a:ext uri="{FF2B5EF4-FFF2-40B4-BE49-F238E27FC236}">
                <a16:creationId xmlns:a16="http://schemas.microsoft.com/office/drawing/2014/main" id="{8EB5A5A5-E19E-44BD-9DF9-FF57C2F3A9AE}"/>
              </a:ext>
            </a:extLst>
          </p:cNvPr>
          <p:cNvSpPr txBox="1"/>
          <p:nvPr/>
        </p:nvSpPr>
        <p:spPr>
          <a:xfrm>
            <a:off x="8077200" y="2133600"/>
            <a:ext cx="2286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0754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(Kulkarni 3</a:t>
            </a:r>
            <a:r>
              <a:rPr lang="en-US" baseline="30000" dirty="0"/>
              <a:t>rd</a:t>
            </a:r>
            <a:r>
              <a:rPr lang="en-US" dirty="0"/>
              <a:t> 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dirty="0"/>
                  <a:t>An organization classifies the employees into four grades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1,2,3,4</m:t>
                        </m:r>
                      </m:e>
                    </m:d>
                    <m:r>
                      <a:rPr lang="en-US" sz="2400" b="0" i="0" smtClean="0">
                        <a:latin typeface="Cambria Math" panose="02040503050406030204" pitchFamily="18" charset="0"/>
                      </a:rPr>
                      <m:t>.</m:t>
                    </m:r>
                  </m:oMath>
                </a14:m>
                <a:r>
                  <a:rPr lang="en-US" sz="2400" dirty="0"/>
                  <a:t> Every year an employee in grade 1,2, and 3 gets promoted from the current grade to next grade with probability 0.2, or leaves with probability 0.2, or stays in the same grade. An employee in the fourth grade leaves with probability 0.2 or stays in the same grade. A departing employee is immediately replaced by a new one starting in grade 1. Suppose the organization has 100 employees distributed evenly in the four grades. What is the expected number of employees in each grade in the eight year?</a:t>
                </a:r>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0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486346773"/>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1691</TotalTime>
  <Words>656</Words>
  <Application>Microsoft Office PowerPoint</Application>
  <PresentationFormat>On-screen Show (4:3)</PresentationFormat>
  <Paragraphs>163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Cambria Math</vt:lpstr>
      <vt:lpstr>Garamond</vt:lpstr>
      <vt:lpstr>Wingdings</vt:lpstr>
      <vt:lpstr>Edge</vt:lpstr>
      <vt:lpstr>Lecture 5</vt:lpstr>
      <vt:lpstr>Marginal Distribution</vt:lpstr>
      <vt:lpstr>N-step Transition Probability</vt:lpstr>
      <vt:lpstr>Chapman-Kolmogorov Equations</vt:lpstr>
      <vt:lpstr>C-K Equations : Proof</vt:lpstr>
      <vt:lpstr>Example - Revsit</vt:lpstr>
      <vt:lpstr>Example – Question 1</vt:lpstr>
      <vt:lpstr>Example – Question 2</vt:lpstr>
      <vt:lpstr>Example 2.23 (Kulkarni 3rd ed)</vt:lpstr>
      <vt:lpstr>Example 2.23 - Solution</vt:lpstr>
      <vt:lpstr>Example 2.23 - Solution</vt:lpstr>
      <vt:lpstr>Example 2.23 - Interpretation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223</cp:revision>
  <cp:lastPrinted>2016-08-18T02:31:23Z</cp:lastPrinted>
  <dcterms:created xsi:type="dcterms:W3CDTF">2001-08-22T23:12:03Z</dcterms:created>
  <dcterms:modified xsi:type="dcterms:W3CDTF">2018-09-08T18:44:54Z</dcterms:modified>
</cp:coreProperties>
</file>