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8"/>
  </p:notesMasterIdLst>
  <p:handoutMasterIdLst>
    <p:handoutMasterId r:id="rId9"/>
  </p:handoutMasterIdLst>
  <p:sldIdLst>
    <p:sldId id="311" r:id="rId2"/>
    <p:sldId id="337" r:id="rId3"/>
    <p:sldId id="343" r:id="rId4"/>
    <p:sldId id="345" r:id="rId5"/>
    <p:sldId id="348" r:id="rId6"/>
    <p:sldId id="349" r:id="rId7"/>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99CCFF"/>
    <a:srgbClr val="0000FF"/>
    <a:srgbClr val="CC0000"/>
    <a:srgbClr val="FF6699"/>
    <a:srgbClr val="FF99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94664" autoAdjust="0"/>
  </p:normalViewPr>
  <p:slideViewPr>
    <p:cSldViewPr>
      <p:cViewPr varScale="1">
        <p:scale>
          <a:sx n="82" d="100"/>
          <a:sy n="82" d="100"/>
        </p:scale>
        <p:origin x="1474"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792"/>
    </p:cViewPr>
  </p:sorterViewPr>
  <p:notesViewPr>
    <p:cSldViewPr>
      <p:cViewPr varScale="1">
        <p:scale>
          <a:sx n="70" d="100"/>
          <a:sy n="70" d="100"/>
        </p:scale>
        <p:origin x="-960" y="-102"/>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39" tIns="48318" rIns="96639" bIns="48318" numCol="1" anchor="t" anchorCtr="0" compatLnSpc="1">
            <a:prstTxWarp prst="textNoShape">
              <a:avLst/>
            </a:prstTxWarp>
          </a:bodyPr>
          <a:lstStyle>
            <a:lvl1pPr>
              <a:defRPr sz="1300" smtClean="0">
                <a:latin typeface="Arial Narrow" pitchFamily="34" charset="0"/>
              </a:defRPr>
            </a:lvl1pPr>
          </a:lstStyle>
          <a:p>
            <a:pPr>
              <a:defRPr/>
            </a:pPr>
            <a:endParaRPr lang="en-US"/>
          </a:p>
        </p:txBody>
      </p:sp>
      <p:sp>
        <p:nvSpPr>
          <p:cNvPr id="129027" name="Rectangle 3"/>
          <p:cNvSpPr>
            <a:spLocks noGrp="1" noChangeArrowheads="1"/>
          </p:cNvSpPr>
          <p:nvPr>
            <p:ph type="dt" sz="quarter" idx="1"/>
          </p:nvPr>
        </p:nvSpPr>
        <p:spPr bwMode="auto">
          <a:xfrm>
            <a:off x="4143587" y="0"/>
            <a:ext cx="3169920" cy="480060"/>
          </a:xfrm>
          <a:prstGeom prst="rect">
            <a:avLst/>
          </a:prstGeom>
          <a:noFill/>
          <a:ln w="9525">
            <a:noFill/>
            <a:miter lim="800000"/>
            <a:headEnd/>
            <a:tailEnd/>
          </a:ln>
          <a:effectLst/>
        </p:spPr>
        <p:txBody>
          <a:bodyPr vert="horz" wrap="square" lIns="96639" tIns="48318" rIns="96639" bIns="48318" numCol="1" anchor="t" anchorCtr="0" compatLnSpc="1">
            <a:prstTxWarp prst="textNoShape">
              <a:avLst/>
            </a:prstTxWarp>
          </a:bodyPr>
          <a:lstStyle>
            <a:lvl1pPr algn="r">
              <a:defRPr sz="1300" smtClean="0">
                <a:latin typeface="Arial Narrow" pitchFamily="34" charset="0"/>
              </a:defRPr>
            </a:lvl1pPr>
          </a:lstStyle>
          <a:p>
            <a:pPr>
              <a:defRPr/>
            </a:pPr>
            <a:endParaRPr lang="en-US"/>
          </a:p>
        </p:txBody>
      </p:sp>
      <p:sp>
        <p:nvSpPr>
          <p:cNvPr id="129028" name="Rectangle 4"/>
          <p:cNvSpPr>
            <a:spLocks noGrp="1" noChangeArrowheads="1"/>
          </p:cNvSpPr>
          <p:nvPr>
            <p:ph type="ftr" sz="quarter" idx="2"/>
          </p:nvPr>
        </p:nvSpPr>
        <p:spPr bwMode="auto">
          <a:xfrm>
            <a:off x="0" y="9119474"/>
            <a:ext cx="3169920" cy="480060"/>
          </a:xfrm>
          <a:prstGeom prst="rect">
            <a:avLst/>
          </a:prstGeom>
          <a:noFill/>
          <a:ln w="9525">
            <a:noFill/>
            <a:miter lim="800000"/>
            <a:headEnd/>
            <a:tailEnd/>
          </a:ln>
          <a:effectLst/>
        </p:spPr>
        <p:txBody>
          <a:bodyPr vert="horz" wrap="square" lIns="96639" tIns="48318" rIns="96639" bIns="48318" numCol="1" anchor="b" anchorCtr="0" compatLnSpc="1">
            <a:prstTxWarp prst="textNoShape">
              <a:avLst/>
            </a:prstTxWarp>
          </a:bodyPr>
          <a:lstStyle>
            <a:lvl1pPr>
              <a:defRPr sz="1300" smtClean="0">
                <a:latin typeface="Arial Narrow" pitchFamily="34" charset="0"/>
              </a:defRPr>
            </a:lvl1pPr>
          </a:lstStyle>
          <a:p>
            <a:pPr>
              <a:defRPr/>
            </a:pPr>
            <a:endParaRPr lang="en-US"/>
          </a:p>
        </p:txBody>
      </p:sp>
      <p:sp>
        <p:nvSpPr>
          <p:cNvPr id="129029" name="Rectangle 5"/>
          <p:cNvSpPr>
            <a:spLocks noGrp="1" noChangeArrowheads="1"/>
          </p:cNvSpPr>
          <p:nvPr>
            <p:ph type="sldNum" sz="quarter" idx="3"/>
          </p:nvPr>
        </p:nvSpPr>
        <p:spPr bwMode="auto">
          <a:xfrm>
            <a:off x="4143587" y="9119474"/>
            <a:ext cx="3169920" cy="480060"/>
          </a:xfrm>
          <a:prstGeom prst="rect">
            <a:avLst/>
          </a:prstGeom>
          <a:noFill/>
          <a:ln w="9525">
            <a:noFill/>
            <a:miter lim="800000"/>
            <a:headEnd/>
            <a:tailEnd/>
          </a:ln>
          <a:effectLst/>
        </p:spPr>
        <p:txBody>
          <a:bodyPr vert="horz" wrap="square" lIns="96639" tIns="48318" rIns="96639" bIns="48318" numCol="1" anchor="b" anchorCtr="0" compatLnSpc="1">
            <a:prstTxWarp prst="textNoShape">
              <a:avLst/>
            </a:prstTxWarp>
          </a:bodyPr>
          <a:lstStyle>
            <a:lvl1pPr algn="r">
              <a:defRPr sz="1300" smtClean="0">
                <a:latin typeface="Arial Narrow" pitchFamily="34" charset="0"/>
              </a:defRPr>
            </a:lvl1pPr>
          </a:lstStyle>
          <a:p>
            <a:pPr>
              <a:defRPr/>
            </a:pPr>
            <a:fld id="{1DF175D9-B704-44FD-832E-3B7B02968997}" type="slidenum">
              <a:rPr lang="en-US"/>
              <a:pPr>
                <a:defRPr/>
              </a:pPr>
              <a:t>‹#›</a:t>
            </a:fld>
            <a:endParaRPr lang="en-US"/>
          </a:p>
        </p:txBody>
      </p:sp>
    </p:spTree>
    <p:extLst>
      <p:ext uri="{BB962C8B-B14F-4D97-AF65-F5344CB8AC3E}">
        <p14:creationId xmlns:p14="http://schemas.microsoft.com/office/powerpoint/2010/main" val="1196404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146"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1418" tIns="45710" rIns="91418" bIns="45710" numCol="1" anchor="t" anchorCtr="0" compatLnSpc="1">
            <a:prstTxWarp prst="textNoShape">
              <a:avLst/>
            </a:prstTxWarp>
          </a:bodyPr>
          <a:lstStyle>
            <a:lvl1pPr defTabSz="914456">
              <a:defRPr sz="1200" smtClean="0">
                <a:latin typeface="Arial Narrow" pitchFamily="34" charset="0"/>
              </a:defRPr>
            </a:lvl1pPr>
          </a:lstStyle>
          <a:p>
            <a:pPr>
              <a:defRPr/>
            </a:pPr>
            <a:endParaRPr lang="en-US"/>
          </a:p>
        </p:txBody>
      </p:sp>
      <p:sp>
        <p:nvSpPr>
          <p:cNvPr id="134147"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1418" tIns="45710" rIns="91418" bIns="45710" numCol="1" anchor="t" anchorCtr="0" compatLnSpc="1">
            <a:prstTxWarp prst="textNoShape">
              <a:avLst/>
            </a:prstTxWarp>
          </a:bodyPr>
          <a:lstStyle>
            <a:lvl1pPr algn="r" defTabSz="914456">
              <a:defRPr sz="1200" smtClean="0">
                <a:latin typeface="Arial Narrow" pitchFamily="34"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258888" y="720725"/>
            <a:ext cx="4800600" cy="3600450"/>
          </a:xfrm>
          <a:prstGeom prst="rect">
            <a:avLst/>
          </a:prstGeom>
          <a:noFill/>
          <a:ln w="9525">
            <a:solidFill>
              <a:srgbClr val="000000"/>
            </a:solidFill>
            <a:miter lim="800000"/>
            <a:headEnd/>
            <a:tailEnd/>
          </a:ln>
        </p:spPr>
      </p:sp>
      <p:sp>
        <p:nvSpPr>
          <p:cNvPr id="134149"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1418" tIns="45710" rIns="91418" bIns="4571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4150"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1418" tIns="45710" rIns="91418" bIns="45710" numCol="1" anchor="b" anchorCtr="0" compatLnSpc="1">
            <a:prstTxWarp prst="textNoShape">
              <a:avLst/>
            </a:prstTxWarp>
          </a:bodyPr>
          <a:lstStyle>
            <a:lvl1pPr defTabSz="914456">
              <a:defRPr sz="1200" smtClean="0">
                <a:latin typeface="Arial Narrow" pitchFamily="34" charset="0"/>
              </a:defRPr>
            </a:lvl1pPr>
          </a:lstStyle>
          <a:p>
            <a:pPr>
              <a:defRPr/>
            </a:pPr>
            <a:endParaRPr lang="en-US"/>
          </a:p>
        </p:txBody>
      </p:sp>
      <p:sp>
        <p:nvSpPr>
          <p:cNvPr id="134151"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1418" tIns="45710" rIns="91418" bIns="45710" numCol="1" anchor="b" anchorCtr="0" compatLnSpc="1">
            <a:prstTxWarp prst="textNoShape">
              <a:avLst/>
            </a:prstTxWarp>
          </a:bodyPr>
          <a:lstStyle>
            <a:lvl1pPr algn="r" defTabSz="914456">
              <a:defRPr sz="1200" smtClean="0">
                <a:latin typeface="Arial Narrow" pitchFamily="34" charset="0"/>
              </a:defRPr>
            </a:lvl1pPr>
          </a:lstStyle>
          <a:p>
            <a:pPr>
              <a:defRPr/>
            </a:pPr>
            <a:fld id="{BEFE61CE-7995-4F9D-A759-7AA3DE08BBD2}" type="slidenum">
              <a:rPr lang="en-US"/>
              <a:pPr>
                <a:defRPr/>
              </a:pPr>
              <a:t>‹#›</a:t>
            </a:fld>
            <a:endParaRPr lang="en-US"/>
          </a:p>
        </p:txBody>
      </p:sp>
    </p:spTree>
    <p:extLst>
      <p:ext uri="{BB962C8B-B14F-4D97-AF65-F5344CB8AC3E}">
        <p14:creationId xmlns:p14="http://schemas.microsoft.com/office/powerpoint/2010/main" val="14221667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en-US"/>
          </a:p>
        </p:txBody>
      </p:sp>
      <p:sp>
        <p:nvSpPr>
          <p:cNvPr id="189442"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189443"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6" name="Rectangle 4"/>
          <p:cNvSpPr>
            <a:spLocks noGrp="1" noChangeArrowheads="1"/>
          </p:cNvSpPr>
          <p:nvPr>
            <p:ph type="dt" sz="half" idx="10"/>
          </p:nvPr>
        </p:nvSpPr>
        <p:spPr/>
        <p:txBody>
          <a:bodyPr/>
          <a:lstStyle>
            <a:lvl1pPr>
              <a:defRPr smtClean="0"/>
            </a:lvl1pPr>
          </a:lstStyle>
          <a:p>
            <a:pPr>
              <a:defRPr/>
            </a:pPr>
            <a:endParaRPr lang="en-US" altLang="en-US"/>
          </a:p>
        </p:txBody>
      </p:sp>
      <p:sp>
        <p:nvSpPr>
          <p:cNvPr id="7" name="Rectangle 5"/>
          <p:cNvSpPr>
            <a:spLocks noGrp="1" noChangeArrowheads="1"/>
          </p:cNvSpPr>
          <p:nvPr>
            <p:ph type="ftr" sz="quarter" idx="11"/>
          </p:nvPr>
        </p:nvSpPr>
        <p:spPr>
          <a:xfrm>
            <a:off x="3124200" y="6243638"/>
            <a:ext cx="2895600" cy="457200"/>
          </a:xfrm>
          <a:prstGeom prst="rect">
            <a:avLst/>
          </a:prstGeom>
        </p:spPr>
        <p:txBody>
          <a:bodyPr/>
          <a:lstStyle>
            <a:lvl1pPr algn="ctr">
              <a:defRPr sz="1100" smtClean="0"/>
            </a:lvl1pPr>
          </a:lstStyle>
          <a:p>
            <a:pPr>
              <a:defRPr/>
            </a:pPr>
            <a:endParaRPr lang="en-US" altLang="en-US" dirty="0"/>
          </a:p>
          <a:p>
            <a:pPr>
              <a:defRPr/>
            </a:pPr>
            <a:r>
              <a:rPr lang="en-US" altLang="en-US" dirty="0"/>
              <a:t>IMSE 866 Applied Stochastic Processes</a:t>
            </a:r>
          </a:p>
        </p:txBody>
      </p:sp>
      <p:sp>
        <p:nvSpPr>
          <p:cNvPr id="8" name="Rectangle 6"/>
          <p:cNvSpPr>
            <a:spLocks noGrp="1" noChangeArrowheads="1"/>
          </p:cNvSpPr>
          <p:nvPr>
            <p:ph type="sldNum" sz="quarter" idx="12"/>
          </p:nvPr>
        </p:nvSpPr>
        <p:spPr/>
        <p:txBody>
          <a:bodyPr/>
          <a:lstStyle>
            <a:lvl1pPr>
              <a:defRPr smtClean="0"/>
            </a:lvl1pPr>
          </a:lstStyle>
          <a:p>
            <a:pPr>
              <a:defRPr/>
            </a:pPr>
            <a:fld id="{53859D08-3D89-421F-842F-7A5541534F9F}"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3BCC0716-7840-4BC7-AC05-8CE3FC928123}" type="slidenum">
              <a:rPr lang="en-US" altLang="en-US"/>
              <a:pPr>
                <a:defRPr/>
              </a:pPr>
              <a:t>‹#›</a:t>
            </a:fld>
            <a:endParaRPr lang="en-US" altLang="en-US"/>
          </a:p>
        </p:txBody>
      </p:sp>
      <p:sp>
        <p:nvSpPr>
          <p:cNvPr id="7" name="Rectangle 5">
            <a:extLst>
              <a:ext uri="{FF2B5EF4-FFF2-40B4-BE49-F238E27FC236}">
                <a16:creationId xmlns:a16="http://schemas.microsoft.com/office/drawing/2014/main" id="{9DD757B6-89B7-426C-8ABB-4BBA7D8B592D}"/>
              </a:ext>
            </a:extLst>
          </p:cNvPr>
          <p:cNvSpPr>
            <a:spLocks noGrp="1" noChangeArrowheads="1"/>
          </p:cNvSpPr>
          <p:nvPr>
            <p:ph type="ftr" sz="quarter" idx="11"/>
          </p:nvPr>
        </p:nvSpPr>
        <p:spPr>
          <a:xfrm>
            <a:off x="3124200" y="6243638"/>
            <a:ext cx="2895600" cy="457200"/>
          </a:xfrm>
          <a:prstGeom prst="rect">
            <a:avLst/>
          </a:prstGeom>
        </p:spPr>
        <p:txBody>
          <a:bodyPr/>
          <a:lstStyle>
            <a:lvl1pPr>
              <a:defRPr smtClean="0"/>
            </a:lvl1pPr>
          </a:lstStyle>
          <a:p>
            <a:pPr>
              <a:defRPr/>
            </a:pPr>
            <a:r>
              <a:rPr lang="en-US" altLang="en-US" dirty="0"/>
              <a:t>IMSE 866 Applied Stochastic Processes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95FB406B-681B-427F-85C9-C8403D90C379}" type="slidenum">
              <a:rPr lang="en-US" altLang="en-US"/>
              <a:pPr>
                <a:defRPr/>
              </a:pPr>
              <a:t>‹#›</a:t>
            </a:fld>
            <a:endParaRPr lang="en-US" altLang="en-US"/>
          </a:p>
        </p:txBody>
      </p:sp>
      <p:sp>
        <p:nvSpPr>
          <p:cNvPr id="7" name="Rectangle 5">
            <a:extLst>
              <a:ext uri="{FF2B5EF4-FFF2-40B4-BE49-F238E27FC236}">
                <a16:creationId xmlns:a16="http://schemas.microsoft.com/office/drawing/2014/main" id="{56408D86-E691-4B86-B13A-EA1F4FC11569}"/>
              </a:ext>
            </a:extLst>
          </p:cNvPr>
          <p:cNvSpPr>
            <a:spLocks noGrp="1" noChangeArrowheads="1"/>
          </p:cNvSpPr>
          <p:nvPr>
            <p:ph type="ftr" sz="quarter" idx="11"/>
          </p:nvPr>
        </p:nvSpPr>
        <p:spPr>
          <a:xfrm>
            <a:off x="3124200" y="6243638"/>
            <a:ext cx="2895600" cy="457200"/>
          </a:xfrm>
          <a:prstGeom prst="rect">
            <a:avLst/>
          </a:prstGeom>
        </p:spPr>
        <p:txBody>
          <a:bodyPr/>
          <a:lstStyle>
            <a:lvl1pPr>
              <a:defRPr smtClean="0"/>
            </a:lvl1pPr>
          </a:lstStyle>
          <a:p>
            <a:pPr>
              <a:defRPr/>
            </a:pPr>
            <a:r>
              <a:rPr lang="en-US" altLang="en-US" dirty="0"/>
              <a:t>IMSE 866 Applied Stochastic Processes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CB213545-308C-43D8-8689-BD7A1F98E348}" type="slidenum">
              <a:rPr lang="en-US" altLang="en-US"/>
              <a:pPr>
                <a:defRPr/>
              </a:pPr>
              <a:t>‹#›</a:t>
            </a:fld>
            <a:endParaRPr lang="en-US" altLang="en-US"/>
          </a:p>
        </p:txBody>
      </p:sp>
      <p:sp>
        <p:nvSpPr>
          <p:cNvPr id="8" name="Rectangle 5">
            <a:extLst>
              <a:ext uri="{FF2B5EF4-FFF2-40B4-BE49-F238E27FC236}">
                <a16:creationId xmlns:a16="http://schemas.microsoft.com/office/drawing/2014/main" id="{ACC61FE5-F2A2-4955-87E8-E4B3526B013D}"/>
              </a:ext>
            </a:extLst>
          </p:cNvPr>
          <p:cNvSpPr>
            <a:spLocks noGrp="1" noChangeArrowheads="1"/>
          </p:cNvSpPr>
          <p:nvPr>
            <p:ph type="ftr" sz="quarter" idx="11"/>
          </p:nvPr>
        </p:nvSpPr>
        <p:spPr>
          <a:xfrm>
            <a:off x="3124200" y="6243638"/>
            <a:ext cx="2895600" cy="457200"/>
          </a:xfrm>
          <a:prstGeom prst="rect">
            <a:avLst/>
          </a:prstGeom>
        </p:spPr>
        <p:txBody>
          <a:bodyPr/>
          <a:lstStyle>
            <a:lvl1pPr>
              <a:defRPr smtClean="0"/>
            </a:lvl1pPr>
          </a:lstStyle>
          <a:p>
            <a:pPr>
              <a:defRPr/>
            </a:pPr>
            <a:r>
              <a:rPr lang="en-US" altLang="en-US" dirty="0"/>
              <a:t>IMSE 866 Applied Stochastic Processes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11CB90C3-E595-4402-8A07-722762759065}" type="slidenum">
              <a:rPr lang="en-US" altLang="en-US"/>
              <a:pPr>
                <a:defRPr/>
              </a:pPr>
              <a:t>‹#›</a:t>
            </a:fld>
            <a:endParaRPr lang="en-US" altLang="en-US"/>
          </a:p>
        </p:txBody>
      </p:sp>
      <p:sp>
        <p:nvSpPr>
          <p:cNvPr id="6" name="Footer Placeholder 5">
            <a:extLst>
              <a:ext uri="{FF2B5EF4-FFF2-40B4-BE49-F238E27FC236}">
                <a16:creationId xmlns:a16="http://schemas.microsoft.com/office/drawing/2014/main" id="{8E2AC7E6-597C-400E-835A-1FBB17C2770B}"/>
              </a:ext>
            </a:extLst>
          </p:cNvPr>
          <p:cNvSpPr>
            <a:spLocks noGrp="1" noChangeArrowheads="1"/>
          </p:cNvSpPr>
          <p:nvPr>
            <p:ph type="ftr" sz="quarter" idx="11"/>
          </p:nvPr>
        </p:nvSpPr>
        <p:spPr>
          <a:xfrm>
            <a:off x="3124200" y="6243638"/>
            <a:ext cx="2895600" cy="457200"/>
          </a:xfrm>
          <a:prstGeom prst="rect">
            <a:avLst/>
          </a:prstGeom>
        </p:spPr>
        <p:txBody>
          <a:bodyPr/>
          <a:lstStyle>
            <a:lvl1pPr>
              <a:defRPr smtClean="0"/>
            </a:lvl1pPr>
          </a:lstStyle>
          <a:p>
            <a:pPr>
              <a:defRPr/>
            </a:pPr>
            <a:r>
              <a:rPr lang="en-US" altLang="en-US" dirty="0"/>
              <a:t>IMSE 866 Applied Stochastic Processes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B2A91613-A5B2-4E32-9718-AA0858FEE936}" type="slidenum">
              <a:rPr lang="en-US" altLang="en-US"/>
              <a:pPr>
                <a:defRPr/>
              </a:pPr>
              <a:t>‹#›</a:t>
            </a:fld>
            <a:endParaRPr lang="en-US" altLang="en-US"/>
          </a:p>
        </p:txBody>
      </p:sp>
      <p:sp>
        <p:nvSpPr>
          <p:cNvPr id="5" name="Rectangle 5">
            <a:extLst>
              <a:ext uri="{FF2B5EF4-FFF2-40B4-BE49-F238E27FC236}">
                <a16:creationId xmlns:a16="http://schemas.microsoft.com/office/drawing/2014/main" id="{E4CB8933-54D7-48F1-97D3-52D5460BC112}"/>
              </a:ext>
            </a:extLst>
          </p:cNvPr>
          <p:cNvSpPr>
            <a:spLocks noGrp="1" noChangeArrowheads="1"/>
          </p:cNvSpPr>
          <p:nvPr>
            <p:ph type="ftr" sz="quarter" idx="11"/>
          </p:nvPr>
        </p:nvSpPr>
        <p:spPr>
          <a:xfrm>
            <a:off x="3124200" y="6243638"/>
            <a:ext cx="2895600" cy="457200"/>
          </a:xfrm>
          <a:prstGeom prst="rect">
            <a:avLst/>
          </a:prstGeom>
        </p:spPr>
        <p:txBody>
          <a:bodyPr/>
          <a:lstStyle>
            <a:lvl1pPr>
              <a:defRPr smtClean="0"/>
            </a:lvl1pPr>
          </a:lstStyle>
          <a:p>
            <a:pPr>
              <a:defRPr/>
            </a:pPr>
            <a:r>
              <a:rPr lang="en-US" altLang="en-US" dirty="0"/>
              <a:t>IMSE 866 Applied Stochastic Processes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34F8EE2C-17D5-4B50-BF6B-8DFE64945525}" type="slidenum">
              <a:rPr lang="en-US" altLang="en-US"/>
              <a:pPr>
                <a:defRPr/>
              </a:pPr>
              <a:t>‹#›</a:t>
            </a:fld>
            <a:endParaRPr lang="en-US" altLang="en-US"/>
          </a:p>
        </p:txBody>
      </p:sp>
      <p:sp>
        <p:nvSpPr>
          <p:cNvPr id="8" name="Rectangle 5">
            <a:extLst>
              <a:ext uri="{FF2B5EF4-FFF2-40B4-BE49-F238E27FC236}">
                <a16:creationId xmlns:a16="http://schemas.microsoft.com/office/drawing/2014/main" id="{70720CCC-4763-40BB-968C-704B87A6A0FD}"/>
              </a:ext>
            </a:extLst>
          </p:cNvPr>
          <p:cNvSpPr>
            <a:spLocks noGrp="1" noChangeArrowheads="1"/>
          </p:cNvSpPr>
          <p:nvPr>
            <p:ph type="ftr" sz="quarter" idx="11"/>
          </p:nvPr>
        </p:nvSpPr>
        <p:spPr>
          <a:xfrm>
            <a:off x="3124200" y="6243638"/>
            <a:ext cx="2895600" cy="457200"/>
          </a:xfrm>
          <a:prstGeom prst="rect">
            <a:avLst/>
          </a:prstGeom>
        </p:spPr>
        <p:txBody>
          <a:bodyPr/>
          <a:lstStyle>
            <a:lvl1pPr>
              <a:defRPr smtClean="0"/>
            </a:lvl1pPr>
          </a:lstStyle>
          <a:p>
            <a:pPr>
              <a:defRPr/>
            </a:pPr>
            <a:r>
              <a:rPr lang="en-US" altLang="en-US" dirty="0"/>
              <a:t>IMSE 866 Applied Stochastic Processes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9459"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88420"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mj-lt"/>
              </a:defRPr>
            </a:lvl1pPr>
          </a:lstStyle>
          <a:p>
            <a:pPr>
              <a:defRPr/>
            </a:pPr>
            <a:endParaRPr lang="en-US" altLang="en-US"/>
          </a:p>
        </p:txBody>
      </p:sp>
      <p:sp>
        <p:nvSpPr>
          <p:cNvPr id="188422"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mj-lt"/>
              </a:defRPr>
            </a:lvl1pPr>
          </a:lstStyle>
          <a:p>
            <a:pPr>
              <a:defRPr/>
            </a:pPr>
            <a:fld id="{26FA6F48-2E8B-42EB-ACE5-8ED358A62CDA}" type="slidenum">
              <a:rPr lang="en-US" altLang="en-US"/>
              <a:pPr>
                <a:defRPr/>
              </a:pPr>
              <a:t>‹#›</a:t>
            </a:fld>
            <a:endParaRPr lang="en-US" altLang="en-US"/>
          </a:p>
        </p:txBody>
      </p:sp>
      <p:sp>
        <p:nvSpPr>
          <p:cNvPr id="188423"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a:p>
        </p:txBody>
      </p:sp>
      <p:sp>
        <p:nvSpPr>
          <p:cNvPr id="188424"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a:defRPr/>
            </a:pPr>
            <a:endParaRPr lang="en-US"/>
          </a:p>
        </p:txBody>
      </p:sp>
      <p:sp>
        <p:nvSpPr>
          <p:cNvPr id="10" name="Rectangle 5">
            <a:extLst>
              <a:ext uri="{FF2B5EF4-FFF2-40B4-BE49-F238E27FC236}">
                <a16:creationId xmlns:a16="http://schemas.microsoft.com/office/drawing/2014/main" id="{DEBE43EF-75AA-484F-97F4-AF9FFFA63A27}"/>
              </a:ext>
            </a:extLst>
          </p:cNvPr>
          <p:cNvSpPr>
            <a:spLocks noGrp="1" noChangeArrowheads="1"/>
          </p:cNvSpPr>
          <p:nvPr>
            <p:ph type="ftr" sz="quarter" idx="3"/>
          </p:nvPr>
        </p:nvSpPr>
        <p:spPr>
          <a:xfrm>
            <a:off x="3124200" y="6243638"/>
            <a:ext cx="2895600" cy="457200"/>
          </a:xfrm>
          <a:prstGeom prst="rect">
            <a:avLst/>
          </a:prstGeom>
        </p:spPr>
        <p:txBody>
          <a:bodyPr/>
          <a:lstStyle>
            <a:lvl1pPr algn="ctr">
              <a:defRPr sz="1100" smtClean="0"/>
            </a:lvl1pPr>
          </a:lstStyle>
          <a:p>
            <a:pPr>
              <a:defRPr/>
            </a:pPr>
            <a:endParaRPr lang="en-US" altLang="en-US" dirty="0"/>
          </a:p>
          <a:p>
            <a:pPr>
              <a:defRPr/>
            </a:pPr>
            <a:r>
              <a:rPr lang="en-US" altLang="en-US" dirty="0"/>
              <a:t>IMSE 866 Applied Stochastic Processes</a:t>
            </a:r>
          </a:p>
        </p:txBody>
      </p:sp>
    </p:spTree>
  </p:cSld>
  <p:clrMap bg1="lt1" tx1="dk1" bg2="lt2" tx2="dk2" accent1="accent1" accent2="accent2" accent3="accent3" accent4="accent4" accent5="accent5" accent6="accent6" hlink="hlink" folHlink="folHlink"/>
  <p:sldLayoutIdLst>
    <p:sldLayoutId id="2147483714" r:id="rId1"/>
    <p:sldLayoutId id="2147483703" r:id="rId2"/>
    <p:sldLayoutId id="2147483704" r:id="rId3"/>
    <p:sldLayoutId id="2147483705" r:id="rId4"/>
    <p:sldLayoutId id="2147483707" r:id="rId5"/>
    <p:sldLayoutId id="2147483708" r:id="rId6"/>
    <p:sldLayoutId id="2147483713" r:id="rId7"/>
  </p:sldLayoutIdLst>
  <p:hf hd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77CCA22-720B-4C25-96CF-A4D75E0979A9}"/>
              </a:ext>
            </a:extLst>
          </p:cNvPr>
          <p:cNvSpPr>
            <a:spLocks noGrp="1"/>
          </p:cNvSpPr>
          <p:nvPr>
            <p:ph type="ctrTitle"/>
          </p:nvPr>
        </p:nvSpPr>
        <p:spPr/>
        <p:txBody>
          <a:bodyPr/>
          <a:lstStyle/>
          <a:p>
            <a:r>
              <a:rPr lang="en-US" dirty="0"/>
              <a:t>Lecture 6</a:t>
            </a:r>
          </a:p>
        </p:txBody>
      </p:sp>
      <p:sp>
        <p:nvSpPr>
          <p:cNvPr id="7" name="Subtitle 6">
            <a:extLst>
              <a:ext uri="{FF2B5EF4-FFF2-40B4-BE49-F238E27FC236}">
                <a16:creationId xmlns:a16="http://schemas.microsoft.com/office/drawing/2014/main" id="{FE067239-A927-4C35-B125-E413AFBBD0E7}"/>
              </a:ext>
            </a:extLst>
          </p:cNvPr>
          <p:cNvSpPr>
            <a:spLocks noGrp="1"/>
          </p:cNvSpPr>
          <p:nvPr>
            <p:ph type="subTitle" idx="1"/>
          </p:nvPr>
        </p:nvSpPr>
        <p:spPr/>
        <p:txBody>
          <a:bodyPr/>
          <a:lstStyle/>
          <a:p>
            <a:r>
              <a:rPr lang="en-US" dirty="0"/>
              <a:t>DTMC – Occupancy Times and Occupancy Times Matrix</a:t>
            </a:r>
          </a:p>
        </p:txBody>
      </p:sp>
      <p:sp>
        <p:nvSpPr>
          <p:cNvPr id="5" name="Footer Placeholder 4">
            <a:extLst>
              <a:ext uri="{FF2B5EF4-FFF2-40B4-BE49-F238E27FC236}">
                <a16:creationId xmlns:a16="http://schemas.microsoft.com/office/drawing/2014/main" id="{EDF92740-4A9A-4372-A7F9-12AB98100DD0}"/>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p:sp>
        <p:nvSpPr>
          <p:cNvPr id="4" name="Slide Number Placeholder 3">
            <a:extLst>
              <a:ext uri="{FF2B5EF4-FFF2-40B4-BE49-F238E27FC236}">
                <a16:creationId xmlns:a16="http://schemas.microsoft.com/office/drawing/2014/main" id="{BD2752B2-69EA-4BF8-BC1F-D162B9B68311}"/>
              </a:ext>
            </a:extLst>
          </p:cNvPr>
          <p:cNvSpPr>
            <a:spLocks noGrp="1"/>
          </p:cNvSpPr>
          <p:nvPr>
            <p:ph type="sldNum" sz="quarter" idx="12"/>
          </p:nvPr>
        </p:nvSpPr>
        <p:spPr/>
        <p:txBody>
          <a:bodyPr/>
          <a:lstStyle/>
          <a:p>
            <a:pPr>
              <a:defRPr/>
            </a:pPr>
            <a:fld id="{3BCC0716-7840-4BC7-AC05-8CE3FC928123}" type="slidenum">
              <a:rPr lang="en-US" altLang="en-US" smtClean="0"/>
              <a:pPr>
                <a:defRPr/>
              </a:pPr>
              <a:t>1</a:t>
            </a:fld>
            <a:endParaRPr lang="en-US" altLang="en-US"/>
          </a:p>
        </p:txBody>
      </p:sp>
    </p:spTree>
    <p:extLst>
      <p:ext uri="{BB962C8B-B14F-4D97-AF65-F5344CB8AC3E}">
        <p14:creationId xmlns:p14="http://schemas.microsoft.com/office/powerpoint/2010/main" val="600302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5988-CA6D-4EB5-A526-FF47B56B2F8F}"/>
              </a:ext>
            </a:extLst>
          </p:cNvPr>
          <p:cNvSpPr>
            <a:spLocks noGrp="1"/>
          </p:cNvSpPr>
          <p:nvPr>
            <p:ph type="title"/>
          </p:nvPr>
        </p:nvSpPr>
        <p:spPr/>
        <p:txBody>
          <a:bodyPr/>
          <a:lstStyle/>
          <a:p>
            <a:r>
              <a:rPr lang="en-US" dirty="0"/>
              <a:t>Occupancy Times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B95811A-3DA2-43A4-AC6D-EF0EF25744C2}"/>
                  </a:ext>
                </a:extLst>
              </p:cNvPr>
              <p:cNvSpPr>
                <a:spLocks noGrp="1"/>
              </p:cNvSpPr>
              <p:nvPr>
                <p:ph idx="1"/>
              </p:nvPr>
            </p:nvSpPr>
            <p:spPr>
              <a:xfrm>
                <a:off x="457200" y="1412875"/>
                <a:ext cx="8458200" cy="4073525"/>
              </a:xfrm>
            </p:spPr>
            <p:txBody>
              <a:bodyPr/>
              <a:lstStyle/>
              <a:p>
                <a:pPr marL="0" indent="0">
                  <a:buNone/>
                </a:pPr>
                <a:r>
                  <a:rPr lang="en-US" sz="2400" dirty="0"/>
                  <a:t>Let </a:t>
                </a:r>
                <a14:m>
                  <m:oMath xmlns:m="http://schemas.openxmlformats.org/officeDocument/2006/math">
                    <m:r>
                      <a:rPr lang="en-US" sz="2400" b="0" i="0"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≥0}</m:t>
                    </m:r>
                  </m:oMath>
                </a14:m>
                <a:r>
                  <a:rPr lang="en-US" sz="2400" dirty="0"/>
                  <a:t> be a DTMC on state space </a:t>
                </a:r>
                <a14:m>
                  <m:oMath xmlns:m="http://schemas.openxmlformats.org/officeDocument/2006/math">
                    <m:r>
                      <a:rPr lang="en-US" sz="2400" b="0" i="1" smtClean="0">
                        <a:latin typeface="Cambria Math" panose="02040503050406030204" pitchFamily="18" charset="0"/>
                      </a:rPr>
                      <m:t>𝑆</m:t>
                    </m:r>
                    <m:r>
                      <a:rPr lang="en-US" sz="2400" b="0" i="1" smtClean="0">
                        <a:latin typeface="Cambria Math" panose="02040503050406030204" pitchFamily="18" charset="0"/>
                      </a:rPr>
                      <m:t>={0,1,2,…}</m:t>
                    </m:r>
                  </m:oMath>
                </a14:m>
                <a:r>
                  <a:rPr lang="en-US" sz="2400" dirty="0"/>
                  <a:t> with transition probability matrix </a:t>
                </a:r>
                <a14:m>
                  <m:oMath xmlns:m="http://schemas.openxmlformats.org/officeDocument/2006/math">
                    <m:r>
                      <a:rPr lang="en-US" sz="2400" b="0" i="1" smtClean="0">
                        <a:latin typeface="Cambria Math" panose="02040503050406030204" pitchFamily="18" charset="0"/>
                      </a:rPr>
                      <m:t>𝑃</m:t>
                    </m:r>
                  </m:oMath>
                </a14:m>
                <a:r>
                  <a:rPr lang="en-US" sz="2400" dirty="0"/>
                  <a:t> and initial distribution </a:t>
                </a:r>
                <a14:m>
                  <m:oMath xmlns:m="http://schemas.openxmlformats.org/officeDocument/2006/math">
                    <m:r>
                      <a:rPr lang="en-US" sz="2400" b="0" i="1" smtClean="0">
                        <a:latin typeface="Cambria Math" panose="02040503050406030204" pitchFamily="18" charset="0"/>
                      </a:rPr>
                      <m:t>𝑎</m:t>
                    </m:r>
                  </m:oMath>
                </a14:m>
                <a:endParaRPr lang="en-US" sz="2400" dirty="0"/>
              </a:p>
              <a:p>
                <a:pPr marL="0" indent="0">
                  <a:buNone/>
                </a:pPr>
                <a:endParaRPr lang="en-US" sz="2400" dirty="0"/>
              </a:p>
              <a:p>
                <a:pPr marL="0" indent="0">
                  <a:buNone/>
                </a:pPr>
                <a:r>
                  <a:rPr lang="en-US" sz="2400" dirty="0"/>
                  <a:t>Let </a:t>
                </a: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𝑉</m:t>
                        </m:r>
                      </m:e>
                      <m:sub>
                        <m:r>
                          <a:rPr lang="en-US" sz="2400" b="0" i="1" smtClean="0">
                            <a:latin typeface="Cambria Math" panose="02040503050406030204" pitchFamily="18" charset="0"/>
                          </a:rPr>
                          <m:t>𝑗</m:t>
                        </m:r>
                      </m:sub>
                      <m:sup>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m:t>
                        </m:r>
                      </m:sup>
                    </m:sSubSup>
                  </m:oMath>
                </a14:m>
                <a:r>
                  <a:rPr lang="en-US" sz="2400" dirty="0"/>
                  <a:t> be the number of visits to state </a:t>
                </a:r>
                <a14:m>
                  <m:oMath xmlns:m="http://schemas.openxmlformats.org/officeDocument/2006/math">
                    <m:r>
                      <a:rPr lang="en-US" sz="2400" b="0" i="1" smtClean="0">
                        <a:latin typeface="Cambria Math" panose="02040503050406030204" pitchFamily="18" charset="0"/>
                      </a:rPr>
                      <m:t>𝑗</m:t>
                    </m:r>
                  </m:oMath>
                </a14:m>
                <a:r>
                  <a:rPr lang="en-US" sz="2400" dirty="0"/>
                  <a:t> by DTMC over </a:t>
                </a:r>
                <a14:m>
                  <m:oMath xmlns:m="http://schemas.openxmlformats.org/officeDocument/2006/math">
                    <m:d>
                      <m:dPr>
                        <m:begChr m:val="{"/>
                        <m:endChr m:val="}"/>
                        <m:ctrlPr>
                          <a:rPr lang="en-US" sz="2400" i="1">
                            <a:latin typeface="Cambria Math" panose="02040503050406030204" pitchFamily="18" charset="0"/>
                          </a:rPr>
                        </m:ctrlPr>
                      </m:dPr>
                      <m:e>
                        <m:r>
                          <a:rPr lang="en-US" sz="2400" i="1">
                            <a:latin typeface="Cambria Math" panose="02040503050406030204" pitchFamily="18" charset="0"/>
                          </a:rPr>
                          <m:t>0,1,2,…</m:t>
                        </m:r>
                        <m:r>
                          <a:rPr lang="en-US" sz="2400" b="0" i="1" smtClean="0">
                            <a:latin typeface="Cambria Math" panose="02040503050406030204" pitchFamily="18" charset="0"/>
                          </a:rPr>
                          <m:t>, </m:t>
                        </m:r>
                        <m:r>
                          <a:rPr lang="en-US" sz="2400" b="0" i="1" smtClean="0">
                            <a:latin typeface="Cambria Math" panose="02040503050406030204" pitchFamily="18" charset="0"/>
                          </a:rPr>
                          <m:t>𝑛</m:t>
                        </m:r>
                      </m:e>
                    </m:d>
                  </m:oMath>
                </a14:m>
                <a:endParaRPr lang="en-US" sz="2400" dirty="0"/>
              </a:p>
              <a:p>
                <a:pPr marL="0" indent="0">
                  <a:buNone/>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𝑉</m:t>
                          </m:r>
                        </m:e>
                        <m:sub>
                          <m:r>
                            <a:rPr lang="en-US" sz="2400" b="0" i="1" smtClean="0">
                              <a:latin typeface="Cambria Math" panose="02040503050406030204" pitchFamily="18" charset="0"/>
                            </a:rPr>
                            <m:t>𝑗</m:t>
                          </m:r>
                        </m:sub>
                        <m:sup>
                          <m:r>
                            <a:rPr lang="en-US" sz="2400" b="0" i="1" smtClean="0">
                              <a:latin typeface="Cambria Math" panose="02040503050406030204" pitchFamily="18" charset="0"/>
                            </a:rPr>
                            <m:t>(</m:t>
                          </m:r>
                          <m:r>
                            <a:rPr lang="en-US" sz="2400" b="0" i="1" smtClean="0">
                              <a:latin typeface="Cambria Math" panose="02040503050406030204" pitchFamily="18" charset="0"/>
                            </a:rPr>
                            <m:t>0</m:t>
                          </m:r>
                          <m:r>
                            <a:rPr lang="en-US" sz="2400" b="0" i="1" smtClean="0">
                              <a:latin typeface="Cambria Math" panose="02040503050406030204" pitchFamily="18" charset="0"/>
                            </a:rPr>
                            <m:t>)</m:t>
                          </m:r>
                        </m:sup>
                      </m:sSubSup>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eqArr>
                            <m:eqArrPr>
                              <m:ctrlPr>
                                <a:rPr lang="en-US" sz="2400" b="0" i="1" smtClean="0">
                                  <a:latin typeface="Cambria Math" panose="02040503050406030204" pitchFamily="18" charset="0"/>
                                </a:rPr>
                              </m:ctrlPr>
                            </m:eqArrPr>
                            <m:e>
                              <m:r>
                                <a:rPr lang="en-US" sz="2400" b="0" i="1" smtClean="0">
                                  <a:latin typeface="Cambria Math" panose="02040503050406030204" pitchFamily="18" charset="0"/>
                                </a:rPr>
                                <m:t>1,   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r>
                                <a:rPr lang="en-US" sz="2400" b="0" i="1" smtClean="0">
                                  <a:latin typeface="Cambria Math" panose="02040503050406030204" pitchFamily="18" charset="0"/>
                                </a:rPr>
                                <m:t>𝑗</m:t>
                              </m:r>
                            </m:e>
                            <m:e>
                              <m:r>
                                <a:rPr lang="en-US" sz="2400" b="0" i="1" smtClean="0">
                                  <a:latin typeface="Cambria Math" panose="02040503050406030204" pitchFamily="18" charset="0"/>
                                </a:rPr>
                                <m:t>0, </m:t>
                              </m:r>
                              <m:r>
                                <a:rPr lang="en-US" sz="2400" b="0" i="1" smtClean="0">
                                  <a:latin typeface="Cambria Math" panose="02040503050406030204" pitchFamily="18" charset="0"/>
                                </a:rPr>
                                <m:t>𝑜𝑡h𝑒𝑟𝑤𝑖𝑠𝑒</m:t>
                              </m:r>
                            </m:e>
                          </m:eqArr>
                        </m:e>
                      </m:d>
                    </m:oMath>
                  </m:oMathPara>
                </a14:m>
                <a:endParaRPr lang="en-US" sz="2400" dirty="0"/>
              </a:p>
              <a:p>
                <a:pPr marL="0" indent="0">
                  <a:buNone/>
                </a:pPr>
                <a:endParaRPr lang="en-US" sz="2400" dirty="0"/>
              </a:p>
              <a:p>
                <a:pPr marL="0" indent="0">
                  <a:buNone/>
                </a:pPr>
                <a:r>
                  <a:rPr lang="en-US" sz="2400" dirty="0">
                    <a:solidFill>
                      <a:srgbClr val="FF0000"/>
                    </a:solidFill>
                  </a:rPr>
                  <a:t>How do we find the expected time spent by DTMC in various states? </a:t>
                </a:r>
              </a:p>
              <a:p>
                <a:pPr marL="0" indent="0">
                  <a:buNone/>
                </a:pPr>
                <a:endParaRPr lang="en-US" sz="2400" i="1" dirty="0">
                  <a:latin typeface="Cambria Math" panose="02040503050406030204" pitchFamily="18" charset="0"/>
                </a:endParaRPr>
              </a:p>
              <a:p>
                <a:pPr marL="0" indent="0">
                  <a:buNone/>
                </a:pPr>
                <a:r>
                  <a:rPr lang="en-US" sz="2400" dirty="0"/>
                  <a:t>			 </a:t>
                </a:r>
              </a:p>
            </p:txBody>
          </p:sp>
        </mc:Choice>
        <mc:Fallback>
          <p:sp>
            <p:nvSpPr>
              <p:cNvPr id="3" name="Content Placeholder 2">
                <a:extLst>
                  <a:ext uri="{FF2B5EF4-FFF2-40B4-BE49-F238E27FC236}">
                    <a16:creationId xmlns:a16="http://schemas.microsoft.com/office/drawing/2014/main" id="{0B95811A-3DA2-43A4-AC6D-EF0EF25744C2}"/>
                  </a:ext>
                </a:extLst>
              </p:cNvPr>
              <p:cNvSpPr>
                <a:spLocks noGrp="1" noRot="1" noChangeAspect="1" noMove="1" noResize="1" noEditPoints="1" noAdjustHandles="1" noChangeArrowheads="1" noChangeShapeType="1" noTextEdit="1"/>
              </p:cNvSpPr>
              <p:nvPr>
                <p:ph idx="1"/>
              </p:nvPr>
            </p:nvSpPr>
            <p:spPr>
              <a:xfrm>
                <a:off x="457200" y="1412875"/>
                <a:ext cx="8458200" cy="4073525"/>
              </a:xfrm>
              <a:blipFill>
                <a:blip r:embed="rId2"/>
                <a:stretch>
                  <a:fillRect l="-1081" t="-1048" r="-1009" b="-898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DFAFC5B-80B3-4F7A-B8E0-C288AD091076}"/>
              </a:ext>
            </a:extLst>
          </p:cNvPr>
          <p:cNvSpPr>
            <a:spLocks noGrp="1"/>
          </p:cNvSpPr>
          <p:nvPr>
            <p:ph type="sldNum" sz="quarter" idx="12"/>
          </p:nvPr>
        </p:nvSpPr>
        <p:spPr/>
        <p:txBody>
          <a:bodyPr/>
          <a:lstStyle/>
          <a:p>
            <a:pPr>
              <a:defRPr/>
            </a:pPr>
            <a:fld id="{3BCC0716-7840-4BC7-AC05-8CE3FC928123}" type="slidenum">
              <a:rPr lang="en-US" altLang="en-US" smtClean="0"/>
              <a:pPr>
                <a:defRPr/>
              </a:pPr>
              <a:t>2</a:t>
            </a:fld>
            <a:endParaRPr lang="en-US" altLang="en-US"/>
          </a:p>
        </p:txBody>
      </p:sp>
      <p:sp>
        <p:nvSpPr>
          <p:cNvPr id="5" name="Footer Placeholder 4">
            <a:extLst>
              <a:ext uri="{FF2B5EF4-FFF2-40B4-BE49-F238E27FC236}">
                <a16:creationId xmlns:a16="http://schemas.microsoft.com/office/drawing/2014/main" id="{E982B061-DC22-488B-9954-E4183CAE10EB}"/>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p:spTree>
    <p:extLst>
      <p:ext uri="{BB962C8B-B14F-4D97-AF65-F5344CB8AC3E}">
        <p14:creationId xmlns:p14="http://schemas.microsoft.com/office/powerpoint/2010/main" val="3810720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5988-CA6D-4EB5-A526-FF47B56B2F8F}"/>
              </a:ext>
            </a:extLst>
          </p:cNvPr>
          <p:cNvSpPr>
            <a:spLocks noGrp="1"/>
          </p:cNvSpPr>
          <p:nvPr>
            <p:ph type="title"/>
          </p:nvPr>
        </p:nvSpPr>
        <p:spPr/>
        <p:txBody>
          <a:bodyPr/>
          <a:lstStyle/>
          <a:p>
            <a:r>
              <a:rPr lang="en-US" dirty="0"/>
              <a:t>Occupancy Times and Matrix</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B95811A-3DA2-43A4-AC6D-EF0EF25744C2}"/>
                  </a:ext>
                </a:extLst>
              </p:cNvPr>
              <p:cNvSpPr>
                <a:spLocks noGrp="1"/>
              </p:cNvSpPr>
              <p:nvPr>
                <p:ph idx="1"/>
              </p:nvPr>
            </p:nvSpPr>
            <p:spPr>
              <a:xfrm>
                <a:off x="457200" y="1412875"/>
                <a:ext cx="8458200" cy="4149725"/>
              </a:xfrm>
            </p:spPr>
            <p:txBody>
              <a:bodyPr/>
              <a:lstStyle/>
              <a:p>
                <a:pPr marL="0" indent="0">
                  <a:buNone/>
                </a:pPr>
                <a:r>
                  <a:rPr lang="en-US" sz="2400" dirty="0"/>
                  <a:t>Occupancy times </a:t>
                </a:r>
                <a14:m>
                  <m:oMath xmlns:m="http://schemas.openxmlformats.org/officeDocument/2006/math">
                    <m:sSubSup>
                      <m:sSubSupPr>
                        <m:ctrlPr>
                          <a:rPr lang="en-US" sz="2400" i="1">
                            <a:latin typeface="Cambria Math" panose="02040503050406030204" pitchFamily="18" charset="0"/>
                          </a:rPr>
                        </m:ctrlPr>
                      </m:sSubSupPr>
                      <m:e>
                        <m:r>
                          <a:rPr lang="en-US" sz="2400" b="0" i="1" smtClean="0">
                            <a:latin typeface="Cambria Math" panose="02040503050406030204" pitchFamily="18" charset="0"/>
                          </a:rPr>
                          <m:t> </m:t>
                        </m:r>
                        <m:r>
                          <a:rPr lang="en-US" sz="2400" i="1">
                            <a:latin typeface="Cambria Math" panose="02040503050406030204" pitchFamily="18" charset="0"/>
                          </a:rPr>
                          <m:t>𝑀</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𝑗</m:t>
                        </m:r>
                      </m:sub>
                      <m:sup>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m:t>
                        </m:r>
                      </m:sup>
                    </m:sSubSup>
                  </m:oMath>
                </a14:m>
                <a:endParaRPr lang="en-US" sz="2400" b="0" i="1" dirty="0">
                  <a:latin typeface="Cambria Math" panose="02040503050406030204" pitchFamily="18" charset="0"/>
                </a:endParaRPr>
              </a:p>
              <a:p>
                <a:pPr marL="0" indent="0">
                  <a:buNone/>
                </a:pPr>
                <a:endParaRPr lang="en-US" sz="2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𝑀</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𝑗</m:t>
                          </m:r>
                        </m:sub>
                        <m:sup>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m:t>
                          </m:r>
                        </m:sup>
                      </m:sSubSup>
                      <m:r>
                        <a:rPr lang="en-US" sz="2400" b="0" i="1" smtClean="0">
                          <a:latin typeface="Cambria Math" panose="02040503050406030204" pitchFamily="18" charset="0"/>
                        </a:rPr>
                        <m:t>=</m:t>
                      </m:r>
                      <m:r>
                        <a:rPr lang="en-US" sz="2400" b="0" i="1" smtClean="0">
                          <a:latin typeface="Cambria Math" panose="02040503050406030204" pitchFamily="18" charset="0"/>
                        </a:rPr>
                        <m:t>𝐸</m:t>
                      </m:r>
                      <m:d>
                        <m:dPr>
                          <m:ctrlPr>
                            <a:rPr lang="en-US" sz="2400" b="0" i="1" smtClean="0">
                              <a:latin typeface="Cambria Math" panose="02040503050406030204" pitchFamily="18" charset="0"/>
                            </a:rPr>
                          </m:ctrlPr>
                        </m:dPr>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𝑉</m:t>
                              </m:r>
                            </m:e>
                            <m:sub>
                              <m:r>
                                <a:rPr lang="en-US" sz="2400" b="0" i="1" smtClean="0">
                                  <a:latin typeface="Cambria Math" panose="02040503050406030204" pitchFamily="18" charset="0"/>
                                </a:rPr>
                                <m:t>𝑗</m:t>
                              </m:r>
                            </m:sub>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sup>
                          </m:sSubSup>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r>
                            <a:rPr lang="en-US" sz="2400" b="0" i="1" smtClean="0">
                              <a:latin typeface="Cambria Math" panose="02040503050406030204" pitchFamily="18" charset="0"/>
                            </a:rPr>
                            <m:t>𝑖</m:t>
                          </m:r>
                        </m:e>
                      </m:d>
                      <m:r>
                        <a:rPr lang="en-US" sz="2400" b="0" i="1" smtClean="0">
                          <a:latin typeface="Cambria Math" panose="02040503050406030204" pitchFamily="18" charset="0"/>
                        </a:rPr>
                        <m:t>, </m:t>
                      </m:r>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𝑗</m:t>
                      </m:r>
                      <m:r>
                        <a:rPr lang="en-US" sz="2400" b="0" i="1" smtClean="0">
                          <a:latin typeface="Cambria Math" panose="02040503050406030204" pitchFamily="18" charset="0"/>
                        </a:rPr>
                        <m:t>∈</m:t>
                      </m:r>
                      <m:r>
                        <a:rPr lang="en-US" sz="2400" b="0" i="1" smtClean="0">
                          <a:latin typeface="Cambria Math" panose="02040503050406030204" pitchFamily="18" charset="0"/>
                        </a:rPr>
                        <m:t>𝑆</m:t>
                      </m:r>
                      <m:r>
                        <a:rPr lang="en-US" sz="2400" b="0" i="1" smtClean="0">
                          <a:latin typeface="Cambria Math" panose="02040503050406030204" pitchFamily="18" charset="0"/>
                        </a:rPr>
                        <m:t>, </m:t>
                      </m:r>
                      <m:r>
                        <a:rPr lang="en-US" sz="2400" b="0" i="1" smtClean="0">
                          <a:latin typeface="Cambria Math" panose="02040503050406030204" pitchFamily="18" charset="0"/>
                        </a:rPr>
                        <m:t>𝑛</m:t>
                      </m:r>
                      <m:r>
                        <a:rPr lang="en-US" sz="2400" b="0" i="1" smtClean="0">
                          <a:latin typeface="Cambria Math" panose="02040503050406030204" pitchFamily="18" charset="0"/>
                        </a:rPr>
                        <m:t>≥0</m:t>
                      </m:r>
                    </m:oMath>
                  </m:oMathPara>
                </a14:m>
                <a:endParaRPr lang="en-US" sz="2400" dirty="0"/>
              </a:p>
              <a:p>
                <a:pPr marL="0" indent="0">
                  <a:buNone/>
                </a:pPr>
                <a:r>
                  <a:rPr lang="en-US" sz="2400" dirty="0"/>
                  <a:t>		 </a:t>
                </a:r>
              </a:p>
              <a:p>
                <a:pPr marL="0" indent="0">
                  <a:buNone/>
                </a:pPr>
                <a:r>
                  <a:rPr lang="en-US" sz="2400" dirty="0"/>
                  <a:t>Occupancy times Matrix</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 </m:t>
                        </m:r>
                        <m:r>
                          <a:rPr lang="en-US" sz="2400" b="0" i="1" smtClean="0">
                            <a:latin typeface="Cambria Math" panose="02040503050406030204" pitchFamily="18" charset="0"/>
                          </a:rPr>
                          <m:t>𝑀</m:t>
                        </m:r>
                      </m:e>
                      <m:sup>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m:t>
                        </m:r>
                      </m:sup>
                    </m:sSup>
                  </m:oMath>
                </a14:m>
                <a:endParaRPr lang="en-US" sz="2400" i="1" dirty="0">
                  <a:latin typeface="Cambria Math" panose="02040503050406030204" pitchFamily="18" charset="0"/>
                </a:endParaRPr>
              </a:p>
              <a:p>
                <a:pPr marL="0" indent="0">
                  <a:buNone/>
                </a:pPr>
                <a:endParaRPr lang="en-US" sz="2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rPr>
                          </m:ctrlPr>
                        </m:sSubSup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𝑀</m:t>
                              </m:r>
                            </m:e>
                            <m:sup>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m:t>
                              </m:r>
                            </m:sup>
                          </m:sSup>
                          <m:r>
                            <a:rPr lang="en-US" sz="2400" b="0" i="1" smtClean="0">
                              <a:latin typeface="Cambria Math" panose="02040503050406030204" pitchFamily="18" charset="0"/>
                            </a:rPr>
                            <m:t>=[</m:t>
                          </m:r>
                          <m:r>
                            <a:rPr lang="en-US" sz="2400" i="1">
                              <a:latin typeface="Cambria Math" panose="02040503050406030204" pitchFamily="18" charset="0"/>
                            </a:rPr>
                            <m:t>𝑀</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𝑗</m:t>
                          </m:r>
                        </m:sub>
                        <m:sup>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m:t>
                          </m:r>
                        </m:sup>
                      </m:sSubSup>
                      <m:r>
                        <a:rPr lang="en-US" sz="2400" b="0" i="1" smtClean="0">
                          <a:latin typeface="Cambria Math" panose="02040503050406030204" pitchFamily="18" charset="0"/>
                        </a:rPr>
                        <m:t>]</m:t>
                      </m:r>
                    </m:oMath>
                  </m:oMathPara>
                </a14:m>
                <a:endParaRPr lang="en-US" sz="2400" dirty="0"/>
              </a:p>
              <a:p>
                <a:pPr marL="0" indent="0">
                  <a:buNone/>
                </a:pPr>
                <a:endParaRPr lang="en-US" sz="2400" b="0" i="1" dirty="0">
                  <a:latin typeface="Cambria Math" panose="02040503050406030204" pitchFamily="18" charset="0"/>
                </a:endParaRPr>
              </a:p>
              <a:p>
                <a:pPr marL="0" indent="0" algn="ctr">
                  <a:buNone/>
                </a:pP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𝑀</m:t>
                        </m:r>
                      </m:e>
                      <m:sup>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m:t>
                        </m:r>
                      </m:sup>
                    </m:sSup>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𝑟</m:t>
                        </m:r>
                        <m:r>
                          <a:rPr lang="en-US" sz="2400" b="0" i="1" smtClean="0">
                            <a:latin typeface="Cambria Math" panose="02040503050406030204" pitchFamily="18" charset="0"/>
                          </a:rPr>
                          <m:t>=0</m:t>
                        </m:r>
                      </m:sub>
                      <m:sup>
                        <m:r>
                          <a:rPr lang="en-US" sz="2400" b="0" i="1" smtClean="0">
                            <a:latin typeface="Cambria Math" panose="02040503050406030204" pitchFamily="18" charset="0"/>
                          </a:rPr>
                          <m:t>𝑛</m:t>
                        </m:r>
                      </m:sup>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𝑃</m:t>
                            </m:r>
                          </m:e>
                          <m:sup>
                            <m:r>
                              <a:rPr lang="en-US" sz="2400" b="0" i="1" smtClean="0">
                                <a:latin typeface="Cambria Math" panose="02040503050406030204" pitchFamily="18" charset="0"/>
                              </a:rPr>
                              <m:t>𝑟</m:t>
                            </m:r>
                          </m:sup>
                        </m:sSup>
                      </m:e>
                    </m:nary>
                    <m:r>
                      <a:rPr lang="en-US" sz="2400" b="0" i="1" smtClean="0">
                        <a:latin typeface="Cambria Math" panose="02040503050406030204" pitchFamily="18" charset="0"/>
                      </a:rPr>
                      <m:t>, </m:t>
                    </m:r>
                    <m:r>
                      <a:rPr lang="en-US" sz="2400" b="0" i="1" smtClean="0">
                        <a:latin typeface="Cambria Math" panose="02040503050406030204" pitchFamily="18" charset="0"/>
                      </a:rPr>
                      <m:t>𝑛</m:t>
                    </m:r>
                    <m:r>
                      <a:rPr lang="en-US" sz="2400" b="0" i="1" smtClean="0">
                        <a:latin typeface="Cambria Math" panose="02040503050406030204" pitchFamily="18" charset="0"/>
                      </a:rPr>
                      <m:t>≥0</m:t>
                    </m:r>
                  </m:oMath>
                </a14:m>
                <a:r>
                  <a:rPr lang="en-US" sz="2400" dirty="0"/>
                  <a:t>   where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𝑃</m:t>
                        </m:r>
                      </m:e>
                      <m:sup>
                        <m:r>
                          <a:rPr lang="en-US" sz="2400" b="0" i="1" smtClean="0">
                            <a:latin typeface="Cambria Math" panose="02040503050406030204" pitchFamily="18" charset="0"/>
                          </a:rPr>
                          <m:t>0</m:t>
                        </m:r>
                      </m:sup>
                    </m:sSup>
                    <m:r>
                      <a:rPr lang="en-US" sz="2400" b="0" i="1" smtClean="0">
                        <a:latin typeface="Cambria Math" panose="02040503050406030204" pitchFamily="18" charset="0"/>
                      </a:rPr>
                      <m:t>=</m:t>
                    </m:r>
                    <m:r>
                      <a:rPr lang="en-US" sz="2400" b="0" i="1" smtClean="0">
                        <a:latin typeface="Cambria Math" panose="02040503050406030204" pitchFamily="18" charset="0"/>
                      </a:rPr>
                      <m:t>𝐼</m:t>
                    </m:r>
                  </m:oMath>
                </a14:m>
                <a:endParaRPr lang="en-US" sz="2400" dirty="0"/>
              </a:p>
            </p:txBody>
          </p:sp>
        </mc:Choice>
        <mc:Fallback>
          <p:sp>
            <p:nvSpPr>
              <p:cNvPr id="3" name="Content Placeholder 2">
                <a:extLst>
                  <a:ext uri="{FF2B5EF4-FFF2-40B4-BE49-F238E27FC236}">
                    <a16:creationId xmlns:a16="http://schemas.microsoft.com/office/drawing/2014/main" id="{0B95811A-3DA2-43A4-AC6D-EF0EF25744C2}"/>
                  </a:ext>
                </a:extLst>
              </p:cNvPr>
              <p:cNvSpPr>
                <a:spLocks noGrp="1" noRot="1" noChangeAspect="1" noMove="1" noResize="1" noEditPoints="1" noAdjustHandles="1" noChangeArrowheads="1" noChangeShapeType="1" noTextEdit="1"/>
              </p:cNvSpPr>
              <p:nvPr>
                <p:ph idx="1"/>
              </p:nvPr>
            </p:nvSpPr>
            <p:spPr>
              <a:xfrm>
                <a:off x="457200" y="1412875"/>
                <a:ext cx="8458200" cy="4149725"/>
              </a:xfrm>
              <a:blipFill>
                <a:blip r:embed="rId2"/>
                <a:stretch>
                  <a:fillRect l="-1081" b="-763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DFAFC5B-80B3-4F7A-B8E0-C288AD091076}"/>
              </a:ext>
            </a:extLst>
          </p:cNvPr>
          <p:cNvSpPr>
            <a:spLocks noGrp="1"/>
          </p:cNvSpPr>
          <p:nvPr>
            <p:ph type="sldNum" sz="quarter" idx="12"/>
          </p:nvPr>
        </p:nvSpPr>
        <p:spPr/>
        <p:txBody>
          <a:bodyPr/>
          <a:lstStyle/>
          <a:p>
            <a:pPr>
              <a:defRPr/>
            </a:pPr>
            <a:fld id="{3BCC0716-7840-4BC7-AC05-8CE3FC928123}" type="slidenum">
              <a:rPr lang="en-US" altLang="en-US" smtClean="0"/>
              <a:pPr>
                <a:defRPr/>
              </a:pPr>
              <a:t>3</a:t>
            </a:fld>
            <a:endParaRPr lang="en-US" altLang="en-US"/>
          </a:p>
        </p:txBody>
      </p:sp>
      <p:sp>
        <p:nvSpPr>
          <p:cNvPr id="5" name="Footer Placeholder 4">
            <a:extLst>
              <a:ext uri="{FF2B5EF4-FFF2-40B4-BE49-F238E27FC236}">
                <a16:creationId xmlns:a16="http://schemas.microsoft.com/office/drawing/2014/main" id="{E982B061-DC22-488B-9954-E4183CAE10EB}"/>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p:spTree>
    <p:extLst>
      <p:ext uri="{BB962C8B-B14F-4D97-AF65-F5344CB8AC3E}">
        <p14:creationId xmlns:p14="http://schemas.microsoft.com/office/powerpoint/2010/main" val="676383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5988-CA6D-4EB5-A526-FF47B56B2F8F}"/>
              </a:ext>
            </a:extLst>
          </p:cNvPr>
          <p:cNvSpPr>
            <a:spLocks noGrp="1"/>
          </p:cNvSpPr>
          <p:nvPr>
            <p:ph type="title"/>
          </p:nvPr>
        </p:nvSpPr>
        <p:spPr/>
        <p:txBody>
          <a:bodyPr/>
          <a:lstStyle/>
          <a:p>
            <a:r>
              <a:rPr lang="en-US" dirty="0"/>
              <a:t>Example 2.23 (Kulkarni 3</a:t>
            </a:r>
            <a:r>
              <a:rPr lang="en-US" baseline="30000" dirty="0"/>
              <a:t>rd</a:t>
            </a:r>
            <a:r>
              <a:rPr lang="en-US" dirty="0"/>
              <a:t> ed) Revisited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B95811A-3DA2-43A4-AC6D-EF0EF25744C2}"/>
                  </a:ext>
                </a:extLst>
              </p:cNvPr>
              <p:cNvSpPr>
                <a:spLocks noGrp="1"/>
              </p:cNvSpPr>
              <p:nvPr>
                <p:ph idx="1"/>
              </p:nvPr>
            </p:nvSpPr>
            <p:spPr>
              <a:xfrm>
                <a:off x="457200" y="1783152"/>
                <a:ext cx="8382000" cy="4149725"/>
              </a:xfrm>
            </p:spPr>
            <p:txBody>
              <a:bodyPr/>
              <a:lstStyle/>
              <a:p>
                <a:pPr marL="0" indent="0">
                  <a:buNone/>
                </a:pPr>
                <a:r>
                  <a:rPr lang="en-US" sz="2400" dirty="0"/>
                  <a:t>An organization classifies the employees into four grades   </a:t>
                </a:r>
                <a14:m>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1,2,3,4</m:t>
                        </m:r>
                      </m:e>
                    </m:d>
                    <m:r>
                      <a:rPr lang="en-US" sz="2400" b="0" i="0" smtClean="0">
                        <a:latin typeface="Cambria Math" panose="02040503050406030204" pitchFamily="18" charset="0"/>
                      </a:rPr>
                      <m:t>.</m:t>
                    </m:r>
                  </m:oMath>
                </a14:m>
                <a:r>
                  <a:rPr lang="en-US" sz="2400" dirty="0"/>
                  <a:t> Every year an employee in grade 1,2, and 3 gets promoted from the current grade to next grade with probability 0.2, or leaves with probability 0.2, or stays in the same grade. An employee in the fourth grade leaves with probability 0.2 or stays in the same grade. A departing employee is immediately replaced by a new one starting in grade 1. Suppose the organization has 100 employees distributed evenly in the four grades. </a:t>
                </a:r>
                <a:r>
                  <a:rPr lang="en-US" sz="2400" b="1" dirty="0"/>
                  <a:t>What is the occupancy time of being in grade 1 after 2 years?</a:t>
                </a:r>
              </a:p>
              <a:p>
                <a:pPr marL="0" indent="0">
                  <a:buNone/>
                </a:pPr>
                <a:endParaRPr lang="en-US" sz="2400" dirty="0"/>
              </a:p>
              <a:p>
                <a:pPr marL="0" indent="0">
                  <a:buNone/>
                </a:pPr>
                <a:endParaRPr lang="en-US" sz="2400" dirty="0"/>
              </a:p>
              <a:p>
                <a:pPr marL="0" indent="0">
                  <a:buNone/>
                </a:pPr>
                <a:r>
                  <a:rPr lang="en-US" sz="2400" dirty="0"/>
                  <a:t> </a:t>
                </a:r>
                <a:endParaRPr lang="en-US" sz="2400" b="1" dirty="0">
                  <a:solidFill>
                    <a:srgbClr val="7030A0"/>
                  </a:solidFill>
                </a:endParaRPr>
              </a:p>
            </p:txBody>
          </p:sp>
        </mc:Choice>
        <mc:Fallback>
          <p:sp>
            <p:nvSpPr>
              <p:cNvPr id="3" name="Content Placeholder 2">
                <a:extLst>
                  <a:ext uri="{FF2B5EF4-FFF2-40B4-BE49-F238E27FC236}">
                    <a16:creationId xmlns:a16="http://schemas.microsoft.com/office/drawing/2014/main" id="{0B95811A-3DA2-43A4-AC6D-EF0EF25744C2}"/>
                  </a:ext>
                </a:extLst>
              </p:cNvPr>
              <p:cNvSpPr>
                <a:spLocks noGrp="1" noRot="1" noChangeAspect="1" noMove="1" noResize="1" noEditPoints="1" noAdjustHandles="1" noChangeArrowheads="1" noChangeShapeType="1" noTextEdit="1"/>
              </p:cNvSpPr>
              <p:nvPr>
                <p:ph idx="1"/>
              </p:nvPr>
            </p:nvSpPr>
            <p:spPr>
              <a:xfrm>
                <a:off x="457200" y="1783152"/>
                <a:ext cx="8382000" cy="4149725"/>
              </a:xfrm>
              <a:blipFill>
                <a:blip r:embed="rId2"/>
                <a:stretch>
                  <a:fillRect l="-1091" t="-102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DFAFC5B-80B3-4F7A-B8E0-C288AD091076}"/>
              </a:ext>
            </a:extLst>
          </p:cNvPr>
          <p:cNvSpPr>
            <a:spLocks noGrp="1"/>
          </p:cNvSpPr>
          <p:nvPr>
            <p:ph type="sldNum" sz="quarter" idx="12"/>
          </p:nvPr>
        </p:nvSpPr>
        <p:spPr/>
        <p:txBody>
          <a:bodyPr/>
          <a:lstStyle/>
          <a:p>
            <a:pPr>
              <a:defRPr/>
            </a:pPr>
            <a:fld id="{3BCC0716-7840-4BC7-AC05-8CE3FC928123}" type="slidenum">
              <a:rPr lang="en-US" altLang="en-US" smtClean="0"/>
              <a:pPr>
                <a:defRPr/>
              </a:pPr>
              <a:t>4</a:t>
            </a:fld>
            <a:endParaRPr lang="en-US" altLang="en-US"/>
          </a:p>
        </p:txBody>
      </p:sp>
      <p:sp>
        <p:nvSpPr>
          <p:cNvPr id="5" name="Footer Placeholder 4">
            <a:extLst>
              <a:ext uri="{FF2B5EF4-FFF2-40B4-BE49-F238E27FC236}">
                <a16:creationId xmlns:a16="http://schemas.microsoft.com/office/drawing/2014/main" id="{E982B061-DC22-488B-9954-E4183CAE10EB}"/>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p:spTree>
    <p:extLst>
      <p:ext uri="{BB962C8B-B14F-4D97-AF65-F5344CB8AC3E}">
        <p14:creationId xmlns:p14="http://schemas.microsoft.com/office/powerpoint/2010/main" val="1486346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5988-CA6D-4EB5-A526-FF47B56B2F8F}"/>
              </a:ext>
            </a:extLst>
          </p:cNvPr>
          <p:cNvSpPr>
            <a:spLocks noGrp="1"/>
          </p:cNvSpPr>
          <p:nvPr>
            <p:ph type="title"/>
          </p:nvPr>
        </p:nvSpPr>
        <p:spPr/>
        <p:txBody>
          <a:bodyPr/>
          <a:lstStyle/>
          <a:p>
            <a:r>
              <a:rPr lang="en-US" dirty="0"/>
              <a:t>Example 2.23 – Solution Hint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95811A-3DA2-43A4-AC6D-EF0EF25744C2}"/>
                  </a:ext>
                </a:extLst>
              </p:cNvPr>
              <p:cNvSpPr>
                <a:spLocks noGrp="1"/>
              </p:cNvSpPr>
              <p:nvPr>
                <p:ph idx="1"/>
              </p:nvPr>
            </p:nvSpPr>
            <p:spPr>
              <a:xfrm>
                <a:off x="457200" y="1412875"/>
                <a:ext cx="8382000" cy="4149725"/>
              </a:xfrm>
            </p:spPr>
            <p:txBody>
              <a:bodyPr/>
              <a:lstStyle/>
              <a:p>
                <a:pPr marL="0" indent="0">
                  <a:buNone/>
                </a:pPr>
                <a:r>
                  <a:rPr lang="en-US" sz="2400" dirty="0"/>
                  <a:t>Let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𝑛</m:t>
                        </m:r>
                      </m:sub>
                    </m:sSub>
                  </m:oMath>
                </a14:m>
                <a:r>
                  <a:rPr lang="en-US" sz="2400" dirty="0"/>
                  <a:t> be the grade of the employee in year </a:t>
                </a:r>
                <a14:m>
                  <m:oMath xmlns:m="http://schemas.openxmlformats.org/officeDocument/2006/math">
                    <m:r>
                      <a:rPr lang="en-US" sz="2400" b="0" i="1" smtClean="0">
                        <a:latin typeface="Cambria Math" panose="02040503050406030204" pitchFamily="18" charset="0"/>
                      </a:rPr>
                      <m:t>𝑛</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S</m:t>
                    </m:r>
                    <m:r>
                      <a:rPr lang="en-US" sz="2400" b="0" i="0" smtClean="0">
                        <a:latin typeface="Cambria Math" panose="02040503050406030204" pitchFamily="18" charset="0"/>
                      </a:rPr>
                      <m:t>={1,2,3,4}</m:t>
                    </m:r>
                  </m:oMath>
                </a14:m>
                <a:endParaRPr lang="en-US" sz="2400" dirty="0"/>
              </a:p>
              <a:p>
                <a:pPr marL="0" indent="0">
                  <a:buNone/>
                </a:pPr>
                <a:endParaRPr lang="en-US" sz="2400" dirty="0"/>
              </a:p>
              <a:p>
                <a:pPr marL="0" indent="0">
                  <a:buNone/>
                </a:pPr>
                <a:r>
                  <a:rPr lang="en-US" sz="2400" dirty="0"/>
                  <a:t>Initial grade of any employee is </a:t>
                </a:r>
                <a14:m>
                  <m:oMath xmlns:m="http://schemas.openxmlformats.org/officeDocument/2006/math">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𝑆</m:t>
                    </m:r>
                  </m:oMath>
                </a14:m>
                <a:r>
                  <a:rPr lang="en-US" sz="2400" dirty="0"/>
                  <a:t> with probability 0.25</a:t>
                </a:r>
              </a:p>
              <a:p>
                <a:pPr marL="0" indent="0">
                  <a:buNone/>
                </a:pPr>
                <a:endParaRPr lang="en-US" sz="2400" dirty="0"/>
              </a:p>
              <a:p>
                <a:pPr marL="0" indent="0">
                  <a:buNone/>
                </a:pPr>
                <a:r>
                  <a:rPr lang="en-US" sz="2400" dirty="0"/>
                  <a:t> Initial distribution a</a:t>
                </a:r>
                <a14:m>
                  <m:oMath xmlns:m="http://schemas.openxmlformats.org/officeDocument/2006/math">
                    <m:r>
                      <a:rPr lang="en-US" sz="2400" i="1">
                        <a:latin typeface="Cambria Math" panose="02040503050406030204" pitchFamily="18" charset="0"/>
                      </a:rPr>
                      <m:t>=[0.25,  0.25,  0.25,  0.25]</m:t>
                    </m:r>
                  </m:oMath>
                </a14:m>
                <a:r>
                  <a:rPr lang="en-US" sz="2400" dirty="0"/>
                  <a:t> </a:t>
                </a:r>
              </a:p>
              <a:p>
                <a:pPr marL="0" indent="0">
                  <a:buNone/>
                </a:pPr>
                <a:endParaRPr lang="en-US" sz="2400" b="1" dirty="0">
                  <a:solidFill>
                    <a:srgbClr val="7030A0"/>
                  </a:solidFill>
                </a:endParaRPr>
              </a:p>
              <a:p>
                <a:pPr marL="0" indent="0">
                  <a:buNone/>
                </a:pPr>
                <a:endParaRPr lang="en-US" sz="2400" b="1" dirty="0">
                  <a:solidFill>
                    <a:srgbClr val="7030A0"/>
                  </a:solidFill>
                </a:endParaRPr>
              </a:p>
            </p:txBody>
          </p:sp>
        </mc:Choice>
        <mc:Fallback xmlns="">
          <p:sp>
            <p:nvSpPr>
              <p:cNvPr id="3" name="Content Placeholder 2">
                <a:extLst>
                  <a:ext uri="{FF2B5EF4-FFF2-40B4-BE49-F238E27FC236}">
                    <a16:creationId xmlns:a16="http://schemas.microsoft.com/office/drawing/2014/main" id="{0B95811A-3DA2-43A4-AC6D-EF0EF25744C2}"/>
                  </a:ext>
                </a:extLst>
              </p:cNvPr>
              <p:cNvSpPr>
                <a:spLocks noGrp="1" noRot="1" noChangeAspect="1" noMove="1" noResize="1" noEditPoints="1" noAdjustHandles="1" noChangeArrowheads="1" noChangeShapeType="1" noTextEdit="1"/>
              </p:cNvSpPr>
              <p:nvPr>
                <p:ph idx="1"/>
              </p:nvPr>
            </p:nvSpPr>
            <p:spPr>
              <a:xfrm>
                <a:off x="457200" y="1412875"/>
                <a:ext cx="8382000" cy="4149725"/>
              </a:xfrm>
              <a:blipFill>
                <a:blip r:embed="rId2"/>
                <a:stretch>
                  <a:fillRect l="-1091" t="-102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DFAFC5B-80B3-4F7A-B8E0-C288AD091076}"/>
              </a:ext>
            </a:extLst>
          </p:cNvPr>
          <p:cNvSpPr>
            <a:spLocks noGrp="1"/>
          </p:cNvSpPr>
          <p:nvPr>
            <p:ph type="sldNum" sz="quarter" idx="12"/>
          </p:nvPr>
        </p:nvSpPr>
        <p:spPr/>
        <p:txBody>
          <a:bodyPr/>
          <a:lstStyle/>
          <a:p>
            <a:pPr>
              <a:defRPr/>
            </a:pPr>
            <a:fld id="{3BCC0716-7840-4BC7-AC05-8CE3FC928123}" type="slidenum">
              <a:rPr lang="en-US" altLang="en-US" smtClean="0"/>
              <a:pPr>
                <a:defRPr/>
              </a:pPr>
              <a:t>5</a:t>
            </a:fld>
            <a:endParaRPr lang="en-US" altLang="en-US"/>
          </a:p>
        </p:txBody>
      </p:sp>
      <p:sp>
        <p:nvSpPr>
          <p:cNvPr id="5" name="Footer Placeholder 4">
            <a:extLst>
              <a:ext uri="{FF2B5EF4-FFF2-40B4-BE49-F238E27FC236}">
                <a16:creationId xmlns:a16="http://schemas.microsoft.com/office/drawing/2014/main" id="{E982B061-DC22-488B-9954-E4183CAE10EB}"/>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p:sp>
        <p:nvSpPr>
          <p:cNvPr id="6" name="Double Bracket 5">
            <a:extLst>
              <a:ext uri="{FF2B5EF4-FFF2-40B4-BE49-F238E27FC236}">
                <a16:creationId xmlns:a16="http://schemas.microsoft.com/office/drawing/2014/main" id="{AD703B9D-FA09-42FB-B29F-F1F42C5C706C}"/>
              </a:ext>
            </a:extLst>
          </p:cNvPr>
          <p:cNvSpPr/>
          <p:nvPr/>
        </p:nvSpPr>
        <p:spPr bwMode="auto">
          <a:xfrm>
            <a:off x="3124200" y="3882094"/>
            <a:ext cx="2667000" cy="2021025"/>
          </a:xfrm>
          <a:prstGeom prst="bracketPair">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 name="TextBox 6">
            <a:extLst>
              <a:ext uri="{FF2B5EF4-FFF2-40B4-BE49-F238E27FC236}">
                <a16:creationId xmlns:a16="http://schemas.microsoft.com/office/drawing/2014/main" id="{93C84085-FC3C-4B57-9EC4-95227CA845DB}"/>
              </a:ext>
            </a:extLst>
          </p:cNvPr>
          <p:cNvSpPr txBox="1"/>
          <p:nvPr/>
        </p:nvSpPr>
        <p:spPr>
          <a:xfrm>
            <a:off x="3276600" y="3871794"/>
            <a:ext cx="2362200" cy="2031325"/>
          </a:xfrm>
          <a:prstGeom prst="rect">
            <a:avLst/>
          </a:prstGeom>
          <a:noFill/>
        </p:spPr>
        <p:txBody>
          <a:bodyPr wrap="square" rtlCol="0">
            <a:spAutoFit/>
          </a:bodyPr>
          <a:lstStyle/>
          <a:p>
            <a:r>
              <a:rPr lang="en-US" dirty="0"/>
              <a:t>0.8    0.2     0.0    0.0</a:t>
            </a:r>
          </a:p>
          <a:p>
            <a:endParaRPr lang="en-US" dirty="0"/>
          </a:p>
          <a:p>
            <a:r>
              <a:rPr lang="en-US" dirty="0"/>
              <a:t>0.2    0.6     0.2    0.0</a:t>
            </a:r>
          </a:p>
          <a:p>
            <a:endParaRPr lang="en-US" dirty="0"/>
          </a:p>
          <a:p>
            <a:r>
              <a:rPr lang="en-US" dirty="0"/>
              <a:t>0.2    0.0     0.6    0.2</a:t>
            </a:r>
          </a:p>
          <a:p>
            <a:endParaRPr lang="en-US" dirty="0"/>
          </a:p>
          <a:p>
            <a:r>
              <a:rPr lang="en-US" dirty="0"/>
              <a:t>0.2    0.0     0.0    0.8</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85717CF-7C01-4A23-B13B-676ADAAF6040}"/>
                  </a:ext>
                </a:extLst>
              </p:cNvPr>
              <p:cNvSpPr txBox="1"/>
              <p:nvPr/>
            </p:nvSpPr>
            <p:spPr>
              <a:xfrm>
                <a:off x="2438400" y="4595695"/>
                <a:ext cx="44967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285717CF-7C01-4A23-B13B-676ADAAF6040}"/>
                  </a:ext>
                </a:extLst>
              </p:cNvPr>
              <p:cNvSpPr txBox="1">
                <a:spLocks noRot="1" noChangeAspect="1" noMove="1" noResize="1" noEditPoints="1" noAdjustHandles="1" noChangeArrowheads="1" noChangeShapeType="1" noTextEdit="1"/>
              </p:cNvSpPr>
              <p:nvPr/>
            </p:nvSpPr>
            <p:spPr>
              <a:xfrm>
                <a:off x="2438400" y="4595695"/>
                <a:ext cx="449675" cy="276999"/>
              </a:xfrm>
              <a:prstGeom prst="rect">
                <a:avLst/>
              </a:prstGeom>
              <a:blipFill>
                <a:blip r:embed="rId3"/>
                <a:stretch>
                  <a:fillRect l="-9459" r="-2703" b="-8889"/>
                </a:stretch>
              </a:blipFill>
            </p:spPr>
            <p:txBody>
              <a:bodyPr/>
              <a:lstStyle/>
              <a:p>
                <a:r>
                  <a:rPr lang="en-US">
                    <a:noFill/>
                  </a:rPr>
                  <a:t> </a:t>
                </a:r>
              </a:p>
            </p:txBody>
          </p:sp>
        </mc:Fallback>
      </mc:AlternateContent>
    </p:spTree>
    <p:extLst>
      <p:ext uri="{BB962C8B-B14F-4D97-AF65-F5344CB8AC3E}">
        <p14:creationId xmlns:p14="http://schemas.microsoft.com/office/powerpoint/2010/main" val="1459910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5988-CA6D-4EB5-A526-FF47B56B2F8F}"/>
              </a:ext>
            </a:extLst>
          </p:cNvPr>
          <p:cNvSpPr>
            <a:spLocks noGrp="1"/>
          </p:cNvSpPr>
          <p:nvPr>
            <p:ph type="title"/>
          </p:nvPr>
        </p:nvSpPr>
        <p:spPr/>
        <p:txBody>
          <a:bodyPr/>
          <a:lstStyle/>
          <a:p>
            <a:r>
              <a:rPr lang="en-US" dirty="0"/>
              <a:t>Example 2.23 – Solution Hint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B95811A-3DA2-43A4-AC6D-EF0EF25744C2}"/>
                  </a:ext>
                </a:extLst>
              </p:cNvPr>
              <p:cNvSpPr>
                <a:spLocks noGrp="1"/>
              </p:cNvSpPr>
              <p:nvPr>
                <p:ph idx="1"/>
              </p:nvPr>
            </p:nvSpPr>
            <p:spPr>
              <a:xfrm>
                <a:off x="457200" y="1412875"/>
                <a:ext cx="8382000" cy="644525"/>
              </a:xfrm>
            </p:spPr>
            <p:txBody>
              <a:bodyPr/>
              <a:lstStyle/>
              <a:p>
                <a:pPr marL="0" indent="0">
                  <a:buNone/>
                </a:pPr>
                <a:r>
                  <a:rPr lang="en-US" sz="2400" dirty="0"/>
                  <a:t>There is equal probability to start from any state </a:t>
                </a:r>
                <a14:m>
                  <m:oMath xmlns:m="http://schemas.openxmlformats.org/officeDocument/2006/math">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𝑆</m:t>
                    </m:r>
                  </m:oMath>
                </a14:m>
                <a:endParaRPr lang="en-US" sz="2400" i="1" dirty="0"/>
              </a:p>
              <a:p>
                <a:pPr marL="0" indent="0">
                  <a:buNone/>
                </a:pPr>
                <a:endParaRPr lang="en-US" sz="2400" i="1" dirty="0"/>
              </a:p>
              <a:p>
                <a:pPr marL="0" indent="0">
                  <a:buNone/>
                </a:pPr>
                <a:r>
                  <a:rPr lang="en-US" sz="2400" dirty="0"/>
                  <a:t>We know that </a:t>
                </a:r>
              </a:p>
              <a:p>
                <a:pPr marL="0" indent="0">
                  <a:buNone/>
                </a:pPr>
                <a:endParaRPr lang="en-US" sz="2400" dirty="0"/>
              </a:p>
              <a:p>
                <a:pPr marL="0" indent="0">
                  <a:buNone/>
                </a:pPr>
                <a:r>
                  <a:rPr lang="en-US" sz="2400" dirty="0"/>
                  <a:t> </a:t>
                </a:r>
                <a:endParaRPr lang="en-US" sz="2400" b="1" dirty="0">
                  <a:solidFill>
                    <a:srgbClr val="7030A0"/>
                  </a:solidFill>
                </a:endParaRPr>
              </a:p>
            </p:txBody>
          </p:sp>
        </mc:Choice>
        <mc:Fallback>
          <p:sp>
            <p:nvSpPr>
              <p:cNvPr id="3" name="Content Placeholder 2">
                <a:extLst>
                  <a:ext uri="{FF2B5EF4-FFF2-40B4-BE49-F238E27FC236}">
                    <a16:creationId xmlns:a16="http://schemas.microsoft.com/office/drawing/2014/main" id="{0B95811A-3DA2-43A4-AC6D-EF0EF25744C2}"/>
                  </a:ext>
                </a:extLst>
              </p:cNvPr>
              <p:cNvSpPr>
                <a:spLocks noGrp="1" noRot="1" noChangeAspect="1" noMove="1" noResize="1" noEditPoints="1" noAdjustHandles="1" noChangeArrowheads="1" noChangeShapeType="1" noTextEdit="1"/>
              </p:cNvSpPr>
              <p:nvPr>
                <p:ph idx="1"/>
              </p:nvPr>
            </p:nvSpPr>
            <p:spPr>
              <a:xfrm>
                <a:off x="457200" y="1412875"/>
                <a:ext cx="8382000" cy="644525"/>
              </a:xfrm>
              <a:blipFill>
                <a:blip r:embed="rId2"/>
                <a:stretch>
                  <a:fillRect l="-1091" t="-6604" b="-12924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DFAFC5B-80B3-4F7A-B8E0-C288AD091076}"/>
              </a:ext>
            </a:extLst>
          </p:cNvPr>
          <p:cNvSpPr>
            <a:spLocks noGrp="1"/>
          </p:cNvSpPr>
          <p:nvPr>
            <p:ph type="sldNum" sz="quarter" idx="12"/>
          </p:nvPr>
        </p:nvSpPr>
        <p:spPr/>
        <p:txBody>
          <a:bodyPr/>
          <a:lstStyle/>
          <a:p>
            <a:pPr>
              <a:defRPr/>
            </a:pPr>
            <a:fld id="{3BCC0716-7840-4BC7-AC05-8CE3FC928123}" type="slidenum">
              <a:rPr lang="en-US" altLang="en-US" smtClean="0"/>
              <a:pPr>
                <a:defRPr/>
              </a:pPr>
              <a:t>6</a:t>
            </a:fld>
            <a:endParaRPr lang="en-US" altLang="en-US"/>
          </a:p>
        </p:txBody>
      </p:sp>
      <p:sp>
        <p:nvSpPr>
          <p:cNvPr id="5" name="Footer Placeholder 4">
            <a:extLst>
              <a:ext uri="{FF2B5EF4-FFF2-40B4-BE49-F238E27FC236}">
                <a16:creationId xmlns:a16="http://schemas.microsoft.com/office/drawing/2014/main" id="{E982B061-DC22-488B-9954-E4183CAE10EB}"/>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7CA06C6C-2BD8-4DDB-8F2B-E60C01428A0C}"/>
                  </a:ext>
                </a:extLst>
              </p:cNvPr>
              <p:cNvSpPr txBox="1">
                <a:spLocks/>
              </p:cNvSpPr>
              <p:nvPr/>
            </p:nvSpPr>
            <p:spPr bwMode="auto">
              <a:xfrm>
                <a:off x="76200" y="2971800"/>
                <a:ext cx="8382000" cy="2473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indent="0">
                  <a:buFont typeface="Wingdings" pitchFamily="2" charset="2"/>
                  <a:buNone/>
                </a:pPr>
                <a14:m>
                  <m:oMathPara xmlns:m="http://schemas.openxmlformats.org/officeDocument/2006/math">
                    <m:oMathParaPr>
                      <m:jc m:val="center"/>
                    </m:oMathParaPr>
                    <m:oMath xmlns:m="http://schemas.openxmlformats.org/officeDocument/2006/math">
                      <m:r>
                        <a:rPr lang="en-US" sz="2400" i="1" kern="0" smtClean="0">
                          <a:latin typeface="Cambria Math" panose="02040503050406030204" pitchFamily="18" charset="0"/>
                        </a:rPr>
                        <m:t> </m:t>
                      </m:r>
                      <m:r>
                        <a:rPr lang="en-US" sz="2400" b="0" i="1" kern="0" smtClean="0">
                          <a:latin typeface="Cambria Math" panose="02040503050406030204" pitchFamily="18" charset="0"/>
                        </a:rPr>
                        <m:t>      </m:t>
                      </m:r>
                      <m:sSup>
                        <m:sSupPr>
                          <m:ctrlPr>
                            <a:rPr lang="en-US" sz="2400" b="0" i="1" kern="0" smtClean="0">
                              <a:latin typeface="Cambria Math" panose="02040503050406030204" pitchFamily="18" charset="0"/>
                            </a:rPr>
                          </m:ctrlPr>
                        </m:sSupPr>
                        <m:e>
                          <m:r>
                            <a:rPr lang="en-US" sz="2400" b="0" i="1" kern="0" smtClean="0">
                              <a:latin typeface="Cambria Math" panose="02040503050406030204" pitchFamily="18" charset="0"/>
                            </a:rPr>
                            <m:t>𝑀</m:t>
                          </m:r>
                        </m:e>
                        <m:sup>
                          <m:r>
                            <a:rPr lang="en-US" sz="2400" b="0" i="1" kern="0" smtClean="0">
                              <a:latin typeface="Cambria Math" panose="02040503050406030204" pitchFamily="18" charset="0"/>
                            </a:rPr>
                            <m:t>(</m:t>
                          </m:r>
                          <m:r>
                            <a:rPr lang="en-US" sz="2400" b="0" i="1" kern="0" smtClean="0">
                              <a:latin typeface="Cambria Math" panose="02040503050406030204" pitchFamily="18" charset="0"/>
                            </a:rPr>
                            <m:t>2</m:t>
                          </m:r>
                          <m:r>
                            <a:rPr lang="en-US" sz="2400" b="0" i="1" kern="0" smtClean="0">
                              <a:latin typeface="Cambria Math" panose="02040503050406030204" pitchFamily="18" charset="0"/>
                            </a:rPr>
                            <m:t>)</m:t>
                          </m:r>
                        </m:sup>
                      </m:sSup>
                      <m:r>
                        <a:rPr lang="en-US" sz="2400" b="0" i="1" kern="0" smtClean="0">
                          <a:latin typeface="Cambria Math" panose="02040503050406030204" pitchFamily="18" charset="0"/>
                        </a:rPr>
                        <m:t>=</m:t>
                      </m:r>
                      <m:r>
                        <a:rPr lang="en-US" sz="2400" b="0" i="1" kern="0" smtClean="0">
                          <a:latin typeface="Cambria Math" panose="02040503050406030204" pitchFamily="18" charset="0"/>
                        </a:rPr>
                        <m:t>𝐼</m:t>
                      </m:r>
                      <m:r>
                        <a:rPr lang="en-US" sz="2400" b="0" i="1" kern="0" smtClean="0">
                          <a:latin typeface="Cambria Math" panose="02040503050406030204" pitchFamily="18" charset="0"/>
                        </a:rPr>
                        <m:t>+</m:t>
                      </m:r>
                      <m:r>
                        <a:rPr lang="en-US" sz="2400" b="0" i="1" kern="0" smtClean="0">
                          <a:latin typeface="Cambria Math" panose="02040503050406030204" pitchFamily="18" charset="0"/>
                        </a:rPr>
                        <m:t>𝑃</m:t>
                      </m:r>
                      <m:r>
                        <a:rPr lang="en-US" sz="2400" b="0" i="1" kern="0" smtClean="0">
                          <a:latin typeface="Cambria Math" panose="02040503050406030204" pitchFamily="18" charset="0"/>
                        </a:rPr>
                        <m:t>+</m:t>
                      </m:r>
                      <m:sSup>
                        <m:sSupPr>
                          <m:ctrlPr>
                            <a:rPr lang="en-US" sz="2400" b="0" i="1" kern="0" smtClean="0">
                              <a:latin typeface="Cambria Math" panose="02040503050406030204" pitchFamily="18" charset="0"/>
                            </a:rPr>
                          </m:ctrlPr>
                        </m:sSupPr>
                        <m:e>
                          <m:r>
                            <a:rPr lang="en-US" sz="2400" b="0" i="1" kern="0" smtClean="0">
                              <a:latin typeface="Cambria Math" panose="02040503050406030204" pitchFamily="18" charset="0"/>
                            </a:rPr>
                            <m:t>𝑃</m:t>
                          </m:r>
                        </m:e>
                        <m:sup>
                          <m:r>
                            <a:rPr lang="en-US" sz="2400" b="0" i="1" kern="0" smtClean="0">
                              <a:latin typeface="Cambria Math" panose="02040503050406030204" pitchFamily="18" charset="0"/>
                            </a:rPr>
                            <m:t>2</m:t>
                          </m:r>
                        </m:sup>
                      </m:sSup>
                    </m:oMath>
                  </m:oMathPara>
                </a14:m>
                <a:endParaRPr lang="en-US" sz="2400" kern="0" dirty="0"/>
              </a:p>
              <a:p>
                <a:pPr marL="0" indent="0">
                  <a:buFont typeface="Wingdings" pitchFamily="2" charset="2"/>
                  <a:buNone/>
                </a:pPr>
                <a:endParaRPr lang="en-US" sz="2400" kern="0" dirty="0"/>
              </a:p>
              <a:p>
                <a:pPr marL="0" indent="0">
                  <a:buFont typeface="Wingdings" pitchFamily="2" charset="2"/>
                  <a:buNone/>
                </a:pPr>
                <a:r>
                  <a:rPr lang="en-US" sz="2400" kern="0" dirty="0"/>
                  <a:t>Then, occupancy time to be in grade 1 after 2 years is</a:t>
                </a:r>
              </a:p>
              <a:p>
                <a:pPr marL="0" indent="0">
                  <a:buFont typeface="Wingdings" pitchFamily="2" charset="2"/>
                  <a:buNone/>
                </a:pPr>
                <a:endParaRPr lang="en-US" sz="2400" kern="0" dirty="0"/>
              </a:p>
              <a:p>
                <a:pPr marL="0" indent="0">
                  <a:buNone/>
                </a:pPr>
                <a:r>
                  <a:rPr lang="en-US" sz="2400" kern="0" dirty="0"/>
                  <a:t> 		</a:t>
                </a:r>
                <a14:m>
                  <m:oMath xmlns:m="http://schemas.openxmlformats.org/officeDocument/2006/math">
                    <m:r>
                      <a:rPr lang="en-US" sz="2400" b="0" i="1" kern="0" smtClean="0">
                        <a:solidFill>
                          <a:srgbClr val="7030A0"/>
                        </a:solidFill>
                        <a:latin typeface="Cambria Math" panose="02040503050406030204" pitchFamily="18" charset="0"/>
                      </a:rPr>
                      <m:t>0.25</m:t>
                    </m:r>
                    <m:sSubSup>
                      <m:sSubSupPr>
                        <m:ctrlPr>
                          <a:rPr lang="en-US" sz="2400" b="0" i="1" kern="0" smtClean="0">
                            <a:solidFill>
                              <a:srgbClr val="7030A0"/>
                            </a:solidFill>
                            <a:latin typeface="Cambria Math" panose="02040503050406030204" pitchFamily="18" charset="0"/>
                          </a:rPr>
                        </m:ctrlPr>
                      </m:sSubSupPr>
                      <m:e>
                        <m:r>
                          <a:rPr lang="en-US" sz="2400" b="0" i="1" kern="0" smtClean="0">
                            <a:solidFill>
                              <a:srgbClr val="7030A0"/>
                            </a:solidFill>
                            <a:latin typeface="Cambria Math" panose="02040503050406030204" pitchFamily="18" charset="0"/>
                          </a:rPr>
                          <m:t>𝑀</m:t>
                        </m:r>
                      </m:e>
                      <m:sub>
                        <m:r>
                          <a:rPr lang="en-US" sz="2400" b="0" i="1" kern="0" smtClean="0">
                            <a:solidFill>
                              <a:srgbClr val="7030A0"/>
                            </a:solidFill>
                            <a:latin typeface="Cambria Math" panose="02040503050406030204" pitchFamily="18" charset="0"/>
                          </a:rPr>
                          <m:t>1,1</m:t>
                        </m:r>
                      </m:sub>
                      <m:sup>
                        <m:r>
                          <a:rPr lang="en-US" sz="2400" b="0" i="1" kern="0" smtClean="0">
                            <a:solidFill>
                              <a:srgbClr val="7030A0"/>
                            </a:solidFill>
                            <a:latin typeface="Cambria Math" panose="02040503050406030204" pitchFamily="18" charset="0"/>
                          </a:rPr>
                          <m:t>(2)</m:t>
                        </m:r>
                      </m:sup>
                    </m:sSubSup>
                    <m:r>
                      <a:rPr lang="en-US" sz="2400" b="0" i="1" kern="0" smtClean="0">
                        <a:solidFill>
                          <a:srgbClr val="7030A0"/>
                        </a:solidFill>
                        <a:latin typeface="Cambria Math" panose="02040503050406030204" pitchFamily="18" charset="0"/>
                      </a:rPr>
                      <m:t>+</m:t>
                    </m:r>
                    <m:r>
                      <a:rPr lang="en-US" sz="2400" i="1" kern="0">
                        <a:solidFill>
                          <a:srgbClr val="7030A0"/>
                        </a:solidFill>
                        <a:latin typeface="Cambria Math" panose="02040503050406030204" pitchFamily="18" charset="0"/>
                      </a:rPr>
                      <m:t>0.25</m:t>
                    </m:r>
                    <m:sSubSup>
                      <m:sSubSupPr>
                        <m:ctrlPr>
                          <a:rPr lang="en-US" sz="2400" i="1" kern="0">
                            <a:solidFill>
                              <a:srgbClr val="7030A0"/>
                            </a:solidFill>
                            <a:latin typeface="Cambria Math" panose="02040503050406030204" pitchFamily="18" charset="0"/>
                          </a:rPr>
                        </m:ctrlPr>
                      </m:sSubSupPr>
                      <m:e>
                        <m:r>
                          <a:rPr lang="en-US" sz="2400" i="1" kern="0">
                            <a:solidFill>
                              <a:srgbClr val="7030A0"/>
                            </a:solidFill>
                            <a:latin typeface="Cambria Math" panose="02040503050406030204" pitchFamily="18" charset="0"/>
                          </a:rPr>
                          <m:t>𝑀</m:t>
                        </m:r>
                      </m:e>
                      <m:sub>
                        <m:r>
                          <a:rPr lang="en-US" sz="2400" b="0" i="1" kern="0" smtClean="0">
                            <a:solidFill>
                              <a:srgbClr val="7030A0"/>
                            </a:solidFill>
                            <a:latin typeface="Cambria Math" panose="02040503050406030204" pitchFamily="18" charset="0"/>
                          </a:rPr>
                          <m:t>2</m:t>
                        </m:r>
                        <m:r>
                          <a:rPr lang="en-US" sz="2400" i="1" kern="0">
                            <a:solidFill>
                              <a:srgbClr val="7030A0"/>
                            </a:solidFill>
                            <a:latin typeface="Cambria Math" panose="02040503050406030204" pitchFamily="18" charset="0"/>
                          </a:rPr>
                          <m:t>,1</m:t>
                        </m:r>
                      </m:sub>
                      <m:sup>
                        <m:r>
                          <a:rPr lang="en-US" sz="2400" i="1" kern="0">
                            <a:solidFill>
                              <a:srgbClr val="7030A0"/>
                            </a:solidFill>
                            <a:latin typeface="Cambria Math" panose="02040503050406030204" pitchFamily="18" charset="0"/>
                          </a:rPr>
                          <m:t>(2)</m:t>
                        </m:r>
                      </m:sup>
                    </m:sSubSup>
                    <m:r>
                      <a:rPr lang="en-US" sz="2400" b="0" i="1" kern="0" smtClean="0">
                        <a:solidFill>
                          <a:srgbClr val="7030A0"/>
                        </a:solidFill>
                        <a:latin typeface="Cambria Math" panose="02040503050406030204" pitchFamily="18" charset="0"/>
                      </a:rPr>
                      <m:t>+</m:t>
                    </m:r>
                    <m:r>
                      <a:rPr lang="en-US" sz="2400" i="1" kern="0">
                        <a:solidFill>
                          <a:srgbClr val="7030A0"/>
                        </a:solidFill>
                        <a:latin typeface="Cambria Math" panose="02040503050406030204" pitchFamily="18" charset="0"/>
                      </a:rPr>
                      <m:t>0.25</m:t>
                    </m:r>
                    <m:sSubSup>
                      <m:sSubSupPr>
                        <m:ctrlPr>
                          <a:rPr lang="en-US" sz="2400" i="1" kern="0">
                            <a:solidFill>
                              <a:srgbClr val="7030A0"/>
                            </a:solidFill>
                            <a:latin typeface="Cambria Math" panose="02040503050406030204" pitchFamily="18" charset="0"/>
                          </a:rPr>
                        </m:ctrlPr>
                      </m:sSubSupPr>
                      <m:e>
                        <m:r>
                          <a:rPr lang="en-US" sz="2400" i="1" kern="0">
                            <a:solidFill>
                              <a:srgbClr val="7030A0"/>
                            </a:solidFill>
                            <a:latin typeface="Cambria Math" panose="02040503050406030204" pitchFamily="18" charset="0"/>
                          </a:rPr>
                          <m:t>𝑀</m:t>
                        </m:r>
                      </m:e>
                      <m:sub>
                        <m:r>
                          <a:rPr lang="en-US" sz="2400" b="0" i="1" kern="0" smtClean="0">
                            <a:solidFill>
                              <a:srgbClr val="7030A0"/>
                            </a:solidFill>
                            <a:latin typeface="Cambria Math" panose="02040503050406030204" pitchFamily="18" charset="0"/>
                          </a:rPr>
                          <m:t>3</m:t>
                        </m:r>
                        <m:r>
                          <a:rPr lang="en-US" sz="2400" i="1" kern="0">
                            <a:solidFill>
                              <a:srgbClr val="7030A0"/>
                            </a:solidFill>
                            <a:latin typeface="Cambria Math" panose="02040503050406030204" pitchFamily="18" charset="0"/>
                          </a:rPr>
                          <m:t>,1</m:t>
                        </m:r>
                      </m:sub>
                      <m:sup>
                        <m:r>
                          <a:rPr lang="en-US" sz="2400" i="1" kern="0">
                            <a:solidFill>
                              <a:srgbClr val="7030A0"/>
                            </a:solidFill>
                            <a:latin typeface="Cambria Math" panose="02040503050406030204" pitchFamily="18" charset="0"/>
                          </a:rPr>
                          <m:t>(2)</m:t>
                        </m:r>
                      </m:sup>
                    </m:sSubSup>
                    <m:r>
                      <a:rPr lang="en-US" sz="2400" b="0" i="1" kern="0" smtClean="0">
                        <a:solidFill>
                          <a:srgbClr val="7030A0"/>
                        </a:solidFill>
                        <a:latin typeface="Cambria Math" panose="02040503050406030204" pitchFamily="18" charset="0"/>
                      </a:rPr>
                      <m:t>+</m:t>
                    </m:r>
                    <m:r>
                      <a:rPr lang="en-US" sz="2400" i="1" kern="0">
                        <a:solidFill>
                          <a:srgbClr val="7030A0"/>
                        </a:solidFill>
                        <a:latin typeface="Cambria Math" panose="02040503050406030204" pitchFamily="18" charset="0"/>
                      </a:rPr>
                      <m:t>0.25</m:t>
                    </m:r>
                    <m:sSubSup>
                      <m:sSubSupPr>
                        <m:ctrlPr>
                          <a:rPr lang="en-US" sz="2400" i="1" kern="0">
                            <a:solidFill>
                              <a:srgbClr val="7030A0"/>
                            </a:solidFill>
                            <a:latin typeface="Cambria Math" panose="02040503050406030204" pitchFamily="18" charset="0"/>
                          </a:rPr>
                        </m:ctrlPr>
                      </m:sSubSupPr>
                      <m:e>
                        <m:r>
                          <a:rPr lang="en-US" sz="2400" i="1" kern="0">
                            <a:solidFill>
                              <a:srgbClr val="7030A0"/>
                            </a:solidFill>
                            <a:latin typeface="Cambria Math" panose="02040503050406030204" pitchFamily="18" charset="0"/>
                          </a:rPr>
                          <m:t>𝑀</m:t>
                        </m:r>
                      </m:e>
                      <m:sub>
                        <m:r>
                          <a:rPr lang="en-US" sz="2400" b="0" i="1" kern="0" smtClean="0">
                            <a:solidFill>
                              <a:srgbClr val="7030A0"/>
                            </a:solidFill>
                            <a:latin typeface="Cambria Math" panose="02040503050406030204" pitchFamily="18" charset="0"/>
                          </a:rPr>
                          <m:t>4</m:t>
                        </m:r>
                        <m:r>
                          <a:rPr lang="en-US" sz="2400" i="1" kern="0">
                            <a:solidFill>
                              <a:srgbClr val="7030A0"/>
                            </a:solidFill>
                            <a:latin typeface="Cambria Math" panose="02040503050406030204" pitchFamily="18" charset="0"/>
                          </a:rPr>
                          <m:t>,1</m:t>
                        </m:r>
                      </m:sub>
                      <m:sup>
                        <m:r>
                          <a:rPr lang="en-US" sz="2400" i="1" kern="0">
                            <a:solidFill>
                              <a:srgbClr val="7030A0"/>
                            </a:solidFill>
                            <a:latin typeface="Cambria Math" panose="02040503050406030204" pitchFamily="18" charset="0"/>
                          </a:rPr>
                          <m:t>(2)</m:t>
                        </m:r>
                      </m:sup>
                    </m:sSubSup>
                  </m:oMath>
                </a14:m>
                <a:endParaRPr lang="en-US" sz="2400" kern="0" dirty="0"/>
              </a:p>
              <a:p>
                <a:pPr marL="0" indent="0">
                  <a:buNone/>
                </a:pPr>
                <a:endParaRPr lang="en-US" sz="2400" kern="0" dirty="0"/>
              </a:p>
              <a:p>
                <a:pPr marL="0" indent="0">
                  <a:buFont typeface="Wingdings" pitchFamily="2" charset="2"/>
                  <a:buNone/>
                </a:pPr>
                <a:r>
                  <a:rPr lang="en-US" sz="2400" kern="0" dirty="0"/>
                  <a:t> </a:t>
                </a:r>
              </a:p>
              <a:p>
                <a:pPr marL="0" indent="0">
                  <a:buFont typeface="Wingdings" pitchFamily="2" charset="2"/>
                  <a:buNone/>
                </a:pPr>
                <a:r>
                  <a:rPr lang="en-US" sz="2400" kern="0" dirty="0"/>
                  <a:t> </a:t>
                </a:r>
                <a:endParaRPr lang="en-US" sz="2400" b="1" kern="0" dirty="0">
                  <a:solidFill>
                    <a:srgbClr val="7030A0"/>
                  </a:solidFill>
                </a:endParaRPr>
              </a:p>
            </p:txBody>
          </p:sp>
        </mc:Choice>
        <mc:Fallback>
          <p:sp>
            <p:nvSpPr>
              <p:cNvPr id="6" name="Content Placeholder 2">
                <a:extLst>
                  <a:ext uri="{FF2B5EF4-FFF2-40B4-BE49-F238E27FC236}">
                    <a16:creationId xmlns:a16="http://schemas.microsoft.com/office/drawing/2014/main" id="{7CA06C6C-2BD8-4DDB-8F2B-E60C01428A0C}"/>
                  </a:ext>
                </a:extLst>
              </p:cNvPr>
              <p:cNvSpPr txBox="1">
                <a:spLocks noRot="1" noChangeAspect="1" noMove="1" noResize="1" noEditPoints="1" noAdjustHandles="1" noChangeArrowheads="1" noChangeShapeType="1" noTextEdit="1"/>
              </p:cNvSpPr>
              <p:nvPr/>
            </p:nvSpPr>
            <p:spPr bwMode="auto">
              <a:xfrm>
                <a:off x="76200" y="2971800"/>
                <a:ext cx="8382000" cy="2473325"/>
              </a:xfrm>
              <a:prstGeom prst="rect">
                <a:avLst/>
              </a:prstGeom>
              <a:blipFill>
                <a:blip r:embed="rId3"/>
                <a:stretch>
                  <a:fillRect l="-1164"/>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94794740"/>
      </p:ext>
    </p:extLst>
  </p:cSld>
  <p:clrMapOvr>
    <a:masterClrMapping/>
  </p:clrMapOvr>
</p:sld>
</file>

<file path=ppt/theme/theme1.xml><?xml version="1.0" encoding="utf-8"?>
<a:theme xmlns:a="http://schemas.openxmlformats.org/drawingml/2006/main" name="Edge">
  <a:themeElements>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1717</TotalTime>
  <Words>335</Words>
  <Application>Microsoft Office PowerPoint</Application>
  <PresentationFormat>On-screen Show (4:3)</PresentationFormat>
  <Paragraphs>66</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Arial Narrow</vt:lpstr>
      <vt:lpstr>Cambria Math</vt:lpstr>
      <vt:lpstr>Garamond</vt:lpstr>
      <vt:lpstr>Wingdings</vt:lpstr>
      <vt:lpstr>Edge</vt:lpstr>
      <vt:lpstr>Lecture 6</vt:lpstr>
      <vt:lpstr>Occupancy Times</vt:lpstr>
      <vt:lpstr>Occupancy Times and Matrix</vt:lpstr>
      <vt:lpstr>Example 2.23 (Kulkarni 3rd ed) Revisited</vt:lpstr>
      <vt:lpstr>Example 2.23 – Solution Hint</vt:lpstr>
      <vt:lpstr>Example 2.23 – Solution Hint</vt:lpstr>
    </vt:vector>
  </TitlesOfParts>
  <Company>Kansas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John Wu</dc:creator>
  <cp:lastModifiedBy>Ashesh Kumar Sinha</cp:lastModifiedBy>
  <cp:revision>230</cp:revision>
  <cp:lastPrinted>2016-08-18T02:31:23Z</cp:lastPrinted>
  <dcterms:created xsi:type="dcterms:W3CDTF">2001-08-22T23:12:03Z</dcterms:created>
  <dcterms:modified xsi:type="dcterms:W3CDTF">2018-09-08T18:44:42Z</dcterms:modified>
</cp:coreProperties>
</file>