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2"/>
  </p:notesMasterIdLst>
  <p:handoutMasterIdLst>
    <p:handoutMasterId r:id="rId23"/>
  </p:handoutMasterIdLst>
  <p:sldIdLst>
    <p:sldId id="311" r:id="rId2"/>
    <p:sldId id="337" r:id="rId3"/>
    <p:sldId id="338" r:id="rId4"/>
    <p:sldId id="339" r:id="rId5"/>
    <p:sldId id="340" r:id="rId6"/>
    <p:sldId id="341" r:id="rId7"/>
    <p:sldId id="345" r:id="rId8"/>
    <p:sldId id="348" r:id="rId9"/>
    <p:sldId id="349" r:id="rId10"/>
    <p:sldId id="350" r:id="rId11"/>
    <p:sldId id="351" r:id="rId12"/>
    <p:sldId id="335" r:id="rId13"/>
    <p:sldId id="352" r:id="rId14"/>
    <p:sldId id="353" r:id="rId15"/>
    <p:sldId id="354" r:id="rId16"/>
    <p:sldId id="355" r:id="rId17"/>
    <p:sldId id="356" r:id="rId18"/>
    <p:sldId id="357" r:id="rId19"/>
    <p:sldId id="358" r:id="rId20"/>
    <p:sldId id="359" r:id="rId2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CCFF"/>
    <a:srgbClr val="0000FF"/>
    <a:srgbClr val="CC0000"/>
    <a:srgbClr val="FF6699"/>
    <a:srgbClr val="FF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4" autoAdjust="0"/>
  </p:normalViewPr>
  <p:slideViewPr>
    <p:cSldViewPr>
      <p:cViewPr varScale="1">
        <p:scale>
          <a:sx n="82" d="100"/>
          <a:sy n="82" d="100"/>
        </p:scale>
        <p:origin x="14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92"/>
    </p:cViewPr>
  </p:sorterViewPr>
  <p:notesViewPr>
    <p:cSldViewPr>
      <p:cViewPr varScale="1">
        <p:scale>
          <a:sx n="70" d="100"/>
          <a:sy n="70" d="100"/>
        </p:scale>
        <p:origin x="-960" y="-102"/>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9" tIns="48318" rIns="96639" bIns="48318" numCol="1" anchor="t" anchorCtr="0" compatLnSpc="1">
            <a:prstTxWarp prst="textNoShape">
              <a:avLst/>
            </a:prstTxWarp>
          </a:bodyPr>
          <a:lstStyle>
            <a:lvl1pPr>
              <a:defRPr sz="1300" smtClean="0">
                <a:latin typeface="Arial Narrow" pitchFamily="34" charset="0"/>
              </a:defRPr>
            </a:lvl1pPr>
          </a:lstStyle>
          <a:p>
            <a:pPr>
              <a:defRPr/>
            </a:pPr>
            <a:endParaRPr lang="en-US"/>
          </a:p>
        </p:txBody>
      </p:sp>
      <p:sp>
        <p:nvSpPr>
          <p:cNvPr id="129027"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39" tIns="48318" rIns="96639" bIns="48318" numCol="1" anchor="t" anchorCtr="0" compatLnSpc="1">
            <a:prstTxWarp prst="textNoShape">
              <a:avLst/>
            </a:prstTxWarp>
          </a:bodyPr>
          <a:lstStyle>
            <a:lvl1pPr algn="r">
              <a:defRPr sz="1300" smtClean="0">
                <a:latin typeface="Arial Narrow" pitchFamily="34" charset="0"/>
              </a:defRPr>
            </a:lvl1pPr>
          </a:lstStyle>
          <a:p>
            <a:pPr>
              <a:defRPr/>
            </a:pPr>
            <a:endParaRPr lang="en-US"/>
          </a:p>
        </p:txBody>
      </p:sp>
      <p:sp>
        <p:nvSpPr>
          <p:cNvPr id="129028"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39" tIns="48318" rIns="96639" bIns="48318" numCol="1" anchor="b" anchorCtr="0" compatLnSpc="1">
            <a:prstTxWarp prst="textNoShape">
              <a:avLst/>
            </a:prstTxWarp>
          </a:bodyPr>
          <a:lstStyle>
            <a:lvl1pPr>
              <a:defRPr sz="1300" smtClean="0">
                <a:latin typeface="Arial Narrow" pitchFamily="34" charset="0"/>
              </a:defRPr>
            </a:lvl1pPr>
          </a:lstStyle>
          <a:p>
            <a:pPr>
              <a:defRPr/>
            </a:pPr>
            <a:endParaRPr lang="en-US"/>
          </a:p>
        </p:txBody>
      </p:sp>
      <p:sp>
        <p:nvSpPr>
          <p:cNvPr id="129029"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39" tIns="48318" rIns="96639" bIns="48318" numCol="1" anchor="b" anchorCtr="0" compatLnSpc="1">
            <a:prstTxWarp prst="textNoShape">
              <a:avLst/>
            </a:prstTxWarp>
          </a:bodyPr>
          <a:lstStyle>
            <a:lvl1pPr algn="r">
              <a:defRPr sz="1300" smtClean="0">
                <a:latin typeface="Arial Narrow" pitchFamily="34" charset="0"/>
              </a:defRPr>
            </a:lvl1pPr>
          </a:lstStyle>
          <a:p>
            <a:pPr>
              <a:defRPr/>
            </a:pPr>
            <a:fld id="{1DF175D9-B704-44FD-832E-3B7B02968997}" type="slidenum">
              <a:rPr lang="en-US"/>
              <a:pPr>
                <a:defRPr/>
              </a:pPr>
              <a:t>‹#›</a:t>
            </a:fld>
            <a:endParaRPr lang="en-US"/>
          </a:p>
        </p:txBody>
      </p:sp>
    </p:spTree>
    <p:extLst>
      <p:ext uri="{BB962C8B-B14F-4D97-AF65-F5344CB8AC3E}">
        <p14:creationId xmlns:p14="http://schemas.microsoft.com/office/powerpoint/2010/main" val="1196404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lvl1pPr defTabSz="914456">
              <a:defRPr sz="1200" smtClean="0">
                <a:latin typeface="Arial Narrow" pitchFamily="34" charset="0"/>
              </a:defRPr>
            </a:lvl1pPr>
          </a:lstStyle>
          <a:p>
            <a:pPr>
              <a:defRPr/>
            </a:pPr>
            <a:endParaRPr lang="en-US"/>
          </a:p>
        </p:txBody>
      </p:sp>
      <p:sp>
        <p:nvSpPr>
          <p:cNvPr id="134147"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lvl1pPr algn="r" defTabSz="914456">
              <a:defRPr sz="1200" smtClean="0">
                <a:latin typeface="Arial Narrow" pitchFamily="34"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134149"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4150"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1418" tIns="45710" rIns="91418" bIns="45710" numCol="1" anchor="b" anchorCtr="0" compatLnSpc="1">
            <a:prstTxWarp prst="textNoShape">
              <a:avLst/>
            </a:prstTxWarp>
          </a:bodyPr>
          <a:lstStyle>
            <a:lvl1pPr defTabSz="914456">
              <a:defRPr sz="1200" smtClean="0">
                <a:latin typeface="Arial Narrow" pitchFamily="34" charset="0"/>
              </a:defRPr>
            </a:lvl1pPr>
          </a:lstStyle>
          <a:p>
            <a:pPr>
              <a:defRPr/>
            </a:pPr>
            <a:endParaRPr lang="en-US"/>
          </a:p>
        </p:txBody>
      </p:sp>
      <p:sp>
        <p:nvSpPr>
          <p:cNvPr id="134151"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1418" tIns="45710" rIns="91418" bIns="45710" numCol="1" anchor="b" anchorCtr="0" compatLnSpc="1">
            <a:prstTxWarp prst="textNoShape">
              <a:avLst/>
            </a:prstTxWarp>
          </a:bodyPr>
          <a:lstStyle>
            <a:lvl1pPr algn="r" defTabSz="914456">
              <a:defRPr sz="1200" smtClean="0">
                <a:latin typeface="Arial Narrow" pitchFamily="34" charset="0"/>
              </a:defRPr>
            </a:lvl1pPr>
          </a:lstStyle>
          <a:p>
            <a:pPr>
              <a:defRPr/>
            </a:pPr>
            <a:fld id="{BEFE61CE-7995-4F9D-A759-7AA3DE08BBD2}" type="slidenum">
              <a:rPr lang="en-US"/>
              <a:pPr>
                <a:defRPr/>
              </a:pPr>
              <a:t>‹#›</a:t>
            </a:fld>
            <a:endParaRPr lang="en-US"/>
          </a:p>
        </p:txBody>
      </p:sp>
    </p:spTree>
    <p:extLst>
      <p:ext uri="{BB962C8B-B14F-4D97-AF65-F5344CB8AC3E}">
        <p14:creationId xmlns:p14="http://schemas.microsoft.com/office/powerpoint/2010/main" val="14221667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18944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8944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a:prstGeom prst="rect">
            <a:avLst/>
          </a:prstGeom>
        </p:spPr>
        <p:txBody>
          <a:bodyPr/>
          <a:lstStyle>
            <a:lvl1pPr algn="ctr">
              <a:defRPr sz="1100" smtClean="0"/>
            </a:lvl1pPr>
          </a:lstStyle>
          <a:p>
            <a:pPr>
              <a:defRPr/>
            </a:pPr>
            <a:endParaRPr lang="en-US" altLang="en-US" dirty="0"/>
          </a:p>
          <a:p>
            <a:pPr>
              <a:defRPr/>
            </a:pPr>
            <a:r>
              <a:rPr lang="en-US" altLang="en-US" dirty="0"/>
              <a:t>IMSE 866 Applied Stochastic Processes</a:t>
            </a:r>
          </a:p>
        </p:txBody>
      </p:sp>
      <p:sp>
        <p:nvSpPr>
          <p:cNvPr id="8" name="Rectangle 6"/>
          <p:cNvSpPr>
            <a:spLocks noGrp="1" noChangeArrowheads="1"/>
          </p:cNvSpPr>
          <p:nvPr>
            <p:ph type="sldNum" sz="quarter" idx="12"/>
          </p:nvPr>
        </p:nvSpPr>
        <p:spPr/>
        <p:txBody>
          <a:bodyPr/>
          <a:lstStyle>
            <a:lvl1pPr>
              <a:defRPr smtClean="0"/>
            </a:lvl1pPr>
          </a:lstStyle>
          <a:p>
            <a:pPr>
              <a:defRPr/>
            </a:pPr>
            <a:fld id="{53859D08-3D89-421F-842F-7A5541534F9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BCC0716-7840-4BC7-AC05-8CE3FC928123}" type="slidenum">
              <a:rPr lang="en-US" altLang="en-US"/>
              <a:pPr>
                <a:defRPr/>
              </a:pPr>
              <a:t>‹#›</a:t>
            </a:fld>
            <a:endParaRPr lang="en-US" altLang="en-US"/>
          </a:p>
        </p:txBody>
      </p:sp>
      <p:sp>
        <p:nvSpPr>
          <p:cNvPr id="7" name="Rectangle 5">
            <a:extLst>
              <a:ext uri="{FF2B5EF4-FFF2-40B4-BE49-F238E27FC236}">
                <a16:creationId xmlns:a16="http://schemas.microsoft.com/office/drawing/2014/main" id="{9DD757B6-89B7-426C-8ABB-4BBA7D8B592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5FB406B-681B-427F-85C9-C8403D90C379}" type="slidenum">
              <a:rPr lang="en-US" altLang="en-US"/>
              <a:pPr>
                <a:defRPr/>
              </a:pPr>
              <a:t>‹#›</a:t>
            </a:fld>
            <a:endParaRPr lang="en-US" altLang="en-US"/>
          </a:p>
        </p:txBody>
      </p:sp>
      <p:sp>
        <p:nvSpPr>
          <p:cNvPr id="7" name="Rectangle 5">
            <a:extLst>
              <a:ext uri="{FF2B5EF4-FFF2-40B4-BE49-F238E27FC236}">
                <a16:creationId xmlns:a16="http://schemas.microsoft.com/office/drawing/2014/main" id="{56408D86-E691-4B86-B13A-EA1F4FC11569}"/>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B213545-308C-43D8-8689-BD7A1F98E348}" type="slidenum">
              <a:rPr lang="en-US" altLang="en-US"/>
              <a:pPr>
                <a:defRPr/>
              </a:pPr>
              <a:t>‹#›</a:t>
            </a:fld>
            <a:endParaRPr lang="en-US" altLang="en-US"/>
          </a:p>
        </p:txBody>
      </p:sp>
      <p:sp>
        <p:nvSpPr>
          <p:cNvPr id="8" name="Rectangle 5">
            <a:extLst>
              <a:ext uri="{FF2B5EF4-FFF2-40B4-BE49-F238E27FC236}">
                <a16:creationId xmlns:a16="http://schemas.microsoft.com/office/drawing/2014/main" id="{ACC61FE5-F2A2-4955-87E8-E4B3526B013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11CB90C3-E595-4402-8A07-722762759065}" type="slidenum">
              <a:rPr lang="en-US" altLang="en-US"/>
              <a:pPr>
                <a:defRPr/>
              </a:pPr>
              <a:t>‹#›</a:t>
            </a:fld>
            <a:endParaRPr lang="en-US" altLang="en-US"/>
          </a:p>
        </p:txBody>
      </p:sp>
      <p:sp>
        <p:nvSpPr>
          <p:cNvPr id="6" name="Footer Placeholder 5">
            <a:extLst>
              <a:ext uri="{FF2B5EF4-FFF2-40B4-BE49-F238E27FC236}">
                <a16:creationId xmlns:a16="http://schemas.microsoft.com/office/drawing/2014/main" id="{8E2AC7E6-597C-400E-835A-1FBB17C2770B}"/>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B2A91613-A5B2-4E32-9718-AA0858FEE936}" type="slidenum">
              <a:rPr lang="en-US" altLang="en-US"/>
              <a:pPr>
                <a:defRPr/>
              </a:pPr>
              <a:t>‹#›</a:t>
            </a:fld>
            <a:endParaRPr lang="en-US" altLang="en-US"/>
          </a:p>
        </p:txBody>
      </p:sp>
      <p:sp>
        <p:nvSpPr>
          <p:cNvPr id="5" name="Rectangle 5">
            <a:extLst>
              <a:ext uri="{FF2B5EF4-FFF2-40B4-BE49-F238E27FC236}">
                <a16:creationId xmlns:a16="http://schemas.microsoft.com/office/drawing/2014/main" id="{E4CB8933-54D7-48F1-97D3-52D5460BC112}"/>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4F8EE2C-17D5-4B50-BF6B-8DFE64945525}" type="slidenum">
              <a:rPr lang="en-US" altLang="en-US"/>
              <a:pPr>
                <a:defRPr/>
              </a:pPr>
              <a:t>‹#›</a:t>
            </a:fld>
            <a:endParaRPr lang="en-US" altLang="en-US"/>
          </a:p>
        </p:txBody>
      </p:sp>
      <p:sp>
        <p:nvSpPr>
          <p:cNvPr id="8" name="Rectangle 5">
            <a:extLst>
              <a:ext uri="{FF2B5EF4-FFF2-40B4-BE49-F238E27FC236}">
                <a16:creationId xmlns:a16="http://schemas.microsoft.com/office/drawing/2014/main" id="{70720CCC-4763-40BB-968C-704B87A6A0F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945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8842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pPr>
              <a:defRPr/>
            </a:pPr>
            <a:endParaRPr lang="en-US" altLang="en-US"/>
          </a:p>
        </p:txBody>
      </p:sp>
      <p:sp>
        <p:nvSpPr>
          <p:cNvPr id="18842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pPr>
              <a:defRPr/>
            </a:pPr>
            <a:fld id="{26FA6F48-2E8B-42EB-ACE5-8ED358A62CDA}" type="slidenum">
              <a:rPr lang="en-US" altLang="en-US"/>
              <a:pPr>
                <a:defRPr/>
              </a:pPr>
              <a:t>‹#›</a:t>
            </a:fld>
            <a:endParaRPr lang="en-US" altLang="en-US"/>
          </a:p>
        </p:txBody>
      </p:sp>
      <p:sp>
        <p:nvSpPr>
          <p:cNvPr id="18842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88424"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
        <p:nvSpPr>
          <p:cNvPr id="10" name="Rectangle 5">
            <a:extLst>
              <a:ext uri="{FF2B5EF4-FFF2-40B4-BE49-F238E27FC236}">
                <a16:creationId xmlns:a16="http://schemas.microsoft.com/office/drawing/2014/main" id="{DEBE43EF-75AA-484F-97F4-AF9FFFA63A27}"/>
              </a:ext>
            </a:extLst>
          </p:cNvPr>
          <p:cNvSpPr>
            <a:spLocks noGrp="1" noChangeArrowheads="1"/>
          </p:cNvSpPr>
          <p:nvPr>
            <p:ph type="ftr" sz="quarter" idx="3"/>
          </p:nvPr>
        </p:nvSpPr>
        <p:spPr>
          <a:xfrm>
            <a:off x="3124200" y="6243638"/>
            <a:ext cx="2895600" cy="457200"/>
          </a:xfrm>
          <a:prstGeom prst="rect">
            <a:avLst/>
          </a:prstGeom>
        </p:spPr>
        <p:txBody>
          <a:bodyPr/>
          <a:lstStyle>
            <a:lvl1pPr algn="ctr">
              <a:defRPr sz="1100" smtClean="0"/>
            </a:lvl1pPr>
          </a:lstStyle>
          <a:p>
            <a:pPr>
              <a:defRPr/>
            </a:pPr>
            <a:endParaRPr lang="en-US" altLang="en-US" dirty="0"/>
          </a:p>
          <a:p>
            <a:pPr>
              <a:defRPr/>
            </a:pPr>
            <a:r>
              <a:rPr lang="en-US" altLang="en-US" dirty="0"/>
              <a:t>IMSE 866 Applied Stochastic Processes</a:t>
            </a:r>
          </a:p>
        </p:txBody>
      </p:sp>
    </p:spTree>
  </p:cSld>
  <p:clrMap bg1="lt1" tx1="dk1" bg2="lt2" tx2="dk2" accent1="accent1" accent2="accent2" accent3="accent3" accent4="accent4" accent5="accent5" accent6="accent6" hlink="hlink" folHlink="folHlink"/>
  <p:sldLayoutIdLst>
    <p:sldLayoutId id="2147483714" r:id="rId1"/>
    <p:sldLayoutId id="2147483703" r:id="rId2"/>
    <p:sldLayoutId id="2147483704" r:id="rId3"/>
    <p:sldLayoutId id="2147483705" r:id="rId4"/>
    <p:sldLayoutId id="2147483707" r:id="rId5"/>
    <p:sldLayoutId id="2147483708" r:id="rId6"/>
    <p:sldLayoutId id="2147483713" r:id="rId7"/>
  </p:sldLayoutIdLst>
  <p:hf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7CCA22-720B-4C25-96CF-A4D75E0979A9}"/>
              </a:ext>
            </a:extLst>
          </p:cNvPr>
          <p:cNvSpPr>
            <a:spLocks noGrp="1"/>
          </p:cNvSpPr>
          <p:nvPr>
            <p:ph type="ctrTitle"/>
          </p:nvPr>
        </p:nvSpPr>
        <p:spPr/>
        <p:txBody>
          <a:bodyPr/>
          <a:lstStyle/>
          <a:p>
            <a:r>
              <a:rPr lang="en-US" dirty="0"/>
              <a:t>Lecture 7</a:t>
            </a:r>
          </a:p>
        </p:txBody>
      </p:sp>
      <p:sp>
        <p:nvSpPr>
          <p:cNvPr id="7" name="Subtitle 6">
            <a:extLst>
              <a:ext uri="{FF2B5EF4-FFF2-40B4-BE49-F238E27FC236}">
                <a16:creationId xmlns:a16="http://schemas.microsoft.com/office/drawing/2014/main" id="{FE067239-A927-4C35-B125-E413AFBBD0E7}"/>
              </a:ext>
            </a:extLst>
          </p:cNvPr>
          <p:cNvSpPr>
            <a:spLocks noGrp="1"/>
          </p:cNvSpPr>
          <p:nvPr>
            <p:ph type="subTitle" idx="1"/>
          </p:nvPr>
        </p:nvSpPr>
        <p:spPr/>
        <p:txBody>
          <a:bodyPr/>
          <a:lstStyle/>
          <a:p>
            <a:r>
              <a:rPr lang="en-US" dirty="0"/>
              <a:t>DTMC – First Passage Times and Absorption States</a:t>
            </a:r>
          </a:p>
        </p:txBody>
      </p:sp>
      <p:sp>
        <p:nvSpPr>
          <p:cNvPr id="5" name="Footer Placeholder 4">
            <a:extLst>
              <a:ext uri="{FF2B5EF4-FFF2-40B4-BE49-F238E27FC236}">
                <a16:creationId xmlns:a16="http://schemas.microsoft.com/office/drawing/2014/main" id="{EDF92740-4A9A-4372-A7F9-12AB98100DD0}"/>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4" name="Slide Number Placeholder 3">
            <a:extLst>
              <a:ext uri="{FF2B5EF4-FFF2-40B4-BE49-F238E27FC236}">
                <a16:creationId xmlns:a16="http://schemas.microsoft.com/office/drawing/2014/main" id="{BD2752B2-69EA-4BF8-BC1F-D162B9B68311}"/>
              </a:ext>
            </a:extLst>
          </p:cNvPr>
          <p:cNvSpPr>
            <a:spLocks noGrp="1"/>
          </p:cNvSpPr>
          <p:nvPr>
            <p:ph type="sldNum" sz="quarter" idx="12"/>
          </p:nvPr>
        </p:nvSpPr>
        <p:spPr/>
        <p:txBody>
          <a:bodyPr/>
          <a:lstStyle/>
          <a:p>
            <a:pPr>
              <a:defRPr/>
            </a:pPr>
            <a:fld id="{3BCC0716-7840-4BC7-AC05-8CE3FC928123}" type="slidenum">
              <a:rPr lang="en-US" altLang="en-US" smtClean="0"/>
              <a:pPr>
                <a:defRPr/>
              </a:pPr>
              <a:t>1</a:t>
            </a:fld>
            <a:endParaRPr lang="en-US" altLang="en-US"/>
          </a:p>
        </p:txBody>
      </p:sp>
    </p:spTree>
    <p:extLst>
      <p:ext uri="{BB962C8B-B14F-4D97-AF65-F5344CB8AC3E}">
        <p14:creationId xmlns:p14="http://schemas.microsoft.com/office/powerpoint/2010/main" val="60030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Absorption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073525"/>
              </a:xfrm>
            </p:spPr>
            <p:txBody>
              <a:bodyPr/>
              <a:lstStyle/>
              <a:p>
                <a:pPr marL="0" indent="0">
                  <a:buNone/>
                </a:pPr>
                <a14:m>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𝑢</m:t>
                        </m:r>
                      </m:e>
                      <m:sub>
                        <m:r>
                          <a:rPr lang="en-US" sz="2400" b="0" i="1" smtClean="0">
                            <a:solidFill>
                              <a:srgbClr val="7030A0"/>
                            </a:solidFill>
                            <a:latin typeface="Cambria Math" panose="02040503050406030204" pitchFamily="18" charset="0"/>
                          </a:rPr>
                          <m:t>𝑖</m:t>
                        </m:r>
                      </m:sub>
                    </m:sSub>
                    <m:r>
                      <a:rPr lang="en-US" sz="2400" b="0" i="1" smtClean="0">
                        <a:solidFill>
                          <a:srgbClr val="7030A0"/>
                        </a:solidFill>
                        <a:latin typeface="Cambria Math" panose="02040503050406030204" pitchFamily="18" charset="0"/>
                      </a:rPr>
                      <m:t>:</m:t>
                    </m:r>
                  </m:oMath>
                </a14:m>
                <a:r>
                  <a:rPr lang="en-US" sz="2400" b="0" i="1" dirty="0">
                    <a:solidFill>
                      <a:srgbClr val="7030A0"/>
                    </a:solidFill>
                    <a:latin typeface="Cambria Math" panose="02040503050406030204" pitchFamily="18" charset="0"/>
                  </a:rPr>
                  <a:t>The  probability that DTMC eventually visits state 0 starting from state </a:t>
                </a:r>
                <a:r>
                  <a:rPr lang="en-US" sz="2400" b="0" i="1" dirty="0" err="1">
                    <a:solidFill>
                      <a:srgbClr val="7030A0"/>
                    </a:solidFill>
                    <a:latin typeface="Cambria Math" panose="02040503050406030204" pitchFamily="18" charset="0"/>
                  </a:rPr>
                  <a:t>i</a:t>
                </a: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smtClean="0">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𝑢</m:t>
                          </m:r>
                        </m:e>
                        <m:sub>
                          <m:r>
                            <a:rPr lang="en-US" sz="2400" i="1">
                              <a:solidFill>
                                <a:srgbClr val="7030A0"/>
                              </a:solidFill>
                              <a:latin typeface="Cambria Math" panose="02040503050406030204" pitchFamily="18" charset="0"/>
                            </a:rPr>
                            <m:t>𝑖</m:t>
                          </m:r>
                        </m:sub>
                      </m:sSub>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𝑃</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𝑇</m:t>
                      </m:r>
                      <m:r>
                        <a:rPr lang="en-US" sz="2400" i="1">
                          <a:solidFill>
                            <a:srgbClr val="7030A0"/>
                          </a:solidFill>
                          <a:latin typeface="Cambria Math" panose="02040503050406030204" pitchFamily="18" charset="0"/>
                        </a:rPr>
                        <m:t>&lt;∞|</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𝑋</m:t>
                          </m:r>
                        </m:e>
                        <m:sub>
                          <m:r>
                            <a:rPr lang="en-US" sz="2400" i="1">
                              <a:solidFill>
                                <a:srgbClr val="7030A0"/>
                              </a:solidFill>
                              <a:latin typeface="Cambria Math" panose="02040503050406030204" pitchFamily="18" charset="0"/>
                            </a:rPr>
                            <m:t>0</m:t>
                          </m:r>
                        </m:sub>
                      </m:sSub>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𝑖</m:t>
                      </m:r>
                      <m:r>
                        <a:rPr lang="en-US" sz="2400" i="1">
                          <a:solidFill>
                            <a:srgbClr val="7030A0"/>
                          </a:solidFill>
                          <a:latin typeface="Cambria Math" panose="02040503050406030204" pitchFamily="18" charset="0"/>
                        </a:rPr>
                        <m:t>)</m:t>
                      </m:r>
                    </m:oMath>
                  </m:oMathPara>
                </a14:m>
                <a:endParaRPr lang="en-US" sz="2400" b="0" i="1" dirty="0">
                  <a:solidFill>
                    <a:srgbClr val="7030A0"/>
                  </a:solidFill>
                  <a:latin typeface="Cambria Math" panose="02040503050406030204" pitchFamily="18" charset="0"/>
                </a:endParaRPr>
              </a:p>
              <a:p>
                <a:pPr marL="0" indent="0">
                  <a:buNone/>
                </a:pPr>
                <a:endParaRPr lang="en-US" sz="2400" b="0" i="1" dirty="0">
                  <a:solidFill>
                    <a:srgbClr val="7030A0"/>
                  </a:solidFill>
                  <a:latin typeface="Cambria Math" panose="02040503050406030204" pitchFamily="18" charset="0"/>
                </a:endParaRPr>
              </a:p>
              <a:p>
                <a:pPr marL="0" indent="0">
                  <a:buNone/>
                </a:pPr>
                <a:r>
                  <a:rPr lang="en-US" sz="2400" b="0" dirty="0"/>
                  <a:t>              </a:t>
                </a:r>
                <a14:m>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lim</m:t>
                            </m:r>
                          </m:e>
                          <m:lim>
                            <m:r>
                              <a:rPr lang="en-US" sz="2400" b="0" i="1" smtClean="0">
                                <a:latin typeface="Cambria Math" panose="02040503050406030204" pitchFamily="18" charset="0"/>
                              </a:rPr>
                              <m:t>𝑛</m:t>
                            </m:r>
                            <m:r>
                              <a:rPr lang="en-US" sz="2400" b="0" i="1" smtClean="0">
                                <a:latin typeface="Cambria Math" panose="02040503050406030204" pitchFamily="18" charset="0"/>
                              </a:rPr>
                              <m:t>→∞</m:t>
                            </m:r>
                          </m:lim>
                        </m:limLow>
                      </m:fName>
                      <m:e>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e>
                    </m:func>
                  </m:oMath>
                </a14:m>
                <a:r>
                  <a:rPr lang="en-US" sz="2400" dirty="0"/>
                  <a:t> is the </a:t>
                </a:r>
                <a:r>
                  <a:rPr lang="en-US" sz="2400" b="1" dirty="0"/>
                  <a:t>largest</a:t>
                </a:r>
                <a:r>
                  <a:rPr lang="en-US" sz="2400" dirty="0"/>
                  <a:t> non-negative solution to</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𝐵𝑣</m:t>
                      </m:r>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𝑒</m:t>
                      </m:r>
                    </m:oMath>
                  </m:oMathPara>
                </a14:m>
                <a:endParaRPr lang="en-US" sz="2400" dirty="0"/>
              </a:p>
              <a:p>
                <a:pPr marL="0" indent="0">
                  <a:buNone/>
                </a:pPr>
                <a:r>
                  <a:rPr lang="en-US" sz="2400" dirty="0"/>
                  <a:t>Let </a:t>
                </a:r>
                <a14:m>
                  <m:oMath xmlns:m="http://schemas.openxmlformats.org/officeDocument/2006/math">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≥0}</m:t>
                    </m:r>
                  </m:oMath>
                </a14:m>
                <a:r>
                  <a:rPr lang="en-US" sz="2400" dirty="0"/>
                  <a:t> be a DTMC on state space </a:t>
                </a:r>
                <a14:m>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={0,1,2,…}</m:t>
                    </m:r>
                  </m:oMath>
                </a14:m>
                <a:r>
                  <a:rPr lang="en-US" sz="2400" dirty="0"/>
                  <a:t> with transition probability matrix </a:t>
                </a:r>
                <a14:m>
                  <m:oMath xmlns:m="http://schemas.openxmlformats.org/officeDocument/2006/math">
                    <m:r>
                      <a:rPr lang="en-US" sz="2400" b="0" i="1" smtClean="0">
                        <a:latin typeface="Cambria Math" panose="02040503050406030204" pitchFamily="18" charset="0"/>
                      </a:rPr>
                      <m:t>𝑃</m:t>
                    </m:r>
                  </m:oMath>
                </a14:m>
                <a:r>
                  <a:rPr lang="en-US" sz="2400" dirty="0"/>
                  <a:t> and initial distribution </a:t>
                </a:r>
                <a14:m>
                  <m:oMath xmlns:m="http://schemas.openxmlformats.org/officeDocument/2006/math">
                    <m:r>
                      <a:rPr lang="en-US" sz="2400" b="0" i="1" smtClean="0">
                        <a:latin typeface="Cambria Math" panose="02040503050406030204" pitchFamily="18" charset="0"/>
                      </a:rPr>
                      <m:t>𝑎</m:t>
                    </m:r>
                  </m:oMath>
                </a14:m>
                <a:endParaRPr lang="en-US" sz="2400" dirty="0"/>
              </a:p>
              <a:p>
                <a:pPr marL="0" indent="0">
                  <a:buNone/>
                </a:pPr>
                <a:endParaRPr lang="en-US" sz="2400" i="1" dirty="0">
                  <a:latin typeface="Cambria Math" panose="02040503050406030204" pitchFamily="18" charset="0"/>
                </a:endParaRPr>
              </a:p>
              <a:p>
                <a:pPr marL="0" indent="0">
                  <a:buNone/>
                </a:pP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oMath>
                </a14:m>
                <a:endParaRPr lang="en-US" sz="2400" dirty="0"/>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073525"/>
              </a:xfrm>
              <a:blipFill>
                <a:blip r:embed="rId2"/>
                <a:stretch>
                  <a:fillRect l="-1081" t="-1198" r="-1009" b="-1556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10</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148005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Special Case</a:t>
            </a:r>
          </a:p>
        </p:txBody>
      </p:sp>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11</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9360E314-0D82-4766-B0DC-A964017B5816}"/>
                  </a:ext>
                </a:extLst>
              </p:cNvPr>
              <p:cNvSpPr>
                <a:spLocks noGrp="1"/>
              </p:cNvSpPr>
              <p:nvPr>
                <p:ph idx="1"/>
              </p:nvPr>
            </p:nvSpPr>
            <p:spPr/>
            <p:txBody>
              <a:bodyPr/>
              <a:lstStyle/>
              <a:p>
                <a:r>
                  <a:rPr lang="en-US" sz="2800" dirty="0"/>
                  <a:t>When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𝑖</m:t>
                        </m:r>
                      </m:sub>
                    </m:sSub>
                    <m:r>
                      <a:rPr lang="en-US" sz="2800" b="0" i="1" smtClean="0">
                        <a:latin typeface="Cambria Math" panose="02040503050406030204" pitchFamily="18" charset="0"/>
                      </a:rPr>
                      <m:t>=1</m:t>
                    </m:r>
                  </m:oMath>
                </a14:m>
                <a:endParaRPr lang="en-US" sz="2800" dirty="0"/>
              </a:p>
              <a:p>
                <a:endParaRPr lang="en-US" sz="2800" dirty="0"/>
              </a:p>
              <a:p>
                <a:endParaRPr lang="en-US" sz="2800" dirty="0"/>
              </a:p>
              <a:p>
                <a:endParaRPr lang="en-US" sz="2800" dirty="0"/>
              </a:p>
              <a:p>
                <a:r>
                  <a:rPr lang="en-US" sz="2800" dirty="0"/>
                  <a:t>B: the matrix for transition states</a:t>
                </a:r>
              </a:p>
              <a:p>
                <a:r>
                  <a:rPr lang="en-US" sz="2800" dirty="0"/>
                  <a:t>D: the matrix from transition to absorbing states</a:t>
                </a:r>
              </a:p>
              <a:p>
                <a:r>
                  <a:rPr lang="en-US" sz="2800" dirty="0"/>
                  <a:t>I: Identity matrix</a:t>
                </a:r>
              </a:p>
              <a:p>
                <a:endParaRPr lang="en-US" sz="2800" dirty="0"/>
              </a:p>
              <a:p>
                <a:endParaRPr lang="en-US" sz="2800" dirty="0"/>
              </a:p>
            </p:txBody>
          </p:sp>
        </mc:Choice>
        <mc:Fallback xmlns="">
          <p:sp>
            <p:nvSpPr>
              <p:cNvPr id="8" name="Content Placeholder 7">
                <a:extLst>
                  <a:ext uri="{FF2B5EF4-FFF2-40B4-BE49-F238E27FC236}">
                    <a16:creationId xmlns:a16="http://schemas.microsoft.com/office/drawing/2014/main" id="{9360E314-0D82-4766-B0DC-A964017B5816}"/>
                  </a:ext>
                </a:extLst>
              </p:cNvPr>
              <p:cNvSpPr>
                <a:spLocks noGrp="1" noRot="1" noChangeAspect="1" noMove="1" noResize="1" noEditPoints="1" noAdjustHandles="1" noChangeArrowheads="1" noChangeShapeType="1" noTextEdit="1"/>
              </p:cNvSpPr>
              <p:nvPr>
                <p:ph idx="1"/>
              </p:nvPr>
            </p:nvSpPr>
            <p:spPr>
              <a:blipFill>
                <a:blip r:embed="rId2"/>
                <a:stretch>
                  <a:fillRect l="-444" t="-1615"/>
                </a:stretch>
              </a:blipFill>
            </p:spPr>
            <p:txBody>
              <a:bodyPr/>
              <a:lstStyle/>
              <a:p>
                <a:r>
                  <a:rPr lang="en-US">
                    <a:noFill/>
                  </a:rPr>
                  <a:t> </a:t>
                </a:r>
              </a:p>
            </p:txBody>
          </p:sp>
        </mc:Fallback>
      </mc:AlternateContent>
      <p:sp>
        <p:nvSpPr>
          <p:cNvPr id="9" name="Double Bracket 8">
            <a:extLst>
              <a:ext uri="{FF2B5EF4-FFF2-40B4-BE49-F238E27FC236}">
                <a16:creationId xmlns:a16="http://schemas.microsoft.com/office/drawing/2014/main" id="{81A657D3-258D-4E44-9B35-127FB1385447}"/>
              </a:ext>
            </a:extLst>
          </p:cNvPr>
          <p:cNvSpPr/>
          <p:nvPr/>
        </p:nvSpPr>
        <p:spPr bwMode="auto">
          <a:xfrm>
            <a:off x="2895600" y="2438400"/>
            <a:ext cx="1219200" cy="1162913"/>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1CADD9A1-2A0A-4866-90D0-7456AB12BB4C}"/>
              </a:ext>
            </a:extLst>
          </p:cNvPr>
          <p:cNvSpPr txBox="1"/>
          <p:nvPr/>
        </p:nvSpPr>
        <p:spPr>
          <a:xfrm>
            <a:off x="3110204" y="2531923"/>
            <a:ext cx="23622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      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0       I</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9B18EE8-43B4-4A2A-AA56-6E07FF03E99B}"/>
                  </a:ext>
                </a:extLst>
              </p:cNvPr>
              <p:cNvSpPr txBox="1"/>
              <p:nvPr/>
            </p:nvSpPr>
            <p:spPr>
              <a:xfrm>
                <a:off x="2291068" y="2855088"/>
                <a:ext cx="4496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39B18EE8-43B4-4A2A-AA56-6E07FF03E99B}"/>
                  </a:ext>
                </a:extLst>
              </p:cNvPr>
              <p:cNvSpPr txBox="1">
                <a:spLocks noRot="1" noChangeAspect="1" noMove="1" noResize="1" noEditPoints="1" noAdjustHandles="1" noChangeArrowheads="1" noChangeShapeType="1" noTextEdit="1"/>
              </p:cNvSpPr>
              <p:nvPr/>
            </p:nvSpPr>
            <p:spPr>
              <a:xfrm>
                <a:off x="2291068" y="2855088"/>
                <a:ext cx="449675" cy="276999"/>
              </a:xfrm>
              <a:prstGeom prst="rect">
                <a:avLst/>
              </a:prstGeom>
              <a:blipFill>
                <a:blip r:embed="rId3"/>
                <a:stretch>
                  <a:fillRect l="-10811" r="-2703" b="-8696"/>
                </a:stretch>
              </a:blipFill>
            </p:spPr>
            <p:txBody>
              <a:bodyPr/>
              <a:lstStyle/>
              <a:p>
                <a:r>
                  <a:rPr lang="en-US">
                    <a:noFill/>
                  </a:rPr>
                  <a:t> </a:t>
                </a:r>
              </a:p>
            </p:txBody>
          </p:sp>
        </mc:Fallback>
      </mc:AlternateContent>
    </p:spTree>
    <p:extLst>
      <p:ext uri="{BB962C8B-B14F-4D97-AF65-F5344CB8AC3E}">
        <p14:creationId xmlns:p14="http://schemas.microsoft.com/office/powerpoint/2010/main" val="45916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2930525"/>
          </a:xfrm>
        </p:spPr>
        <p:txBody>
          <a:bodyPr/>
          <a:lstStyle/>
          <a:p>
            <a:pPr marL="0" indent="0">
              <a:buNone/>
            </a:pPr>
            <a:r>
              <a:rPr lang="en-US" sz="2400" dirty="0"/>
              <a:t>Consider an example with 2 computers. Computer repair process has 3  states</a:t>
            </a:r>
          </a:p>
          <a:p>
            <a:pPr marL="457200" indent="-457200">
              <a:buAutoNum type="arabicPeriod"/>
            </a:pPr>
            <a:r>
              <a:rPr lang="en-US" sz="2400" dirty="0"/>
              <a:t>0 (No computers have failed)</a:t>
            </a:r>
          </a:p>
          <a:p>
            <a:pPr marL="457200" indent="-457200">
              <a:buAutoNum type="arabicPeriod"/>
            </a:pPr>
            <a:r>
              <a:rPr lang="en-US" sz="2400" dirty="0"/>
              <a:t>1 (One computer failed)</a:t>
            </a:r>
          </a:p>
          <a:p>
            <a:pPr marL="457200" indent="-457200">
              <a:buAutoNum type="arabicPeriod"/>
            </a:pPr>
            <a:r>
              <a:rPr lang="en-US" sz="2400" dirty="0"/>
              <a:t>2 (Both computers failed)</a:t>
            </a:r>
          </a:p>
          <a:p>
            <a:pPr marL="0" indent="0">
              <a:buNone/>
            </a:pPr>
            <a:r>
              <a:rPr lang="en-US" sz="2400" dirty="0"/>
              <a:t>Transition Matrix is given by:</a:t>
            </a:r>
          </a:p>
          <a:p>
            <a:pPr marL="0" indent="0">
              <a:buNone/>
            </a:pPr>
            <a:endParaRPr lang="en-US" sz="2400" dirty="0"/>
          </a:p>
          <a:p>
            <a:pPr marL="0" indent="0">
              <a:buNone/>
            </a:pPr>
            <a:r>
              <a:rPr lang="en-US" sz="2400" dirty="0"/>
              <a:t> </a:t>
            </a:r>
            <a:endParaRPr lang="en-US" sz="2400" b="1" dirty="0">
              <a:solidFill>
                <a:srgbClr val="7030A0"/>
              </a:solidFill>
            </a:endParaRPr>
          </a:p>
        </p:txBody>
      </p:sp>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12</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8" name="Double Bracket 7">
            <a:extLst>
              <a:ext uri="{FF2B5EF4-FFF2-40B4-BE49-F238E27FC236}">
                <a16:creationId xmlns:a16="http://schemas.microsoft.com/office/drawing/2014/main" id="{8B59F5B0-CB23-4E4B-836D-6977BE227FC4}"/>
              </a:ext>
            </a:extLst>
          </p:cNvPr>
          <p:cNvSpPr/>
          <p:nvPr/>
        </p:nvSpPr>
        <p:spPr bwMode="auto">
          <a:xfrm>
            <a:off x="3048000" y="4343400"/>
            <a:ext cx="1828800" cy="1609130"/>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TextBox 8">
            <a:extLst>
              <a:ext uri="{FF2B5EF4-FFF2-40B4-BE49-F238E27FC236}">
                <a16:creationId xmlns:a16="http://schemas.microsoft.com/office/drawing/2014/main" id="{7061313B-8ABA-4407-BDD8-DF3BBFC3CB1B}"/>
              </a:ext>
            </a:extLst>
          </p:cNvPr>
          <p:cNvSpPr txBox="1"/>
          <p:nvPr/>
        </p:nvSpPr>
        <p:spPr>
          <a:xfrm>
            <a:off x="3124200" y="4409301"/>
            <a:ext cx="1752600" cy="1477328"/>
          </a:xfrm>
          <a:prstGeom prst="rect">
            <a:avLst/>
          </a:prstGeom>
          <a:noFill/>
        </p:spPr>
        <p:txBody>
          <a:bodyPr wrap="square" rtlCol="0">
            <a:spAutoFit/>
          </a:bodyPr>
          <a:lstStyle/>
          <a:p>
            <a:r>
              <a:rPr lang="en-US" dirty="0"/>
              <a:t>0.6    0.3     0.1</a:t>
            </a:r>
          </a:p>
          <a:p>
            <a:endParaRPr lang="en-US" dirty="0"/>
          </a:p>
          <a:p>
            <a:r>
              <a:rPr lang="en-US" dirty="0"/>
              <a:t>0.8    0.2      0</a:t>
            </a:r>
          </a:p>
          <a:p>
            <a:endParaRPr lang="en-US" dirty="0"/>
          </a:p>
          <a:p>
            <a:r>
              <a:rPr lang="en-US" dirty="0"/>
              <a:t> 0       0        1</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556F085-D88B-4FB2-BD19-5E7ABE47B8E1}"/>
                  </a:ext>
                </a:extLst>
              </p:cNvPr>
              <p:cNvSpPr txBox="1"/>
              <p:nvPr/>
            </p:nvSpPr>
            <p:spPr>
              <a:xfrm>
                <a:off x="2411588" y="5009465"/>
                <a:ext cx="4496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D556F085-D88B-4FB2-BD19-5E7ABE47B8E1}"/>
                  </a:ext>
                </a:extLst>
              </p:cNvPr>
              <p:cNvSpPr txBox="1">
                <a:spLocks noRot="1" noChangeAspect="1" noMove="1" noResize="1" noEditPoints="1" noAdjustHandles="1" noChangeArrowheads="1" noChangeShapeType="1" noTextEdit="1"/>
              </p:cNvSpPr>
              <p:nvPr/>
            </p:nvSpPr>
            <p:spPr>
              <a:xfrm>
                <a:off x="2411588" y="5009465"/>
                <a:ext cx="449675" cy="276999"/>
              </a:xfrm>
              <a:prstGeom prst="rect">
                <a:avLst/>
              </a:prstGeom>
              <a:blipFill>
                <a:blip r:embed="rId2"/>
                <a:stretch>
                  <a:fillRect l="-10959" r="-4110" b="-8889"/>
                </a:stretch>
              </a:blipFill>
            </p:spPr>
            <p:txBody>
              <a:bodyPr/>
              <a:lstStyle/>
              <a:p>
                <a:r>
                  <a:rPr lang="en-US">
                    <a:noFill/>
                  </a:rPr>
                  <a:t> </a:t>
                </a:r>
              </a:p>
            </p:txBody>
          </p:sp>
        </mc:Fallback>
      </mc:AlternateContent>
    </p:spTree>
    <p:extLst>
      <p:ext uri="{BB962C8B-B14F-4D97-AF65-F5344CB8AC3E}">
        <p14:creationId xmlns:p14="http://schemas.microsoft.com/office/powerpoint/2010/main" val="102368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a:xfrm>
                <a:off x="457200" y="277813"/>
                <a:ext cx="8458200" cy="1139825"/>
              </a:xfrm>
            </p:spPr>
            <p:txBody>
              <a:bodyPr/>
              <a:lstStyle/>
              <a:p>
                <a:r>
                  <a:rPr lang="en-US" dirty="0"/>
                  <a:t>Moment of First Passage Time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endParaRPr lang="en-US" i="1" dirty="0"/>
              </a:p>
            </p:txBody>
          </p:sp>
        </mc:Choice>
        <mc:Fallback xmlns="">
          <p:sp>
            <p:nvSpPr>
              <p:cNvPr id="2" name="Title 1">
                <a:extLst>
                  <a:ext uri="{FF2B5EF4-FFF2-40B4-BE49-F238E27FC236}">
                    <a16:creationId xmlns:a16="http://schemas.microsoft.com/office/drawing/2014/main" id="{FCEA5988-CA6D-4EB5-A526-FF47B56B2F8F}"/>
                  </a:ext>
                </a:extLst>
              </p:cNvPr>
              <p:cNvSpPr>
                <a:spLocks noGrp="1" noRot="1" noChangeAspect="1" noMove="1" noResize="1" noEditPoints="1" noAdjustHandles="1" noChangeArrowheads="1" noChangeShapeType="1" noTextEdit="1"/>
              </p:cNvSpPr>
              <p:nvPr>
                <p:ph type="title"/>
              </p:nvPr>
            </p:nvSpPr>
            <p:spPr>
              <a:xfrm>
                <a:off x="457200" y="277813"/>
                <a:ext cx="8458200" cy="1139825"/>
              </a:xfrm>
              <a:blipFill>
                <a:blip r:embed="rId2"/>
                <a:stretch>
                  <a:fillRect l="-2738" t="-106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683125"/>
              </a:xfrm>
            </p:spPr>
            <p:txBody>
              <a:bodyPr/>
              <a:lstStyle/>
              <a:p>
                <a:pPr marL="0" indent="0">
                  <a:buNone/>
                </a:pPr>
                <a:r>
                  <a:rPr lang="en-US" sz="2400" dirty="0"/>
                  <a:t>Moment of </a:t>
                </a:r>
                <a14:m>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r>
                      <a:rPr lang="en-US" sz="2400" b="0" i="1" smtClean="0">
                        <a:latin typeface="Cambria Math" panose="02040503050406030204" pitchFamily="18" charset="0"/>
                      </a:rPr>
                      <m:t>𝑚</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𝑇</m:t>
                            </m:r>
                          </m:e>
                          <m:sup>
                            <m:r>
                              <a:rPr lang="en-US" sz="2400" b="0" i="1" smtClean="0">
                                <a:latin typeface="Cambria Math" panose="02040503050406030204" pitchFamily="18" charset="0"/>
                              </a:rPr>
                              <m:t>𝑘</m:t>
                            </m:r>
                          </m:sup>
                        </m:sSup>
                      </m:e>
                    </m:d>
                    <m:r>
                      <a:rPr lang="en-US" sz="2400" b="0" i="1" smtClean="0">
                        <a:latin typeface="Cambria Math" panose="02040503050406030204" pitchFamily="18" charset="0"/>
                      </a:rPr>
                      <m:t>, </m:t>
                    </m:r>
                    <m:r>
                      <a:rPr lang="en-US" sz="2400" b="0" i="1" smtClean="0">
                        <a:latin typeface="Cambria Math" panose="02040503050406030204" pitchFamily="18" charset="0"/>
                      </a:rPr>
                      <m:t>𝑘</m:t>
                    </m:r>
                    <m:r>
                      <a:rPr lang="en-US" sz="2400" b="0" i="1" smtClean="0">
                        <a:latin typeface="Cambria Math" panose="02040503050406030204" pitchFamily="18" charset="0"/>
                      </a:rPr>
                      <m:t>≥1</m:t>
                    </m:r>
                  </m:oMath>
                </a14:m>
                <a:endParaRPr lang="en-US" sz="2400" dirty="0"/>
              </a:p>
              <a:p>
                <a:pPr marL="0" indent="0">
                  <a:buNone/>
                </a:pPr>
                <a:endParaRPr lang="en-US" sz="2400" dirty="0"/>
              </a:p>
              <a:p>
                <a:pPr marL="0" indent="0">
                  <a:buNone/>
                </a:pPr>
                <a:r>
                  <a:rPr lang="en-US" sz="2400" b="1" dirty="0"/>
                  <a:t>Assumption:</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𝑇</m:t>
                          </m:r>
                          <m:r>
                            <a:rPr lang="en-US" sz="2400" b="0" i="1" smtClean="0">
                              <a:latin typeface="Cambria Math" panose="02040503050406030204" pitchFamily="18" charset="0"/>
                            </a:rPr>
                            <m:t>&lt;∞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e>
                      </m:d>
                      <m:r>
                        <a:rPr lang="en-US" sz="2400" b="0" i="1" smtClean="0">
                          <a:latin typeface="Cambria Math" panose="02040503050406030204" pitchFamily="18" charset="0"/>
                        </a:rPr>
                        <m:t>=1, ∀</m:t>
                      </m:r>
                      <m:r>
                        <a:rPr lang="en-US" sz="2400" b="0" i="1" smtClean="0">
                          <a:latin typeface="Cambria Math" panose="02040503050406030204" pitchFamily="18" charset="0"/>
                        </a:rPr>
                        <m:t>𝑖</m:t>
                      </m:r>
                      <m:r>
                        <a:rPr lang="en-US" sz="2400" b="0" i="1" smtClean="0">
                          <a:latin typeface="Cambria Math" panose="02040503050406030204" pitchFamily="18" charset="0"/>
                        </a:rPr>
                        <m:t>≥1 </m:t>
                      </m:r>
                    </m:oMath>
                  </m:oMathPara>
                </a14:m>
                <a:endParaRPr lang="en-US" sz="2400" b="1" dirty="0"/>
              </a:p>
              <a:p>
                <a:pPr marL="0" indent="0">
                  <a:buNone/>
                </a:pPr>
                <a:r>
                  <a:rPr lang="en-US" sz="2400" dirty="0"/>
                  <a:t>Expected time to reach state 0 starting from state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oMath>
                </a14:m>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𝑚</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𝑇</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e>
                      </m:d>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≥1</m:t>
                      </m:r>
                    </m:oMath>
                  </m:oMathPara>
                </a14:m>
                <a:endParaRPr lang="en-US" sz="2400" dirty="0"/>
              </a:p>
              <a:p>
                <a:pPr marL="0" indent="0">
                  <a:buNone/>
                </a:pPr>
                <a:endParaRPr lang="en-US" sz="2400" dirty="0"/>
              </a:p>
              <a:p>
                <a:pPr marL="0" indent="0">
                  <a:buNone/>
                </a:pPr>
                <a:r>
                  <a:rPr lang="en-US" sz="2400" b="1" dirty="0"/>
                  <a:t>Theorem 3.3  (Kulkarni 3</a:t>
                </a:r>
                <a:r>
                  <a:rPr lang="en-US" sz="2400" b="1" baseline="30000" dirty="0"/>
                  <a:t>rd</a:t>
                </a:r>
                <a:r>
                  <a:rPr lang="en-US" sz="2400" b="1" dirty="0"/>
                  <a:t> ed.)</a:t>
                </a:r>
              </a:p>
              <a:p>
                <a:pPr marL="0" indent="0">
                  <a:buNone/>
                </a:pPr>
                <a:r>
                  <a:rPr lang="en-US" sz="2400" dirty="0">
                    <a:latin typeface="Cambria Math" panose="02040503050406030204" pitchFamily="18" charset="0"/>
                  </a:rPr>
                  <a:t>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=1,∀</m:t>
                    </m:r>
                    <m:r>
                      <a:rPr lang="en-US" sz="2400" b="0" i="1" smtClean="0">
                        <a:latin typeface="Cambria Math" panose="02040503050406030204" pitchFamily="18" charset="0"/>
                      </a:rPr>
                      <m:t>𝑖</m:t>
                    </m:r>
                    <m:r>
                      <a:rPr lang="en-US" sz="2400" b="0" i="1" smtClean="0">
                        <a:latin typeface="Cambria Math" panose="02040503050406030204" pitchFamily="18" charset="0"/>
                      </a:rPr>
                      <m:t>≥1, </m:t>
                    </m:r>
                  </m:oMath>
                </a14:m>
                <a:r>
                  <a:rPr lang="en-US" sz="2400" b="0" dirty="0">
                    <a:latin typeface="Cambria Math" panose="02040503050406030204" pitchFamily="18" charset="0"/>
                  </a:rPr>
                  <a:t>then,</a:t>
                </a:r>
              </a:p>
              <a:p>
                <a:pPr marL="0" indent="0">
                  <a:buNone/>
                </a:pP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𝑒</m:t>
                    </m:r>
                    <m:r>
                      <a:rPr lang="en-US" sz="2400" b="0" i="1" smtClean="0">
                        <a:latin typeface="Cambria Math" panose="02040503050406030204" pitchFamily="18" charset="0"/>
                      </a:rPr>
                      <m:t>+</m:t>
                    </m:r>
                    <m:r>
                      <a:rPr lang="en-US" sz="2400" b="0" i="1" smtClean="0">
                        <a:latin typeface="Cambria Math" panose="02040503050406030204" pitchFamily="18" charset="0"/>
                      </a:rPr>
                      <m:t>𝐵𝑚</m:t>
                    </m:r>
                    <m:r>
                      <a:rPr lang="en-US" sz="2400" b="0" i="1" smtClean="0">
                        <a:latin typeface="Cambria Math" panose="02040503050406030204" pitchFamily="18" charset="0"/>
                      </a:rPr>
                      <m:t> , </m:t>
                    </m:r>
                    <m:r>
                      <a:rPr lang="en-US" sz="2400" b="0" i="0" smtClean="0">
                        <a:latin typeface="Cambria Math" panose="02040503050406030204" pitchFamily="18" charset="0"/>
                      </a:rPr>
                      <m:t> </m:t>
                    </m:r>
                    <m:r>
                      <a:rPr lang="en-US" sz="2400" b="0" i="1" smtClean="0">
                        <a:latin typeface="Cambria Math" panose="02040503050406030204" pitchFamily="18" charset="0"/>
                      </a:rPr>
                      <m:t>𝑚</m:t>
                    </m:r>
                  </m:oMath>
                </a14:m>
                <a:r>
                  <a:rPr lang="en-US" sz="2400" dirty="0"/>
                  <a:t> is the smallest  non-negative solution</a:t>
                </a: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683125"/>
              </a:xfrm>
              <a:blipFill>
                <a:blip r:embed="rId3"/>
                <a:stretch>
                  <a:fillRect l="-1081" t="-5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13</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1018137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a:xfrm>
                <a:off x="457200" y="277813"/>
                <a:ext cx="8458200" cy="1139825"/>
              </a:xfrm>
            </p:spPr>
            <p:txBody>
              <a:bodyPr/>
              <a:lstStyle/>
              <a:p>
                <a:r>
                  <a:rPr lang="en-US" dirty="0"/>
                  <a:t>Moment of First Passage Time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endParaRPr lang="en-US" i="1" dirty="0"/>
              </a:p>
            </p:txBody>
          </p:sp>
        </mc:Choice>
        <mc:Fallback xmlns="">
          <p:sp>
            <p:nvSpPr>
              <p:cNvPr id="2" name="Title 1">
                <a:extLst>
                  <a:ext uri="{FF2B5EF4-FFF2-40B4-BE49-F238E27FC236}">
                    <a16:creationId xmlns:a16="http://schemas.microsoft.com/office/drawing/2014/main" id="{FCEA5988-CA6D-4EB5-A526-FF47B56B2F8F}"/>
                  </a:ext>
                </a:extLst>
              </p:cNvPr>
              <p:cNvSpPr>
                <a:spLocks noGrp="1" noRot="1" noChangeAspect="1" noMove="1" noResize="1" noEditPoints="1" noAdjustHandles="1" noChangeArrowheads="1" noChangeShapeType="1" noTextEdit="1"/>
              </p:cNvSpPr>
              <p:nvPr>
                <p:ph type="title"/>
              </p:nvPr>
            </p:nvSpPr>
            <p:spPr>
              <a:xfrm>
                <a:off x="457200" y="277813"/>
                <a:ext cx="8458200" cy="1139825"/>
              </a:xfrm>
              <a:blipFill>
                <a:blip r:embed="rId2"/>
                <a:stretch>
                  <a:fillRect l="-2738" t="-106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073525"/>
              </a:xfrm>
            </p:spPr>
            <p:txBody>
              <a:bodyPr/>
              <a:lstStyle/>
              <a:p>
                <a:pPr marL="0" indent="0">
                  <a:buNone/>
                </a:pPr>
                <a:r>
                  <a:rPr lang="en-US" sz="2400" dirty="0"/>
                  <a:t>For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=2</m:t>
                    </m:r>
                  </m:oMath>
                </a14:m>
                <a:r>
                  <a:rPr lang="en-US" sz="2400" dirty="0"/>
                  <a:t> </a:t>
                </a:r>
              </a:p>
              <a:p>
                <a:pPr marL="0" indent="0">
                  <a:buNone/>
                </a:pPr>
                <a:endParaRPr lang="en-US" sz="2400" dirty="0"/>
              </a:p>
              <a:p>
                <a:pPr marL="0" indent="0">
                  <a:buNone/>
                </a:pPr>
                <a:r>
                  <a:rPr lang="en-US" sz="2400" dirty="0"/>
                  <a:t>Using moment generating function,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𝑇</m:t>
                        </m:r>
                      </m:e>
                      <m:sup>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𝑇</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b="0" i="1" smtClean="0">
                        <a:latin typeface="Cambria Math" panose="02040503050406030204" pitchFamily="18" charset="0"/>
                      </a:rPr>
                      <m:t>𝑇</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+1)</m:t>
                    </m:r>
                  </m:oMath>
                </a14:m>
                <a:endParaRPr lang="en-US" sz="200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𝑣𝑎𝑟</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𝑇</m:t>
                          </m:r>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𝑇</m:t>
                              </m:r>
                            </m:e>
                            <m:sup>
                              <m:r>
                                <a:rPr lang="en-US" sz="2000" b="0" i="1" smtClean="0">
                                  <a:latin typeface="Cambria Math" panose="02040503050406030204" pitchFamily="18" charset="0"/>
                                </a:rPr>
                                <m:t>2</m:t>
                              </m:r>
                            </m:sup>
                          </m:sSup>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𝐸</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𝑇</m:t>
                              </m:r>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𝑖</m:t>
                              </m:r>
                            </m:e>
                          </m:d>
                        </m:e>
                        <m:sup>
                          <m:r>
                            <a:rPr lang="en-US" sz="2000" b="0" i="1" smtClean="0">
                              <a:latin typeface="Cambria Math" panose="02040503050406030204" pitchFamily="18" charset="0"/>
                            </a:rPr>
                            <m:t>2</m:t>
                          </m:r>
                        </m:sup>
                      </m:sSup>
                    </m:oMath>
                  </m:oMathPara>
                </a14:m>
                <a:endParaRPr lang="en-US" sz="2000" b="0" dirty="0"/>
              </a:p>
              <a:p>
                <a:pPr marL="0" indent="0">
                  <a:buNone/>
                </a:pPr>
                <a:r>
                  <a:rPr lang="en-US" sz="2000" dirty="0"/>
                  <a:t>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𝐸</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b="0" i="1" smtClean="0">
                                <a:latin typeface="Cambria Math" panose="02040503050406030204" pitchFamily="18" charset="0"/>
                              </a:rPr>
                              <m:t>(</m:t>
                            </m:r>
                            <m:r>
                              <a:rPr lang="en-US" sz="2000" i="1">
                                <a:latin typeface="Cambria Math" panose="02040503050406030204" pitchFamily="18" charset="0"/>
                              </a:rPr>
                              <m:t>2</m:t>
                            </m:r>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𝑇</m:t>
                        </m:r>
                      </m:e>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𝑖</m:t>
                        </m:r>
                      </m:e>
                    </m:d>
                    <m:r>
                      <a:rPr lang="en-US" sz="2000" i="1">
                        <a:latin typeface="Cambria Math" panose="02040503050406030204" pitchFamily="18" charset="0"/>
                      </a:rPr>
                      <m:t>−</m:t>
                    </m:r>
                    <m:r>
                      <a:rPr lang="en-US" sz="2000" i="1">
                        <a:latin typeface="Cambria Math" panose="02040503050406030204" pitchFamily="18" charset="0"/>
                      </a:rPr>
                      <m:t>𝐸</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𝑇</m:t>
                            </m:r>
                          </m:e>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𝑖</m:t>
                            </m:r>
                          </m:e>
                        </m:d>
                      </m:e>
                      <m:sup>
                        <m:r>
                          <a:rPr lang="en-US" sz="2000" i="1">
                            <a:latin typeface="Cambria Math" panose="02040503050406030204" pitchFamily="18" charset="0"/>
                          </a:rPr>
                          <m:t>2</m:t>
                        </m:r>
                      </m:sup>
                    </m:sSup>
                  </m:oMath>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r>
                        <a:rPr lang="en-US" sz="2000" i="1">
                          <a:latin typeface="Cambria Math" panose="02040503050406030204" pitchFamily="18" charset="0"/>
                        </a:rPr>
                        <m:t>=</m:t>
                      </m:r>
                      <m:r>
                        <a:rPr lang="en-US" sz="2000" b="0" i="1" smtClean="0">
                          <a:latin typeface="Cambria Math" panose="02040503050406030204" pitchFamily="18" charset="0"/>
                        </a:rPr>
                        <m:t>𝑚</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m:t>
                          </m:r>
                        </m:e>
                      </m:d>
                      <m:r>
                        <a:rPr lang="en-US" sz="2000" b="0" i="1" smtClean="0">
                          <a:latin typeface="Cambria Math" panose="02040503050406030204" pitchFamily="18" charset="0"/>
                        </a:rPr>
                        <m:t>+</m:t>
                      </m:r>
                      <m:r>
                        <a:rPr lang="en-US" sz="2000" b="0" i="1" smtClean="0">
                          <a:latin typeface="Cambria Math" panose="02040503050406030204" pitchFamily="18" charset="0"/>
                        </a:rPr>
                        <m:t>𝑚</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b="0" i="1" smtClean="0">
                          <a:latin typeface="Cambria Math" panose="02040503050406030204" pitchFamily="18" charset="0"/>
                        </a:rPr>
                        <m:t>𝑚</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e>
                        <m:sup>
                          <m:r>
                            <a:rPr lang="en-US" sz="2000" b="0" i="1" smtClean="0">
                              <a:latin typeface="Cambria Math" panose="02040503050406030204" pitchFamily="18" charset="0"/>
                            </a:rPr>
                            <m:t>2</m:t>
                          </m:r>
                        </m:sup>
                      </m:sSup>
                    </m:oMath>
                  </m:oMathPara>
                </a14:m>
                <a:endParaRPr lang="en-US" sz="2000" dirty="0"/>
              </a:p>
              <a:p>
                <a:pPr marL="0" indent="0">
                  <a:buNone/>
                </a:pPr>
                <a:endParaRPr lang="en-US" sz="2400" dirty="0"/>
              </a:p>
              <a:p>
                <a:pPr marL="0" indent="0">
                  <a:buNone/>
                </a:pPr>
                <a:r>
                  <a:rPr lang="en-US" sz="2400" dirty="0"/>
                  <a:t>In general,</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0" i="1" smtClean="0">
                          <a:latin typeface="Cambria Math" panose="02040503050406030204" pitchFamily="18" charset="0"/>
                        </a:rPr>
                        <m:t>𝑘𝐵𝑚</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𝐵𝑚</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 </m:t>
                      </m:r>
                    </m:oMath>
                  </m:oMathPara>
                </a14:m>
                <a:endParaRPr lang="en-US" sz="2400" dirty="0"/>
              </a:p>
            </p:txBody>
          </p:sp>
        </mc:Choice>
        <mc:Fallback>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073525"/>
              </a:xfrm>
              <a:blipFill>
                <a:blip r:embed="rId3"/>
                <a:stretch>
                  <a:fillRect l="-1081" t="-10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14</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777295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a:xfrm>
            <a:off x="457200" y="277813"/>
            <a:ext cx="8458200" cy="1139825"/>
          </a:xfrm>
        </p:spPr>
        <p:txBody>
          <a:bodyPr/>
          <a:lstStyle/>
          <a:p>
            <a:r>
              <a:rPr lang="en-US" dirty="0"/>
              <a:t>Example</a:t>
            </a:r>
            <a:endParaRPr lang="en-US"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073525"/>
              </a:xfrm>
            </p:spPr>
            <p:txBody>
              <a:bodyPr/>
              <a:lstStyle/>
              <a:p>
                <a:pPr marL="0" indent="0">
                  <a:buNone/>
                </a:pPr>
                <a:r>
                  <a:rPr lang="en-US" sz="2400" dirty="0"/>
                  <a:t>Let </a:t>
                </a:r>
                <a14:m>
                  <m:oMath xmlns:m="http://schemas.openxmlformats.org/officeDocument/2006/math">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m:t>
                        </m:r>
                      </m:sub>
                    </m:sSub>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≥0}</m:t>
                    </m:r>
                  </m:oMath>
                </a14:m>
                <a:r>
                  <a:rPr lang="en-US" sz="2400" dirty="0"/>
                  <a:t> be a DTMC on state space </a:t>
                </a:r>
                <a14:m>
                  <m:oMath xmlns:m="http://schemas.openxmlformats.org/officeDocument/2006/math">
                    <m:r>
                      <a:rPr lang="en-US" sz="2400" i="1">
                        <a:latin typeface="Cambria Math" panose="02040503050406030204" pitchFamily="18" charset="0"/>
                      </a:rPr>
                      <m:t>𝑆</m:t>
                    </m:r>
                    <m:r>
                      <a:rPr lang="en-US" sz="2400" i="1">
                        <a:latin typeface="Cambria Math" panose="02040503050406030204" pitchFamily="18" charset="0"/>
                      </a:rPr>
                      <m:t>={0,1,2,3}</m:t>
                    </m:r>
                  </m:oMath>
                </a14:m>
                <a:r>
                  <a:rPr lang="en-US" sz="2400" dirty="0"/>
                  <a:t> with transition probability matrix </a:t>
                </a:r>
                <a14:m>
                  <m:oMath xmlns:m="http://schemas.openxmlformats.org/officeDocument/2006/math">
                    <m:r>
                      <a:rPr lang="en-US" sz="2400" i="1">
                        <a:latin typeface="Cambria Math" panose="02040503050406030204" pitchFamily="18" charset="0"/>
                      </a:rPr>
                      <m:t>𝑃</m:t>
                    </m:r>
                  </m:oMath>
                </a14:m>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Let </a:t>
                </a:r>
                <a14:m>
                  <m:oMath xmlns:m="http://schemas.openxmlformats.org/officeDocument/2006/math">
                    <m:r>
                      <m:rPr>
                        <m:sty m:val="p"/>
                      </m:rPr>
                      <a:rPr lang="en-US" sz="2400" b="0" i="0" smtClean="0">
                        <a:latin typeface="Cambria Math" panose="02040503050406030204" pitchFamily="18" charset="0"/>
                      </a:rPr>
                      <m:t>T</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min</m:t>
                    </m:r>
                    <m:r>
                      <a:rPr lang="en-US" sz="2400">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=0</m:t>
                    </m:r>
                    <m:r>
                      <a:rPr lang="en-US" sz="2400" i="1">
                        <a:latin typeface="Cambria Math" panose="02040503050406030204" pitchFamily="18" charset="0"/>
                      </a:rPr>
                      <m:t>}</m:t>
                    </m:r>
                  </m:oMath>
                </a14:m>
                <a:endParaRPr lang="en-US" sz="2400" dirty="0"/>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073525"/>
              </a:xfrm>
              <a:blipFill>
                <a:blip r:embed="rId2"/>
                <a:stretch>
                  <a:fillRect l="-1081" t="-10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15</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6" name="Double Bracket 5">
            <a:extLst>
              <a:ext uri="{FF2B5EF4-FFF2-40B4-BE49-F238E27FC236}">
                <a16:creationId xmlns:a16="http://schemas.microsoft.com/office/drawing/2014/main" id="{77D471DE-C907-4927-B3A6-8BC708176B78}"/>
              </a:ext>
            </a:extLst>
          </p:cNvPr>
          <p:cNvSpPr/>
          <p:nvPr/>
        </p:nvSpPr>
        <p:spPr bwMode="auto">
          <a:xfrm>
            <a:off x="2895600" y="2563000"/>
            <a:ext cx="2667000" cy="2021025"/>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DD4187FF-179E-4A7A-9652-EA93E89E16D8}"/>
              </a:ext>
            </a:extLst>
          </p:cNvPr>
          <p:cNvSpPr txBox="1"/>
          <p:nvPr/>
        </p:nvSpPr>
        <p:spPr>
          <a:xfrm>
            <a:off x="3048000" y="2552700"/>
            <a:ext cx="2362200" cy="2031325"/>
          </a:xfrm>
          <a:prstGeom prst="rect">
            <a:avLst/>
          </a:prstGeom>
          <a:noFill/>
        </p:spPr>
        <p:txBody>
          <a:bodyPr wrap="square" rtlCol="0">
            <a:spAutoFit/>
          </a:bodyPr>
          <a:lstStyle/>
          <a:p>
            <a:r>
              <a:rPr lang="en-US" dirty="0"/>
              <a:t>0.2    0.1     0.0    0.7</a:t>
            </a:r>
          </a:p>
          <a:p>
            <a:endParaRPr lang="en-US" dirty="0"/>
          </a:p>
          <a:p>
            <a:r>
              <a:rPr lang="en-US" dirty="0"/>
              <a:t>0.1    0.3     0.6    0.0</a:t>
            </a:r>
          </a:p>
          <a:p>
            <a:endParaRPr lang="en-US" dirty="0"/>
          </a:p>
          <a:p>
            <a:r>
              <a:rPr lang="en-US" dirty="0"/>
              <a:t>0.0    0.4     0.2    0.4</a:t>
            </a:r>
          </a:p>
          <a:p>
            <a:endParaRPr lang="en-US" dirty="0"/>
          </a:p>
          <a:p>
            <a:r>
              <a:rPr lang="en-US" dirty="0"/>
              <a:t>0.7    0.0     0.1    0.2</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EFF8E7A-A2C0-4E68-AB3E-55F608B97F70}"/>
                  </a:ext>
                </a:extLst>
              </p:cNvPr>
              <p:cNvSpPr txBox="1"/>
              <p:nvPr/>
            </p:nvSpPr>
            <p:spPr>
              <a:xfrm>
                <a:off x="2209800" y="3276601"/>
                <a:ext cx="4496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AEFF8E7A-A2C0-4E68-AB3E-55F608B97F70}"/>
                  </a:ext>
                </a:extLst>
              </p:cNvPr>
              <p:cNvSpPr txBox="1">
                <a:spLocks noRot="1" noChangeAspect="1" noMove="1" noResize="1" noEditPoints="1" noAdjustHandles="1" noChangeArrowheads="1" noChangeShapeType="1" noTextEdit="1"/>
              </p:cNvSpPr>
              <p:nvPr/>
            </p:nvSpPr>
            <p:spPr>
              <a:xfrm>
                <a:off x="2209800" y="3276601"/>
                <a:ext cx="449675" cy="276999"/>
              </a:xfrm>
              <a:prstGeom prst="rect">
                <a:avLst/>
              </a:prstGeom>
              <a:blipFill>
                <a:blip r:embed="rId3"/>
                <a:stretch>
                  <a:fillRect l="-10959" r="-4110" b="-8889"/>
                </a:stretch>
              </a:blipFill>
            </p:spPr>
            <p:txBody>
              <a:bodyPr/>
              <a:lstStyle/>
              <a:p>
                <a:r>
                  <a:rPr lang="en-US">
                    <a:noFill/>
                  </a:rPr>
                  <a:t> </a:t>
                </a:r>
              </a:p>
            </p:txBody>
          </p:sp>
        </mc:Fallback>
      </mc:AlternateContent>
    </p:spTree>
    <p:extLst>
      <p:ext uri="{BB962C8B-B14F-4D97-AF65-F5344CB8AC3E}">
        <p14:creationId xmlns:p14="http://schemas.microsoft.com/office/powerpoint/2010/main" val="546525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a:xfrm>
            <a:off x="457200" y="277813"/>
            <a:ext cx="8458200" cy="1139825"/>
          </a:xfrm>
        </p:spPr>
        <p:txBody>
          <a:bodyPr/>
          <a:lstStyle/>
          <a:p>
            <a:r>
              <a:rPr lang="en-US" dirty="0"/>
              <a:t>Example – Question (a)</a:t>
            </a:r>
            <a:endParaRPr lang="en-US"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073525"/>
              </a:xfrm>
            </p:spPr>
            <p:txBody>
              <a:bodyPr/>
              <a:lstStyle/>
              <a:p>
                <a:pPr marL="0" indent="0">
                  <a:buNone/>
                </a:pPr>
                <a:r>
                  <a:rPr lang="en-US" sz="2400" b="0" dirty="0"/>
                  <a:t>(a)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≥3|</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=1)</m:t>
                    </m:r>
                  </m:oMath>
                </a14:m>
                <a:endParaRPr lang="en-US" sz="2400" dirty="0"/>
              </a:p>
              <a:p>
                <a:pPr marL="457200" indent="-457200">
                  <a:buAutoNum type="alphaLcParenBoth"/>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smtClean="0">
                          <a:solidFill>
                            <a:srgbClr val="7030A0"/>
                          </a:solidFill>
                          <a:latin typeface="Cambria Math" panose="02040503050406030204" pitchFamily="18" charset="0"/>
                        </a:rPr>
                        <m:t>𝑃</m:t>
                      </m:r>
                      <m:r>
                        <a:rPr lang="en-US" sz="2400" i="1" smtClean="0">
                          <a:solidFill>
                            <a:srgbClr val="7030A0"/>
                          </a:solidFill>
                          <a:latin typeface="Cambria Math" panose="02040503050406030204" pitchFamily="18" charset="0"/>
                        </a:rPr>
                        <m:t>(</m:t>
                      </m:r>
                      <m:r>
                        <a:rPr lang="en-US" sz="2400" i="1" smtClean="0">
                          <a:solidFill>
                            <a:srgbClr val="7030A0"/>
                          </a:solidFill>
                          <a:latin typeface="Cambria Math" panose="02040503050406030204" pitchFamily="18" charset="0"/>
                        </a:rPr>
                        <m:t>𝑇</m:t>
                      </m:r>
                      <m:r>
                        <a:rPr lang="en-US" sz="2400" b="0" i="1" smtClean="0">
                          <a:solidFill>
                            <a:srgbClr val="7030A0"/>
                          </a:solidFill>
                          <a:latin typeface="Cambria Math" panose="02040503050406030204" pitchFamily="18" charset="0"/>
                        </a:rPr>
                        <m:t>&gt;2</m:t>
                      </m:r>
                      <m:r>
                        <a:rPr lang="en-US" sz="2400" i="1">
                          <a:solidFill>
                            <a:srgbClr val="7030A0"/>
                          </a:solidFill>
                          <a:latin typeface="Cambria Math" panose="02040503050406030204" pitchFamily="18" charset="0"/>
                        </a:rPr>
                        <m:t>|</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𝑋</m:t>
                          </m:r>
                        </m:e>
                        <m:sub>
                          <m:r>
                            <a:rPr lang="en-US" sz="2400" i="1">
                              <a:solidFill>
                                <a:srgbClr val="7030A0"/>
                              </a:solidFill>
                              <a:latin typeface="Cambria Math" panose="02040503050406030204" pitchFamily="18" charset="0"/>
                            </a:rPr>
                            <m:t>0</m:t>
                          </m:r>
                        </m:sub>
                      </m:sSub>
                      <m:r>
                        <a:rPr lang="en-US" sz="2400" i="1">
                          <a:solidFill>
                            <a:srgbClr val="7030A0"/>
                          </a:solidFill>
                          <a:latin typeface="Cambria Math" panose="02040503050406030204" pitchFamily="18" charset="0"/>
                        </a:rPr>
                        <m:t>=1)</m:t>
                      </m:r>
                    </m:oMath>
                  </m:oMathPara>
                </a14:m>
                <a:endParaRPr lang="en-US" sz="2400" dirty="0">
                  <a:solidFill>
                    <a:srgbClr val="7030A0"/>
                  </a:solidFill>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7030A0"/>
                          </a:solidFill>
                          <a:latin typeface="Cambria Math" panose="02040503050406030204" pitchFamily="18" charset="0"/>
                        </a:rPr>
                        <m:t>=</m:t>
                      </m:r>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𝑣</m:t>
                          </m:r>
                        </m:e>
                        <m:sub>
                          <m:r>
                            <a:rPr lang="en-US" sz="2400" b="0" i="1" smtClean="0">
                              <a:solidFill>
                                <a:srgbClr val="7030A0"/>
                              </a:solidFill>
                              <a:latin typeface="Cambria Math" panose="02040503050406030204" pitchFamily="18" charset="0"/>
                            </a:rPr>
                            <m:t>1</m:t>
                          </m:r>
                        </m:sub>
                      </m:sSub>
                      <m:d>
                        <m:dPr>
                          <m:ctrlPr>
                            <a:rPr lang="en-US" sz="2400" b="0" i="1" smtClean="0">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2</m:t>
                          </m:r>
                        </m:e>
                      </m:d>
                    </m:oMath>
                  </m:oMathPara>
                </a14:m>
                <a:endParaRPr lang="en-US" sz="2400" b="0" dirty="0">
                  <a:solidFill>
                    <a:srgbClr val="7030A0"/>
                  </a:solidFill>
                </a:endParaRPr>
              </a:p>
              <a:p>
                <a:pPr marL="0" indent="0">
                  <a:buNone/>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m:t>
                      </m:r>
                      <m:sSup>
                        <m:sSupPr>
                          <m:ctrlPr>
                            <a:rPr lang="en-US" sz="2400" b="0" i="1" smtClean="0">
                              <a:solidFill>
                                <a:srgbClr val="7030A0"/>
                              </a:solidFill>
                              <a:latin typeface="Cambria Math" panose="02040503050406030204" pitchFamily="18" charset="0"/>
                            </a:rPr>
                          </m:ctrlPr>
                        </m:sSupPr>
                        <m:e>
                          <m:r>
                            <a:rPr lang="en-US" sz="2400" b="0" i="1" smtClean="0">
                              <a:solidFill>
                                <a:srgbClr val="7030A0"/>
                              </a:solidFill>
                              <a:latin typeface="Cambria Math" panose="02040503050406030204" pitchFamily="18" charset="0"/>
                            </a:rPr>
                            <m:t>𝐵</m:t>
                          </m:r>
                        </m:e>
                        <m:sup>
                          <m:r>
                            <a:rPr lang="en-US" sz="2400" b="0" i="1" smtClean="0">
                              <a:solidFill>
                                <a:srgbClr val="7030A0"/>
                              </a:solidFill>
                              <a:latin typeface="Cambria Math" panose="02040503050406030204" pitchFamily="18" charset="0"/>
                            </a:rPr>
                            <m:t>2</m:t>
                          </m:r>
                        </m:sup>
                      </m:sSup>
                      <m:r>
                        <a:rPr lang="en-US" sz="2400" b="0" i="1" smtClean="0">
                          <a:solidFill>
                            <a:srgbClr val="7030A0"/>
                          </a:solidFill>
                          <a:latin typeface="Cambria Math" panose="02040503050406030204" pitchFamily="18" charset="0"/>
                        </a:rPr>
                        <m:t>𝑒</m:t>
                      </m:r>
                    </m:oMath>
                  </m:oMathPara>
                </a14:m>
                <a:endParaRPr lang="en-US" sz="2400" dirty="0">
                  <a:solidFill>
                    <a:srgbClr val="7030A0"/>
                  </a:solidFill>
                </a:endParaRPr>
              </a:p>
              <a:p>
                <a:pPr marL="0" indent="0">
                  <a:buNone/>
                </a:pPr>
                <a:endParaRPr lang="en-US" sz="2400" b="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073525"/>
              </a:xfrm>
              <a:blipFill>
                <a:blip r:embed="rId2"/>
                <a:stretch>
                  <a:fillRect l="-1081" t="-10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16</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9" name="Double Bracket 8">
            <a:extLst>
              <a:ext uri="{FF2B5EF4-FFF2-40B4-BE49-F238E27FC236}">
                <a16:creationId xmlns:a16="http://schemas.microsoft.com/office/drawing/2014/main" id="{771167E5-6B23-46DB-8AC3-F7D642148159}"/>
              </a:ext>
            </a:extLst>
          </p:cNvPr>
          <p:cNvSpPr/>
          <p:nvPr/>
        </p:nvSpPr>
        <p:spPr bwMode="auto">
          <a:xfrm>
            <a:off x="2971800" y="3972700"/>
            <a:ext cx="2667000" cy="2021025"/>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6CCDBA39-A10F-45BF-BC09-4492CF9CC434}"/>
              </a:ext>
            </a:extLst>
          </p:cNvPr>
          <p:cNvSpPr txBox="1"/>
          <p:nvPr/>
        </p:nvSpPr>
        <p:spPr>
          <a:xfrm>
            <a:off x="3124200" y="3962400"/>
            <a:ext cx="2362200" cy="2031325"/>
          </a:xfrm>
          <a:prstGeom prst="rect">
            <a:avLst/>
          </a:prstGeom>
          <a:noFill/>
        </p:spPr>
        <p:txBody>
          <a:bodyPr wrap="square" rtlCol="0">
            <a:spAutoFit/>
          </a:bodyPr>
          <a:lstStyle/>
          <a:p>
            <a:r>
              <a:rPr lang="en-US" dirty="0"/>
              <a:t>0.2    0.1     0.0    0.7</a:t>
            </a:r>
          </a:p>
          <a:p>
            <a:endParaRPr lang="en-US" dirty="0"/>
          </a:p>
          <a:p>
            <a:r>
              <a:rPr lang="en-US" dirty="0"/>
              <a:t>0.1    0.3     0.6    0.0</a:t>
            </a:r>
          </a:p>
          <a:p>
            <a:endParaRPr lang="en-US" dirty="0"/>
          </a:p>
          <a:p>
            <a:r>
              <a:rPr lang="en-US" dirty="0"/>
              <a:t>0.0    0.4     0.2    0.4</a:t>
            </a:r>
          </a:p>
          <a:p>
            <a:endParaRPr lang="en-US" dirty="0"/>
          </a:p>
          <a:p>
            <a:r>
              <a:rPr lang="en-US" dirty="0"/>
              <a:t>0.7    0.0     0.1    0.2</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150A439-65F9-49D4-A714-3D2CC7CA9C0A}"/>
                  </a:ext>
                </a:extLst>
              </p:cNvPr>
              <p:cNvSpPr txBox="1"/>
              <p:nvPr/>
            </p:nvSpPr>
            <p:spPr>
              <a:xfrm>
                <a:off x="2286000" y="4686301"/>
                <a:ext cx="4496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A150A439-65F9-49D4-A714-3D2CC7CA9C0A}"/>
                  </a:ext>
                </a:extLst>
              </p:cNvPr>
              <p:cNvSpPr txBox="1">
                <a:spLocks noRot="1" noChangeAspect="1" noMove="1" noResize="1" noEditPoints="1" noAdjustHandles="1" noChangeArrowheads="1" noChangeShapeType="1" noTextEdit="1"/>
              </p:cNvSpPr>
              <p:nvPr/>
            </p:nvSpPr>
            <p:spPr>
              <a:xfrm>
                <a:off x="2286000" y="4686301"/>
                <a:ext cx="449675" cy="276999"/>
              </a:xfrm>
              <a:prstGeom prst="rect">
                <a:avLst/>
              </a:prstGeom>
              <a:blipFill>
                <a:blip r:embed="rId3"/>
                <a:stretch>
                  <a:fillRect l="-9459" r="-2703" b="-8889"/>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9315AB4D-8D23-4D79-A762-C0F707DDBD5E}"/>
              </a:ext>
            </a:extLst>
          </p:cNvPr>
          <p:cNvSpPr/>
          <p:nvPr/>
        </p:nvSpPr>
        <p:spPr bwMode="auto">
          <a:xfrm>
            <a:off x="3657600" y="4495800"/>
            <a:ext cx="1752600" cy="1447800"/>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948A828-D655-4E9F-B837-428C3B53E3D2}"/>
                  </a:ext>
                </a:extLst>
              </p:cNvPr>
              <p:cNvSpPr txBox="1"/>
              <p:nvPr/>
            </p:nvSpPr>
            <p:spPr>
              <a:xfrm>
                <a:off x="4092251" y="4793396"/>
                <a:ext cx="42609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panose="02040503050406030204" pitchFamily="18" charset="0"/>
                        </a:rPr>
                        <m:t>𝑩</m:t>
                      </m:r>
                    </m:oMath>
                  </m:oMathPara>
                </a14:m>
                <a:endParaRPr lang="en-US" sz="2000" b="1" dirty="0"/>
              </a:p>
            </p:txBody>
          </p:sp>
        </mc:Choice>
        <mc:Fallback xmlns="">
          <p:sp>
            <p:nvSpPr>
              <p:cNvPr id="13" name="TextBox 12">
                <a:extLst>
                  <a:ext uri="{FF2B5EF4-FFF2-40B4-BE49-F238E27FC236}">
                    <a16:creationId xmlns:a16="http://schemas.microsoft.com/office/drawing/2014/main" id="{2948A828-D655-4E9F-B837-428C3B53E3D2}"/>
                  </a:ext>
                </a:extLst>
              </p:cNvPr>
              <p:cNvSpPr txBox="1">
                <a:spLocks noRot="1" noChangeAspect="1" noMove="1" noResize="1" noEditPoints="1" noAdjustHandles="1" noChangeArrowheads="1" noChangeShapeType="1" noTextEdit="1"/>
              </p:cNvSpPr>
              <p:nvPr/>
            </p:nvSpPr>
            <p:spPr>
              <a:xfrm>
                <a:off x="4092251" y="4793396"/>
                <a:ext cx="426098" cy="40011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2679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a:xfrm>
            <a:off x="457200" y="277813"/>
            <a:ext cx="8458200" cy="1139825"/>
          </a:xfrm>
        </p:spPr>
        <p:txBody>
          <a:bodyPr/>
          <a:lstStyle/>
          <a:p>
            <a:r>
              <a:rPr lang="en-US" dirty="0"/>
              <a:t>Example – Question (b)</a:t>
            </a:r>
            <a:endParaRPr lang="en-US"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073525"/>
              </a:xfrm>
            </p:spPr>
            <p:txBody>
              <a:bodyPr/>
              <a:lstStyle/>
              <a:p>
                <a:pPr marL="0" indent="0">
                  <a:buNone/>
                </a:pPr>
                <a:r>
                  <a:rPr lang="en-US" sz="2400" b="0" dirty="0"/>
                  <a:t>(b) </a:t>
                </a:r>
                <a14:m>
                  <m:oMath xmlns:m="http://schemas.openxmlformats.org/officeDocument/2006/math">
                    <m:r>
                      <a:rPr lang="en-US" sz="2400" b="0" i="1" smtClean="0">
                        <a:latin typeface="Cambria Math" panose="02040503050406030204" pitchFamily="18" charset="0"/>
                      </a:rPr>
                      <m:t>𝐸</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=1)</m:t>
                    </m:r>
                  </m:oMath>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7030A0"/>
                          </a:solidFill>
                          <a:latin typeface="Cambria Math" panose="02040503050406030204" pitchFamily="18" charset="0"/>
                        </a:rPr>
                        <m:t>𝑚</m:t>
                      </m:r>
                      <m:r>
                        <a:rPr lang="en-US" sz="2400" b="0" i="1" smtClean="0">
                          <a:solidFill>
                            <a:srgbClr val="7030A0"/>
                          </a:solidFill>
                          <a:latin typeface="Cambria Math" panose="02040503050406030204" pitchFamily="18" charset="0"/>
                        </a:rPr>
                        <m:t>(1)=</m:t>
                      </m:r>
                      <m:sSup>
                        <m:sSupPr>
                          <m:ctrlPr>
                            <a:rPr lang="en-US" sz="2400" b="0" i="1" smtClean="0">
                              <a:solidFill>
                                <a:srgbClr val="7030A0"/>
                              </a:solidFill>
                              <a:latin typeface="Cambria Math" panose="02040503050406030204" pitchFamily="18" charset="0"/>
                            </a:rPr>
                          </m:ctrlPr>
                        </m:sSupPr>
                        <m:e>
                          <m:d>
                            <m:dPr>
                              <m:ctrlPr>
                                <a:rPr lang="en-US" sz="2400" b="0" i="1" smtClean="0">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𝐼</m:t>
                              </m:r>
                              <m:r>
                                <a:rPr lang="en-US" sz="2400" b="0" i="1" smtClean="0">
                                  <a:solidFill>
                                    <a:srgbClr val="7030A0"/>
                                  </a:solidFill>
                                  <a:latin typeface="Cambria Math" panose="02040503050406030204" pitchFamily="18" charset="0"/>
                                </a:rPr>
                                <m:t>−</m:t>
                              </m:r>
                              <m:r>
                                <a:rPr lang="en-US" sz="2400" b="0" i="1" smtClean="0">
                                  <a:solidFill>
                                    <a:srgbClr val="7030A0"/>
                                  </a:solidFill>
                                  <a:latin typeface="Cambria Math" panose="02040503050406030204" pitchFamily="18" charset="0"/>
                                </a:rPr>
                                <m:t>𝐵</m:t>
                              </m:r>
                            </m:e>
                          </m:d>
                        </m:e>
                        <m:sup>
                          <m:r>
                            <a:rPr lang="en-US" sz="2400" b="0" i="1" smtClean="0">
                              <a:solidFill>
                                <a:srgbClr val="7030A0"/>
                              </a:solidFill>
                              <a:latin typeface="Cambria Math" panose="02040503050406030204" pitchFamily="18" charset="0"/>
                            </a:rPr>
                            <m:t>−1</m:t>
                          </m:r>
                        </m:sup>
                      </m:sSup>
                      <m:r>
                        <a:rPr lang="en-US" sz="2400" b="0" i="1" smtClean="0">
                          <a:solidFill>
                            <a:srgbClr val="7030A0"/>
                          </a:solidFill>
                          <a:latin typeface="Cambria Math" panose="02040503050406030204" pitchFamily="18" charset="0"/>
                        </a:rPr>
                        <m:t>𝑒</m:t>
                      </m:r>
                    </m:oMath>
                  </m:oMathPara>
                </a14:m>
                <a:endParaRPr lang="en-US" sz="2400" b="0" dirty="0">
                  <a:solidFill>
                    <a:srgbClr val="7030A0"/>
                  </a:solidFill>
                </a:endParaRPr>
              </a:p>
              <a:p>
                <a:pPr marL="0" indent="0">
                  <a:buNone/>
                </a:pPr>
                <a:endParaRPr lang="en-US" sz="2400" b="0" dirty="0"/>
              </a:p>
              <a:p>
                <a:pPr marL="0" indent="0">
                  <a:buNone/>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𝐸</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𝑇</m:t>
                          </m:r>
                        </m:e>
                        <m:e>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𝑋</m:t>
                              </m:r>
                            </m:e>
                            <m:sub>
                              <m:r>
                                <a:rPr lang="en-US" sz="2400" i="1">
                                  <a:solidFill>
                                    <a:srgbClr val="7030A0"/>
                                  </a:solidFill>
                                  <a:latin typeface="Cambria Math" panose="02040503050406030204" pitchFamily="18" charset="0"/>
                                </a:rPr>
                                <m:t>0</m:t>
                              </m:r>
                            </m:sub>
                          </m:sSub>
                          <m:r>
                            <a:rPr lang="en-US" sz="2400" i="1">
                              <a:solidFill>
                                <a:srgbClr val="7030A0"/>
                              </a:solidFill>
                              <a:latin typeface="Cambria Math" panose="02040503050406030204" pitchFamily="18" charset="0"/>
                            </a:rPr>
                            <m:t>=1</m:t>
                          </m:r>
                        </m:e>
                      </m:d>
                      <m:r>
                        <a:rPr lang="en-US" sz="2400" b="0" i="0" smtClean="0">
                          <a:solidFill>
                            <a:srgbClr val="7030A0"/>
                          </a:solidFill>
                          <a:latin typeface="Cambria Math" panose="02040503050406030204" pitchFamily="18" charset="0"/>
                        </a:rPr>
                        <m:t>=</m:t>
                      </m:r>
                      <m:sSub>
                        <m:sSubPr>
                          <m:ctrlPr>
                            <a:rPr lang="en-US" sz="2400" b="0" i="1" smtClean="0">
                              <a:solidFill>
                                <a:srgbClr val="7030A0"/>
                              </a:solidFill>
                              <a:latin typeface="Cambria Math" panose="02040503050406030204" pitchFamily="18" charset="0"/>
                            </a:rPr>
                          </m:ctrlPr>
                        </m:sSubPr>
                        <m:e>
                          <m:r>
                            <m:rPr>
                              <m:sty m:val="p"/>
                            </m:rPr>
                            <a:rPr lang="en-US" sz="2400" b="0" i="0" smtClean="0">
                              <a:solidFill>
                                <a:srgbClr val="7030A0"/>
                              </a:solidFill>
                              <a:latin typeface="Cambria Math" panose="02040503050406030204" pitchFamily="18" charset="0"/>
                            </a:rPr>
                            <m:t>m</m:t>
                          </m:r>
                        </m:e>
                        <m:sub>
                          <m:r>
                            <a:rPr lang="en-US" sz="2400" b="0" i="0" smtClean="0">
                              <a:solidFill>
                                <a:srgbClr val="7030A0"/>
                              </a:solidFill>
                              <a:latin typeface="Cambria Math" panose="02040503050406030204" pitchFamily="18" charset="0"/>
                            </a:rPr>
                            <m:t>1</m:t>
                          </m:r>
                        </m:sub>
                      </m:sSub>
                      <m:r>
                        <a:rPr lang="en-US" sz="2400" b="0" i="0" smtClean="0">
                          <a:solidFill>
                            <a:srgbClr val="7030A0"/>
                          </a:solidFill>
                          <a:latin typeface="Cambria Math" panose="02040503050406030204" pitchFamily="18" charset="0"/>
                        </a:rPr>
                        <m:t>(1)</m:t>
                      </m:r>
                    </m:oMath>
                  </m:oMathPara>
                </a14:m>
                <a:endParaRPr lang="en-US" sz="2400" dirty="0">
                  <a:solidFill>
                    <a:srgbClr val="7030A0"/>
                  </a:solidFill>
                </a:endParaRP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073525"/>
              </a:xfrm>
              <a:blipFill>
                <a:blip r:embed="rId2"/>
                <a:stretch>
                  <a:fillRect l="-1081" t="-10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17</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9" name="Double Bracket 8">
            <a:extLst>
              <a:ext uri="{FF2B5EF4-FFF2-40B4-BE49-F238E27FC236}">
                <a16:creationId xmlns:a16="http://schemas.microsoft.com/office/drawing/2014/main" id="{771167E5-6B23-46DB-8AC3-F7D642148159}"/>
              </a:ext>
            </a:extLst>
          </p:cNvPr>
          <p:cNvSpPr/>
          <p:nvPr/>
        </p:nvSpPr>
        <p:spPr bwMode="auto">
          <a:xfrm>
            <a:off x="2971800" y="3972700"/>
            <a:ext cx="2667000" cy="2021025"/>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6CCDBA39-A10F-45BF-BC09-4492CF9CC434}"/>
              </a:ext>
            </a:extLst>
          </p:cNvPr>
          <p:cNvSpPr txBox="1"/>
          <p:nvPr/>
        </p:nvSpPr>
        <p:spPr>
          <a:xfrm>
            <a:off x="3124200" y="3962400"/>
            <a:ext cx="2362200" cy="2031325"/>
          </a:xfrm>
          <a:prstGeom prst="rect">
            <a:avLst/>
          </a:prstGeom>
          <a:noFill/>
        </p:spPr>
        <p:txBody>
          <a:bodyPr wrap="square" rtlCol="0">
            <a:spAutoFit/>
          </a:bodyPr>
          <a:lstStyle/>
          <a:p>
            <a:r>
              <a:rPr lang="en-US" dirty="0"/>
              <a:t>0.2    0.1     0.0    0.7</a:t>
            </a:r>
          </a:p>
          <a:p>
            <a:endParaRPr lang="en-US" dirty="0"/>
          </a:p>
          <a:p>
            <a:r>
              <a:rPr lang="en-US" dirty="0"/>
              <a:t>0.1    0.3     0.6    0.0</a:t>
            </a:r>
          </a:p>
          <a:p>
            <a:endParaRPr lang="en-US" dirty="0"/>
          </a:p>
          <a:p>
            <a:r>
              <a:rPr lang="en-US" dirty="0"/>
              <a:t>0.0    0.4     0.2    0.4</a:t>
            </a:r>
          </a:p>
          <a:p>
            <a:endParaRPr lang="en-US" dirty="0"/>
          </a:p>
          <a:p>
            <a:r>
              <a:rPr lang="en-US" dirty="0"/>
              <a:t>0.7    0.0     0.1    0.2</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150A439-65F9-49D4-A714-3D2CC7CA9C0A}"/>
                  </a:ext>
                </a:extLst>
              </p:cNvPr>
              <p:cNvSpPr txBox="1"/>
              <p:nvPr/>
            </p:nvSpPr>
            <p:spPr>
              <a:xfrm>
                <a:off x="2286000" y="4686301"/>
                <a:ext cx="4496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A150A439-65F9-49D4-A714-3D2CC7CA9C0A}"/>
                  </a:ext>
                </a:extLst>
              </p:cNvPr>
              <p:cNvSpPr txBox="1">
                <a:spLocks noRot="1" noChangeAspect="1" noMove="1" noResize="1" noEditPoints="1" noAdjustHandles="1" noChangeArrowheads="1" noChangeShapeType="1" noTextEdit="1"/>
              </p:cNvSpPr>
              <p:nvPr/>
            </p:nvSpPr>
            <p:spPr>
              <a:xfrm>
                <a:off x="2286000" y="4686301"/>
                <a:ext cx="449675" cy="276999"/>
              </a:xfrm>
              <a:prstGeom prst="rect">
                <a:avLst/>
              </a:prstGeom>
              <a:blipFill>
                <a:blip r:embed="rId3"/>
                <a:stretch>
                  <a:fillRect l="-9459" r="-2703" b="-8889"/>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9315AB4D-8D23-4D79-A762-C0F707DDBD5E}"/>
              </a:ext>
            </a:extLst>
          </p:cNvPr>
          <p:cNvSpPr/>
          <p:nvPr/>
        </p:nvSpPr>
        <p:spPr bwMode="auto">
          <a:xfrm>
            <a:off x="3657600" y="4495800"/>
            <a:ext cx="1752600" cy="1447800"/>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948A828-D655-4E9F-B837-428C3B53E3D2}"/>
                  </a:ext>
                </a:extLst>
              </p:cNvPr>
              <p:cNvSpPr txBox="1"/>
              <p:nvPr/>
            </p:nvSpPr>
            <p:spPr>
              <a:xfrm>
                <a:off x="4092251" y="4793396"/>
                <a:ext cx="42609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panose="02040503050406030204" pitchFamily="18" charset="0"/>
                        </a:rPr>
                        <m:t>𝑩</m:t>
                      </m:r>
                    </m:oMath>
                  </m:oMathPara>
                </a14:m>
                <a:endParaRPr lang="en-US" sz="2000" b="1" dirty="0"/>
              </a:p>
            </p:txBody>
          </p:sp>
        </mc:Choice>
        <mc:Fallback xmlns="">
          <p:sp>
            <p:nvSpPr>
              <p:cNvPr id="13" name="TextBox 12">
                <a:extLst>
                  <a:ext uri="{FF2B5EF4-FFF2-40B4-BE49-F238E27FC236}">
                    <a16:creationId xmlns:a16="http://schemas.microsoft.com/office/drawing/2014/main" id="{2948A828-D655-4E9F-B837-428C3B53E3D2}"/>
                  </a:ext>
                </a:extLst>
              </p:cNvPr>
              <p:cNvSpPr txBox="1">
                <a:spLocks noRot="1" noChangeAspect="1" noMove="1" noResize="1" noEditPoints="1" noAdjustHandles="1" noChangeArrowheads="1" noChangeShapeType="1" noTextEdit="1"/>
              </p:cNvSpPr>
              <p:nvPr/>
            </p:nvSpPr>
            <p:spPr>
              <a:xfrm>
                <a:off x="4092251" y="4793396"/>
                <a:ext cx="426098" cy="40011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3638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animBg="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a:xfrm>
            <a:off x="457200" y="277813"/>
            <a:ext cx="8458200" cy="1139825"/>
          </a:xfrm>
        </p:spPr>
        <p:txBody>
          <a:bodyPr/>
          <a:lstStyle/>
          <a:p>
            <a:r>
              <a:rPr lang="en-US" dirty="0"/>
              <a:t>Example – Question (c)</a:t>
            </a:r>
            <a:endParaRPr lang="en-US"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073525"/>
              </a:xfrm>
            </p:spPr>
            <p:txBody>
              <a:bodyPr/>
              <a:lstStyle/>
              <a:p>
                <a:pPr marL="0" indent="0">
                  <a:buNone/>
                </a:pPr>
                <a:r>
                  <a:rPr lang="en-US" sz="2400" b="0" dirty="0"/>
                  <a:t>(b) </a:t>
                </a:r>
                <a14:m>
                  <m:oMath xmlns:m="http://schemas.openxmlformats.org/officeDocument/2006/math">
                    <m:r>
                      <m:rPr>
                        <m:sty m:val="p"/>
                      </m:rPr>
                      <a:rPr lang="en-US" sz="2400" b="0" i="0" smtClean="0">
                        <a:latin typeface="Cambria Math" panose="02040503050406030204" pitchFamily="18" charset="0"/>
                      </a:rPr>
                      <m:t>var</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=1)</m:t>
                    </m:r>
                  </m:oMath>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7030A0"/>
                          </a:solidFill>
                          <a:latin typeface="Cambria Math" panose="02040503050406030204" pitchFamily="18" charset="0"/>
                        </a:rPr>
                        <m:t>𝑚</m:t>
                      </m:r>
                      <m:d>
                        <m:dPr>
                          <m:ctrlPr>
                            <a:rPr lang="en-US" sz="2400" b="0" i="1" smtClean="0">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2</m:t>
                          </m:r>
                        </m:e>
                      </m:d>
                      <m:r>
                        <a:rPr lang="en-US" sz="2400" b="0" i="1" smtClean="0">
                          <a:solidFill>
                            <a:srgbClr val="7030A0"/>
                          </a:solidFill>
                          <a:latin typeface="Cambria Math" panose="02040503050406030204" pitchFamily="18" charset="0"/>
                        </a:rPr>
                        <m:t>=2</m:t>
                      </m:r>
                      <m:sSup>
                        <m:sSupPr>
                          <m:ctrlPr>
                            <a:rPr lang="en-US" sz="2400" b="0" i="1" smtClean="0">
                              <a:solidFill>
                                <a:srgbClr val="7030A0"/>
                              </a:solidFill>
                              <a:latin typeface="Cambria Math" panose="02040503050406030204" pitchFamily="18" charset="0"/>
                            </a:rPr>
                          </m:ctrlPr>
                        </m:sSupPr>
                        <m:e>
                          <m:d>
                            <m:dPr>
                              <m:ctrlPr>
                                <a:rPr lang="en-US" sz="2400" b="0" i="1" smtClean="0">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𝐼</m:t>
                              </m:r>
                              <m:r>
                                <a:rPr lang="en-US" sz="2400" b="0" i="1" smtClean="0">
                                  <a:solidFill>
                                    <a:srgbClr val="7030A0"/>
                                  </a:solidFill>
                                  <a:latin typeface="Cambria Math" panose="02040503050406030204" pitchFamily="18" charset="0"/>
                                </a:rPr>
                                <m:t>−</m:t>
                              </m:r>
                              <m:r>
                                <a:rPr lang="en-US" sz="2400" b="0" i="1" smtClean="0">
                                  <a:solidFill>
                                    <a:srgbClr val="7030A0"/>
                                  </a:solidFill>
                                  <a:latin typeface="Cambria Math" panose="02040503050406030204" pitchFamily="18" charset="0"/>
                                </a:rPr>
                                <m:t>𝐵</m:t>
                              </m:r>
                            </m:e>
                          </m:d>
                        </m:e>
                        <m:sup>
                          <m:r>
                            <a:rPr lang="en-US" sz="2400" b="0" i="1" smtClean="0">
                              <a:solidFill>
                                <a:srgbClr val="7030A0"/>
                              </a:solidFill>
                              <a:latin typeface="Cambria Math" panose="02040503050406030204" pitchFamily="18" charset="0"/>
                            </a:rPr>
                            <m:t>−1</m:t>
                          </m:r>
                        </m:sup>
                      </m:sSup>
                      <m:r>
                        <a:rPr lang="en-US" sz="2400" b="0" i="1" smtClean="0">
                          <a:solidFill>
                            <a:srgbClr val="7030A0"/>
                          </a:solidFill>
                          <a:latin typeface="Cambria Math" panose="02040503050406030204" pitchFamily="18" charset="0"/>
                        </a:rPr>
                        <m:t>𝐵𝑚</m:t>
                      </m:r>
                      <m:d>
                        <m:dPr>
                          <m:ctrlPr>
                            <a:rPr lang="en-US" sz="2400" b="0" i="1" smtClean="0">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m:t>
                          </m:r>
                        </m:e>
                      </m:d>
                    </m:oMath>
                  </m:oMathPara>
                </a14:m>
                <a:endParaRPr lang="en-US" sz="2400" b="0" i="1" dirty="0">
                  <a:solidFill>
                    <a:srgbClr val="7030A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7030A0"/>
                          </a:solidFill>
                          <a:latin typeface="Cambria Math" panose="02040503050406030204" pitchFamily="18" charset="0"/>
                        </a:rPr>
                        <m:t> </m:t>
                      </m:r>
                    </m:oMath>
                  </m:oMathPara>
                </a14:m>
                <a:endParaRPr lang="en-US" sz="2400" b="0" i="1" dirty="0">
                  <a:solidFill>
                    <a:srgbClr val="7030A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7030A0"/>
                          </a:solidFill>
                          <a:latin typeface="Cambria Math" panose="02040503050406030204" pitchFamily="18" charset="0"/>
                        </a:rPr>
                        <m:t>𝑣𝑎𝑟</m:t>
                      </m:r>
                      <m:d>
                        <m:dPr>
                          <m:ctrlPr>
                            <a:rPr lang="en-US" sz="2400" b="0" i="1" smtClean="0">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𝑇</m:t>
                          </m:r>
                        </m:e>
                        <m:e>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𝑋</m:t>
                              </m:r>
                            </m:e>
                            <m:sub>
                              <m:r>
                                <a:rPr lang="en-US" sz="2400" b="0" i="1" smtClean="0">
                                  <a:solidFill>
                                    <a:srgbClr val="7030A0"/>
                                  </a:solidFill>
                                  <a:latin typeface="Cambria Math" panose="02040503050406030204" pitchFamily="18" charset="0"/>
                                </a:rPr>
                                <m:t>0</m:t>
                              </m:r>
                            </m:sub>
                          </m:sSub>
                          <m:r>
                            <a:rPr lang="en-US" sz="2400" b="0" i="1" smtClean="0">
                              <a:solidFill>
                                <a:srgbClr val="7030A0"/>
                              </a:solidFill>
                              <a:latin typeface="Cambria Math" panose="02040503050406030204" pitchFamily="18" charset="0"/>
                            </a:rPr>
                            <m:t>=1</m:t>
                          </m:r>
                        </m:e>
                      </m:d>
                      <m:r>
                        <a:rPr lang="en-US" sz="2400" b="0" i="1" smtClean="0">
                          <a:solidFill>
                            <a:srgbClr val="7030A0"/>
                          </a:solidFill>
                          <a:latin typeface="Cambria Math" panose="02040503050406030204" pitchFamily="18" charset="0"/>
                        </a:rPr>
                        <m:t>=</m:t>
                      </m:r>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𝑚</m:t>
                          </m:r>
                        </m:e>
                        <m:sub>
                          <m:r>
                            <a:rPr lang="en-US" sz="2400" b="0" i="1" smtClean="0">
                              <a:solidFill>
                                <a:srgbClr val="7030A0"/>
                              </a:solidFill>
                              <a:latin typeface="Cambria Math" panose="02040503050406030204" pitchFamily="18" charset="0"/>
                            </a:rPr>
                            <m:t>1</m:t>
                          </m:r>
                        </m:sub>
                      </m:sSub>
                      <m:d>
                        <m:dPr>
                          <m:ctrlPr>
                            <a:rPr lang="en-US" sz="2400" b="0" i="1" smtClean="0">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2</m:t>
                          </m:r>
                        </m:e>
                      </m:d>
                      <m:r>
                        <a:rPr lang="en-US" sz="2400" b="0" i="1" smtClean="0">
                          <a:solidFill>
                            <a:srgbClr val="7030A0"/>
                          </a:solidFill>
                          <a:latin typeface="Cambria Math" panose="02040503050406030204" pitchFamily="18" charset="0"/>
                        </a:rPr>
                        <m:t>+</m:t>
                      </m:r>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𝑚</m:t>
                          </m:r>
                        </m:e>
                        <m:sub>
                          <m:r>
                            <a:rPr lang="en-US" sz="2400" b="0" i="1" smtClean="0">
                              <a:solidFill>
                                <a:srgbClr val="7030A0"/>
                              </a:solidFill>
                              <a:latin typeface="Cambria Math" panose="02040503050406030204" pitchFamily="18" charset="0"/>
                            </a:rPr>
                            <m:t>1</m:t>
                          </m:r>
                        </m:sub>
                      </m:sSub>
                      <m:d>
                        <m:dPr>
                          <m:ctrlPr>
                            <a:rPr lang="en-US" sz="2400" b="0" i="1" smtClean="0">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m:t>
                          </m:r>
                        </m:e>
                      </m:d>
                      <m:r>
                        <a:rPr lang="en-US" sz="2400" b="0" i="1" smtClean="0">
                          <a:solidFill>
                            <a:srgbClr val="7030A0"/>
                          </a:solidFill>
                          <a:latin typeface="Cambria Math" panose="02040503050406030204" pitchFamily="18" charset="0"/>
                        </a:rPr>
                        <m:t>−</m:t>
                      </m:r>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𝑚</m:t>
                          </m:r>
                        </m:e>
                        <m:sub>
                          <m:r>
                            <a:rPr lang="en-US" sz="2400" b="0" i="1" smtClean="0">
                              <a:solidFill>
                                <a:srgbClr val="7030A0"/>
                              </a:solidFill>
                              <a:latin typeface="Cambria Math" panose="02040503050406030204" pitchFamily="18" charset="0"/>
                            </a:rPr>
                            <m:t>1</m:t>
                          </m:r>
                        </m:sub>
                      </m:sSub>
                      <m:sSup>
                        <m:sSupPr>
                          <m:ctrlPr>
                            <a:rPr lang="en-US" sz="2400" b="0" i="1" smtClean="0">
                              <a:solidFill>
                                <a:srgbClr val="7030A0"/>
                              </a:solidFill>
                              <a:latin typeface="Cambria Math" panose="02040503050406030204" pitchFamily="18" charset="0"/>
                            </a:rPr>
                          </m:ctrlPr>
                        </m:sSupPr>
                        <m:e>
                          <m:d>
                            <m:dPr>
                              <m:ctrlPr>
                                <a:rPr lang="en-US" sz="2400" b="0" i="1" smtClean="0">
                                  <a:solidFill>
                                    <a:srgbClr val="7030A0"/>
                                  </a:solidFill>
                                  <a:latin typeface="Cambria Math" panose="02040503050406030204" pitchFamily="18" charset="0"/>
                                </a:rPr>
                              </m:ctrlPr>
                            </m:dPr>
                            <m:e>
                              <m:r>
                                <a:rPr lang="en-US" sz="2400" b="0" i="1" smtClean="0">
                                  <a:solidFill>
                                    <a:srgbClr val="7030A0"/>
                                  </a:solidFill>
                                  <a:latin typeface="Cambria Math" panose="02040503050406030204" pitchFamily="18" charset="0"/>
                                </a:rPr>
                                <m:t>1</m:t>
                              </m:r>
                            </m:e>
                          </m:d>
                        </m:e>
                        <m:sup>
                          <m:r>
                            <a:rPr lang="en-US" sz="2400" b="0" i="1" smtClean="0">
                              <a:solidFill>
                                <a:srgbClr val="7030A0"/>
                              </a:solidFill>
                              <a:latin typeface="Cambria Math" panose="02040503050406030204" pitchFamily="18" charset="0"/>
                            </a:rPr>
                            <m:t>2</m:t>
                          </m:r>
                        </m:sup>
                      </m:sSup>
                      <m:r>
                        <a:rPr lang="en-US" sz="2400" b="0" i="1" smtClean="0">
                          <a:solidFill>
                            <a:srgbClr val="7030A0"/>
                          </a:solidFill>
                          <a:latin typeface="Cambria Math" panose="02040503050406030204" pitchFamily="18" charset="0"/>
                        </a:rPr>
                        <m:t> </m:t>
                      </m:r>
                    </m:oMath>
                  </m:oMathPara>
                </a14:m>
                <a:endParaRPr lang="en-US" sz="2400" b="0" dirty="0">
                  <a:solidFill>
                    <a:srgbClr val="7030A0"/>
                  </a:solidFill>
                </a:endParaRP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073525"/>
              </a:xfrm>
              <a:blipFill>
                <a:blip r:embed="rId2"/>
                <a:stretch>
                  <a:fillRect l="-1081" t="-10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18</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9" name="Double Bracket 8">
            <a:extLst>
              <a:ext uri="{FF2B5EF4-FFF2-40B4-BE49-F238E27FC236}">
                <a16:creationId xmlns:a16="http://schemas.microsoft.com/office/drawing/2014/main" id="{771167E5-6B23-46DB-8AC3-F7D642148159}"/>
              </a:ext>
            </a:extLst>
          </p:cNvPr>
          <p:cNvSpPr/>
          <p:nvPr/>
        </p:nvSpPr>
        <p:spPr bwMode="auto">
          <a:xfrm>
            <a:off x="2971800" y="3972700"/>
            <a:ext cx="2667000" cy="2021025"/>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6CCDBA39-A10F-45BF-BC09-4492CF9CC434}"/>
              </a:ext>
            </a:extLst>
          </p:cNvPr>
          <p:cNvSpPr txBox="1"/>
          <p:nvPr/>
        </p:nvSpPr>
        <p:spPr>
          <a:xfrm>
            <a:off x="3124200" y="3962400"/>
            <a:ext cx="2362200" cy="2031325"/>
          </a:xfrm>
          <a:prstGeom prst="rect">
            <a:avLst/>
          </a:prstGeom>
          <a:noFill/>
        </p:spPr>
        <p:txBody>
          <a:bodyPr wrap="square" rtlCol="0">
            <a:spAutoFit/>
          </a:bodyPr>
          <a:lstStyle/>
          <a:p>
            <a:r>
              <a:rPr lang="en-US" dirty="0"/>
              <a:t>0.2    0.1     0.0    0.7</a:t>
            </a:r>
          </a:p>
          <a:p>
            <a:endParaRPr lang="en-US" dirty="0"/>
          </a:p>
          <a:p>
            <a:r>
              <a:rPr lang="en-US" dirty="0"/>
              <a:t>0.1    0.3     0.6    0.0</a:t>
            </a:r>
          </a:p>
          <a:p>
            <a:endParaRPr lang="en-US" dirty="0"/>
          </a:p>
          <a:p>
            <a:r>
              <a:rPr lang="en-US" dirty="0"/>
              <a:t>0.0    0.4     0.2    0.4</a:t>
            </a:r>
          </a:p>
          <a:p>
            <a:endParaRPr lang="en-US" dirty="0"/>
          </a:p>
          <a:p>
            <a:r>
              <a:rPr lang="en-US" dirty="0"/>
              <a:t>0.7    0.0     0.1    0.2</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150A439-65F9-49D4-A714-3D2CC7CA9C0A}"/>
                  </a:ext>
                </a:extLst>
              </p:cNvPr>
              <p:cNvSpPr txBox="1"/>
              <p:nvPr/>
            </p:nvSpPr>
            <p:spPr>
              <a:xfrm>
                <a:off x="2286000" y="4686301"/>
                <a:ext cx="4496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A150A439-65F9-49D4-A714-3D2CC7CA9C0A}"/>
                  </a:ext>
                </a:extLst>
              </p:cNvPr>
              <p:cNvSpPr txBox="1">
                <a:spLocks noRot="1" noChangeAspect="1" noMove="1" noResize="1" noEditPoints="1" noAdjustHandles="1" noChangeArrowheads="1" noChangeShapeType="1" noTextEdit="1"/>
              </p:cNvSpPr>
              <p:nvPr/>
            </p:nvSpPr>
            <p:spPr>
              <a:xfrm>
                <a:off x="2286000" y="4686301"/>
                <a:ext cx="449675" cy="276999"/>
              </a:xfrm>
              <a:prstGeom prst="rect">
                <a:avLst/>
              </a:prstGeom>
              <a:blipFill>
                <a:blip r:embed="rId3"/>
                <a:stretch>
                  <a:fillRect l="-9459" r="-2703" b="-8889"/>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9315AB4D-8D23-4D79-A762-C0F707DDBD5E}"/>
              </a:ext>
            </a:extLst>
          </p:cNvPr>
          <p:cNvSpPr/>
          <p:nvPr/>
        </p:nvSpPr>
        <p:spPr bwMode="auto">
          <a:xfrm>
            <a:off x="3657600" y="4495800"/>
            <a:ext cx="1752600" cy="1447800"/>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948A828-D655-4E9F-B837-428C3B53E3D2}"/>
                  </a:ext>
                </a:extLst>
              </p:cNvPr>
              <p:cNvSpPr txBox="1"/>
              <p:nvPr/>
            </p:nvSpPr>
            <p:spPr>
              <a:xfrm>
                <a:off x="4092251" y="4793396"/>
                <a:ext cx="42609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panose="02040503050406030204" pitchFamily="18" charset="0"/>
                        </a:rPr>
                        <m:t>𝑩</m:t>
                      </m:r>
                    </m:oMath>
                  </m:oMathPara>
                </a14:m>
                <a:endParaRPr lang="en-US" sz="2000" b="1" dirty="0"/>
              </a:p>
            </p:txBody>
          </p:sp>
        </mc:Choice>
        <mc:Fallback xmlns="">
          <p:sp>
            <p:nvSpPr>
              <p:cNvPr id="13" name="TextBox 12">
                <a:extLst>
                  <a:ext uri="{FF2B5EF4-FFF2-40B4-BE49-F238E27FC236}">
                    <a16:creationId xmlns:a16="http://schemas.microsoft.com/office/drawing/2014/main" id="{2948A828-D655-4E9F-B837-428C3B53E3D2}"/>
                  </a:ext>
                </a:extLst>
              </p:cNvPr>
              <p:cNvSpPr txBox="1">
                <a:spLocks noRot="1" noChangeAspect="1" noMove="1" noResize="1" noEditPoints="1" noAdjustHandles="1" noChangeArrowheads="1" noChangeShapeType="1" noTextEdit="1"/>
              </p:cNvSpPr>
              <p:nvPr/>
            </p:nvSpPr>
            <p:spPr>
              <a:xfrm>
                <a:off x="4092251" y="4793396"/>
                <a:ext cx="426098" cy="40011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0652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animBg="1"/>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2.23 (Kulkarni 3</a:t>
            </a:r>
            <a:r>
              <a:rPr lang="en-US" baseline="30000" dirty="0"/>
              <a:t>rd</a:t>
            </a:r>
            <a:r>
              <a:rPr lang="en-US" dirty="0"/>
              <a:t> ed) Revisited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783152"/>
                <a:ext cx="8382000" cy="4149725"/>
              </a:xfrm>
            </p:spPr>
            <p:txBody>
              <a:bodyPr/>
              <a:lstStyle/>
              <a:p>
                <a:pPr marL="0" indent="0">
                  <a:buNone/>
                </a:pPr>
                <a:r>
                  <a:rPr lang="en-US" sz="2400" dirty="0"/>
                  <a:t>An organization classifies the employees into four grades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1,2,3,4</m:t>
                        </m:r>
                      </m:e>
                    </m:d>
                    <m:r>
                      <a:rPr lang="en-US" sz="2400" b="0" i="0" smtClean="0">
                        <a:latin typeface="Cambria Math" panose="02040503050406030204" pitchFamily="18" charset="0"/>
                      </a:rPr>
                      <m:t>.</m:t>
                    </m:r>
                  </m:oMath>
                </a14:m>
                <a:r>
                  <a:rPr lang="en-US" sz="2400" dirty="0"/>
                  <a:t> Every year an employee in grade 1,2, and 3 gets promoted from the current grade to next grade with probability 0.2, or leaves with probability 0.2, or stays in the same grade. An employee in the fourth grade leaves with probability 0.2 or stays in the same grade. A departing employee is immediately replaced by a new one starting in grade 1. Suppose the organization has 100 employees distributed evenly in the four grades. </a:t>
                </a:r>
                <a:r>
                  <a:rPr lang="en-US" sz="2400" b="1" dirty="0"/>
                  <a:t>What is the probability to reach grade 4 after 3 years starting from grade 1?</a:t>
                </a:r>
              </a:p>
              <a:p>
                <a:pPr marL="0" indent="0">
                  <a:buNone/>
                </a:pPr>
                <a:endParaRPr lang="en-US" sz="2400" dirty="0"/>
              </a:p>
              <a:p>
                <a:pPr marL="0" indent="0">
                  <a:buNone/>
                </a:pPr>
                <a:endParaRPr lang="en-US" sz="2400" dirty="0"/>
              </a:p>
              <a:p>
                <a:pPr marL="0" indent="0">
                  <a:buNone/>
                </a:pPr>
                <a:r>
                  <a:rPr lang="en-US" sz="2400" dirty="0"/>
                  <a:t> </a:t>
                </a:r>
                <a:endParaRPr lang="en-US" sz="2400" b="1"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783152"/>
                <a:ext cx="8382000" cy="4149725"/>
              </a:xfrm>
              <a:blipFill>
                <a:blip r:embed="rId2"/>
                <a:stretch>
                  <a:fillRect l="-1091" t="-1029" b="-27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19</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194451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First Passage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073525"/>
              </a:xfrm>
            </p:spPr>
            <p:txBody>
              <a:bodyPr/>
              <a:lstStyle/>
              <a:p>
                <a:pPr marL="0" indent="0">
                  <a:buNone/>
                </a:pPr>
                <a:r>
                  <a:rPr lang="en-US" sz="2400" dirty="0"/>
                  <a:t>Let </a:t>
                </a:r>
                <a14:m>
                  <m:oMath xmlns:m="http://schemas.openxmlformats.org/officeDocument/2006/math">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≥0}</m:t>
                    </m:r>
                  </m:oMath>
                </a14:m>
                <a:r>
                  <a:rPr lang="en-US" sz="2400" dirty="0"/>
                  <a:t> be a DTMC on state space </a:t>
                </a:r>
                <a14:m>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={0,1,2,…}</m:t>
                    </m:r>
                  </m:oMath>
                </a14:m>
                <a:r>
                  <a:rPr lang="en-US" sz="2400" dirty="0"/>
                  <a:t> with transition probability matrix </a:t>
                </a:r>
                <a14:m>
                  <m:oMath xmlns:m="http://schemas.openxmlformats.org/officeDocument/2006/math">
                    <m:r>
                      <a:rPr lang="en-US" sz="2400" b="0" i="1" smtClean="0">
                        <a:latin typeface="Cambria Math" panose="02040503050406030204" pitchFamily="18" charset="0"/>
                      </a:rPr>
                      <m:t>𝑃</m:t>
                    </m:r>
                  </m:oMath>
                </a14:m>
                <a:r>
                  <a:rPr lang="en-US" sz="2400" dirty="0"/>
                  <a:t> and initial distribution </a:t>
                </a:r>
                <a14:m>
                  <m:oMath xmlns:m="http://schemas.openxmlformats.org/officeDocument/2006/math">
                    <m:r>
                      <a:rPr lang="en-US" sz="2400" b="0" i="1" smtClean="0">
                        <a:latin typeface="Cambria Math" panose="02040503050406030204" pitchFamily="18" charset="0"/>
                      </a:rPr>
                      <m:t>𝑎</m:t>
                    </m:r>
                  </m:oMath>
                </a14:m>
                <a:endParaRPr lang="en-US" sz="2400" dirty="0"/>
              </a:p>
              <a:p>
                <a:pPr marL="0" indent="0">
                  <a:buNone/>
                </a:pPr>
                <a:endParaRPr lang="en-US" sz="2400" dirty="0"/>
              </a:p>
              <a:p>
                <a:pPr marL="0" indent="0">
                  <a:buNone/>
                </a:pPr>
                <a:r>
                  <a:rPr lang="en-US" sz="2400" dirty="0"/>
                  <a:t>Then the first passage time into state 0, </a:t>
                </a:r>
                <a14:m>
                  <m:oMath xmlns:m="http://schemas.openxmlformats.org/officeDocument/2006/math">
                    <m:r>
                      <a:rPr lang="en-US" sz="2400" b="0" i="1" smtClean="0">
                        <a:latin typeface="Cambria Math" panose="02040503050406030204" pitchFamily="18" charset="0"/>
                      </a:rPr>
                      <m:t>𝑇</m:t>
                    </m:r>
                  </m:oMath>
                </a14:m>
                <a:r>
                  <a:rPr lang="en-US" sz="2400" dirty="0"/>
                  <a:t> is defined as:</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min</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n</m:t>
                      </m:r>
                      <m:r>
                        <a:rPr lang="en-US" sz="2400" b="0" i="1" smtClean="0">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=0} </m:t>
                      </m:r>
                    </m:oMath>
                  </m:oMathPara>
                </a14:m>
                <a:endParaRPr lang="en-US" sz="2400" dirty="0"/>
              </a:p>
              <a:p>
                <a:pPr marL="0" indent="0">
                  <a:buNone/>
                </a:pPr>
                <a:endParaRPr lang="en-US" sz="2400" dirty="0"/>
              </a:p>
              <a:p>
                <a:pPr marL="0" indent="0">
                  <a:buNone/>
                </a:pPr>
                <a:r>
                  <a:rPr lang="en-US" sz="2400" dirty="0"/>
                  <a:t>Compared to Occupancy time: </a:t>
                </a:r>
                <a:r>
                  <a:rPr lang="en-US" sz="2400" dirty="0">
                    <a:solidFill>
                      <a:srgbClr val="FF0000"/>
                    </a:solidFill>
                  </a:rPr>
                  <a:t>Expected time spent by DTMC in various states</a:t>
                </a:r>
                <a:endParaRPr lang="en-US" sz="2400" dirty="0"/>
              </a:p>
              <a:p>
                <a:pPr marL="0" indent="0">
                  <a:buNone/>
                </a:pPr>
                <a:endParaRPr lang="en-US" sz="2400" i="1" dirty="0">
                  <a:latin typeface="Cambria Math" panose="02040503050406030204" pitchFamily="18" charset="0"/>
                </a:endParaRPr>
              </a:p>
              <a:p>
                <a:pPr marL="0" indent="0">
                  <a:buNone/>
                </a:pPr>
                <a:r>
                  <a:rPr lang="en-US" sz="2400" dirty="0"/>
                  <a:t>			 </a:t>
                </a: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073525"/>
              </a:xfrm>
              <a:blipFill>
                <a:blip r:embed="rId2"/>
                <a:stretch>
                  <a:fillRect l="-1081" t="-1048" r="-10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2</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381072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2.23 – Solution Hint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4149725"/>
              </a:xfrm>
            </p:spPr>
            <p:txBody>
              <a:bodyPr/>
              <a:lstStyle/>
              <a:p>
                <a:pPr marL="0" indent="0">
                  <a:buNone/>
                </a:pPr>
                <a:r>
                  <a:rPr lang="en-US" sz="2400" dirty="0"/>
                  <a:t>Let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oMath>
                </a14:m>
                <a:r>
                  <a:rPr lang="en-US" sz="2400" dirty="0"/>
                  <a:t> be the grade of the employee in year </a:t>
                </a:r>
                <a14:m>
                  <m:oMath xmlns:m="http://schemas.openxmlformats.org/officeDocument/2006/math">
                    <m:r>
                      <a:rPr lang="en-US" sz="2400" b="0" i="1" smtClean="0">
                        <a:latin typeface="Cambria Math" panose="02040503050406030204" pitchFamily="18" charset="0"/>
                      </a:rPr>
                      <m:t>𝑛</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m:t>
                    </m:r>
                    <m:r>
                      <a:rPr lang="en-US" sz="2400" b="0" i="0" smtClean="0">
                        <a:latin typeface="Cambria Math" panose="02040503050406030204" pitchFamily="18" charset="0"/>
                      </a:rPr>
                      <m:t>={1,2,3,4}</m:t>
                    </m:r>
                  </m:oMath>
                </a14:m>
                <a:endParaRPr lang="en-US" sz="2400" dirty="0"/>
              </a:p>
              <a:p>
                <a:pPr marL="0" indent="0">
                  <a:buNone/>
                </a:pPr>
                <a:endParaRPr lang="en-US" sz="2400" dirty="0"/>
              </a:p>
              <a:p>
                <a:pPr marL="0" indent="0">
                  <a:buNone/>
                </a:pPr>
                <a:r>
                  <a:rPr lang="en-US" sz="2400" dirty="0"/>
                  <a:t>Initial grade of any employee is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oMath>
                </a14:m>
                <a:r>
                  <a:rPr lang="en-US" sz="2400" dirty="0"/>
                  <a:t> with probability 0.25</a:t>
                </a:r>
              </a:p>
              <a:p>
                <a:pPr marL="0" indent="0">
                  <a:buNone/>
                </a:pPr>
                <a:endParaRPr lang="en-US" sz="2400" dirty="0"/>
              </a:p>
              <a:p>
                <a:pPr marL="0" indent="0">
                  <a:buNone/>
                </a:pPr>
                <a:r>
                  <a:rPr lang="en-US" sz="2400" dirty="0"/>
                  <a:t> Initial distribution a</a:t>
                </a:r>
                <a14:m>
                  <m:oMath xmlns:m="http://schemas.openxmlformats.org/officeDocument/2006/math">
                    <m:r>
                      <a:rPr lang="en-US" sz="2400" i="1">
                        <a:latin typeface="Cambria Math" panose="02040503050406030204" pitchFamily="18" charset="0"/>
                      </a:rPr>
                      <m:t>=[0.25,  0.25,  0.25,  0.25]</m:t>
                    </m:r>
                  </m:oMath>
                </a14:m>
                <a:r>
                  <a:rPr lang="en-US" sz="2400" dirty="0"/>
                  <a:t> </a:t>
                </a:r>
              </a:p>
              <a:p>
                <a:pPr marL="0" indent="0">
                  <a:buNone/>
                </a:pPr>
                <a:endParaRPr lang="en-US" sz="2400" b="1" dirty="0">
                  <a:solidFill>
                    <a:srgbClr val="7030A0"/>
                  </a:solidFill>
                </a:endParaRPr>
              </a:p>
              <a:p>
                <a:pPr marL="0" indent="0">
                  <a:buNone/>
                </a:pPr>
                <a:endParaRPr lang="en-US" sz="2400" b="1"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382000" cy="4149725"/>
              </a:xfrm>
              <a:blipFill>
                <a:blip r:embed="rId2"/>
                <a:stretch>
                  <a:fillRect l="-1091" t="-10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20</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6" name="Double Bracket 5">
            <a:extLst>
              <a:ext uri="{FF2B5EF4-FFF2-40B4-BE49-F238E27FC236}">
                <a16:creationId xmlns:a16="http://schemas.microsoft.com/office/drawing/2014/main" id="{AD703B9D-FA09-42FB-B29F-F1F42C5C706C}"/>
              </a:ext>
            </a:extLst>
          </p:cNvPr>
          <p:cNvSpPr/>
          <p:nvPr/>
        </p:nvSpPr>
        <p:spPr bwMode="auto">
          <a:xfrm>
            <a:off x="3124200" y="3882094"/>
            <a:ext cx="2667000" cy="2021025"/>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93C84085-FC3C-4B57-9EC4-95227CA845DB}"/>
              </a:ext>
            </a:extLst>
          </p:cNvPr>
          <p:cNvSpPr txBox="1"/>
          <p:nvPr/>
        </p:nvSpPr>
        <p:spPr>
          <a:xfrm>
            <a:off x="3276600" y="3871794"/>
            <a:ext cx="2362200" cy="2031325"/>
          </a:xfrm>
          <a:prstGeom prst="rect">
            <a:avLst/>
          </a:prstGeom>
          <a:noFill/>
        </p:spPr>
        <p:txBody>
          <a:bodyPr wrap="square" rtlCol="0">
            <a:spAutoFit/>
          </a:bodyPr>
          <a:lstStyle/>
          <a:p>
            <a:r>
              <a:rPr lang="en-US" dirty="0"/>
              <a:t>0.8    0.2     0.0    0.0</a:t>
            </a:r>
          </a:p>
          <a:p>
            <a:endParaRPr lang="en-US" dirty="0"/>
          </a:p>
          <a:p>
            <a:r>
              <a:rPr lang="en-US" dirty="0"/>
              <a:t>0.2    0.6     0.2    0.0</a:t>
            </a:r>
          </a:p>
          <a:p>
            <a:endParaRPr lang="en-US" dirty="0"/>
          </a:p>
          <a:p>
            <a:r>
              <a:rPr lang="en-US" dirty="0"/>
              <a:t>0.2    0.0     0.6    0.2</a:t>
            </a:r>
          </a:p>
          <a:p>
            <a:endParaRPr lang="en-US" dirty="0"/>
          </a:p>
          <a:p>
            <a:r>
              <a:rPr lang="en-US" dirty="0"/>
              <a:t>0.2    0.0     0.0    0.8</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5717CF-7C01-4A23-B13B-676ADAAF6040}"/>
                  </a:ext>
                </a:extLst>
              </p:cNvPr>
              <p:cNvSpPr txBox="1"/>
              <p:nvPr/>
            </p:nvSpPr>
            <p:spPr>
              <a:xfrm>
                <a:off x="2438400" y="4595695"/>
                <a:ext cx="4496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285717CF-7C01-4A23-B13B-676ADAAF6040}"/>
                  </a:ext>
                </a:extLst>
              </p:cNvPr>
              <p:cNvSpPr txBox="1">
                <a:spLocks noRot="1" noChangeAspect="1" noMove="1" noResize="1" noEditPoints="1" noAdjustHandles="1" noChangeArrowheads="1" noChangeShapeType="1" noTextEdit="1"/>
              </p:cNvSpPr>
              <p:nvPr/>
            </p:nvSpPr>
            <p:spPr>
              <a:xfrm>
                <a:off x="2438400" y="4595695"/>
                <a:ext cx="449675" cy="276999"/>
              </a:xfrm>
              <a:prstGeom prst="rect">
                <a:avLst/>
              </a:prstGeom>
              <a:blipFill>
                <a:blip r:embed="rId3"/>
                <a:stretch>
                  <a:fillRect l="-9459" r="-2703" b="-8889"/>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91DC5B39-D4BC-48E9-9198-8C84226E663A}"/>
              </a:ext>
            </a:extLst>
          </p:cNvPr>
          <p:cNvSpPr/>
          <p:nvPr/>
        </p:nvSpPr>
        <p:spPr bwMode="auto">
          <a:xfrm>
            <a:off x="3276600" y="3882094"/>
            <a:ext cx="1752600" cy="1563031"/>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72286D-B990-4906-9B0D-0131A2960764}"/>
                  </a:ext>
                </a:extLst>
              </p:cNvPr>
              <p:cNvSpPr txBox="1"/>
              <p:nvPr/>
            </p:nvSpPr>
            <p:spPr>
              <a:xfrm>
                <a:off x="4191000" y="4289612"/>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𝑩</m:t>
                      </m:r>
                    </m:oMath>
                  </m:oMathPara>
                </a14:m>
                <a:endParaRPr lang="en-US" b="1" dirty="0">
                  <a:solidFill>
                    <a:srgbClr val="FF0000"/>
                  </a:solidFill>
                </a:endParaRPr>
              </a:p>
            </p:txBody>
          </p:sp>
        </mc:Choice>
        <mc:Fallback xmlns="">
          <p:sp>
            <p:nvSpPr>
              <p:cNvPr id="10" name="TextBox 9">
                <a:extLst>
                  <a:ext uri="{FF2B5EF4-FFF2-40B4-BE49-F238E27FC236}">
                    <a16:creationId xmlns:a16="http://schemas.microsoft.com/office/drawing/2014/main" id="{F472286D-B990-4906-9B0D-0131A2960764}"/>
                  </a:ext>
                </a:extLst>
              </p:cNvPr>
              <p:cNvSpPr txBox="1">
                <a:spLocks noRot="1" noChangeAspect="1" noMove="1" noResize="1" noEditPoints="1" noAdjustHandles="1" noChangeArrowheads="1" noChangeShapeType="1" noTextEdit="1"/>
              </p:cNvSpPr>
              <p:nvPr/>
            </p:nvSpPr>
            <p:spPr>
              <a:xfrm>
                <a:off x="4191000" y="4289612"/>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B09E272-6129-47EF-B836-042716B6448C}"/>
                  </a:ext>
                </a:extLst>
              </p:cNvPr>
              <p:cNvSpPr/>
              <p:nvPr/>
            </p:nvSpPr>
            <p:spPr>
              <a:xfrm>
                <a:off x="5791200" y="4347865"/>
                <a:ext cx="2410158" cy="923330"/>
              </a:xfrm>
              <a:prstGeom prst="rect">
                <a:avLst/>
              </a:prstGeom>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i="1">
                          <a:solidFill>
                            <a:srgbClr val="7030A0"/>
                          </a:solidFill>
                          <a:latin typeface="Cambria Math" panose="02040503050406030204" pitchFamily="18" charset="0"/>
                        </a:rPr>
                        <m:t>𝑃</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𝑇</m:t>
                      </m:r>
                      <m:r>
                        <a:rPr lang="en-US" i="1">
                          <a:solidFill>
                            <a:srgbClr val="7030A0"/>
                          </a:solidFill>
                          <a:latin typeface="Cambria Math" panose="02040503050406030204" pitchFamily="18" charset="0"/>
                        </a:rPr>
                        <m:t>&gt;2|</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𝑋</m:t>
                          </m:r>
                        </m:e>
                        <m:sub>
                          <m:r>
                            <a:rPr lang="en-US" i="1">
                              <a:solidFill>
                                <a:srgbClr val="7030A0"/>
                              </a:solidFill>
                              <a:latin typeface="Cambria Math" panose="02040503050406030204" pitchFamily="18" charset="0"/>
                            </a:rPr>
                            <m:t>0</m:t>
                          </m:r>
                        </m:sub>
                      </m:sSub>
                      <m:r>
                        <a:rPr lang="en-US" i="1">
                          <a:solidFill>
                            <a:srgbClr val="7030A0"/>
                          </a:solidFill>
                          <a:latin typeface="Cambria Math" panose="02040503050406030204" pitchFamily="18" charset="0"/>
                        </a:rPr>
                        <m:t>=1)</m:t>
                      </m:r>
                    </m:oMath>
                  </m:oMathPara>
                </a14:m>
                <a:endParaRPr lang="en-US" dirty="0">
                  <a:solidFill>
                    <a:srgbClr val="7030A0"/>
                  </a:solidFill>
                </a:endParaRPr>
              </a:p>
              <a:p>
                <a:pPr marL="0" indent="0">
                  <a:buNone/>
                </a:pPr>
                <a14:m>
                  <m:oMathPara xmlns:m="http://schemas.openxmlformats.org/officeDocument/2006/math">
                    <m:oMathParaPr>
                      <m:jc m:val="centerGroup"/>
                    </m:oMathParaPr>
                    <m:oMath xmlns:m="http://schemas.openxmlformats.org/officeDocument/2006/math">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𝑣</m:t>
                          </m:r>
                        </m:e>
                        <m:sub>
                          <m:r>
                            <a:rPr lang="en-US" i="1">
                              <a:solidFill>
                                <a:srgbClr val="7030A0"/>
                              </a:solidFill>
                              <a:latin typeface="Cambria Math" panose="02040503050406030204" pitchFamily="18" charset="0"/>
                            </a:rPr>
                            <m:t>1</m:t>
                          </m:r>
                        </m:sub>
                      </m:sSub>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2</m:t>
                          </m:r>
                        </m:e>
                      </m:d>
                    </m:oMath>
                  </m:oMathPara>
                </a14:m>
                <a:endParaRPr lang="en-US" dirty="0">
                  <a:solidFill>
                    <a:srgbClr val="7030A0"/>
                  </a:solidFill>
                </a:endParaRPr>
              </a:p>
              <a:p>
                <a:pPr marL="0" indent="0">
                  <a:buNone/>
                </a:pPr>
                <a14:m>
                  <m:oMathPara xmlns:m="http://schemas.openxmlformats.org/officeDocument/2006/math">
                    <m:oMathParaPr>
                      <m:jc m:val="centerGroup"/>
                    </m:oMathParaPr>
                    <m:oMath xmlns:m="http://schemas.openxmlformats.org/officeDocument/2006/math">
                      <m:r>
                        <a:rPr lang="en-US" i="1">
                          <a:solidFill>
                            <a:srgbClr val="7030A0"/>
                          </a:solidFill>
                          <a:latin typeface="Cambria Math" panose="02040503050406030204" pitchFamily="18" charset="0"/>
                        </a:rPr>
                        <m:t>=</m:t>
                      </m:r>
                      <m:sSup>
                        <m:sSupPr>
                          <m:ctrlPr>
                            <a:rPr lang="en-US" i="1">
                              <a:solidFill>
                                <a:srgbClr val="7030A0"/>
                              </a:solidFill>
                              <a:latin typeface="Cambria Math" panose="02040503050406030204" pitchFamily="18" charset="0"/>
                            </a:rPr>
                          </m:ctrlPr>
                        </m:sSupPr>
                        <m:e>
                          <m:r>
                            <a:rPr lang="en-US" i="1">
                              <a:solidFill>
                                <a:srgbClr val="7030A0"/>
                              </a:solidFill>
                              <a:latin typeface="Cambria Math" panose="02040503050406030204" pitchFamily="18" charset="0"/>
                            </a:rPr>
                            <m:t>𝐵</m:t>
                          </m:r>
                        </m:e>
                        <m:sup>
                          <m:r>
                            <a:rPr lang="en-US" i="1">
                              <a:solidFill>
                                <a:srgbClr val="7030A0"/>
                              </a:solidFill>
                              <a:latin typeface="Cambria Math" panose="02040503050406030204" pitchFamily="18" charset="0"/>
                            </a:rPr>
                            <m:t>2</m:t>
                          </m:r>
                        </m:sup>
                      </m:sSup>
                      <m:r>
                        <a:rPr lang="en-US" i="1">
                          <a:solidFill>
                            <a:srgbClr val="7030A0"/>
                          </a:solidFill>
                          <a:latin typeface="Cambria Math" panose="02040503050406030204" pitchFamily="18" charset="0"/>
                        </a:rPr>
                        <m:t>𝑒</m:t>
                      </m:r>
                    </m:oMath>
                  </m:oMathPara>
                </a14:m>
                <a:endParaRPr lang="en-US" dirty="0">
                  <a:solidFill>
                    <a:srgbClr val="7030A0"/>
                  </a:solidFill>
                </a:endParaRPr>
              </a:p>
            </p:txBody>
          </p:sp>
        </mc:Choice>
        <mc:Fallback xmlns="">
          <p:sp>
            <p:nvSpPr>
              <p:cNvPr id="11" name="Rectangle 10">
                <a:extLst>
                  <a:ext uri="{FF2B5EF4-FFF2-40B4-BE49-F238E27FC236}">
                    <a16:creationId xmlns:a16="http://schemas.microsoft.com/office/drawing/2014/main" id="{AB09E272-6129-47EF-B836-042716B6448C}"/>
                  </a:ext>
                </a:extLst>
              </p:cNvPr>
              <p:cNvSpPr>
                <a:spLocks noRot="1" noChangeAspect="1" noMove="1" noResize="1" noEditPoints="1" noAdjustHandles="1" noChangeArrowheads="1" noChangeShapeType="1" noTextEdit="1"/>
              </p:cNvSpPr>
              <p:nvPr/>
            </p:nvSpPr>
            <p:spPr>
              <a:xfrm>
                <a:off x="5791200" y="4347865"/>
                <a:ext cx="2410158" cy="92333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798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First Passage Time - Elements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073525"/>
              </a:xfrm>
            </p:spPr>
            <p:txBody>
              <a:bodyPr/>
              <a:lstStyle/>
              <a:p>
                <a:r>
                  <a:rPr lang="en-US" sz="2400" dirty="0"/>
                  <a:t>Complementary CDF of </a:t>
                </a:r>
                <a14:m>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r>
                      <a:rPr lang="en-US" sz="2400" b="0" i="1" smtClean="0">
                        <a:latin typeface="Cambria Math" panose="02040503050406030204" pitchFamily="18" charset="0"/>
                      </a:rPr>
                      <m:t>𝑣</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&gt;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endParaRPr lang="en-US"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𝑇</m:t>
                          </m:r>
                          <m:r>
                            <a:rPr lang="en-US" sz="2400" b="0" i="1" smtClean="0">
                              <a:latin typeface="Cambria Math" panose="02040503050406030204" pitchFamily="18" charset="0"/>
                            </a:rPr>
                            <m:t>&gt;</m:t>
                          </m:r>
                          <m:r>
                            <a:rPr lang="en-US" sz="2400" b="0" i="1" smtClean="0">
                              <a:latin typeface="Cambria Math" panose="02040503050406030204" pitchFamily="18" charset="0"/>
                            </a:rPr>
                            <m:t>𝑛</m:t>
                          </m:r>
                        </m:e>
                      </m:d>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𝑇</m:t>
                              </m:r>
                              <m:r>
                                <a:rPr lang="en-US" sz="2400" b="0" i="1" smtClean="0">
                                  <a:latin typeface="Cambria Math" panose="02040503050406030204" pitchFamily="18" charset="0"/>
                                </a:rPr>
                                <m:t>&gt;</m:t>
                              </m:r>
                              <m:r>
                                <a:rPr lang="en-US" sz="2400" b="0" i="1" smtClean="0">
                                  <a:latin typeface="Cambria Math" panose="02040503050406030204" pitchFamily="18" charset="0"/>
                                </a:rPr>
                                <m:t>𝑛</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e>
                          </m:d>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e>
                          </m:nary>
                        </m:e>
                      </m:nary>
                    </m:oMath>
                  </m:oMathPara>
                </a14:m>
                <a:endParaRPr lang="en-US" sz="2400" dirty="0"/>
              </a:p>
              <a:p>
                <a:r>
                  <a:rPr lang="en-US" sz="2400" dirty="0"/>
                  <a:t>Probability of eventually visiting state 0</a:t>
                </a:r>
                <a14:m>
                  <m:oMath xmlns:m="http://schemas.openxmlformats.org/officeDocument/2006/math">
                    <m:r>
                      <a:rPr lang="en-US" sz="2400" i="1">
                        <a:latin typeface="Cambria Math" panose="02040503050406030204" pitchFamily="18" charset="0"/>
                      </a:rPr>
                      <m:t>:</m:t>
                    </m:r>
                    <m:r>
                      <a:rPr lang="en-US" sz="2400" b="0" i="1" smtClean="0">
                        <a:latin typeface="Cambria Math" panose="02040503050406030204" pitchFamily="18" charset="0"/>
                      </a:rPr>
                      <m:t>𝜇</m:t>
                    </m:r>
                    <m:r>
                      <a:rPr lang="en-US" sz="2400" i="1">
                        <a:latin typeface="Cambria Math" panose="02040503050406030204" pitchFamily="18" charset="0"/>
                      </a:rPr>
                      <m:t>=</m:t>
                    </m:r>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𝑇</m:t>
                    </m:r>
                    <m:r>
                      <a:rPr lang="en-US" sz="2400" b="0" i="1" smtClean="0">
                        <a:latin typeface="Cambria Math" panose="02040503050406030204" pitchFamily="18" charset="0"/>
                      </a:rPr>
                      <m:t>&lt;∞</m:t>
                    </m:r>
                    <m:r>
                      <a:rPr lang="en-US" sz="2400" i="1">
                        <a:latin typeface="Cambria Math" panose="02040503050406030204" pitchFamily="18" charset="0"/>
                      </a:rPr>
                      <m:t>)</m:t>
                    </m:r>
                  </m:oMath>
                </a14:m>
                <a:endParaRPr lang="en-US"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𝑇</m:t>
                          </m:r>
                          <m:r>
                            <a:rPr lang="en-US" sz="2400" b="0" i="1" smtClean="0">
                              <a:latin typeface="Cambria Math" panose="02040503050406030204" pitchFamily="18" charset="0"/>
                            </a:rPr>
                            <m:t>&lt;∞</m:t>
                          </m:r>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𝑆</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sub>
                          </m:sSub>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𝑇</m:t>
                              </m:r>
                              <m:r>
                                <a:rPr lang="en-US" sz="2400" b="0" i="1" smtClean="0">
                                  <a:latin typeface="Cambria Math" panose="02040503050406030204" pitchFamily="18" charset="0"/>
                                </a:rPr>
                                <m:t>&lt;∞</m:t>
                              </m:r>
                            </m:e>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𝑖</m:t>
                              </m:r>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𝑆</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𝑖</m:t>
                                  </m:r>
                                </m:sub>
                              </m:sSub>
                            </m:e>
                          </m:nary>
                        </m:e>
                      </m:nary>
                    </m:oMath>
                  </m:oMathPara>
                </a14:m>
                <a:endParaRPr lang="en-US" sz="2400" dirty="0"/>
              </a:p>
              <a:p>
                <a:r>
                  <a:rPr lang="en-US" sz="2400" dirty="0"/>
                  <a:t>Moment of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r>
                      <a:rPr lang="en-US" sz="2400" b="0" i="1" smtClean="0">
                        <a:latin typeface="Cambria Math" panose="02040503050406030204" pitchFamily="18" charset="0"/>
                      </a:rPr>
                      <m:t>𝑚</m:t>
                    </m:r>
                    <m:d>
                      <m:dPr>
                        <m:ctrlPr>
                          <a:rPr lang="en-US" sz="2400" i="1">
                            <a:latin typeface="Cambria Math" panose="02040503050406030204" pitchFamily="18" charset="0"/>
                          </a:rPr>
                        </m:ctrlPr>
                      </m:dPr>
                      <m:e>
                        <m:r>
                          <a:rPr lang="en-US" sz="2400" b="0" i="1" smtClean="0">
                            <a:latin typeface="Cambria Math" panose="02040503050406030204" pitchFamily="18" charset="0"/>
                          </a:rPr>
                          <m:t>𝑘</m:t>
                        </m:r>
                      </m:e>
                    </m:d>
                    <m:r>
                      <a:rPr lang="en-US" sz="2400" i="1">
                        <a:latin typeface="Cambria Math" panose="02040503050406030204" pitchFamily="18" charset="0"/>
                      </a:rPr>
                      <m:t>=</m:t>
                    </m:r>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i="1">
                                <a:latin typeface="Cambria Math" panose="02040503050406030204" pitchFamily="18" charset="0"/>
                              </a:rPr>
                              <m:t>𝑇</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sup>
                        </m:sSup>
                      </m:e>
                    </m:d>
                    <m:r>
                      <a:rPr lang="en-US" sz="2400" b="0" i="1" smtClean="0">
                        <a:latin typeface="Cambria Math" panose="02040503050406030204" pitchFamily="18" charset="0"/>
                      </a:rPr>
                      <m:t>, </m:t>
                    </m:r>
                    <m:r>
                      <a:rPr lang="en-US" sz="2400" b="0" i="1" smtClean="0">
                        <a:latin typeface="Cambria Math" panose="02040503050406030204" pitchFamily="18" charset="0"/>
                      </a:rPr>
                      <m:t>𝑘</m:t>
                    </m:r>
                    <m:r>
                      <a:rPr lang="en-US" sz="2400" b="0" i="1" smtClean="0">
                        <a:latin typeface="Cambria Math" panose="02040503050406030204" pitchFamily="18" charset="0"/>
                      </a:rPr>
                      <m:t>≥1</m:t>
                    </m:r>
                  </m:oMath>
                </a14:m>
                <a:endParaRPr lang="en-US"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m:t>
                      </m:r>
                      <m:d>
                        <m:dPr>
                          <m:ctrlPr>
                            <a:rPr lang="en-US" sz="2400" i="1">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i="1">
                                  <a:latin typeface="Cambria Math" panose="02040503050406030204" pitchFamily="18" charset="0"/>
                                </a:rPr>
                                <m:t>𝑇</m:t>
                              </m:r>
                            </m:e>
                            <m:sup>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up>
                          </m:sSup>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𝑆</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sub>
                          </m:sSub>
                          <m:r>
                            <a:rPr lang="en-US" sz="2400" b="0" i="1" smtClean="0">
                              <a:latin typeface="Cambria Math" panose="02040503050406030204" pitchFamily="18" charset="0"/>
                            </a:rPr>
                            <m:t>𝐸</m:t>
                          </m:r>
                          <m:d>
                            <m:dPr>
                              <m:ctrlPr>
                                <a:rPr lang="en-US" sz="2400" i="1">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𝑇</m:t>
                                  </m:r>
                                </m:e>
                                <m:sup>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up>
                              </m:sSup>
                            </m:e>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𝑖</m:t>
                              </m:r>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𝑆</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𝑚</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b="0" i="1" smtClean="0">
                                  <a:latin typeface="Cambria Math" panose="02040503050406030204" pitchFamily="18" charset="0"/>
                                </a:rPr>
                                <m:t>𝑘</m:t>
                              </m:r>
                              <m:r>
                                <a:rPr lang="en-US" sz="2400" i="1">
                                  <a:latin typeface="Cambria Math" panose="02040503050406030204" pitchFamily="18" charset="0"/>
                                </a:rPr>
                                <m:t>)</m:t>
                              </m:r>
                            </m:e>
                          </m:nary>
                        </m:e>
                      </m:nary>
                    </m:oMath>
                  </m:oMathPara>
                </a14:m>
                <a:endParaRPr lang="en-US" sz="2400" i="1" dirty="0">
                  <a:latin typeface="Cambria Math" panose="02040503050406030204" pitchFamily="18" charset="0"/>
                </a:endParaRPr>
              </a:p>
              <a:p>
                <a:pPr marL="0" indent="0">
                  <a:buNone/>
                </a:pPr>
                <a:r>
                  <a:rPr lang="en-US" sz="2400" dirty="0"/>
                  <a:t>			 </a:t>
                </a: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073525"/>
              </a:xfrm>
              <a:blipFill>
                <a:blip r:embed="rId2"/>
                <a:stretch>
                  <a:fillRect l="-288" t="-10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3</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275340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Complementary CDF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FCEA5988-CA6D-4EB5-A526-FF47B56B2F8F}"/>
                  </a:ext>
                </a:extLst>
              </p:cNvPr>
              <p:cNvSpPr>
                <a:spLocks noGrp="1" noRot="1" noChangeAspect="1" noMove="1" noResize="1" noEditPoints="1" noAdjustHandles="1" noChangeArrowheads="1" noChangeShapeType="1" noTextEdit="1"/>
              </p:cNvSpPr>
              <p:nvPr>
                <p:ph type="title"/>
              </p:nvPr>
            </p:nvSpPr>
            <p:spPr>
              <a:blipFill>
                <a:blip r:embed="rId2"/>
                <a:stretch>
                  <a:fillRect l="-2815" t="-106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073525"/>
              </a:xfrm>
            </p:spPr>
            <p:txBody>
              <a:bodyPr/>
              <a:lstStyle/>
              <a:p>
                <a:pPr marL="0" indent="0">
                  <a:buNone/>
                </a:pPr>
                <a:r>
                  <a:rPr lang="en-US" sz="2400" b="1" dirty="0"/>
                  <a:t>Theorem 3.1 (Kulkarni 3</a:t>
                </a:r>
                <a:r>
                  <a:rPr lang="en-US" sz="2400" b="1" baseline="30000" dirty="0"/>
                  <a:t>rd</a:t>
                </a:r>
                <a:r>
                  <a:rPr lang="en-US" sz="2400" b="1" dirty="0"/>
                  <a:t> ed.)</a:t>
                </a:r>
              </a:p>
              <a:p>
                <a:pPr marL="0" indent="0">
                  <a:buNone/>
                </a:pPr>
                <a14:m>
                  <m:oMath xmlns:m="http://schemas.openxmlformats.org/officeDocument/2006/math">
                    <m:r>
                      <a:rPr lang="en-US" sz="2400">
                        <a:latin typeface="Cambria Math" panose="02040503050406030204" pitchFamily="18" charset="0"/>
                      </a:rPr>
                      <m:t>𝑣</m:t>
                    </m:r>
                    <m:d>
                      <m:dPr>
                        <m:ctrlPr>
                          <a:rPr lang="en-US" sz="2400" i="1">
                            <a:latin typeface="Cambria Math" panose="02040503050406030204" pitchFamily="18" charset="0"/>
                          </a:rPr>
                        </m:ctrlPr>
                      </m:dPr>
                      <m:e>
                        <m:r>
                          <a:rPr lang="en-US" sz="2400">
                            <a:latin typeface="Cambria Math" panose="02040503050406030204" pitchFamily="18" charset="0"/>
                          </a:rPr>
                          <m:t>𝑛</m:t>
                        </m:r>
                      </m:e>
                    </m:d>
                    <m:r>
                      <a:rPr lang="en-US" sz="2400">
                        <a:latin typeface="Cambria Math" panose="02040503050406030204" pitchFamily="18" charset="0"/>
                      </a:rPr>
                      <m:t>=</m:t>
                    </m:r>
                    <m:sSup>
                      <m:sSupPr>
                        <m:ctrlPr>
                          <a:rPr lang="en-US" sz="2400" i="1">
                            <a:latin typeface="Cambria Math" panose="02040503050406030204" pitchFamily="18" charset="0"/>
                          </a:rPr>
                        </m:ctrlPr>
                      </m:sSupPr>
                      <m:e>
                        <m:r>
                          <a:rPr lang="en-US" sz="2400">
                            <a:latin typeface="Cambria Math" panose="02040503050406030204" pitchFamily="18" charset="0"/>
                          </a:rPr>
                          <m:t>𝐵</m:t>
                        </m:r>
                      </m:e>
                      <m:sup>
                        <m:r>
                          <a:rPr lang="en-US" sz="2400">
                            <a:latin typeface="Cambria Math" panose="02040503050406030204" pitchFamily="18" charset="0"/>
                          </a:rPr>
                          <m:t>𝑛</m:t>
                        </m:r>
                      </m:sup>
                    </m:sSup>
                    <m:r>
                      <a:rPr lang="en-US" sz="2400">
                        <a:latin typeface="Cambria Math" panose="02040503050406030204" pitchFamily="18" charset="0"/>
                      </a:rPr>
                      <m:t>𝑒</m:t>
                    </m:r>
                    <m:r>
                      <a:rPr lang="en-US" sz="2400" b="0" i="0" smtClean="0">
                        <a:latin typeface="Cambria Math" panose="02040503050406030204" pitchFamily="18" charset="0"/>
                      </a:rPr>
                      <m:t>,</m:t>
                    </m:r>
                    <m:r>
                      <a:rPr lang="en-US" sz="2400"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r>
                      <a:rPr lang="en-US" sz="2400">
                        <a:latin typeface="Cambria Math" panose="02040503050406030204" pitchFamily="18" charset="0"/>
                      </a:rPr>
                      <m:t>   </m:t>
                    </m:r>
                    <m:r>
                      <m:rPr>
                        <m:sty m:val="p"/>
                      </m:rPr>
                      <a:rPr lang="en-US" sz="2400" i="0">
                        <a:latin typeface="Cambria Math" panose="02040503050406030204" pitchFamily="18" charset="0"/>
                      </a:rPr>
                      <m:t>where</m:t>
                    </m:r>
                    <m:r>
                      <a:rPr lang="en-US" sz="2400" i="0">
                        <a:latin typeface="Cambria Math" panose="02040503050406030204" pitchFamily="18" charset="0"/>
                      </a:rPr>
                      <m:t> </m:t>
                    </m:r>
                    <m:r>
                      <a:rPr lang="en-US" sz="2400">
                        <a:latin typeface="Cambria Math" panose="02040503050406030204" pitchFamily="18" charset="0"/>
                      </a:rPr>
                      <m:t>𝑒</m:t>
                    </m:r>
                    <m:r>
                      <a:rPr lang="en-US" sz="2400">
                        <a:latin typeface="Cambria Math" panose="02040503050406030204" pitchFamily="18" charset="0"/>
                      </a:rPr>
                      <m:t> </m:t>
                    </m:r>
                    <m:r>
                      <m:rPr>
                        <m:sty m:val="p"/>
                      </m:rPr>
                      <a:rPr lang="en-US" sz="2400" i="0">
                        <a:latin typeface="Cambria Math" panose="02040503050406030204" pitchFamily="18" charset="0"/>
                      </a:rPr>
                      <m:t>is</m:t>
                    </m:r>
                    <m:r>
                      <a:rPr lang="en-US" sz="2400" i="0">
                        <a:latin typeface="Cambria Math" panose="02040503050406030204" pitchFamily="18" charset="0"/>
                      </a:rPr>
                      <m:t> </m:t>
                    </m:r>
                    <m:r>
                      <m:rPr>
                        <m:sty m:val="p"/>
                      </m:rPr>
                      <a:rPr lang="en-US" sz="2400" i="0">
                        <a:latin typeface="Cambria Math" panose="02040503050406030204" pitchFamily="18" charset="0"/>
                      </a:rPr>
                      <m:t>a</m:t>
                    </m:r>
                    <m:r>
                      <a:rPr lang="en-US" sz="2400" i="0">
                        <a:latin typeface="Cambria Math" panose="02040503050406030204" pitchFamily="18" charset="0"/>
                      </a:rPr>
                      <m:t> </m:t>
                    </m:r>
                    <m:r>
                      <m:rPr>
                        <m:sty m:val="p"/>
                      </m:rPr>
                      <a:rPr lang="en-US" sz="2400" i="0">
                        <a:latin typeface="Cambria Math" panose="02040503050406030204" pitchFamily="18" charset="0"/>
                      </a:rPr>
                      <m:t>column</m:t>
                    </m:r>
                    <m:r>
                      <a:rPr lang="en-US" sz="2400" i="0">
                        <a:latin typeface="Cambria Math" panose="02040503050406030204" pitchFamily="18" charset="0"/>
                      </a:rPr>
                      <m:t> </m:t>
                    </m:r>
                    <m:r>
                      <m:rPr>
                        <m:sty m:val="p"/>
                      </m:rPr>
                      <a:rPr lang="en-US" sz="2400" i="0">
                        <a:latin typeface="Cambria Math" panose="02040503050406030204" pitchFamily="18" charset="0"/>
                      </a:rPr>
                      <m:t>vector</m:t>
                    </m:r>
                    <m:r>
                      <a:rPr lang="en-US" sz="2400" i="0">
                        <a:latin typeface="Cambria Math" panose="02040503050406030204" pitchFamily="18" charset="0"/>
                      </a:rPr>
                      <m:t> </m:t>
                    </m:r>
                    <m:r>
                      <m:rPr>
                        <m:sty m:val="p"/>
                      </m:rPr>
                      <a:rPr lang="en-US" sz="2400" i="0">
                        <a:latin typeface="Cambria Math" panose="02040503050406030204" pitchFamily="18" charset="0"/>
                      </a:rPr>
                      <m:t>of</m:t>
                    </m:r>
                    <m:r>
                      <a:rPr lang="en-US" sz="2400" i="0">
                        <a:latin typeface="Cambria Math" panose="02040503050406030204" pitchFamily="18" charset="0"/>
                      </a:rPr>
                      <m:t> </m:t>
                    </m:r>
                    <m:r>
                      <m:rPr>
                        <m:sty m:val="p"/>
                      </m:rPr>
                      <a:rPr lang="en-US" sz="2400" i="0">
                        <a:latin typeface="Cambria Math" panose="02040503050406030204" pitchFamily="18" charset="0"/>
                      </a:rPr>
                      <m:t>all</m:t>
                    </m:r>
                    <m:r>
                      <a:rPr lang="en-US" sz="2400" i="0">
                        <a:latin typeface="Cambria Math" panose="02040503050406030204" pitchFamily="18" charset="0"/>
                      </a:rPr>
                      <m:t> 1</m:t>
                    </m:r>
                    <m:r>
                      <m:rPr>
                        <m:sty m:val="p"/>
                      </m:rPr>
                      <a:rPr lang="en-US" sz="2400" i="0">
                        <a:latin typeface="Cambria Math" panose="02040503050406030204" pitchFamily="18" charset="0"/>
                      </a:rPr>
                      <m:t>s</m:t>
                    </m:r>
                  </m:oMath>
                </a14:m>
                <a:r>
                  <a:rPr lang="en-US" sz="2400" dirty="0"/>
                  <a:t> and </a:t>
                </a:r>
                <a14:m>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≥1]</m:t>
                    </m:r>
                  </m:oMath>
                </a14:m>
                <a:r>
                  <a:rPr lang="en-US" sz="2400" dirty="0"/>
                  <a:t>	</a:t>
                </a:r>
              </a:p>
              <a:p>
                <a:pPr marL="0" indent="0">
                  <a:buNone/>
                </a:pPr>
                <a:endParaRPr lang="en-US" sz="2400" dirty="0"/>
              </a:p>
              <a:p>
                <a:pPr marL="0" indent="0">
                  <a:buNone/>
                </a:pPr>
                <a:r>
                  <a:rPr lang="en-US" sz="2400" dirty="0"/>
                  <a:t>Proof: Start with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r>
                  <a:rPr lang="en-US" sz="2400" dirty="0"/>
                  <a:t> and gradually builds up </a:t>
                </a:r>
                <a14:m>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r>
                  <a:rPr lang="en-US" sz="2400" dirty="0"/>
                  <a:t>	 </a:t>
                </a: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073525"/>
              </a:xfrm>
              <a:blipFill>
                <a:blip r:embed="rId3"/>
                <a:stretch>
                  <a:fillRect l="-1081" t="-10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4</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1571678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pPr marL="0" indent="0">
              <a:buNone/>
            </a:pPr>
            <a:r>
              <a:rPr lang="en-US" sz="4400" b="1" dirty="0"/>
              <a:t>Theorem 3.1 (Kulkarni 3</a:t>
            </a:r>
            <a:r>
              <a:rPr lang="en-US" sz="4400" b="1" baseline="30000" dirty="0"/>
              <a:t>rd</a:t>
            </a:r>
            <a:r>
              <a:rPr lang="en-US" sz="4400" b="1" dirty="0"/>
              <a:t> 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72196" cy="4830763"/>
              </a:xfrm>
            </p:spPr>
            <p:txBody>
              <a:bodyPr/>
              <a:lstStyle/>
              <a:p>
                <a:pPr marL="0" indent="0">
                  <a:buNone/>
                </a:pPr>
                <a:r>
                  <a:rPr lang="en-US" sz="2000" b="0" i="1" dirty="0">
                    <a:latin typeface="Cambria Math" panose="02040503050406030204" pitchFamily="18" charset="0"/>
                  </a:rPr>
                  <a:t>Lets start with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≥1</m:t>
                    </m:r>
                  </m:oMath>
                </a14:m>
                <a:r>
                  <a:rPr lang="en-US" sz="2000" b="0" i="1" dirty="0">
                    <a:latin typeface="Cambria Math" panose="02040503050406030204" pitchFamily="18" charset="0"/>
                  </a:rPr>
                  <a:t> and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rPr>
                      <m:t>≥1</m:t>
                    </m:r>
                  </m:oMath>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𝑇</m:t>
                          </m:r>
                          <m:r>
                            <a:rPr lang="en-US" sz="2000" b="0" i="1" smtClean="0">
                              <a:latin typeface="Cambria Math" panose="02040503050406030204" pitchFamily="18" charset="0"/>
                            </a:rPr>
                            <m:t>&gt;</m:t>
                          </m:r>
                          <m:r>
                            <a:rPr lang="en-US" sz="2000" b="0" i="1" smtClean="0">
                              <a:latin typeface="Cambria Math" panose="02040503050406030204" pitchFamily="18" charset="0"/>
                            </a:rPr>
                            <m:t>𝑛</m:t>
                          </m:r>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𝑖</m:t>
                          </m:r>
                        </m:e>
                      </m:d>
                    </m:oMath>
                  </m:oMathPara>
                </a14:m>
                <a:endParaRPr lang="en-US" sz="2000" b="0" dirty="0"/>
              </a:p>
              <a:p>
                <a:pPr marL="0" indent="0">
                  <a:buNone/>
                </a:pPr>
                <a:r>
                  <a:rPr lang="en-US" sz="2000" dirty="0"/>
                  <a:t>         </a:t>
                </a:r>
                <a14:m>
                  <m:oMath xmlns:m="http://schemas.openxmlformats.org/officeDocument/2006/math">
                    <m:r>
                      <a:rPr lang="en-US" sz="200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a:rPr lang="en-US" sz="2000" b="0" i="1" smtClean="0">
                            <a:latin typeface="Cambria Math" panose="02040503050406030204" pitchFamily="18" charset="0"/>
                          </a:rPr>
                          <m:t>𝑗</m:t>
                        </m:r>
                        <m:r>
                          <a:rPr lang="en-US" sz="2000" b="0" i="1" smtClean="0">
                            <a:latin typeface="Cambria Math" panose="02040503050406030204" pitchFamily="18" charset="0"/>
                          </a:rPr>
                          <m:t>=0</m:t>
                        </m:r>
                      </m:sub>
                      <m:sup>
                        <m:r>
                          <a:rPr lang="en-US" sz="2000" b="0" i="1" smtClean="0">
                            <a:latin typeface="Cambria Math" panose="02040503050406030204" pitchFamily="18" charset="0"/>
                          </a:rPr>
                          <m:t>∞</m:t>
                        </m:r>
                      </m:sup>
                      <m:e>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𝑇</m:t>
                            </m:r>
                            <m:r>
                              <a:rPr lang="en-US" sz="2000" i="1">
                                <a:latin typeface="Cambria Math" panose="02040503050406030204" pitchFamily="18" charset="0"/>
                              </a:rPr>
                              <m:t>&gt;</m:t>
                            </m:r>
                            <m:r>
                              <a:rPr lang="en-US" sz="2000" i="1">
                                <a:latin typeface="Cambria Math" panose="02040503050406030204" pitchFamily="18" charset="0"/>
                              </a:rPr>
                              <m:t>𝑛</m:t>
                            </m:r>
                          </m:e>
                          <m:e>
                            <m:sSub>
                              <m:sSubPr>
                                <m:ctrlPr>
                                  <a:rPr lang="en-US" sz="2000" i="1">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i="1">
                                    <a:latin typeface="Cambria Math" panose="02040503050406030204" pitchFamily="18" charset="0"/>
                                  </a:rPr>
                                  <m:t>𝑋</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𝑖</m:t>
                            </m:r>
                          </m:e>
                        </m:d>
                      </m:e>
                    </m:nary>
                  </m:oMath>
                </a14:m>
                <a:r>
                  <a:rPr lang="en-US" sz="2000" dirty="0"/>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𝑗</m:t>
                        </m:r>
                      </m:e>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𝑖</m:t>
                        </m:r>
                      </m:e>
                    </m:d>
                  </m:oMath>
                </a14:m>
                <a:endParaRPr lang="en-US" sz="2000" dirty="0"/>
              </a:p>
              <a:p>
                <a:pPr marL="0" indent="0">
                  <a:buNone/>
                </a:pPr>
                <a:r>
                  <a:rPr lang="en-US" sz="2000" dirty="0"/>
                  <a:t> </a:t>
                </a:r>
                <a14:m>
                  <m:oMath xmlns:m="http://schemas.openxmlformats.org/officeDocument/2006/math">
                    <m:r>
                      <a:rPr lang="en-US" sz="2000" b="0" i="0" smtClean="0">
                        <a:latin typeface="Cambria Math" panose="02040503050406030204" pitchFamily="18" charset="0"/>
                      </a:rPr>
                      <m:t>          </m:t>
                    </m:r>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=0</m:t>
                        </m:r>
                      </m:sub>
                      <m:sup>
                        <m:r>
                          <a:rPr lang="en-US" sz="2000" i="1">
                            <a:latin typeface="Cambria Math" panose="02040503050406030204" pitchFamily="18" charset="0"/>
                          </a:rPr>
                          <m:t>∞</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𝑇</m:t>
                            </m:r>
                            <m:r>
                              <a:rPr lang="en-US" sz="2000" i="1">
                                <a:latin typeface="Cambria Math" panose="02040503050406030204" pitchFamily="18" charset="0"/>
                              </a:rPr>
                              <m:t>&gt;</m:t>
                            </m:r>
                            <m:r>
                              <a:rPr lang="en-US" sz="2000" i="1">
                                <a:latin typeface="Cambria Math" panose="02040503050406030204" pitchFamily="18" charset="0"/>
                              </a:rPr>
                              <m:t>𝑛</m:t>
                            </m:r>
                          </m:e>
                          <m:e>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𝑋</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𝑖</m:t>
                            </m:r>
                          </m:e>
                        </m:d>
                      </m:e>
                    </m:nary>
                  </m:oMath>
                </a14:m>
                <a:endParaRPr lang="en-US" sz="2000" dirty="0"/>
              </a:p>
              <a:p>
                <a:pPr marL="0" indent="0">
                  <a:buNone/>
                </a:pPr>
                <a14:m>
                  <m:oMath xmlns:m="http://schemas.openxmlformats.org/officeDocument/2006/math">
                    <m:r>
                      <a:rPr lang="en-US" sz="2000">
                        <a:latin typeface="Cambria Math" panose="02040503050406030204" pitchFamily="18" charset="0"/>
                      </a:rPr>
                      <m:t> </m:t>
                    </m:r>
                    <m:r>
                      <a:rPr lang="en-US" sz="2000" b="0" i="1" smtClean="0">
                        <a:latin typeface="Cambria Math" panose="02040503050406030204" pitchFamily="18" charset="0"/>
                      </a:rPr>
                      <m:t>          </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r>
                          <a:rPr lang="en-US" sz="2000" i="1">
                            <a:latin typeface="Cambria Math" panose="02040503050406030204" pitchFamily="18" charset="0"/>
                          </a:rPr>
                          <m:t>,0</m:t>
                        </m:r>
                      </m:sub>
                    </m:sSub>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𝑇</m:t>
                        </m:r>
                        <m:r>
                          <a:rPr lang="en-US" sz="2000" i="1">
                            <a:latin typeface="Cambria Math" panose="02040503050406030204" pitchFamily="18" charset="0"/>
                          </a:rPr>
                          <m:t>&gt;</m:t>
                        </m:r>
                        <m:r>
                          <a:rPr lang="en-US" sz="2000" i="1">
                            <a:latin typeface="Cambria Math" panose="02040503050406030204" pitchFamily="18" charset="0"/>
                          </a:rPr>
                          <m:t>𝑛</m:t>
                        </m:r>
                      </m:e>
                      <m:e>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b="0" i="1" smtClean="0">
                                <a:latin typeface="Cambria Math" panose="02040503050406030204" pitchFamily="18" charset="0"/>
                              </a:rPr>
                              <m:t>0</m:t>
                            </m:r>
                            <m:r>
                              <a:rPr lang="en-US" sz="2000" i="1">
                                <a:latin typeface="Cambria Math" panose="02040503050406030204" pitchFamily="18" charset="0"/>
                              </a:rPr>
                              <m:t>,</m:t>
                            </m:r>
                            <m:r>
                              <a:rPr lang="en-US" sz="2000" i="1">
                                <a:latin typeface="Cambria Math" panose="02040503050406030204" pitchFamily="18" charset="0"/>
                              </a:rPr>
                              <m:t>𝑋</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𝑖</m:t>
                        </m:r>
                      </m:e>
                    </m:d>
                    <m:r>
                      <a:rPr lang="en-US" sz="2000" b="0" i="1" smtClean="0">
                        <a:latin typeface="Cambria Math" panose="02040503050406030204" pitchFamily="18" charset="0"/>
                      </a:rPr>
                      <m:t>+</m:t>
                    </m:r>
                    <m:nary>
                      <m:naryPr>
                        <m:chr m:val="∑"/>
                        <m:ctrlPr>
                          <a:rPr lang="en-US"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m:t>
                        </m:r>
                      </m:sup>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𝑇</m:t>
                            </m:r>
                            <m:r>
                              <a:rPr lang="en-US" sz="2000" i="1">
                                <a:latin typeface="Cambria Math" panose="02040503050406030204" pitchFamily="18" charset="0"/>
                              </a:rPr>
                              <m:t>&gt;</m:t>
                            </m:r>
                            <m:r>
                              <a:rPr lang="en-US" sz="2000" i="1">
                                <a:latin typeface="Cambria Math" panose="02040503050406030204" pitchFamily="18" charset="0"/>
                              </a:rPr>
                              <m:t>𝑛</m:t>
                            </m:r>
                          </m:e>
                          <m:e>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𝑋</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𝑖</m:t>
                            </m:r>
                          </m:e>
                        </m:d>
                      </m:e>
                    </m:nary>
                  </m:oMath>
                </a14:m>
                <a:r>
                  <a:rPr lang="en-US" sz="2000" dirty="0"/>
                  <a:t>	</a:t>
                </a:r>
                <a:endParaRPr lang="en-US" sz="2400" dirty="0"/>
              </a:p>
              <a:p>
                <a:pPr marL="0" indent="0">
                  <a:buNone/>
                </a:pPr>
                <a:r>
                  <a:rPr lang="en-US" sz="2000" dirty="0"/>
                  <a:t>If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=0</m:t>
                    </m:r>
                  </m:oMath>
                </a14:m>
                <a:r>
                  <a:rPr lang="en-US" sz="2000" dirty="0"/>
                  <a:t> then </a:t>
                </a:r>
                <a14:m>
                  <m:oMath xmlns:m="http://schemas.openxmlformats.org/officeDocument/2006/math">
                    <m:r>
                      <a:rPr lang="en-US" sz="2000" b="0" i="1" smtClean="0">
                        <a:latin typeface="Cambria Math" panose="02040503050406030204" pitchFamily="18" charset="0"/>
                      </a:rPr>
                      <m:t>𝑇</m:t>
                    </m:r>
                    <m:r>
                      <a:rPr lang="en-US" sz="2000" b="0" i="1" smtClean="0">
                        <a:latin typeface="Cambria Math" panose="02040503050406030204" pitchFamily="18" charset="0"/>
                      </a:rPr>
                      <m:t>=1</m:t>
                    </m:r>
                  </m:oMath>
                </a14:m>
                <a:r>
                  <a:rPr lang="en-US" sz="2000" dirty="0"/>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𝑇</m:t>
                        </m:r>
                        <m:r>
                          <a:rPr lang="en-US" sz="2000" i="1">
                            <a:latin typeface="Cambria Math" panose="02040503050406030204" pitchFamily="18" charset="0"/>
                          </a:rPr>
                          <m:t>&gt;</m:t>
                        </m:r>
                        <m:r>
                          <a:rPr lang="en-US" sz="2000" i="1">
                            <a:latin typeface="Cambria Math" panose="02040503050406030204" pitchFamily="18" charset="0"/>
                          </a:rPr>
                          <m:t>𝑛</m:t>
                        </m:r>
                      </m:e>
                      <m:e>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=0,</m:t>
                            </m:r>
                            <m:r>
                              <a:rPr lang="en-US" sz="2000" i="1">
                                <a:latin typeface="Cambria Math" panose="02040503050406030204" pitchFamily="18" charset="0"/>
                              </a:rPr>
                              <m:t>𝑋</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𝑖</m:t>
                        </m:r>
                      </m:e>
                    </m:d>
                    <m:r>
                      <a:rPr lang="en-US" sz="2000" b="0" i="1" smtClean="0">
                        <a:latin typeface="Cambria Math" panose="02040503050406030204" pitchFamily="18" charset="0"/>
                      </a:rPr>
                      <m:t>=0</m:t>
                    </m:r>
                  </m:oMath>
                </a14:m>
                <a:endParaRPr lang="en-US" sz="2000" dirty="0"/>
              </a:p>
              <a:p>
                <a:pPr marL="0" indent="0">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𝑛</m:t>
                          </m:r>
                        </m:e>
                      </m:d>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m:t>
                          </m:r>
                        </m:sup>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𝑇</m:t>
                              </m:r>
                              <m:r>
                                <a:rPr lang="en-US" sz="2000" i="1">
                                  <a:latin typeface="Cambria Math" panose="02040503050406030204" pitchFamily="18" charset="0"/>
                                </a:rPr>
                                <m:t>&gt;</m:t>
                              </m:r>
                              <m:r>
                                <a:rPr lang="en-US" sz="2000" i="1">
                                  <a:latin typeface="Cambria Math" panose="02040503050406030204" pitchFamily="18" charset="0"/>
                                </a:rPr>
                                <m:t>𝑛</m:t>
                              </m:r>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𝑗</m:t>
                              </m:r>
                            </m:e>
                          </m:d>
                        </m:e>
                      </m:nary>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 </m:t>
                      </m:r>
                      <m:r>
                        <a:rPr lang="en-US" sz="2000" b="0" i="1" smtClean="0">
                          <a:latin typeface="Cambria Math" panose="02040503050406030204" pitchFamily="18" charset="0"/>
                        </a:rPr>
                        <m:t>           </m:t>
                      </m:r>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m:t>
                          </m:r>
                        </m:sup>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𝑇</m:t>
                              </m:r>
                              <m:r>
                                <a:rPr lang="en-US" sz="2000" i="1">
                                  <a:latin typeface="Cambria Math" panose="02040503050406030204" pitchFamily="18" charset="0"/>
                                </a:rPr>
                                <m:t>&gt;</m:t>
                              </m:r>
                              <m:r>
                                <a:rPr lang="en-US" sz="2000" i="1">
                                  <a:latin typeface="Cambria Math" panose="02040503050406030204" pitchFamily="18" charset="0"/>
                                </a:rPr>
                                <m:t>𝑛</m:t>
                              </m:r>
                              <m:r>
                                <a:rPr lang="en-US" sz="2000" b="0" i="1" smtClean="0">
                                  <a:latin typeface="Cambria Math" panose="02040503050406030204" pitchFamily="18" charset="0"/>
                                </a:rPr>
                                <m:t>−1</m:t>
                              </m:r>
                            </m:e>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0</m:t>
                                  </m:r>
                                </m:sub>
                              </m:sSub>
                              <m:r>
                                <a:rPr lang="en-US" sz="2000" i="1">
                                  <a:latin typeface="Cambria Math" panose="02040503050406030204" pitchFamily="18" charset="0"/>
                                </a:rPr>
                                <m:t>=</m:t>
                              </m:r>
                              <m:r>
                                <a:rPr lang="en-US" sz="2000" b="0" i="1" smtClean="0">
                                  <a:latin typeface="Cambria Math" panose="02040503050406030204" pitchFamily="18" charset="0"/>
                                </a:rPr>
                                <m:t>𝑗</m:t>
                              </m:r>
                            </m:e>
                          </m:d>
                        </m:e>
                      </m:nary>
                    </m:oMath>
                  </m:oMathPara>
                </a14:m>
                <a:endParaRPr lang="en-US" sz="2000" dirty="0"/>
              </a:p>
              <a:p>
                <a:pPr marL="0" indent="0">
                  <a:buNone/>
                </a:pPr>
                <a:r>
                  <a:rPr lang="en-US" sz="2000" dirty="0"/>
                  <a:t>          </a:t>
                </a:r>
                <a14:m>
                  <m:oMath xmlns:m="http://schemas.openxmlformats.org/officeDocument/2006/math">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m:t>
                        </m:r>
                      </m:sup>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−1)</m:t>
                        </m:r>
                      </m:e>
                    </m:nary>
                  </m:oMath>
                </a14:m>
                <a:endParaRPr lang="en-US" sz="2000" dirty="0"/>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72196" cy="4830763"/>
              </a:xfrm>
              <a:blipFill>
                <a:blip r:embed="rId2"/>
                <a:stretch>
                  <a:fillRect l="-719" t="-758" b="-631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5</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56741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pPr marL="0" indent="0">
              <a:buNone/>
            </a:pPr>
            <a:r>
              <a:rPr lang="en-US" sz="4400" b="1" dirty="0"/>
              <a:t>Theorem 3.1 (Kulkarni 3</a:t>
            </a:r>
            <a:r>
              <a:rPr lang="en-US" sz="4400" b="1" baseline="30000" dirty="0"/>
              <a:t>rd</a:t>
            </a:r>
            <a:r>
              <a:rPr lang="en-US" sz="4400" b="1" dirty="0"/>
              <a:t> 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72196" cy="4830763"/>
              </a:xfrm>
            </p:spPr>
            <p:txBody>
              <a:bodyPr/>
              <a:lstStyle/>
              <a:p>
                <a:pPr marL="0" indent="0">
                  <a:buNone/>
                </a:pPr>
                <a:r>
                  <a:rPr lang="en-US" sz="2000" b="0" i="1" dirty="0">
                    <a:latin typeface="Cambria Math" panose="02040503050406030204" pitchFamily="18" charset="0"/>
                  </a:rPr>
                  <a:t>Lets start with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≥1</m:t>
                    </m:r>
                  </m:oMath>
                </a14:m>
                <a:r>
                  <a:rPr lang="en-US" sz="2000" b="0" i="1" dirty="0">
                    <a:latin typeface="Cambria Math" panose="02040503050406030204" pitchFamily="18" charset="0"/>
                  </a:rPr>
                  <a:t> and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rPr>
                      <m:t>≥1</m:t>
                    </m:r>
                  </m:oMath>
                </a14:m>
                <a:endParaRPr lang="en-US" sz="2000" dirty="0"/>
              </a:p>
              <a:p>
                <a:pPr marL="0" indent="0">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𝑛</m:t>
                          </m:r>
                        </m:e>
                      </m:d>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m:t>
                          </m:r>
                        </m:sup>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𝑗</m:t>
                              </m:r>
                            </m:sub>
                          </m:sSub>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−1)</m:t>
                          </m:r>
                        </m:e>
                      </m:nary>
                    </m:oMath>
                  </m:oMathPara>
                </a14:m>
                <a:endParaRPr lang="en-US" sz="2000" dirty="0"/>
              </a:p>
              <a:p>
                <a:pPr marL="0" indent="0">
                  <a:buNone/>
                </a:pPr>
                <a:endParaRPr lang="en-US" sz="2000" i="1" dirty="0">
                  <a:latin typeface="Cambria Math" panose="02040503050406030204" pitchFamily="18" charset="0"/>
                </a:endParaRPr>
              </a:p>
              <a:p>
                <a:pPr marL="0" indent="0">
                  <a:buNone/>
                </a:pPr>
                <a:r>
                  <a:rPr lang="en-US" sz="2000" dirty="0"/>
                  <a:t>In matrix form: </a:t>
                </a:r>
                <a14:m>
                  <m:oMath xmlns:m="http://schemas.openxmlformats.org/officeDocument/2006/math">
                    <m:r>
                      <a:rPr lang="en-US" sz="2000">
                        <a:latin typeface="Cambria Math" panose="02040503050406030204" pitchFamily="18" charset="0"/>
                      </a:rPr>
                      <m:t> </m:t>
                    </m:r>
                    <m:r>
                      <a:rPr lang="en-US" sz="2000">
                        <a:latin typeface="Cambria Math" panose="02040503050406030204" pitchFamily="18" charset="0"/>
                      </a:rPr>
                      <m:t>𝑣</m:t>
                    </m:r>
                    <m:d>
                      <m:dPr>
                        <m:ctrlPr>
                          <a:rPr lang="en-US" sz="2000" i="1">
                            <a:latin typeface="Cambria Math" panose="02040503050406030204" pitchFamily="18" charset="0"/>
                          </a:rPr>
                        </m:ctrlPr>
                      </m:dPr>
                      <m:e>
                        <m:r>
                          <a:rPr lang="en-US" sz="2000">
                            <a:latin typeface="Cambria Math" panose="02040503050406030204" pitchFamily="18" charset="0"/>
                          </a:rPr>
                          <m:t>𝑛</m:t>
                        </m:r>
                      </m:e>
                    </m:d>
                    <m:r>
                      <a:rPr lang="en-US" sz="2000">
                        <a:latin typeface="Cambria Math" panose="02040503050406030204" pitchFamily="18" charset="0"/>
                      </a:rPr>
                      <m:t>=</m:t>
                    </m:r>
                    <m:r>
                      <a:rPr lang="en-US" sz="2000">
                        <a:latin typeface="Cambria Math" panose="02040503050406030204" pitchFamily="18" charset="0"/>
                      </a:rPr>
                      <m:t>𝐵𝑣</m:t>
                    </m:r>
                    <m:d>
                      <m:dPr>
                        <m:ctrlPr>
                          <a:rPr lang="en-US" sz="2000" i="1">
                            <a:latin typeface="Cambria Math" panose="02040503050406030204" pitchFamily="18" charset="0"/>
                          </a:rPr>
                        </m:ctrlPr>
                      </m:dPr>
                      <m:e>
                        <m:r>
                          <a:rPr lang="en-US" sz="2000">
                            <a:latin typeface="Cambria Math" panose="02040503050406030204" pitchFamily="18" charset="0"/>
                          </a:rPr>
                          <m:t>𝑛</m:t>
                        </m:r>
                        <m:r>
                          <a:rPr lang="en-US" sz="2000">
                            <a:latin typeface="Cambria Math" panose="02040503050406030204" pitchFamily="18" charset="0"/>
                          </a:rPr>
                          <m:t>−1</m:t>
                        </m:r>
                      </m:e>
                    </m:d>
                    <m:r>
                      <a:rPr lang="en-US" sz="2000">
                        <a:latin typeface="Cambria Math" panose="02040503050406030204" pitchFamily="18" charset="0"/>
                      </a:rPr>
                      <m:t>, </m:t>
                    </m:r>
                    <m:r>
                      <a:rPr lang="en-US" sz="2000">
                        <a:latin typeface="Cambria Math" panose="02040503050406030204" pitchFamily="18" charset="0"/>
                      </a:rPr>
                      <m:t>𝑛</m:t>
                    </m:r>
                    <m:r>
                      <a:rPr lang="en-US" sz="2000">
                        <a:latin typeface="Cambria Math" panose="02040503050406030204" pitchFamily="18" charset="0"/>
                      </a:rPr>
                      <m:t>≥1</m:t>
                    </m:r>
                  </m:oMath>
                </a14:m>
                <a:endParaRPr lang="en-US" sz="2000" dirty="0"/>
              </a:p>
              <a:p>
                <a:pPr marL="0" indent="0">
                  <a:buNone/>
                </a:pPr>
                <a:r>
                  <a:rPr lang="en-US" sz="2000" dirty="0"/>
                  <a:t>Using recursion, </a:t>
                </a:r>
                <a14:m>
                  <m:oMath xmlns:m="http://schemas.openxmlformats.org/officeDocument/2006/math">
                    <m:r>
                      <a:rPr lang="en-US" sz="2000" i="1">
                        <a:latin typeface="Cambria Math" panose="02040503050406030204" pitchFamily="18" charset="0"/>
                      </a:rPr>
                      <m:t>𝑣</m:t>
                    </m:r>
                    <m:d>
                      <m:dPr>
                        <m:ctrlPr>
                          <a:rPr lang="en-US" sz="2000" i="1">
                            <a:latin typeface="Cambria Math" panose="02040503050406030204" pitchFamily="18" charset="0"/>
                          </a:rPr>
                        </m:ctrlPr>
                      </m:dPr>
                      <m:e>
                        <m:r>
                          <a:rPr lang="en-US" sz="2000" i="1">
                            <a:latin typeface="Cambria Math" panose="02040503050406030204" pitchFamily="18" charset="0"/>
                          </a:rPr>
                          <m:t>𝑛</m:t>
                        </m:r>
                      </m:e>
                    </m:d>
                    <m:r>
                      <a:rPr lang="en-US" sz="2000" i="1">
                        <a:latin typeface="Cambria Math" panose="02040503050406030204" pitchFamily="18" charset="0"/>
                      </a:rPr>
                      <m:t>=</m:t>
                    </m:r>
                    <m:sSup>
                      <m:sSupPr>
                        <m:ctrlPr>
                          <a:rPr lang="en-US" sz="2000" b="0" i="1" smtClean="0">
                            <a:latin typeface="Cambria Math" panose="02040503050406030204" pitchFamily="18" charset="0"/>
                          </a:rPr>
                        </m:ctrlPr>
                      </m:sSupPr>
                      <m:e>
                        <m:r>
                          <a:rPr lang="en-US" sz="2000" i="1">
                            <a:latin typeface="Cambria Math" panose="02040503050406030204" pitchFamily="18" charset="0"/>
                          </a:rPr>
                          <m:t>𝐵</m:t>
                        </m:r>
                      </m:e>
                      <m:sup>
                        <m:r>
                          <a:rPr lang="en-US" sz="2000" b="0" i="1" smtClean="0">
                            <a:latin typeface="Cambria Math" panose="02040503050406030204" pitchFamily="18" charset="0"/>
                          </a:rPr>
                          <m:t>𝑛</m:t>
                        </m:r>
                      </m:sup>
                    </m:sSup>
                    <m:r>
                      <a:rPr lang="en-US" sz="2000" i="1">
                        <a:latin typeface="Cambria Math" panose="02040503050406030204" pitchFamily="18" charset="0"/>
                      </a:rPr>
                      <m:t>𝑣</m:t>
                    </m:r>
                    <m:d>
                      <m:dPr>
                        <m:ctrlPr>
                          <a:rPr lang="en-US" sz="2000" i="1">
                            <a:latin typeface="Cambria Math" panose="02040503050406030204" pitchFamily="18" charset="0"/>
                          </a:rPr>
                        </m:ctrlPr>
                      </m:dPr>
                      <m:e>
                        <m:r>
                          <a:rPr lang="en-US" sz="2000" b="0" i="1" smtClean="0">
                            <a:latin typeface="Cambria Math" panose="02040503050406030204" pitchFamily="18" charset="0"/>
                          </a:rPr>
                          <m:t>0</m:t>
                        </m:r>
                      </m:e>
                    </m:d>
                    <m:r>
                      <a:rPr lang="en-US" sz="2000" i="1">
                        <a:latin typeface="Cambria Math" panose="02040503050406030204" pitchFamily="18" charset="0"/>
                      </a:rPr>
                      <m:t>, </m:t>
                    </m:r>
                    <m:r>
                      <a:rPr lang="en-US" sz="2000" i="1">
                        <a:latin typeface="Cambria Math" panose="02040503050406030204" pitchFamily="18" charset="0"/>
                      </a:rPr>
                      <m:t>𝑛</m:t>
                    </m:r>
                    <m:r>
                      <a:rPr lang="en-US" sz="2000" i="1">
                        <a:latin typeface="Cambria Math" panose="02040503050406030204" pitchFamily="18" charset="0"/>
                      </a:rPr>
                      <m:t>≥1</m:t>
                    </m:r>
                  </m:oMath>
                </a14:m>
                <a:endParaRPr lang="en-US" sz="2000" dirty="0"/>
              </a:p>
              <a:p>
                <a:pPr marL="0" indent="0">
                  <a:buNone/>
                </a:pPr>
                <a:endParaRPr lang="en-US" sz="2000" dirty="0"/>
              </a:p>
              <a:p>
                <a:pPr marL="0" indent="0">
                  <a:buNone/>
                </a:pPr>
                <a:r>
                  <a:rPr lang="en-US" sz="2000" dirty="0"/>
                  <a:t>Finally,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≥1</m:t>
                    </m:r>
                  </m:oMath>
                </a14:m>
                <a:r>
                  <a:rPr lang="en-US" sz="2000" dirty="0"/>
                  <a:t>, implies </a:t>
                </a:r>
                <a14:m>
                  <m:oMath xmlns:m="http://schemas.openxmlformats.org/officeDocument/2006/math">
                    <m:r>
                      <a:rPr lang="en-US" sz="2000" b="0" i="1" smtClean="0">
                        <a:latin typeface="Cambria Math" panose="02040503050406030204" pitchFamily="18" charset="0"/>
                      </a:rPr>
                      <m:t>𝑇</m:t>
                    </m:r>
                    <m:r>
                      <a:rPr lang="en-US" sz="2000" b="0" i="1" smtClean="0">
                        <a:latin typeface="Cambria Math" panose="02040503050406030204" pitchFamily="18" charset="0"/>
                      </a:rPr>
                      <m:t>≥1</m:t>
                    </m:r>
                  </m:oMath>
                </a14:m>
                <a:r>
                  <a:rPr lang="en-US" sz="2000" dirty="0"/>
                  <a:t>. Hence,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𝑖</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=1</m:t>
                    </m:r>
                  </m:oMath>
                </a14:m>
                <a:endParaRPr lang="en-US" sz="2000" dirty="0"/>
              </a:p>
              <a:p>
                <a:pPr marL="0" indent="0">
                  <a:buNone/>
                </a:pPr>
                <a:endParaRPr lang="en-US" sz="2000" dirty="0"/>
              </a:p>
              <a:p>
                <a:pPr marL="0" indent="0">
                  <a:buNone/>
                </a:pPr>
                <a:r>
                  <a:rPr lang="en-US" sz="2000" dirty="0"/>
                  <a:t>So, the equation is valid for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=0</m:t>
                    </m:r>
                  </m:oMath>
                </a14:m>
                <a:r>
                  <a:rPr lang="en-US" sz="2000" dirty="0"/>
                  <a:t> as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𝐵</m:t>
                        </m:r>
                      </m:e>
                      <m:sup>
                        <m:r>
                          <a:rPr lang="en-US" sz="2000" b="0" i="1" smtClean="0">
                            <a:latin typeface="Cambria Math" panose="02040503050406030204" pitchFamily="18" charset="0"/>
                          </a:rPr>
                          <m:t>0</m:t>
                        </m:r>
                      </m:sup>
                    </m:sSup>
                    <m:r>
                      <a:rPr lang="en-US" sz="2000" b="0" i="1" smtClean="0">
                        <a:latin typeface="Cambria Math" panose="02040503050406030204" pitchFamily="18" charset="0"/>
                      </a:rPr>
                      <m:t>=</m:t>
                    </m:r>
                    <m:r>
                      <a:rPr lang="en-US" sz="2000" b="0" i="1" smtClean="0">
                        <a:latin typeface="Cambria Math" panose="02040503050406030204" pitchFamily="18" charset="0"/>
                      </a:rPr>
                      <m:t>𝐼</m:t>
                    </m:r>
                  </m:oMath>
                </a14:m>
                <a:endParaRPr lang="en-US" sz="2000" dirty="0"/>
              </a:p>
              <a:p>
                <a:pPr marL="0" indent="0">
                  <a:buNone/>
                </a:pPr>
                <a:endParaRPr lang="en-US" sz="20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72196" cy="4830763"/>
              </a:xfrm>
              <a:blipFill>
                <a:blip r:embed="rId2"/>
                <a:stretch>
                  <a:fillRect l="-719" t="-7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6</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307977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2.23 (Kulkarni 3</a:t>
            </a:r>
            <a:r>
              <a:rPr lang="en-US" baseline="30000" dirty="0"/>
              <a:t>rd</a:t>
            </a:r>
            <a:r>
              <a:rPr lang="en-US" dirty="0"/>
              <a:t> ed) Revisited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783152"/>
                <a:ext cx="8382000" cy="4149725"/>
              </a:xfrm>
            </p:spPr>
            <p:txBody>
              <a:bodyPr/>
              <a:lstStyle/>
              <a:p>
                <a:pPr marL="0" indent="0">
                  <a:buNone/>
                </a:pPr>
                <a:r>
                  <a:rPr lang="en-US" sz="2400" dirty="0"/>
                  <a:t>An organization classifies the employees into four grades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1,2,3,4</m:t>
                        </m:r>
                      </m:e>
                    </m:d>
                    <m:r>
                      <a:rPr lang="en-US" sz="2400" b="0" i="0" smtClean="0">
                        <a:latin typeface="Cambria Math" panose="02040503050406030204" pitchFamily="18" charset="0"/>
                      </a:rPr>
                      <m:t>.</m:t>
                    </m:r>
                  </m:oMath>
                </a14:m>
                <a:r>
                  <a:rPr lang="en-US" sz="2400" dirty="0"/>
                  <a:t> Every year an employee in grade 1,2, and 3 gets promoted from the current grade to next grade with probability 0.2, or leaves with probability 0.2, or stays in the same grade. An employee in the fourth grade leaves with probability 0.2 or stays in the same grade. A departing employee is immediately replaced by a new one starting in grade 1. Suppose the organization has 100 employees distributed evenly in the four grades. </a:t>
                </a:r>
                <a:r>
                  <a:rPr lang="en-US" sz="2400" b="1" dirty="0"/>
                  <a:t>What is the probability that grade 4 is reached for the first time after 4 years?</a:t>
                </a:r>
              </a:p>
              <a:p>
                <a:pPr marL="0" indent="0">
                  <a:buNone/>
                </a:pPr>
                <a:endParaRPr lang="en-US" sz="2400" dirty="0"/>
              </a:p>
              <a:p>
                <a:pPr marL="0" indent="0">
                  <a:buNone/>
                </a:pPr>
                <a:endParaRPr lang="en-US" sz="2400" dirty="0"/>
              </a:p>
              <a:p>
                <a:pPr marL="0" indent="0">
                  <a:buNone/>
                </a:pPr>
                <a:r>
                  <a:rPr lang="en-US" sz="2400" dirty="0"/>
                  <a:t> </a:t>
                </a:r>
                <a:endParaRPr lang="en-US" sz="2400" b="1"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783152"/>
                <a:ext cx="8382000" cy="4149725"/>
              </a:xfrm>
              <a:blipFill>
                <a:blip r:embed="rId2"/>
                <a:stretch>
                  <a:fillRect l="-1091" t="-1029" r="-1018" b="-27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7</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1486346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2.23 – Solution Hint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4149725"/>
              </a:xfrm>
            </p:spPr>
            <p:txBody>
              <a:bodyPr/>
              <a:lstStyle/>
              <a:p>
                <a:pPr marL="0" indent="0">
                  <a:buNone/>
                </a:pPr>
                <a:r>
                  <a:rPr lang="en-US" sz="2400" dirty="0"/>
                  <a:t>Let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oMath>
                </a14:m>
                <a:r>
                  <a:rPr lang="en-US" sz="2400" dirty="0"/>
                  <a:t> be the grade of the employee in year </a:t>
                </a:r>
                <a14:m>
                  <m:oMath xmlns:m="http://schemas.openxmlformats.org/officeDocument/2006/math">
                    <m:r>
                      <a:rPr lang="en-US" sz="2400" b="0" i="1" smtClean="0">
                        <a:latin typeface="Cambria Math" panose="02040503050406030204" pitchFamily="18" charset="0"/>
                      </a:rPr>
                      <m:t>𝑛</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m:t>
                    </m:r>
                    <m:r>
                      <a:rPr lang="en-US" sz="2400" b="0" i="0" smtClean="0">
                        <a:latin typeface="Cambria Math" panose="02040503050406030204" pitchFamily="18" charset="0"/>
                      </a:rPr>
                      <m:t>={1,2,3,4}</m:t>
                    </m:r>
                  </m:oMath>
                </a14:m>
                <a:endParaRPr lang="en-US" sz="2400" dirty="0"/>
              </a:p>
              <a:p>
                <a:pPr marL="0" indent="0">
                  <a:buNone/>
                </a:pPr>
                <a:endParaRPr lang="en-US" sz="2400" dirty="0"/>
              </a:p>
              <a:p>
                <a:pPr marL="0" indent="0">
                  <a:buNone/>
                </a:pPr>
                <a:r>
                  <a:rPr lang="en-US" sz="2400" dirty="0"/>
                  <a:t>Initial grade of any employee is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oMath>
                </a14:m>
                <a:r>
                  <a:rPr lang="en-US" sz="2400" dirty="0"/>
                  <a:t> with probability 0.25</a:t>
                </a:r>
              </a:p>
              <a:p>
                <a:pPr marL="0" indent="0">
                  <a:buNone/>
                </a:pPr>
                <a:endParaRPr lang="en-US" sz="2400" dirty="0"/>
              </a:p>
              <a:p>
                <a:pPr marL="0" indent="0">
                  <a:buNone/>
                </a:pPr>
                <a:r>
                  <a:rPr lang="en-US" sz="2400" dirty="0"/>
                  <a:t> Initial distribution a</a:t>
                </a:r>
                <a14:m>
                  <m:oMath xmlns:m="http://schemas.openxmlformats.org/officeDocument/2006/math">
                    <m:r>
                      <a:rPr lang="en-US" sz="2400" i="1">
                        <a:latin typeface="Cambria Math" panose="02040503050406030204" pitchFamily="18" charset="0"/>
                      </a:rPr>
                      <m:t>=[0.25,  0.25,  0.25,  0.25]</m:t>
                    </m:r>
                  </m:oMath>
                </a14:m>
                <a:r>
                  <a:rPr lang="en-US" sz="2400" dirty="0"/>
                  <a:t> </a:t>
                </a:r>
              </a:p>
              <a:p>
                <a:pPr marL="0" indent="0">
                  <a:buNone/>
                </a:pPr>
                <a:endParaRPr lang="en-US" sz="2400" b="1" dirty="0">
                  <a:solidFill>
                    <a:srgbClr val="7030A0"/>
                  </a:solidFill>
                </a:endParaRPr>
              </a:p>
              <a:p>
                <a:pPr marL="0" indent="0">
                  <a:buNone/>
                </a:pPr>
                <a:endParaRPr lang="en-US" sz="2400" b="1"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382000" cy="4149725"/>
              </a:xfrm>
              <a:blipFill>
                <a:blip r:embed="rId2"/>
                <a:stretch>
                  <a:fillRect l="-1091" t="-10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8</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6" name="Double Bracket 5">
            <a:extLst>
              <a:ext uri="{FF2B5EF4-FFF2-40B4-BE49-F238E27FC236}">
                <a16:creationId xmlns:a16="http://schemas.microsoft.com/office/drawing/2014/main" id="{AD703B9D-FA09-42FB-B29F-F1F42C5C706C}"/>
              </a:ext>
            </a:extLst>
          </p:cNvPr>
          <p:cNvSpPr/>
          <p:nvPr/>
        </p:nvSpPr>
        <p:spPr bwMode="auto">
          <a:xfrm>
            <a:off x="3124200" y="3882094"/>
            <a:ext cx="2667000" cy="2021025"/>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93C84085-FC3C-4B57-9EC4-95227CA845DB}"/>
              </a:ext>
            </a:extLst>
          </p:cNvPr>
          <p:cNvSpPr txBox="1"/>
          <p:nvPr/>
        </p:nvSpPr>
        <p:spPr>
          <a:xfrm>
            <a:off x="3276600" y="3871794"/>
            <a:ext cx="2362200" cy="2031325"/>
          </a:xfrm>
          <a:prstGeom prst="rect">
            <a:avLst/>
          </a:prstGeom>
          <a:noFill/>
        </p:spPr>
        <p:txBody>
          <a:bodyPr wrap="square" rtlCol="0">
            <a:spAutoFit/>
          </a:bodyPr>
          <a:lstStyle/>
          <a:p>
            <a:r>
              <a:rPr lang="en-US" dirty="0"/>
              <a:t>0.8    0.2     0.0    0.0</a:t>
            </a:r>
          </a:p>
          <a:p>
            <a:endParaRPr lang="en-US" dirty="0"/>
          </a:p>
          <a:p>
            <a:r>
              <a:rPr lang="en-US" dirty="0"/>
              <a:t>0.2    0.6     0.2    0.0</a:t>
            </a:r>
          </a:p>
          <a:p>
            <a:endParaRPr lang="en-US" dirty="0"/>
          </a:p>
          <a:p>
            <a:r>
              <a:rPr lang="en-US" dirty="0"/>
              <a:t>0.2    0.0     0.6    0.2</a:t>
            </a:r>
          </a:p>
          <a:p>
            <a:endParaRPr lang="en-US" dirty="0"/>
          </a:p>
          <a:p>
            <a:r>
              <a:rPr lang="en-US" dirty="0"/>
              <a:t>0.2    0.0     0.0    0.8</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5717CF-7C01-4A23-B13B-676ADAAF6040}"/>
                  </a:ext>
                </a:extLst>
              </p:cNvPr>
              <p:cNvSpPr txBox="1"/>
              <p:nvPr/>
            </p:nvSpPr>
            <p:spPr>
              <a:xfrm>
                <a:off x="2438400" y="4595695"/>
                <a:ext cx="4496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285717CF-7C01-4A23-B13B-676ADAAF6040}"/>
                  </a:ext>
                </a:extLst>
              </p:cNvPr>
              <p:cNvSpPr txBox="1">
                <a:spLocks noRot="1" noChangeAspect="1" noMove="1" noResize="1" noEditPoints="1" noAdjustHandles="1" noChangeArrowheads="1" noChangeShapeType="1" noTextEdit="1"/>
              </p:cNvSpPr>
              <p:nvPr/>
            </p:nvSpPr>
            <p:spPr>
              <a:xfrm>
                <a:off x="2438400" y="4595695"/>
                <a:ext cx="449675" cy="276999"/>
              </a:xfrm>
              <a:prstGeom prst="rect">
                <a:avLst/>
              </a:prstGeom>
              <a:blipFill>
                <a:blip r:embed="rId3"/>
                <a:stretch>
                  <a:fillRect l="-9459" r="-2703" b="-8889"/>
                </a:stretch>
              </a:blipFill>
            </p:spPr>
            <p:txBody>
              <a:bodyPr/>
              <a:lstStyle/>
              <a:p>
                <a:r>
                  <a:rPr lang="en-US">
                    <a:noFill/>
                  </a:rPr>
                  <a:t> </a:t>
                </a:r>
              </a:p>
            </p:txBody>
          </p:sp>
        </mc:Fallback>
      </mc:AlternateContent>
    </p:spTree>
    <p:extLst>
      <p:ext uri="{BB962C8B-B14F-4D97-AF65-F5344CB8AC3E}">
        <p14:creationId xmlns:p14="http://schemas.microsoft.com/office/powerpoint/2010/main" val="145991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2.23 – Solution Hint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4149725"/>
              </a:xfrm>
            </p:spPr>
            <p:txBody>
              <a:bodyPr/>
              <a:lstStyle/>
              <a:p>
                <a:pPr marL="0" indent="0">
                  <a:buNone/>
                </a:pPr>
                <a:r>
                  <a:rPr lang="en-US" sz="2400" b="1" i="1" dirty="0">
                    <a:solidFill>
                      <a:srgbClr val="7030A0"/>
                    </a:solidFill>
                    <a:latin typeface="Cambria Math" panose="02040503050406030204" pitchFamily="18" charset="0"/>
                  </a:rPr>
                  <a:t>We need to find  </a:t>
                </a:r>
                <a14:m>
                  <m:oMath xmlns:m="http://schemas.openxmlformats.org/officeDocument/2006/math">
                    <m:r>
                      <a:rPr lang="en-US" sz="2400" b="1" i="1" smtClean="0">
                        <a:solidFill>
                          <a:srgbClr val="7030A0"/>
                        </a:solidFill>
                        <a:latin typeface="Cambria Math" panose="02040503050406030204" pitchFamily="18" charset="0"/>
                      </a:rPr>
                      <m:t>𝒗</m:t>
                    </m:r>
                    <m:d>
                      <m:dPr>
                        <m:ctrlPr>
                          <a:rPr lang="en-US" sz="2400" b="1" i="1" smtClean="0">
                            <a:solidFill>
                              <a:srgbClr val="7030A0"/>
                            </a:solidFill>
                            <a:latin typeface="Cambria Math" panose="02040503050406030204" pitchFamily="18" charset="0"/>
                          </a:rPr>
                        </m:ctrlPr>
                      </m:dPr>
                      <m:e>
                        <m:r>
                          <a:rPr lang="en-US" sz="2400" b="1" i="1" smtClean="0">
                            <a:solidFill>
                              <a:srgbClr val="7030A0"/>
                            </a:solidFill>
                            <a:latin typeface="Cambria Math" panose="02040503050406030204" pitchFamily="18" charset="0"/>
                          </a:rPr>
                          <m:t>𝟒</m:t>
                        </m:r>
                      </m:e>
                    </m:d>
                  </m:oMath>
                </a14:m>
                <a:endParaRPr lang="en-US" sz="2400" b="1" i="1" dirty="0">
                  <a:solidFill>
                    <a:srgbClr val="7030A0"/>
                  </a:solidFill>
                  <a:latin typeface="Cambria Math" panose="02040503050406030204" pitchFamily="18" charset="0"/>
                </a:endParaRPr>
              </a:p>
              <a:p>
                <a:pPr marL="0" indent="0">
                  <a:buNone/>
                </a:pPr>
                <a:endParaRPr lang="en-US" sz="2400" b="1" i="1" dirty="0">
                  <a:solidFill>
                    <a:srgbClr val="7030A0"/>
                  </a:solidFill>
                  <a:latin typeface="Cambria Math" panose="02040503050406030204" pitchFamily="18" charset="0"/>
                </a:endParaRPr>
              </a:p>
              <a:p>
                <a:pPr marL="0" indent="0">
                  <a:buNone/>
                </a:pPr>
                <a:r>
                  <a:rPr lang="en-US" sz="2400" b="1" dirty="0">
                    <a:solidFill>
                      <a:srgbClr val="7030A0"/>
                    </a:solidFill>
                  </a:rPr>
                  <a:t>                   </a:t>
                </a:r>
                <a14:m>
                  <m:oMath xmlns:m="http://schemas.openxmlformats.org/officeDocument/2006/math">
                    <m:r>
                      <a:rPr lang="en-US" sz="2400" b="1" i="1" smtClean="0">
                        <a:solidFill>
                          <a:srgbClr val="7030A0"/>
                        </a:solidFill>
                        <a:latin typeface="Cambria Math" panose="02040503050406030204" pitchFamily="18" charset="0"/>
                      </a:rPr>
                      <m:t>𝒗</m:t>
                    </m:r>
                    <m:d>
                      <m:dPr>
                        <m:ctrlPr>
                          <a:rPr lang="en-US" sz="2400" b="1" i="1" smtClean="0">
                            <a:solidFill>
                              <a:srgbClr val="7030A0"/>
                            </a:solidFill>
                            <a:latin typeface="Cambria Math" panose="02040503050406030204" pitchFamily="18" charset="0"/>
                          </a:rPr>
                        </m:ctrlPr>
                      </m:dPr>
                      <m:e>
                        <m:r>
                          <a:rPr lang="en-US" sz="2400" b="1" i="1" smtClean="0">
                            <a:solidFill>
                              <a:srgbClr val="7030A0"/>
                            </a:solidFill>
                            <a:latin typeface="Cambria Math" panose="02040503050406030204" pitchFamily="18" charset="0"/>
                          </a:rPr>
                          <m:t>𝟒</m:t>
                        </m:r>
                      </m:e>
                    </m:d>
                    <m:r>
                      <a:rPr lang="en-US" sz="2400" b="1" i="1" smtClean="0">
                        <a:solidFill>
                          <a:srgbClr val="7030A0"/>
                        </a:solidFill>
                        <a:latin typeface="Cambria Math" panose="02040503050406030204" pitchFamily="18" charset="0"/>
                      </a:rPr>
                      <m:t>=</m:t>
                    </m:r>
                    <m:sSup>
                      <m:sSupPr>
                        <m:ctrlPr>
                          <a:rPr lang="en-US" sz="2400" b="1" i="1" smtClean="0">
                            <a:solidFill>
                              <a:srgbClr val="7030A0"/>
                            </a:solidFill>
                            <a:latin typeface="Cambria Math" panose="02040503050406030204" pitchFamily="18" charset="0"/>
                          </a:rPr>
                        </m:ctrlPr>
                      </m:sSupPr>
                      <m:e>
                        <m:r>
                          <a:rPr lang="en-US" sz="2400" b="1" i="1" smtClean="0">
                            <a:solidFill>
                              <a:srgbClr val="7030A0"/>
                            </a:solidFill>
                            <a:latin typeface="Cambria Math" panose="02040503050406030204" pitchFamily="18" charset="0"/>
                          </a:rPr>
                          <m:t>𝑩</m:t>
                        </m:r>
                      </m:e>
                      <m:sup>
                        <m:r>
                          <a:rPr lang="en-US" sz="2400" b="1" i="1" smtClean="0">
                            <a:solidFill>
                              <a:srgbClr val="7030A0"/>
                            </a:solidFill>
                            <a:latin typeface="Cambria Math" panose="02040503050406030204" pitchFamily="18" charset="0"/>
                          </a:rPr>
                          <m:t>𝟒</m:t>
                        </m:r>
                      </m:sup>
                    </m:sSup>
                    <m:r>
                      <a:rPr lang="en-US" sz="2400" b="1" i="1" smtClean="0">
                        <a:solidFill>
                          <a:srgbClr val="7030A0"/>
                        </a:solidFill>
                        <a:latin typeface="Cambria Math" panose="02040503050406030204" pitchFamily="18" charset="0"/>
                      </a:rPr>
                      <m:t>𝒆</m:t>
                    </m:r>
                  </m:oMath>
                </a14:m>
                <a:endParaRPr lang="en-US" sz="2400" b="1" dirty="0">
                  <a:solidFill>
                    <a:srgbClr val="7030A0"/>
                  </a:solidFill>
                </a:endParaRPr>
              </a:p>
              <a:p>
                <a:pPr marL="0" indent="0">
                  <a:buNone/>
                </a:pPr>
                <a:endParaRPr lang="en-US" sz="2400" b="1" dirty="0">
                  <a:solidFill>
                    <a:srgbClr val="7030A0"/>
                  </a:solidFill>
                </a:endParaRPr>
              </a:p>
              <a:p>
                <a:pPr marL="0" indent="0">
                  <a:buNone/>
                </a:pPr>
                <a:endParaRPr lang="en-US" sz="2400" b="1" dirty="0">
                  <a:solidFill>
                    <a:srgbClr val="7030A0"/>
                  </a:solidFill>
                </a:endParaRPr>
              </a:p>
              <a:p>
                <a:pPr marL="0" indent="0">
                  <a:buNone/>
                </a:pPr>
                <a:endParaRPr lang="en-US" sz="2400" b="1" dirty="0">
                  <a:solidFill>
                    <a:srgbClr val="7030A0"/>
                  </a:solidFill>
                </a:endParaRPr>
              </a:p>
              <a:p>
                <a:pPr marL="0" indent="0">
                  <a:buNone/>
                </a:pPr>
                <a:r>
                  <a:rPr lang="en-US" sz="2400" b="1" dirty="0">
                    <a:solidFill>
                      <a:srgbClr val="7030A0"/>
                    </a:solidFill>
                  </a:rPr>
                  <a:t>Now, What is the probability that grade 4 is reached for the first time after 5 years?</a:t>
                </a:r>
              </a:p>
              <a:p>
                <a:pPr marL="0" indent="0">
                  <a:buNone/>
                </a:pPr>
                <a:r>
                  <a:rPr lang="en-US" sz="2400" b="1" dirty="0">
                    <a:solidFill>
                      <a:srgbClr val="7030A0"/>
                    </a:solidFill>
                  </a:rPr>
                  <a:t> </a:t>
                </a:r>
              </a:p>
              <a:p>
                <a:pPr marL="0" indent="0">
                  <a:buNone/>
                </a:pPr>
                <a:r>
                  <a:rPr lang="en-US" sz="2400" b="1" dirty="0">
                    <a:solidFill>
                      <a:srgbClr val="7030A0"/>
                    </a:solidFill>
                  </a:rPr>
                  <a:t>			       </a:t>
                </a:r>
                <a14:m>
                  <m:oMath xmlns:m="http://schemas.openxmlformats.org/officeDocument/2006/math">
                    <m:r>
                      <a:rPr lang="en-US" sz="2400" b="1" i="1">
                        <a:solidFill>
                          <a:srgbClr val="7030A0"/>
                        </a:solidFill>
                        <a:latin typeface="Cambria Math" panose="02040503050406030204" pitchFamily="18" charset="0"/>
                      </a:rPr>
                      <m:t>𝒗</m:t>
                    </m:r>
                    <m:d>
                      <m:dPr>
                        <m:ctrlPr>
                          <a:rPr lang="en-US" sz="2400" b="1" i="1">
                            <a:solidFill>
                              <a:srgbClr val="7030A0"/>
                            </a:solidFill>
                            <a:latin typeface="Cambria Math" panose="02040503050406030204" pitchFamily="18" charset="0"/>
                          </a:rPr>
                        </m:ctrlPr>
                      </m:dPr>
                      <m:e>
                        <m:r>
                          <a:rPr lang="en-US" sz="2400" b="1" i="1" smtClean="0">
                            <a:solidFill>
                              <a:srgbClr val="7030A0"/>
                            </a:solidFill>
                            <a:latin typeface="Cambria Math" panose="02040503050406030204" pitchFamily="18" charset="0"/>
                          </a:rPr>
                          <m:t>𝟓</m:t>
                        </m:r>
                      </m:e>
                    </m:d>
                    <m:r>
                      <a:rPr lang="en-US" sz="2400" b="1" i="1">
                        <a:solidFill>
                          <a:srgbClr val="7030A0"/>
                        </a:solidFill>
                        <a:latin typeface="Cambria Math" panose="02040503050406030204" pitchFamily="18" charset="0"/>
                      </a:rPr>
                      <m:t>=</m:t>
                    </m:r>
                    <m:r>
                      <a:rPr lang="en-US" sz="2400" b="1" i="1" smtClean="0">
                        <a:solidFill>
                          <a:srgbClr val="7030A0"/>
                        </a:solidFill>
                        <a:latin typeface="Cambria Math" panose="02040503050406030204" pitchFamily="18" charset="0"/>
                      </a:rPr>
                      <m:t>𝑩𝒗</m:t>
                    </m:r>
                    <m:r>
                      <a:rPr lang="en-US" sz="2400" b="1" i="1" smtClean="0">
                        <a:solidFill>
                          <a:srgbClr val="7030A0"/>
                        </a:solidFill>
                        <a:latin typeface="Cambria Math" panose="02040503050406030204" pitchFamily="18" charset="0"/>
                      </a:rPr>
                      <m:t>(</m:t>
                    </m:r>
                    <m:r>
                      <a:rPr lang="en-US" sz="2400" b="1" i="1" smtClean="0">
                        <a:solidFill>
                          <a:srgbClr val="7030A0"/>
                        </a:solidFill>
                        <a:latin typeface="Cambria Math" panose="02040503050406030204" pitchFamily="18" charset="0"/>
                      </a:rPr>
                      <m:t>𝟒</m:t>
                    </m:r>
                    <m:r>
                      <a:rPr lang="en-US" sz="2400" b="1" i="1" smtClean="0">
                        <a:solidFill>
                          <a:srgbClr val="7030A0"/>
                        </a:solidFill>
                        <a:latin typeface="Cambria Math" panose="02040503050406030204" pitchFamily="18" charset="0"/>
                      </a:rPr>
                      <m:t>)</m:t>
                    </m:r>
                  </m:oMath>
                </a14:m>
                <a:endParaRPr lang="en-US" sz="2400" b="1" dirty="0">
                  <a:solidFill>
                    <a:srgbClr val="7030A0"/>
                  </a:solidFill>
                </a:endParaRPr>
              </a:p>
              <a:p>
                <a:pPr marL="0" indent="0">
                  <a:buNone/>
                </a:pPr>
                <a:endParaRPr lang="en-US" sz="2400" b="1" dirty="0">
                  <a:solidFill>
                    <a:srgbClr val="7030A0"/>
                  </a:solidFill>
                </a:endParaRPr>
              </a:p>
              <a:p>
                <a:pPr marL="0" indent="0">
                  <a:buNone/>
                </a:pPr>
                <a:endParaRPr lang="en-US" sz="2400" b="1" dirty="0">
                  <a:solidFill>
                    <a:srgbClr val="7030A0"/>
                  </a:solidFill>
                </a:endParaRPr>
              </a:p>
            </p:txBody>
          </p:sp>
        </mc:Choice>
        <mc:Fallback>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382000" cy="4149725"/>
              </a:xfrm>
              <a:blipFill>
                <a:blip r:embed="rId2"/>
                <a:stretch>
                  <a:fillRect l="-1091" t="-1175" b="-690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9</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6" name="Double Bracket 5">
            <a:extLst>
              <a:ext uri="{FF2B5EF4-FFF2-40B4-BE49-F238E27FC236}">
                <a16:creationId xmlns:a16="http://schemas.microsoft.com/office/drawing/2014/main" id="{77E62584-3B12-47E3-917B-76C28175DC17}"/>
              </a:ext>
            </a:extLst>
          </p:cNvPr>
          <p:cNvSpPr/>
          <p:nvPr/>
        </p:nvSpPr>
        <p:spPr bwMode="auto">
          <a:xfrm>
            <a:off x="5486400" y="1686700"/>
            <a:ext cx="2667000" cy="2021025"/>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40A97D13-497C-43B4-A5BF-7E67E4CE2F57}"/>
              </a:ext>
            </a:extLst>
          </p:cNvPr>
          <p:cNvSpPr txBox="1"/>
          <p:nvPr/>
        </p:nvSpPr>
        <p:spPr>
          <a:xfrm>
            <a:off x="5638800" y="1676400"/>
            <a:ext cx="2362200" cy="2031325"/>
          </a:xfrm>
          <a:prstGeom prst="rect">
            <a:avLst/>
          </a:prstGeom>
          <a:noFill/>
        </p:spPr>
        <p:txBody>
          <a:bodyPr wrap="square" rtlCol="0">
            <a:spAutoFit/>
          </a:bodyPr>
          <a:lstStyle/>
          <a:p>
            <a:r>
              <a:rPr lang="en-US" dirty="0"/>
              <a:t>0.8    0.2     0.0    0.0</a:t>
            </a:r>
          </a:p>
          <a:p>
            <a:endParaRPr lang="en-US" dirty="0"/>
          </a:p>
          <a:p>
            <a:r>
              <a:rPr lang="en-US" dirty="0"/>
              <a:t>0.2    0.6     0.2    0.0</a:t>
            </a:r>
          </a:p>
          <a:p>
            <a:endParaRPr lang="en-US" dirty="0"/>
          </a:p>
          <a:p>
            <a:r>
              <a:rPr lang="en-US" dirty="0"/>
              <a:t>0.2    0.0     0.6    0.2</a:t>
            </a:r>
          </a:p>
          <a:p>
            <a:endParaRPr lang="en-US" dirty="0"/>
          </a:p>
          <a:p>
            <a:r>
              <a:rPr lang="en-US" dirty="0"/>
              <a:t>0.2    0.0     0.0    0.8</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D808F9A-B90D-4A60-973B-DC37309BC138}"/>
                  </a:ext>
                </a:extLst>
              </p:cNvPr>
              <p:cNvSpPr txBox="1"/>
              <p:nvPr/>
            </p:nvSpPr>
            <p:spPr>
              <a:xfrm>
                <a:off x="4800600" y="2400301"/>
                <a:ext cx="4496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US" dirty="0"/>
              </a:p>
            </p:txBody>
          </p:sp>
        </mc:Choice>
        <mc:Fallback>
          <p:sp>
            <p:nvSpPr>
              <p:cNvPr id="8" name="TextBox 7">
                <a:extLst>
                  <a:ext uri="{FF2B5EF4-FFF2-40B4-BE49-F238E27FC236}">
                    <a16:creationId xmlns:a16="http://schemas.microsoft.com/office/drawing/2014/main" id="{8D808F9A-B90D-4A60-973B-DC37309BC138}"/>
                  </a:ext>
                </a:extLst>
              </p:cNvPr>
              <p:cNvSpPr txBox="1">
                <a:spLocks noRot="1" noChangeAspect="1" noMove="1" noResize="1" noEditPoints="1" noAdjustHandles="1" noChangeArrowheads="1" noChangeShapeType="1" noTextEdit="1"/>
              </p:cNvSpPr>
              <p:nvPr/>
            </p:nvSpPr>
            <p:spPr>
              <a:xfrm>
                <a:off x="4800600" y="2400301"/>
                <a:ext cx="449675" cy="276999"/>
              </a:xfrm>
              <a:prstGeom prst="rect">
                <a:avLst/>
              </a:prstGeom>
              <a:blipFill>
                <a:blip r:embed="rId3"/>
                <a:stretch>
                  <a:fillRect l="-10959" r="-4110" b="-8889"/>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B6C540DB-6E62-4A80-B982-29EDA142EF26}"/>
              </a:ext>
            </a:extLst>
          </p:cNvPr>
          <p:cNvSpPr/>
          <p:nvPr/>
        </p:nvSpPr>
        <p:spPr bwMode="auto">
          <a:xfrm>
            <a:off x="5638800" y="1686700"/>
            <a:ext cx="1752600" cy="1563031"/>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EA29607-D780-4272-AD72-BFC5D8ECB7E4}"/>
                  </a:ext>
                </a:extLst>
              </p:cNvPr>
              <p:cNvSpPr txBox="1"/>
              <p:nvPr/>
            </p:nvSpPr>
            <p:spPr>
              <a:xfrm>
                <a:off x="6553200" y="2094218"/>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𝑩</m:t>
                      </m:r>
                    </m:oMath>
                  </m:oMathPara>
                </a14:m>
                <a:endParaRPr lang="en-US" b="1" dirty="0">
                  <a:solidFill>
                    <a:srgbClr val="FF0000"/>
                  </a:solidFill>
                </a:endParaRPr>
              </a:p>
            </p:txBody>
          </p:sp>
        </mc:Choice>
        <mc:Fallback>
          <p:sp>
            <p:nvSpPr>
              <p:cNvPr id="10" name="TextBox 9">
                <a:extLst>
                  <a:ext uri="{FF2B5EF4-FFF2-40B4-BE49-F238E27FC236}">
                    <a16:creationId xmlns:a16="http://schemas.microsoft.com/office/drawing/2014/main" id="{1EA29607-D780-4272-AD72-BFC5D8ECB7E4}"/>
                  </a:ext>
                </a:extLst>
              </p:cNvPr>
              <p:cNvSpPr txBox="1">
                <a:spLocks noRot="1" noChangeAspect="1" noMove="1" noResize="1" noEditPoints="1" noAdjustHandles="1" noChangeArrowheads="1" noChangeShapeType="1" noTextEdit="1"/>
              </p:cNvSpPr>
              <p:nvPr/>
            </p:nvSpPr>
            <p:spPr>
              <a:xfrm>
                <a:off x="6553200" y="2094218"/>
                <a:ext cx="38100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5460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0" grpId="0"/>
    </p:bldLst>
  </p:timing>
</p:sld>
</file>

<file path=ppt/theme/theme1.xml><?xml version="1.0" encoding="utf-8"?>
<a:theme xmlns:a="http://schemas.openxmlformats.org/drawingml/2006/main" name="Edge">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2068</TotalTime>
  <Words>1310</Words>
  <Application>Microsoft Office PowerPoint</Application>
  <PresentationFormat>On-screen Show (4:3)</PresentationFormat>
  <Paragraphs>264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Narrow</vt:lpstr>
      <vt:lpstr>Cambria Math</vt:lpstr>
      <vt:lpstr>Garamond</vt:lpstr>
      <vt:lpstr>Times New Roman</vt:lpstr>
      <vt:lpstr>Wingdings</vt:lpstr>
      <vt:lpstr>Edge</vt:lpstr>
      <vt:lpstr>Lecture 7</vt:lpstr>
      <vt:lpstr>First Passage Time</vt:lpstr>
      <vt:lpstr>First Passage Time - Elements</vt:lpstr>
      <vt:lpstr>Complementary CDF v(n)</vt:lpstr>
      <vt:lpstr>Theorem 3.1 (Kulkarni 3rd ed.)</vt:lpstr>
      <vt:lpstr>Theorem 3.1 (Kulkarni 3rd ed.)</vt:lpstr>
      <vt:lpstr>Example 2.23 (Kulkarni 3rd ed) Revisited</vt:lpstr>
      <vt:lpstr>Example 2.23 – Solution Hint</vt:lpstr>
      <vt:lpstr>Example 2.23 – Solution Hint</vt:lpstr>
      <vt:lpstr>Absorption Probabilities</vt:lpstr>
      <vt:lpstr>Special Case</vt:lpstr>
      <vt:lpstr>Example</vt:lpstr>
      <vt:lpstr>Moment of First Passage Time m(k)</vt:lpstr>
      <vt:lpstr>Moment of First Passage Time m(k)</vt:lpstr>
      <vt:lpstr>Example</vt:lpstr>
      <vt:lpstr>Example – Question (a)</vt:lpstr>
      <vt:lpstr>Example – Question (b)</vt:lpstr>
      <vt:lpstr>Example – Question (c)</vt:lpstr>
      <vt:lpstr>Example 2.23 (Kulkarni 3rd ed) Revisited</vt:lpstr>
      <vt:lpstr>Example 2.23 – Solution Hint</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John Wu</dc:creator>
  <cp:lastModifiedBy>Ashesh Kumar Sinha</cp:lastModifiedBy>
  <cp:revision>337</cp:revision>
  <cp:lastPrinted>2016-08-18T02:31:23Z</cp:lastPrinted>
  <dcterms:created xsi:type="dcterms:W3CDTF">2001-08-22T23:12:03Z</dcterms:created>
  <dcterms:modified xsi:type="dcterms:W3CDTF">2018-09-14T14:24:57Z</dcterms:modified>
</cp:coreProperties>
</file>