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311" r:id="rId2"/>
    <p:sldId id="337" r:id="rId3"/>
    <p:sldId id="338" r:id="rId4"/>
    <p:sldId id="339" r:id="rId5"/>
    <p:sldId id="340" r:id="rId6"/>
    <p:sldId id="341" r:id="rId7"/>
    <p:sldId id="343" r:id="rId8"/>
    <p:sldId id="345" r:id="rId9"/>
    <p:sldId id="342" r:id="rId10"/>
    <p:sldId id="344" r:id="rId11"/>
    <p:sldId id="346" r:id="rId12"/>
    <p:sldId id="347" r:id="rId13"/>
    <p:sldId id="348" r:id="rId14"/>
    <p:sldId id="349" r:id="rId15"/>
    <p:sldId id="350" r:id="rId16"/>
    <p:sldId id="354" r:id="rId17"/>
    <p:sldId id="351" r:id="rId18"/>
    <p:sldId id="353" r:id="rId19"/>
    <p:sldId id="35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DTMC – Limiting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pic>
        <p:nvPicPr>
          <p:cNvPr id="1026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A6EAEFC0-B68A-4A2B-9DB2-44DA1075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2" y="1676400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A3AE06-1E81-4AA0-81D2-B6F1729574D2}"/>
              </a:ext>
            </a:extLst>
          </p:cNvPr>
          <p:cNvSpPr/>
          <p:nvPr/>
        </p:nvSpPr>
        <p:spPr>
          <a:xfrm>
            <a:off x="533400" y="43434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Find the states that communicate with 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each other?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345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Communicating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Communicating Class:</a:t>
                </a:r>
              </a:p>
              <a:p>
                <a:pPr marL="0" indent="0">
                  <a:buNone/>
                </a:pPr>
                <a:r>
                  <a:rPr lang="en-US" sz="2400" dirty="0"/>
                  <a:t>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said to be communicating class if: </a:t>
                </a:r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Wingdings" pitchFamily="2" charset="2"/>
                  <a:buAutoNum type="romanLcParenBoth"/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Closed Communicating Class :</a:t>
                </a:r>
              </a:p>
              <a:p>
                <a:pPr marL="0" indent="0">
                  <a:buNone/>
                </a:pPr>
                <a:r>
                  <a:rPr lang="en-US" sz="2400" dirty="0"/>
                  <a:t>A communicating class is said to be closed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implies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not accessible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46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pic>
        <p:nvPicPr>
          <p:cNvPr id="1026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A6EAEFC0-B68A-4A2B-9DB2-44DA1075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2" y="1676400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A3AE06-1E81-4AA0-81D2-B6F1729574D2}"/>
              </a:ext>
            </a:extLst>
          </p:cNvPr>
          <p:cNvSpPr/>
          <p:nvPr/>
        </p:nvSpPr>
        <p:spPr>
          <a:xfrm>
            <a:off x="533400" y="4343400"/>
            <a:ext cx="822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sz="2000" dirty="0"/>
              <a:t>Do states 2 and 3 belong to the same class? </a:t>
            </a:r>
          </a:p>
          <a:p>
            <a:r>
              <a:rPr lang="en-US" sz="2000" dirty="0"/>
              <a:t>Do states 1 and 4 belong to the same class?</a:t>
            </a:r>
          </a:p>
          <a:p>
            <a:r>
              <a:rPr lang="en-US" sz="2000" dirty="0"/>
              <a:t>Find closed communicating classes?</a:t>
            </a:r>
            <a:r>
              <a:rPr lang="en-US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31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Irreducibility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Irreducibility:</a:t>
                </a:r>
              </a:p>
              <a:p>
                <a:pPr marL="0" indent="0">
                  <a:buNone/>
                </a:pPr>
                <a:r>
                  <a:rPr lang="en-US" sz="2400" dirty="0"/>
                  <a:t>A DTMC with state space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said to be irreducible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closed communicating class, else it is called reducible.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pic>
        <p:nvPicPr>
          <p:cNvPr id="6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EAF5057B-7425-4C29-AF0A-4A9C8CA9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6" y="2665481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EDB1-118A-4DC2-B658-885E2A9A379A}"/>
              </a:ext>
            </a:extLst>
          </p:cNvPr>
          <p:cNvSpPr txBox="1"/>
          <p:nvPr/>
        </p:nvSpPr>
        <p:spPr>
          <a:xfrm>
            <a:off x="1447800" y="4981649"/>
            <a:ext cx="434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this DTMC irreducible or reducible?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6BBC-90E9-4C14-90C3-FDAA25DA4AE8}"/>
              </a:ext>
            </a:extLst>
          </p:cNvPr>
          <p:cNvSpPr txBox="1"/>
          <p:nvPr/>
        </p:nvSpPr>
        <p:spPr>
          <a:xfrm>
            <a:off x="914400" y="5486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lets find another DTMC that is reducible and one that is reducible</a:t>
            </a:r>
          </a:p>
        </p:txBody>
      </p:sp>
    </p:spTree>
    <p:extLst>
      <p:ext uri="{BB962C8B-B14F-4D97-AF65-F5344CB8AC3E}">
        <p14:creationId xmlns:p14="http://schemas.microsoft.com/office/powerpoint/2010/main" val="422378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Recurrence and Transience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said to be:</a:t>
                </a:r>
              </a:p>
              <a:p>
                <a:pPr marL="514350" indent="-514350">
                  <a:buAutoNum type="romanLcParenBoth"/>
                </a:pPr>
                <a:r>
                  <a:rPr lang="en-US" sz="2400" dirty="0">
                    <a:solidFill>
                      <a:srgbClr val="7030A0"/>
                    </a:solidFill>
                  </a:rPr>
                  <a:t>Recurrent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romanLcParenBoth"/>
                </a:pPr>
                <a:r>
                  <a:rPr lang="en-US" sz="2400" dirty="0">
                    <a:solidFill>
                      <a:srgbClr val="7030A0"/>
                    </a:solidFill>
                  </a:rPr>
                  <a:t>Transient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7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Positive and Null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A recurrent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said to be:</a:t>
                </a:r>
              </a:p>
              <a:p>
                <a:pPr marL="514350" indent="-514350">
                  <a:buAutoNum type="romanLcParenBoth"/>
                </a:pPr>
                <a:r>
                  <a:rPr lang="en-US" sz="2400" dirty="0">
                    <a:solidFill>
                      <a:srgbClr val="7030A0"/>
                    </a:solidFill>
                  </a:rPr>
                  <a:t>Positive recurrent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romanLcParenBoth"/>
                </a:pPr>
                <a:r>
                  <a:rPr lang="en-US" sz="2400" dirty="0">
                    <a:solidFill>
                      <a:srgbClr val="7030A0"/>
                    </a:solidFill>
                  </a:rPr>
                  <a:t>Null recurrent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Recurrence and Transience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is recurrent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recurrent</a:t>
                </a:r>
              </a:p>
              <a:p>
                <a:pPr marL="514350" indent="-514350">
                  <a:buFont typeface="Wingdings" pitchFamily="2" charset="2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is transient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transient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is positive recurrent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positive recurrent</a:t>
                </a:r>
              </a:p>
              <a:p>
                <a:pPr marL="514350" indent="-514350">
                  <a:buFont typeface="Wingdings" pitchFamily="2" charset="2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is null recurrent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null recurrent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288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Periodicity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state is said to be periodic with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is the greatest common divisor of integers in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US" sz="2400" dirty="0"/>
                  <a:t>. A state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is aperiodic.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73CAB7D7-7572-4D4D-A368-FFCC72B0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35D502-A2AB-4B2F-A254-B91BAC8064A7}"/>
              </a:ext>
            </a:extLst>
          </p:cNvPr>
          <p:cNvSpPr/>
          <p:nvPr/>
        </p:nvSpPr>
        <p:spPr>
          <a:xfrm>
            <a:off x="1066800" y="5246489"/>
            <a:ext cx="3185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period of state 1?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period of state 2?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period of state 3?</a:t>
            </a:r>
          </a:p>
        </p:txBody>
      </p:sp>
    </p:spTree>
    <p:extLst>
      <p:ext uri="{BB962C8B-B14F-4D97-AF65-F5344CB8AC3E}">
        <p14:creationId xmlns:p14="http://schemas.microsoft.com/office/powerpoint/2010/main" val="1867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Periodicity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Periodicity is a class property: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have the same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73CAB7D7-7572-4D4D-A368-FFCC72B0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9145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35D502-A2AB-4B2F-A254-B91BAC8064A7}"/>
              </a:ext>
            </a:extLst>
          </p:cNvPr>
          <p:cNvSpPr/>
          <p:nvPr/>
        </p:nvSpPr>
        <p:spPr>
          <a:xfrm>
            <a:off x="1066800" y="524648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2 and State 3 have the same period</a:t>
            </a:r>
          </a:p>
        </p:txBody>
      </p:sp>
    </p:spTree>
    <p:extLst>
      <p:ext uri="{BB962C8B-B14F-4D97-AF65-F5344CB8AC3E}">
        <p14:creationId xmlns:p14="http://schemas.microsoft.com/office/powerpoint/2010/main" val="155558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Periodicity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81219-50BB-4E0C-889E-F5D3E7129114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5D502-A2AB-4B2F-A254-B91BAC8064A7}"/>
              </a:ext>
            </a:extLst>
          </p:cNvPr>
          <p:cNvSpPr/>
          <p:nvPr/>
        </p:nvSpPr>
        <p:spPr>
          <a:xfrm>
            <a:off x="1964211" y="3309144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period of  the above DTMC?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EE7727-F129-4824-8502-E80EAC63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0294"/>
            <a:ext cx="540391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FC7DD-55A6-4EAF-B5BE-FC1889047184}"/>
              </a:ext>
            </a:extLst>
          </p:cNvPr>
          <p:cNvSpPr txBox="1"/>
          <p:nvPr/>
        </p:nvSpPr>
        <p:spPr>
          <a:xfrm>
            <a:off x="838200" y="199405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E286E-C54C-402B-BB83-074077CD406C}"/>
              </a:ext>
            </a:extLst>
          </p:cNvPr>
          <p:cNvSpPr txBox="1"/>
          <p:nvPr/>
        </p:nvSpPr>
        <p:spPr>
          <a:xfrm>
            <a:off x="914400" y="45777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5B5F48AD-5D92-4935-BD20-58922FC14BF8}"/>
              </a:ext>
            </a:extLst>
          </p:cNvPr>
          <p:cNvSpPr/>
          <p:nvPr/>
        </p:nvSpPr>
        <p:spPr bwMode="auto">
          <a:xfrm>
            <a:off x="2095500" y="4297028"/>
            <a:ext cx="1181100" cy="1035603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7FCB8-5050-48F9-B36E-F3DC7B6931C8}"/>
              </a:ext>
            </a:extLst>
          </p:cNvPr>
          <p:cNvSpPr txBox="1"/>
          <p:nvPr/>
        </p:nvSpPr>
        <p:spPr>
          <a:xfrm>
            <a:off x="2133600" y="4362929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0.1     0.9     </a:t>
            </a:r>
          </a:p>
          <a:p>
            <a:endParaRPr lang="en-US" dirty="0"/>
          </a:p>
          <a:p>
            <a:r>
              <a:rPr lang="en-US" dirty="0"/>
              <a:t>0.8     0.2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2E7B45-3FB9-4A21-8E07-B6F5AF82E285}"/>
                  </a:ext>
                </a:extLst>
              </p:cNvPr>
              <p:cNvSpPr txBox="1"/>
              <p:nvPr/>
            </p:nvSpPr>
            <p:spPr>
              <a:xfrm>
                <a:off x="1535288" y="4659662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2E7B45-3FB9-4A21-8E07-B6F5AF82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88" y="4659662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10811" r="-270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13DA014-9DB9-48CB-8381-341C347265B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7088A-8248-4C61-AA54-61D09C3BDC2E}"/>
              </a:ext>
            </a:extLst>
          </p:cNvPr>
          <p:cNvSpPr txBox="1"/>
          <p:nvPr/>
        </p:nvSpPr>
        <p:spPr>
          <a:xfrm>
            <a:off x="3810000" y="458948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DTMC periodic or aperiodic?</a:t>
            </a:r>
          </a:p>
        </p:txBody>
      </p:sp>
    </p:spTree>
    <p:extLst>
      <p:ext uri="{BB962C8B-B14F-4D97-AF65-F5344CB8AC3E}">
        <p14:creationId xmlns:p14="http://schemas.microsoft.com/office/powerpoint/2010/main" val="9213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be a DTMC on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r>
                  <a:rPr lang="en-US" sz="2400" dirty="0"/>
                  <a:t> with transition probability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N-step transition probability: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Occupancy time: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Row sums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why?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: </m:t>
                    </m:r>
                  </m:oMath>
                </a14:m>
                <a:r>
                  <a:rPr lang="en-US" sz="2400" dirty="0"/>
                  <a:t>fraction of time spent by DTMC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starting from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during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Lets try to find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/>
                  <a:t>        for an example</a:t>
                </a:r>
              </a:p>
              <a:p>
                <a:pPr marL="0" indent="0">
                  <a:buNone/>
                </a:pPr>
                <a:r>
                  <a:rPr lang="en-US" sz="2400" dirty="0"/>
                  <a:t>			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7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			 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method of diagonalization (see Example 2.26)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                          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b="-3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A75950C5-70B1-48BD-88C6-D3FDEFF5A923}"/>
              </a:ext>
            </a:extLst>
          </p:cNvPr>
          <p:cNvSpPr/>
          <p:nvPr/>
        </p:nvSpPr>
        <p:spPr bwMode="auto">
          <a:xfrm>
            <a:off x="2777412" y="1343124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2FB8B-CE5C-4D31-89E5-F577A5ACC645}"/>
              </a:ext>
            </a:extLst>
          </p:cNvPr>
          <p:cNvSpPr txBox="1"/>
          <p:nvPr/>
        </p:nvSpPr>
        <p:spPr>
          <a:xfrm>
            <a:off x="2853612" y="1409025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0        1       0</a:t>
            </a:r>
          </a:p>
          <a:p>
            <a:endParaRPr lang="en-US" dirty="0"/>
          </a:p>
          <a:p>
            <a:r>
              <a:rPr lang="en-US" dirty="0"/>
              <a:t>q        0       p</a:t>
            </a:r>
          </a:p>
          <a:p>
            <a:endParaRPr lang="en-US" dirty="0"/>
          </a:p>
          <a:p>
            <a:r>
              <a:rPr lang="en-US" dirty="0"/>
              <a:t> 0       1        0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5A82F-2998-4ED6-BE66-3D792C3ACF8F}"/>
                  </a:ext>
                </a:extLst>
              </p:cNvPr>
              <p:cNvSpPr txBox="1"/>
              <p:nvPr/>
            </p:nvSpPr>
            <p:spPr>
              <a:xfrm>
                <a:off x="2141000" y="2009189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5A82F-2998-4ED6-BE66-3D792C3A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000" y="2009189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9459" r="-40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F783CE33-C22E-44C1-A8E6-1E5DC34154BB}"/>
              </a:ext>
            </a:extLst>
          </p:cNvPr>
          <p:cNvSpPr/>
          <p:nvPr/>
        </p:nvSpPr>
        <p:spPr bwMode="auto">
          <a:xfrm>
            <a:off x="1524000" y="4052595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4453F-EAFF-484B-A151-03E59C81E9BD}"/>
              </a:ext>
            </a:extLst>
          </p:cNvPr>
          <p:cNvSpPr txBox="1"/>
          <p:nvPr/>
        </p:nvSpPr>
        <p:spPr>
          <a:xfrm>
            <a:off x="1600200" y="4118496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       0       p</a:t>
            </a:r>
          </a:p>
          <a:p>
            <a:endParaRPr lang="en-US" dirty="0"/>
          </a:p>
          <a:p>
            <a:r>
              <a:rPr lang="en-US" dirty="0"/>
              <a:t>0        1       0</a:t>
            </a:r>
          </a:p>
          <a:p>
            <a:endParaRPr lang="en-US" dirty="0"/>
          </a:p>
          <a:p>
            <a:r>
              <a:rPr lang="en-US" dirty="0"/>
              <a:t>q       0       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53DA0-6028-4D76-85AD-C68706A5929B}"/>
                  </a:ext>
                </a:extLst>
              </p:cNvPr>
              <p:cNvSpPr txBox="1"/>
              <p:nvPr/>
            </p:nvSpPr>
            <p:spPr>
              <a:xfrm>
                <a:off x="585618" y="4712921"/>
                <a:ext cx="80996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53DA0-6028-4D76-85AD-C68706A5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8" y="4712921"/>
                <a:ext cx="809965" cy="288477"/>
              </a:xfrm>
              <a:prstGeom prst="rect">
                <a:avLst/>
              </a:prstGeom>
              <a:blipFill>
                <a:blip r:embed="rId4"/>
                <a:stretch>
                  <a:fillRect l="-5263" t="-6383" r="-225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34480379-E61B-4ED7-94CA-2B9B4DCA344B}"/>
              </a:ext>
            </a:extLst>
          </p:cNvPr>
          <p:cNvSpPr/>
          <p:nvPr/>
        </p:nvSpPr>
        <p:spPr bwMode="auto">
          <a:xfrm>
            <a:off x="5706724" y="4052595"/>
            <a:ext cx="1828800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555EC-13B4-4EBA-A8E1-ECBBE5CA5D8B}"/>
              </a:ext>
            </a:extLst>
          </p:cNvPr>
          <p:cNvSpPr txBox="1"/>
          <p:nvPr/>
        </p:nvSpPr>
        <p:spPr>
          <a:xfrm>
            <a:off x="5782924" y="4118496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0        1       0</a:t>
            </a:r>
          </a:p>
          <a:p>
            <a:endParaRPr lang="en-US" dirty="0"/>
          </a:p>
          <a:p>
            <a:r>
              <a:rPr lang="en-US" dirty="0"/>
              <a:t>q        0       p</a:t>
            </a:r>
          </a:p>
          <a:p>
            <a:endParaRPr lang="en-US" dirty="0"/>
          </a:p>
          <a:p>
            <a:r>
              <a:rPr lang="en-US" dirty="0"/>
              <a:t> 0       1        0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5A49F-6C8E-4F8C-B598-EF79E31D08E9}"/>
                  </a:ext>
                </a:extLst>
              </p:cNvPr>
              <p:cNvSpPr txBox="1"/>
              <p:nvPr/>
            </p:nvSpPr>
            <p:spPr>
              <a:xfrm>
                <a:off x="4603102" y="4712920"/>
                <a:ext cx="102957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5A49F-6C8E-4F8C-B598-EF79E31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02" y="4712920"/>
                <a:ext cx="1029576" cy="288477"/>
              </a:xfrm>
              <a:prstGeom prst="rect">
                <a:avLst/>
              </a:prstGeom>
              <a:blipFill>
                <a:blip r:embed="rId5"/>
                <a:stretch>
                  <a:fillRect l="-4142" t="-6383" r="-177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783CE33-C22E-44C1-A8E6-1E5DC34154BB}"/>
              </a:ext>
            </a:extLst>
          </p:cNvPr>
          <p:cNvSpPr/>
          <p:nvPr/>
        </p:nvSpPr>
        <p:spPr bwMode="auto">
          <a:xfrm>
            <a:off x="1295399" y="1380291"/>
            <a:ext cx="2664717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4453F-EAFF-484B-A151-03E59C81E9BD}"/>
              </a:ext>
            </a:extLst>
          </p:cNvPr>
          <p:cNvSpPr txBox="1"/>
          <p:nvPr/>
        </p:nvSpPr>
        <p:spPr>
          <a:xfrm>
            <a:off x="1371600" y="144619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1+nq        n           np</a:t>
            </a:r>
          </a:p>
          <a:p>
            <a:endParaRPr lang="en-US" dirty="0"/>
          </a:p>
          <a:p>
            <a:r>
              <a:rPr lang="en-US" dirty="0"/>
              <a:t>nq           1+n         np</a:t>
            </a:r>
          </a:p>
          <a:p>
            <a:endParaRPr lang="en-US" dirty="0"/>
          </a:p>
          <a:p>
            <a:r>
              <a:rPr lang="en-US" dirty="0"/>
              <a:t>nq             n         1+np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53DA0-6028-4D76-85AD-C68706A5929B}"/>
                  </a:ext>
                </a:extLst>
              </p:cNvPr>
              <p:cNvSpPr txBox="1"/>
              <p:nvPr/>
            </p:nvSpPr>
            <p:spPr>
              <a:xfrm>
                <a:off x="357018" y="2040617"/>
                <a:ext cx="86446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53DA0-6028-4D76-85AD-C68706A5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8" y="2040617"/>
                <a:ext cx="864467" cy="288477"/>
              </a:xfrm>
              <a:prstGeom prst="rect">
                <a:avLst/>
              </a:prstGeom>
              <a:blipFill>
                <a:blip r:embed="rId2"/>
                <a:stretch>
                  <a:fillRect l="-5674" t="-6383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5514D9E0-09A3-4638-A8B7-8744EFD6C0E3}"/>
              </a:ext>
            </a:extLst>
          </p:cNvPr>
          <p:cNvSpPr/>
          <p:nvPr/>
        </p:nvSpPr>
        <p:spPr bwMode="auto">
          <a:xfrm>
            <a:off x="5737672" y="1380291"/>
            <a:ext cx="2664717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0997A-65DE-4DAE-AAC1-35C4C4915DA1}"/>
              </a:ext>
            </a:extLst>
          </p:cNvPr>
          <p:cNvSpPr txBox="1"/>
          <p:nvPr/>
        </p:nvSpPr>
        <p:spPr>
          <a:xfrm>
            <a:off x="5813873" y="144619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1+nq       1+n          np</a:t>
            </a:r>
          </a:p>
          <a:p>
            <a:endParaRPr lang="en-US" dirty="0"/>
          </a:p>
          <a:p>
            <a:r>
              <a:rPr lang="en-US" dirty="0"/>
              <a:t>(n+1)q     1+n      (n+1)p</a:t>
            </a:r>
          </a:p>
          <a:p>
            <a:endParaRPr lang="en-US" dirty="0"/>
          </a:p>
          <a:p>
            <a:r>
              <a:rPr lang="en-US" dirty="0"/>
              <a:t>  nq          1+n       1+np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A022E-2743-4672-B6F9-A74F7349B522}"/>
                  </a:ext>
                </a:extLst>
              </p:cNvPr>
              <p:cNvSpPr txBox="1"/>
              <p:nvPr/>
            </p:nvSpPr>
            <p:spPr>
              <a:xfrm>
                <a:off x="4575110" y="2040617"/>
                <a:ext cx="108407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1A022E-2743-4672-B6F9-A74F7349B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10" y="2040617"/>
                <a:ext cx="1084079" cy="288477"/>
              </a:xfrm>
              <a:prstGeom prst="rect">
                <a:avLst/>
              </a:prstGeom>
              <a:blipFill>
                <a:blip r:embed="rId3"/>
                <a:stretch>
                  <a:fillRect l="-4520" t="-6383" r="-169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89A56E-E427-4230-8BD9-AEC21EFA017D}"/>
                  </a:ext>
                </a:extLst>
              </p:cNvPr>
              <p:cNvSpPr/>
              <p:nvPr/>
            </p:nvSpPr>
            <p:spPr>
              <a:xfrm>
                <a:off x="2339113" y="3984941"/>
                <a:ext cx="1521314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89A56E-E427-4230-8BD9-AEC21EFA0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13" y="3984941"/>
                <a:ext cx="1521314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771AEE37-641D-4556-884D-31FED71BA9AA}"/>
              </a:ext>
            </a:extLst>
          </p:cNvPr>
          <p:cNvSpPr/>
          <p:nvPr/>
        </p:nvSpPr>
        <p:spPr bwMode="auto">
          <a:xfrm>
            <a:off x="3924349" y="3546499"/>
            <a:ext cx="2664717" cy="160913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83252-29B7-439C-94C5-1D84DE156651}"/>
              </a:ext>
            </a:extLst>
          </p:cNvPr>
          <p:cNvSpPr txBox="1"/>
          <p:nvPr/>
        </p:nvSpPr>
        <p:spPr>
          <a:xfrm>
            <a:off x="4000550" y="3612400"/>
            <a:ext cx="247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q/2        1/2           p/2</a:t>
            </a:r>
          </a:p>
          <a:p>
            <a:endParaRPr lang="en-US" dirty="0"/>
          </a:p>
          <a:p>
            <a:r>
              <a:rPr lang="en-US" dirty="0"/>
              <a:t>q/2         1/2          p/2</a:t>
            </a:r>
          </a:p>
          <a:p>
            <a:endParaRPr lang="en-US" dirty="0"/>
          </a:p>
          <a:p>
            <a:r>
              <a:rPr lang="en-US" dirty="0"/>
              <a:t>q/2         1/2          p/2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140225-0278-471F-83E6-DEBC941AAC95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2426EA-0EA5-4945-8BAF-71A4929E6E57}"/>
                  </a:ext>
                </a:extLst>
              </p:cNvPr>
              <p:cNvSpPr txBox="1"/>
              <p:nvPr/>
            </p:nvSpPr>
            <p:spPr>
              <a:xfrm>
                <a:off x="1295399" y="5411808"/>
                <a:ext cx="601980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Limit exists even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shows periodic behavior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2426EA-0EA5-4945-8BAF-71A4929E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411808"/>
                <a:ext cx="6019801" cy="380810"/>
              </a:xfrm>
              <a:prstGeom prst="rect">
                <a:avLst/>
              </a:prstGeom>
              <a:blipFill>
                <a:blip r:embed="rId5"/>
                <a:stretch>
                  <a:fillRect l="-810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7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58200" cy="4683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will we learn:</a:t>
            </a:r>
          </a:p>
          <a:p>
            <a:r>
              <a:rPr lang="en-US" sz="2400" dirty="0"/>
              <a:t>Accessibility and communication</a:t>
            </a:r>
          </a:p>
          <a:p>
            <a:r>
              <a:rPr lang="en-US" sz="2400" dirty="0"/>
              <a:t>Communication class</a:t>
            </a:r>
          </a:p>
          <a:p>
            <a:r>
              <a:rPr lang="en-US" sz="2400" dirty="0"/>
              <a:t>Irreducibility</a:t>
            </a:r>
          </a:p>
          <a:p>
            <a:r>
              <a:rPr lang="en-US" sz="2400" dirty="0"/>
              <a:t>Transience</a:t>
            </a:r>
          </a:p>
          <a:p>
            <a:r>
              <a:rPr lang="en-US" sz="2400" dirty="0"/>
              <a:t>Null recurrence</a:t>
            </a:r>
          </a:p>
          <a:p>
            <a:r>
              <a:rPr lang="en-US" sz="2400" dirty="0"/>
              <a:t>Positive recurrence</a:t>
            </a:r>
          </a:p>
          <a:p>
            <a:r>
              <a:rPr lang="en-US" sz="2400" dirty="0"/>
              <a:t>Periodicity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205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3834-DE6E-48FE-9C8F-FEFDDEA8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A067-A3DF-49FA-891B-4762CC8F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walk</a:t>
            </a:r>
            <a:r>
              <a:rPr lang="en-US" dirty="0"/>
              <a:t> is an ordered string of nodes in n steps in which there is a directed arc from one node to another. </a:t>
            </a:r>
          </a:p>
          <a:p>
            <a:r>
              <a:rPr lang="en-US" dirty="0"/>
              <a:t>A </a:t>
            </a:r>
            <a:r>
              <a:rPr lang="en-US" b="1" dirty="0"/>
              <a:t>path</a:t>
            </a:r>
            <a:r>
              <a:rPr lang="en-US" dirty="0"/>
              <a:t> is a walk in which no nodes are repeated. </a:t>
            </a:r>
          </a:p>
          <a:p>
            <a:r>
              <a:rPr lang="en-US" dirty="0"/>
              <a:t>A </a:t>
            </a:r>
            <a:r>
              <a:rPr lang="en-US" b="1" dirty="0"/>
              <a:t>cycle</a:t>
            </a:r>
            <a:r>
              <a:rPr lang="en-US" dirty="0"/>
              <a:t> is a walk in which the first and the last nodes are the same and no other nodes is repeated.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364EE-DFBC-44DD-ACC0-683E1AC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8736-BBA5-49E7-A946-45B8F672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22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pic>
        <p:nvPicPr>
          <p:cNvPr id="1026" name="Picture 2" descr="PIG &#10;P66 &#10;PI 1 &#10;a) Graphical &#10;P12 &#10;P22 &#10;P62 &#10;b) Matrix ">
            <a:extLst>
              <a:ext uri="{FF2B5EF4-FFF2-40B4-BE49-F238E27FC236}">
                <a16:creationId xmlns:a16="http://schemas.microsoft.com/office/drawing/2014/main" id="{A6EAEFC0-B68A-4A2B-9DB2-44DA1075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2" y="1676400"/>
            <a:ext cx="7645156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A3AE06-1E81-4AA0-81D2-B6F1729574D2}"/>
              </a:ext>
            </a:extLst>
          </p:cNvPr>
          <p:cNvSpPr/>
          <p:nvPr/>
        </p:nvSpPr>
        <p:spPr>
          <a:xfrm>
            <a:off x="533400" y="4343400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Calibri" panose="020F0502020204030204" pitchFamily="34" charset="0"/>
              </a:rPr>
              <a:t> </a:t>
            </a:r>
            <a:endParaRPr lang="en-US" dirty="0">
              <a:solidFill>
                <a:srgbClr val="595959"/>
              </a:solidFill>
              <a:latin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Define a walk from state 1 to state 3. 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Define a path from state 1 to state 3. 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Is there a cycle from state 1 to  state 2 and then back to state 1? 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Is there a cycle from state 2 to 2?</a:t>
            </a:r>
          </a:p>
        </p:txBody>
      </p:sp>
    </p:spTree>
    <p:extLst>
      <p:ext uri="{BB962C8B-B14F-4D97-AF65-F5344CB8AC3E}">
        <p14:creationId xmlns:p14="http://schemas.microsoft.com/office/powerpoint/2010/main" val="18006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Accessibility and Communication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Accessibility:</a:t>
                </a:r>
              </a:p>
              <a:p>
                <a:pPr marL="0" indent="0">
                  <a:buNone/>
                </a:pPr>
                <a:r>
                  <a:rPr lang="en-US" sz="2400" dirty="0"/>
                  <a:t>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said to be accessible from 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if there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Communication: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said to communicate if both states are accessible from each other i.e.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062996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2193</TotalTime>
  <Words>826</Words>
  <Application>Microsoft Office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Garamond</vt:lpstr>
      <vt:lpstr>Segoe UI</vt:lpstr>
      <vt:lpstr>Wingdings</vt:lpstr>
      <vt:lpstr>Edge</vt:lpstr>
      <vt:lpstr>Lecture 8</vt:lpstr>
      <vt:lpstr>What we know</vt:lpstr>
      <vt:lpstr>Occupancy Time</vt:lpstr>
      <vt:lpstr>Example 4.2</vt:lpstr>
      <vt:lpstr>Example 4.2</vt:lpstr>
      <vt:lpstr>Classification of States</vt:lpstr>
      <vt:lpstr>Few things to know</vt:lpstr>
      <vt:lpstr>Example</vt:lpstr>
      <vt:lpstr>Accessibility and Communication</vt:lpstr>
      <vt:lpstr>Example</vt:lpstr>
      <vt:lpstr>Communicating Class</vt:lpstr>
      <vt:lpstr>Example</vt:lpstr>
      <vt:lpstr>Irreducibility</vt:lpstr>
      <vt:lpstr>Recurrence and Transience</vt:lpstr>
      <vt:lpstr>Positive and Null Recurrence</vt:lpstr>
      <vt:lpstr>Recurrence and Transience Property</vt:lpstr>
      <vt:lpstr>Periodicity</vt:lpstr>
      <vt:lpstr>Periodicity Property</vt:lpstr>
      <vt:lpstr>Periodicity Examples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402</cp:revision>
  <cp:lastPrinted>2016-08-18T02:31:23Z</cp:lastPrinted>
  <dcterms:created xsi:type="dcterms:W3CDTF">2001-08-22T23:12:03Z</dcterms:created>
  <dcterms:modified xsi:type="dcterms:W3CDTF">2018-09-19T13:03:51Z</dcterms:modified>
</cp:coreProperties>
</file>