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3"/>
  </p:notesMasterIdLst>
  <p:handoutMasterIdLst>
    <p:handoutMasterId r:id="rId14"/>
  </p:handout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00FF"/>
    <a:srgbClr val="CC0000"/>
    <a:srgbClr val="FF0000"/>
    <a:srgbClr val="FF6699"/>
    <a:srgbClr val="FF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4" autoAdjust="0"/>
  </p:normalViewPr>
  <p:slideViewPr>
    <p:cSldViewPr>
      <p:cViewPr varScale="1">
        <p:scale>
          <a:sx n="82" d="100"/>
          <a:sy n="82" d="100"/>
        </p:scale>
        <p:origin x="91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92"/>
    </p:cViewPr>
  </p:sorterViewPr>
  <p:notesViewPr>
    <p:cSldViewPr>
      <p:cViewPr varScale="1">
        <p:scale>
          <a:sx n="70" d="100"/>
          <a:sy n="70" d="100"/>
        </p:scale>
        <p:origin x="-960" y="-102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1DF175D9-B704-44FD-832E-3B7B02968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BEFE61CE-7995-4F9D-A759-7AA3DE08B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6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859D08-3D89-421F-842F-7A5541534F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C0716-7840-4BC7-AC05-8CE3FC9281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DD757B6-89B7-426C-8ABB-4BBA7D8B5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B406B-681B-427F-85C9-C8403D90C3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6408D86-E691-4B86-B13A-EA1F4FC11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13545-308C-43D8-8689-BD7A1F98E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CC61FE5-F2A2-4955-87E8-E4B3526B01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B90C3-E595-4402-8A07-7227627590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AC7E6-597C-400E-835A-1FBB17C277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91613-A5B2-4E32-9718-AA0858FEE9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CB8933-54D7-48F1-97D3-52D5460BC1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8EE2C-17D5-4B50-BF6B-8DFE649455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720CCC-4763-40BB-968C-704B87A6A0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pPr>
              <a:defRPr/>
            </a:pPr>
            <a:fld id="{26FA6F48-2E8B-42EB-ACE5-8ED358A62C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8842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EBE43EF-75AA-484F-97F4-AF9FFFA63A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3" r:id="rId2"/>
    <p:sldLayoutId id="2147483704" r:id="rId3"/>
    <p:sldLayoutId id="2147483705" r:id="rId4"/>
    <p:sldLayoutId id="2147483707" r:id="rId5"/>
    <p:sldLayoutId id="2147483708" r:id="rId6"/>
    <p:sldLayoutId id="2147483713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7CCA22-720B-4C25-96CF-A4D75E097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</a:t>
            </a:r>
            <a:r>
              <a:rPr lang="en-US" dirty="0"/>
              <a:t>1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E067239-A927-4C35-B125-E413AFBBD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 Stochastic Process?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2740-4A9A-4372-A7F9-12AB9810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52B2-69EA-4BF8-BC1F-D162B9B6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30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39E3B7-6822-4745-9ABA-B5AAAE310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Reliability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Give me one discrete-time stochastic process related to reliability?</a:t>
            </a:r>
          </a:p>
          <a:p>
            <a:pPr>
              <a:buFontTx/>
              <a:buChar char="-"/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Give me one continuous-time stochastic process related to reliability?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3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will we learn?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39E3B7-6822-4745-9ABA-B5AAAE310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400" dirty="0"/>
              <a:t>Steady state vs transient behavior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Cost and reward</a:t>
            </a:r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More examples to come!!</a:t>
            </a:r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Other topics: random number generation, renewal process</a:t>
            </a:r>
          </a:p>
        </p:txBody>
      </p:sp>
    </p:spTree>
    <p:extLst>
      <p:ext uri="{BB962C8B-B14F-4D97-AF65-F5344CB8AC3E}">
        <p14:creationId xmlns:p14="http://schemas.microsoft.com/office/powerpoint/2010/main" val="358772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5811A-3DA2-43A4-AC6D-EF0EF2574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7030A0"/>
                </a:solidFill>
              </a:rPr>
              <a:t>System that evolves randomly in time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>
              <a:buFontTx/>
              <a:buChar char="-"/>
            </a:pPr>
            <a:r>
              <a:rPr lang="en-US" sz="2400" dirty="0"/>
              <a:t>Stock Market</a:t>
            </a:r>
          </a:p>
          <a:p>
            <a:pPr>
              <a:buFontTx/>
              <a:buChar char="-"/>
            </a:pPr>
            <a:r>
              <a:rPr lang="en-US" sz="2400" dirty="0"/>
              <a:t>Queue at Qdoba</a:t>
            </a:r>
          </a:p>
          <a:p>
            <a:pPr>
              <a:buFontTx/>
              <a:buChar char="-"/>
            </a:pPr>
            <a:r>
              <a:rPr lang="en-US" sz="2400" dirty="0"/>
              <a:t>Inventory in a warehouse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597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vs Probabilistic vs Stochastic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5811A-3DA2-43A4-AC6D-EF0EF2574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Deterministic Process:</a:t>
            </a:r>
          </a:p>
          <a:p>
            <a:pPr>
              <a:buFontTx/>
              <a:buChar char="-"/>
            </a:pPr>
            <a:r>
              <a:rPr lang="en-US" sz="2400" dirty="0"/>
              <a:t>Future state of the system and path is known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Probabilistic Process:</a:t>
            </a:r>
          </a:p>
          <a:p>
            <a:pPr>
              <a:buFontTx/>
              <a:buChar char="-"/>
            </a:pPr>
            <a:r>
              <a:rPr lang="en-US" sz="2400" dirty="0"/>
              <a:t>At a given time, the system state is uncertain</a:t>
            </a:r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Stochastic Process:</a:t>
            </a:r>
          </a:p>
          <a:p>
            <a:pPr>
              <a:buFontTx/>
              <a:buChar char="-"/>
            </a:pPr>
            <a:r>
              <a:rPr lang="en-US" sz="2400" dirty="0"/>
              <a:t>System state changes randomly in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93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Stochastic 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Discrete-time Stochastic Process: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𝑐𝑜𝑢𝑛𝑡𝑎𝑏𝑙𝑒</m:t>
                    </m:r>
                  </m:oMath>
                </a14:m>
                <a:endParaRPr lang="en-US" sz="2400" dirty="0"/>
              </a:p>
              <a:p>
                <a:pPr>
                  <a:buFontTx/>
                  <a:buChar char="-"/>
                </a:pPr>
                <a:r>
                  <a:rPr lang="en-US" sz="2400" dirty="0"/>
                  <a:t>Number of students present on Day </a:t>
                </a:r>
                <a:r>
                  <a:rPr lang="en-US" sz="2400" i="1" dirty="0"/>
                  <a:t>n</a:t>
                </a:r>
              </a:p>
              <a:p>
                <a:pPr>
                  <a:buFontTx/>
                  <a:buChar char="-"/>
                </a:pPr>
                <a:r>
                  <a:rPr lang="en-US" sz="2400" dirty="0"/>
                  <a:t>Total machines failed each hour</a:t>
                </a:r>
              </a:p>
              <a:p>
                <a:pPr>
                  <a:buFontTx/>
                  <a:buChar char="-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Continuous-time Stochastic Process: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and continuous</a:t>
                </a:r>
              </a:p>
              <a:p>
                <a:pPr>
                  <a:buFontTx/>
                  <a:buChar char="-"/>
                </a:pPr>
                <a:r>
                  <a:rPr lang="en-US" sz="2400" dirty="0"/>
                  <a:t>Number of people waiting in front of Qdoba at time </a:t>
                </a:r>
                <a:r>
                  <a:rPr lang="en-US" sz="2400" i="1" dirty="0"/>
                  <a:t>t</a:t>
                </a:r>
              </a:p>
              <a:p>
                <a:pPr>
                  <a:buFontTx/>
                  <a:buChar char="-"/>
                </a:pPr>
                <a:r>
                  <a:rPr lang="en-US" sz="2400" dirty="0"/>
                  <a:t>Total machines failed at time </a:t>
                </a:r>
                <a:r>
                  <a:rPr lang="en-US" sz="2400" i="1" dirty="0"/>
                  <a:t>t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458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Path and Sample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be a stochastic process with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state-space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Sample Path: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one possible trajectory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Set of all possible sample paths is the sample space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373D63-1A3A-4D15-B158-5B3D35843367}"/>
              </a:ext>
            </a:extLst>
          </p:cNvPr>
          <p:cNvGrpSpPr/>
          <p:nvPr/>
        </p:nvGrpSpPr>
        <p:grpSpPr>
          <a:xfrm>
            <a:off x="1295400" y="3611068"/>
            <a:ext cx="2461593" cy="1717476"/>
            <a:chOff x="2796207" y="3619501"/>
            <a:chExt cx="2461593" cy="171747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9340B80-B03F-4289-ADC4-C5E466D6074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25755" y="3733800"/>
              <a:ext cx="0" cy="1295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0A9C5D1-47D4-4B8E-8778-D96CEA665643}"/>
                </a:ext>
              </a:extLst>
            </p:cNvPr>
            <p:cNvGrpSpPr/>
            <p:nvPr/>
          </p:nvGrpSpPr>
          <p:grpSpPr>
            <a:xfrm>
              <a:off x="2796207" y="3619501"/>
              <a:ext cx="2461593" cy="1717476"/>
              <a:chOff x="2796207" y="3619501"/>
              <a:chExt cx="2461593" cy="171747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623927B-1E54-4229-9627-30B7E6293E5E}"/>
                  </a:ext>
                </a:extLst>
              </p:cNvPr>
              <p:cNvCxnSpPr/>
              <p:nvPr/>
            </p:nvCxnSpPr>
            <p:spPr bwMode="auto">
              <a:xfrm>
                <a:off x="3124200" y="5029200"/>
                <a:ext cx="21336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55D581-CDEF-4143-A880-D2E57DCC79CF}"/>
                  </a:ext>
                </a:extLst>
              </p:cNvPr>
              <p:cNvSpPr txBox="1"/>
              <p:nvPr/>
            </p:nvSpPr>
            <p:spPr>
              <a:xfrm rot="16200000">
                <a:off x="2188096" y="4227612"/>
                <a:ext cx="1524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# people waiting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25082F-D7BA-4CA6-B1B2-794BAAE9BA7C}"/>
                  </a:ext>
                </a:extLst>
              </p:cNvPr>
              <p:cNvSpPr txBox="1"/>
              <p:nvPr/>
            </p:nvSpPr>
            <p:spPr>
              <a:xfrm>
                <a:off x="4057162" y="5029200"/>
                <a:ext cx="2692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1C8ACD2-5E8D-4DC2-821F-FE481C4BBE19}"/>
                  </a:ext>
                </a:extLst>
              </p:cNvPr>
              <p:cNvCxnSpPr/>
              <p:nvPr/>
            </p:nvCxnSpPr>
            <p:spPr bwMode="auto">
              <a:xfrm>
                <a:off x="3200400" y="4191000"/>
                <a:ext cx="381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EA25EE9-AC41-46DE-9C40-0AC2F534DF78}"/>
                  </a:ext>
                </a:extLst>
              </p:cNvPr>
              <p:cNvCxnSpPr/>
              <p:nvPr/>
            </p:nvCxnSpPr>
            <p:spPr bwMode="auto">
              <a:xfrm>
                <a:off x="3676162" y="4495800"/>
                <a:ext cx="381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B417035-8563-481B-BD7D-BFAF0DD575E7}"/>
                  </a:ext>
                </a:extLst>
              </p:cNvPr>
              <p:cNvCxnSpPr/>
              <p:nvPr/>
            </p:nvCxnSpPr>
            <p:spPr bwMode="auto">
              <a:xfrm>
                <a:off x="4124230" y="4800600"/>
                <a:ext cx="381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72ED1D-C4BF-4D2D-9AE2-82397827D43F}"/>
              </a:ext>
            </a:extLst>
          </p:cNvPr>
          <p:cNvGrpSpPr/>
          <p:nvPr/>
        </p:nvGrpSpPr>
        <p:grpSpPr>
          <a:xfrm>
            <a:off x="4435978" y="3628629"/>
            <a:ext cx="2461593" cy="1717476"/>
            <a:chOff x="2796207" y="3619501"/>
            <a:chExt cx="2461593" cy="1717476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CEA3954-75C3-4C07-AACC-173D81C5F5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25755" y="3733800"/>
              <a:ext cx="0" cy="1295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9E4BE90-5C7F-4FA8-9BA1-AB2EE8727079}"/>
                </a:ext>
              </a:extLst>
            </p:cNvPr>
            <p:cNvGrpSpPr/>
            <p:nvPr/>
          </p:nvGrpSpPr>
          <p:grpSpPr>
            <a:xfrm>
              <a:off x="2796207" y="3619501"/>
              <a:ext cx="2461593" cy="1717476"/>
              <a:chOff x="2796207" y="3619501"/>
              <a:chExt cx="2461593" cy="1717476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6389FC4-4AE6-4710-A3F7-FA18B31AE27B}"/>
                  </a:ext>
                </a:extLst>
              </p:cNvPr>
              <p:cNvCxnSpPr/>
              <p:nvPr/>
            </p:nvCxnSpPr>
            <p:spPr bwMode="auto">
              <a:xfrm>
                <a:off x="3124200" y="5029200"/>
                <a:ext cx="21336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30A532-48EE-4D05-B381-FAB7114DFBD7}"/>
                  </a:ext>
                </a:extLst>
              </p:cNvPr>
              <p:cNvSpPr txBox="1"/>
              <p:nvPr/>
            </p:nvSpPr>
            <p:spPr>
              <a:xfrm rot="16200000">
                <a:off x="2188096" y="4227612"/>
                <a:ext cx="1524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# people waiting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065654-8BA5-4284-B05B-E3D27040A382}"/>
                  </a:ext>
                </a:extLst>
              </p:cNvPr>
              <p:cNvSpPr txBox="1"/>
              <p:nvPr/>
            </p:nvSpPr>
            <p:spPr>
              <a:xfrm>
                <a:off x="4057162" y="5029200"/>
                <a:ext cx="2692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C0E1F56-E937-4439-AA76-A40F8D3A9F1B}"/>
                  </a:ext>
                </a:extLst>
              </p:cNvPr>
              <p:cNvCxnSpPr/>
              <p:nvPr/>
            </p:nvCxnSpPr>
            <p:spPr bwMode="auto">
              <a:xfrm>
                <a:off x="3200400" y="4191000"/>
                <a:ext cx="381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830ECDD-020B-45BF-90BD-484FD9B9D1B2}"/>
                  </a:ext>
                </a:extLst>
              </p:cNvPr>
              <p:cNvCxnSpPr/>
              <p:nvPr/>
            </p:nvCxnSpPr>
            <p:spPr bwMode="auto">
              <a:xfrm>
                <a:off x="3676162" y="4029472"/>
                <a:ext cx="381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F89F36F-65EB-4CED-A505-9E3ACFF084C7}"/>
                  </a:ext>
                </a:extLst>
              </p:cNvPr>
              <p:cNvCxnSpPr/>
              <p:nvPr/>
            </p:nvCxnSpPr>
            <p:spPr bwMode="auto">
              <a:xfrm>
                <a:off x="4100141" y="4478239"/>
                <a:ext cx="381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84446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39E3B7-6822-4745-9ABA-B5AAAE310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Queues </a:t>
            </a:r>
          </a:p>
          <a:p>
            <a:pPr>
              <a:buFontTx/>
              <a:buChar char="-"/>
            </a:pPr>
            <a:r>
              <a:rPr lang="en-US" dirty="0"/>
              <a:t>Manufacturing</a:t>
            </a:r>
          </a:p>
          <a:p>
            <a:pPr>
              <a:buFontTx/>
              <a:buChar char="-"/>
            </a:pPr>
            <a:r>
              <a:rPr lang="en-US" dirty="0"/>
              <a:t>Reliability</a:t>
            </a:r>
          </a:p>
          <a:p>
            <a:pPr>
              <a:buFontTx/>
              <a:buChar char="-"/>
            </a:pPr>
            <a:r>
              <a:rPr lang="en-US" dirty="0"/>
              <a:t>Supply Chain</a:t>
            </a:r>
          </a:p>
          <a:p>
            <a:pPr>
              <a:buFontTx/>
              <a:buChar char="-"/>
            </a:pPr>
            <a:r>
              <a:rPr lang="en-US" dirty="0"/>
              <a:t>Quality Control</a:t>
            </a:r>
          </a:p>
          <a:p>
            <a:pPr>
              <a:buFontTx/>
              <a:buChar char="-"/>
            </a:pPr>
            <a:r>
              <a:rPr lang="en-US" dirty="0"/>
              <a:t>Finance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348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3539E3B7-6822-4745-9ABA-B5AAAE310F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Queues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is the number of customers waiting in front of KFC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={0,1,2,3,…}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>
                  <a:buFontTx/>
                  <a:buChar char="-"/>
                </a:pPr>
                <a:r>
                  <a:rPr lang="en-US" sz="2400" dirty="0">
                    <a:solidFill>
                      <a:srgbClr val="FF0000"/>
                    </a:solidFill>
                  </a:rPr>
                  <a:t>What happens when KFC can only handle 10 customers at any time?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3539E3B7-6822-4745-9ABA-B5AAAE310F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30725"/>
              </a:xfrm>
              <a:blipFill>
                <a:blip r:embed="rId2"/>
                <a:stretch>
                  <a:fillRect l="-1091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0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3539E3B7-6822-4745-9ABA-B5AAAE310F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Manufacturing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is the number of tables ordered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is the number of chairs ordered</a:t>
                </a:r>
              </a:p>
              <a:p>
                <a:pPr>
                  <a:buFontTx/>
                  <a:buChar char="-"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={0,1,2,3,…}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={0,1,2,3,…}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>
                  <a:buFontTx/>
                  <a:buChar char="-"/>
                </a:pPr>
                <a:r>
                  <a:rPr lang="en-US" sz="2400" dirty="0">
                    <a:solidFill>
                      <a:srgbClr val="FF0000"/>
                    </a:solidFill>
                  </a:rPr>
                  <a:t>Can you convert this into one stochastic process?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3539E3B7-6822-4745-9ABA-B5AAAE310F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30725"/>
              </a:xfrm>
              <a:blipFill>
                <a:blip r:embed="rId2"/>
                <a:stretch>
                  <a:fillRect l="-1091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61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39E3B7-6822-4745-9ABA-B5AAAE310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Supply Chain</a:t>
            </a:r>
          </a:p>
          <a:p>
            <a:pPr>
              <a:buFontTx/>
              <a:buChar char="-"/>
            </a:pPr>
            <a:r>
              <a:rPr lang="en-US" sz="2400" dirty="0"/>
              <a:t>A part can be made in-house or by subcontractor, demand and production times are random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Can you stochastic processes in such system?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85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1202</TotalTime>
  <Words>407</Words>
  <Application>Microsoft Office PowerPoint</Application>
  <PresentationFormat>On-screen Show (4:3)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Cambria Math</vt:lpstr>
      <vt:lpstr>Garamond</vt:lpstr>
      <vt:lpstr>Wingdings</vt:lpstr>
      <vt:lpstr>Edge</vt:lpstr>
      <vt:lpstr>Lecture 1</vt:lpstr>
      <vt:lpstr>Stochastic Process</vt:lpstr>
      <vt:lpstr>Deterministic vs Probabilistic vs Stochastic</vt:lpstr>
      <vt:lpstr>Types of Stochastic Processes</vt:lpstr>
      <vt:lpstr>Sample Path and Sample Space</vt:lpstr>
      <vt:lpstr>More Examples</vt:lpstr>
      <vt:lpstr>Discussion on Examples</vt:lpstr>
      <vt:lpstr>Discussion on Examples</vt:lpstr>
      <vt:lpstr>Discussion on Examples</vt:lpstr>
      <vt:lpstr>Discussion on Examples</vt:lpstr>
      <vt:lpstr>What else will we learn?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John Wu</dc:creator>
  <cp:lastModifiedBy>Ashesh Kumar Sinha</cp:lastModifiedBy>
  <cp:revision>120</cp:revision>
  <cp:lastPrinted>2016-08-18T02:31:23Z</cp:lastPrinted>
  <dcterms:created xsi:type="dcterms:W3CDTF">2001-08-22T23:12:03Z</dcterms:created>
  <dcterms:modified xsi:type="dcterms:W3CDTF">2018-08-21T00:24:57Z</dcterms:modified>
</cp:coreProperties>
</file>