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3"/>
  </p:notesMasterIdLst>
  <p:handoutMasterIdLst>
    <p:handoutMasterId r:id="rId14"/>
  </p:handoutMasterIdLst>
  <p:sldIdLst>
    <p:sldId id="311" r:id="rId2"/>
    <p:sldId id="312" r:id="rId3"/>
    <p:sldId id="318" r:id="rId4"/>
    <p:sldId id="324" r:id="rId5"/>
    <p:sldId id="314" r:id="rId6"/>
    <p:sldId id="319" r:id="rId7"/>
    <p:sldId id="320" r:id="rId8"/>
    <p:sldId id="321" r:id="rId9"/>
    <p:sldId id="323" r:id="rId10"/>
    <p:sldId id="322" r:id="rId11"/>
    <p:sldId id="325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00FF"/>
    <a:srgbClr val="CC0000"/>
    <a:srgbClr val="FF0000"/>
    <a:srgbClr val="FF6699"/>
    <a:srgbClr val="FF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4" autoAdjust="0"/>
  </p:normalViewPr>
  <p:slideViewPr>
    <p:cSldViewPr>
      <p:cViewPr varScale="1">
        <p:scale>
          <a:sx n="115" d="100"/>
          <a:sy n="115" d="100"/>
        </p:scale>
        <p:origin x="181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92"/>
    </p:cViewPr>
  </p:sorterViewPr>
  <p:notesViewPr>
    <p:cSldViewPr>
      <p:cViewPr varScale="1">
        <p:scale>
          <a:sx n="70" d="100"/>
          <a:sy n="70" d="100"/>
        </p:scale>
        <p:origin x="-960" y="-102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1DF175D9-B704-44FD-832E-3B7B02968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BEFE61CE-7995-4F9D-A759-7AA3DE08B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6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859D08-3D89-421F-842F-7A5541534F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C0716-7840-4BC7-AC05-8CE3FC9281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DD757B6-89B7-426C-8ABB-4BBA7D8B5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B406B-681B-427F-85C9-C8403D90C3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6408D86-E691-4B86-B13A-EA1F4FC11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13545-308C-43D8-8689-BD7A1F98E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CC61FE5-F2A2-4955-87E8-E4B3526B01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B90C3-E595-4402-8A07-7227627590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AC7E6-597C-400E-835A-1FBB17C277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91613-A5B2-4E32-9718-AA0858FEE9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CB8933-54D7-48F1-97D3-52D5460BC1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8EE2C-17D5-4B50-BF6B-8DFE649455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0720CCC-4763-40BB-968C-704B87A6A0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pPr>
              <a:defRPr/>
            </a:pPr>
            <a:fld id="{26FA6F48-2E8B-42EB-ACE5-8ED358A62C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8842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842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EBE43EF-75AA-484F-97F4-AF9FFFA63A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3" r:id="rId2"/>
    <p:sldLayoutId id="2147483704" r:id="rId3"/>
    <p:sldLayoutId id="2147483705" r:id="rId4"/>
    <p:sldLayoutId id="2147483707" r:id="rId5"/>
    <p:sldLayoutId id="2147483708" r:id="rId6"/>
    <p:sldLayoutId id="2147483713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en.wikipedia.org/wiki/Discrete_random_variabl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7CCA22-720B-4C25-96CF-A4D75E097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E067239-A927-4C35-B125-E413AFBBD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Probability Review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92740-4A9A-4372-A7F9-12AB9810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752B2-69EA-4BF8-BC1F-D162B9B6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30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 Curve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5811A-3DA2-43A4-AC6D-EF0EF2574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b="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5BE9409-2589-4042-94F1-473538443C28}"/>
              </a:ext>
            </a:extLst>
          </p:cNvPr>
          <p:cNvGrpSpPr>
            <a:grpSpLocks/>
          </p:cNvGrpSpPr>
          <p:nvPr/>
        </p:nvGrpSpPr>
        <p:grpSpPr bwMode="auto">
          <a:xfrm>
            <a:off x="1690357" y="1530351"/>
            <a:ext cx="4381500" cy="2592385"/>
            <a:chOff x="1248" y="1776"/>
            <a:chExt cx="2304" cy="1248"/>
          </a:xfrm>
        </p:grpSpPr>
        <p:pic>
          <p:nvPicPr>
            <p:cNvPr id="16" name="Picture 15" descr="normal">
              <a:extLst>
                <a:ext uri="{FF2B5EF4-FFF2-40B4-BE49-F238E27FC236}">
                  <a16:creationId xmlns:a16="http://schemas.microsoft.com/office/drawing/2014/main" id="{7840528F-A8A0-47FC-8F11-C9D2553099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776"/>
              <a:ext cx="2016" cy="1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D872955-A2FA-48BC-8A35-965B7B794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880"/>
              <a:ext cx="230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4" name="Text Box 7">
            <a:extLst>
              <a:ext uri="{FF2B5EF4-FFF2-40B4-BE49-F238E27FC236}">
                <a16:creationId xmlns:a16="http://schemas.microsoft.com/office/drawing/2014/main" id="{337FDBFC-4123-4EF2-BED1-DDCE288BE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9156" y="3930101"/>
            <a:ext cx="2100426" cy="125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ea typeface="Arial Unicode MS" pitchFamily="34" charset="-128"/>
              </a:rPr>
              <a:t>One standard deviation from the mean (</a:t>
            </a:r>
            <a:r>
              <a:rPr lang="en-US" altLang="en-US" sz="2000" dirty="0">
                <a:latin typeface="Times New Roman" panose="02020603050405020304" pitchFamily="18" charset="0"/>
                <a:ea typeface="Arial Unicode MS" pitchFamily="34" charset="-128"/>
                <a:sym typeface="Symbol" panose="05050102010706020507" pitchFamily="18" charset="2"/>
              </a:rPr>
              <a:t>)</a:t>
            </a:r>
            <a:endParaRPr lang="en-US" altLang="en-US" sz="2000" dirty="0">
              <a:latin typeface="Times New Roman" panose="02020603050405020304" pitchFamily="18" charset="0"/>
              <a:ea typeface="Arial Unicode MS" pitchFamily="34" charset="-128"/>
            </a:endParaRPr>
          </a:p>
          <a:p>
            <a:endParaRPr lang="en-US" altLang="en-US" sz="2000" dirty="0">
              <a:latin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8BA1BC-C52E-4A84-BE92-A177AAFAC5BA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798312"/>
            <a:ext cx="1635456" cy="2075154"/>
            <a:chOff x="1968" y="2496"/>
            <a:chExt cx="860" cy="99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115AB00-6E39-412A-B75A-A163A4F4BD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496"/>
              <a:ext cx="860" cy="999"/>
              <a:chOff x="1968" y="2496"/>
              <a:chExt cx="860" cy="999"/>
            </a:xfrm>
          </p:grpSpPr>
          <p:sp>
            <p:nvSpPr>
              <p:cNvPr id="12" name="Text Box 11">
                <a:extLst>
                  <a:ext uri="{FF2B5EF4-FFF2-40B4-BE49-F238E27FC236}">
                    <a16:creationId xmlns:a16="http://schemas.microsoft.com/office/drawing/2014/main" id="{4537C5FF-D2A5-4D73-834E-8F8EF6FCBD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976"/>
                <a:ext cx="860" cy="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en-US" sz="2000" dirty="0">
                    <a:latin typeface="Times New Roman" panose="02020603050405020304" pitchFamily="18" charset="0"/>
                    <a:ea typeface="Arial Unicode MS" pitchFamily="34" charset="-128"/>
                  </a:rPr>
                  <a:t>Mean (</a:t>
                </a:r>
                <a:r>
                  <a:rPr lang="en-US" altLang="en-US" sz="2000" dirty="0">
                    <a:latin typeface="Times New Roman" panose="02020603050405020304" pitchFamily="18" charset="0"/>
                    <a:ea typeface="Arial Unicode MS" pitchFamily="34" charset="-128"/>
                    <a:sym typeface="Symbol" panose="05050102010706020507" pitchFamily="18" charset="2"/>
                  </a:rPr>
                  <a:t>)</a:t>
                </a:r>
                <a:endParaRPr lang="en-US" altLang="en-US" sz="2000" dirty="0">
                  <a:latin typeface="Times New Roman" panose="02020603050405020304" pitchFamily="18" charset="0"/>
                  <a:ea typeface="Arial Unicode MS" pitchFamily="34" charset="-128"/>
                </a:endParaRPr>
              </a:p>
              <a:p>
                <a:endParaRPr lang="en-US" altLang="en-US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Line 12">
                <a:extLst>
                  <a:ext uri="{FF2B5EF4-FFF2-40B4-BE49-F238E27FC236}">
                    <a16:creationId xmlns:a16="http://schemas.microsoft.com/office/drawing/2014/main" id="{29926114-E639-42B6-85A7-AF626EB68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8" y="2496"/>
                <a:ext cx="0" cy="5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B51765D2-D1A1-4DD7-930A-05A7D3AFC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13"/>
              <a:ext cx="2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7C5E8B36-FDEA-49A0-A758-07F48CB3E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559"/>
              <a:ext cx="0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385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8839200" cy="1139825"/>
          </a:xfrm>
        </p:spPr>
        <p:txBody>
          <a:bodyPr/>
          <a:lstStyle/>
          <a:p>
            <a:r>
              <a:rPr lang="en-US" altLang="en-US" dirty="0"/>
              <a:t>Statistical Independent Random Variables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Two random variables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baseline="30000" dirty="0">
                    <a:ea typeface="Arial Unicode MS" pitchFamily="34" charset="-128"/>
                  </a:rPr>
                  <a:t> </a:t>
                </a:r>
                <a:r>
                  <a:rPr lang="en-US" sz="2400" dirty="0"/>
                  <a:t>that are statistically independent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i="1" dirty="0"/>
              </a:p>
              <a:p>
                <a:pPr marL="0" indent="0">
                  <a:buNone/>
                </a:pPr>
                <a:endParaRPr lang="en-US" sz="2400" b="0" i="1" dirty="0"/>
              </a:p>
              <a:p>
                <a:pPr marL="0" indent="0">
                  <a:buNone/>
                </a:pPr>
                <a:r>
                  <a:rPr lang="en-US" sz="2400" dirty="0"/>
                  <a:t>Independent and identically distributed </a:t>
                </a:r>
                <a:r>
                  <a:rPr lang="en-US" sz="2400" dirty="0" err="1"/>
                  <a:t>r.v.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b="0" i="1" dirty="0"/>
              </a:p>
              <a:p>
                <a:pPr marL="0" indent="0">
                  <a:buNone/>
                </a:pPr>
                <a:endParaRPr lang="en-US" sz="2400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∏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en-US" sz="2400" b="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42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39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Probability P(x)?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</a:rPr>
                  <a:t>“C</a:t>
                </a:r>
                <a:r>
                  <a:rPr lang="en-US" altLang="en-US" sz="2800" dirty="0">
                    <a:solidFill>
                      <a:srgbClr val="FF0000"/>
                    </a:solidFill>
                  </a:rPr>
                  <a:t>hance that an uncertain event will occur</a:t>
                </a:r>
                <a:r>
                  <a:rPr lang="en-US" sz="2800" dirty="0">
                    <a:solidFill>
                      <a:srgbClr val="FF0000"/>
                    </a:solidFill>
                  </a:rPr>
                  <a:t>”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Or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7030A0"/>
                    </a:solidFill>
                  </a:rPr>
                  <a:t>“</a:t>
                </a:r>
                <a:r>
                  <a:rPr lang="en-US" altLang="en-US" sz="2800" dirty="0">
                    <a:solidFill>
                      <a:srgbClr val="7030A0"/>
                    </a:solidFill>
                  </a:rPr>
                  <a:t>Mapping from any point in the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en-US" sz="2800" b="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altLang="en-US" sz="2800" dirty="0">
                    <a:solidFill>
                      <a:srgbClr val="7030A0"/>
                    </a:solidFill>
                  </a:rPr>
                  <a:t> to 0-1 real number line</a:t>
                </a:r>
                <a:r>
                  <a:rPr lang="en-US" sz="2800" dirty="0">
                    <a:solidFill>
                      <a:srgbClr val="7030A0"/>
                    </a:solidFill>
                  </a:rPr>
                  <a:t>”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Tx/>
                  <a:buChar char="-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597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rgbClr val="7030A0"/>
                    </a:solidFill>
                  </a:rPr>
                  <a:t>“A random number is a m</a:t>
                </a:r>
                <a:r>
                  <a:rPr lang="en-US" altLang="en-US" sz="2800" dirty="0">
                    <a:solidFill>
                      <a:srgbClr val="7030A0"/>
                    </a:solidFill>
                  </a:rPr>
                  <a:t>apping from any point in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>
                    <a:solidFill>
                      <a:srgbClr val="7030A0"/>
                    </a:solidFill>
                  </a:rPr>
                  <a:t>of a probability model to real numbers R</a:t>
                </a:r>
                <a:r>
                  <a:rPr lang="en-US" sz="2800" dirty="0">
                    <a:solidFill>
                      <a:srgbClr val="7030A0"/>
                    </a:solidFill>
                  </a:rPr>
                  <a:t>”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/>
                  <a:t>Discrete: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={1,2,3,4,5,6}</m:t>
                    </m:r>
                  </m:oMath>
                </a14:m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/>
                  <a:t>Continuous: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𝑢𝑛𝑖𝑓𝑜𝑟𝑚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155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Conditioned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en-US" sz="3200" dirty="0">
                    <a:solidFill>
                      <a:srgbClr val="7030A0"/>
                    </a:solidFill>
                  </a:rPr>
                  <a:t>“Probability of an event on condition that certain criteria is satisfied”</a:t>
                </a:r>
                <a:endParaRPr lang="en-US" altLang="en-US" sz="2400" baseline="30000" dirty="0">
                  <a:solidFill>
                    <a:srgbClr val="7030A0"/>
                  </a:solidFill>
                  <a:ea typeface="Arial Unicode MS" pitchFamily="34" charset="-128"/>
                </a:endParaRPr>
              </a:p>
              <a:p>
                <a:pPr marL="0" indent="0">
                  <a:buNone/>
                </a:pPr>
                <a:r>
                  <a:rPr lang="en-US" sz="2400" i="1" dirty="0"/>
                  <a:t>      </a:t>
                </a:r>
              </a:p>
              <a:p>
                <a:pPr marL="0" indent="0">
                  <a:buNone/>
                </a:pPr>
                <a:r>
                  <a:rPr lang="en-US" sz="2400" b="0" i="1" dirty="0"/>
                  <a:t>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2400" i="1" dirty="0"/>
                  <a:t> Probability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i="1" dirty="0"/>
                  <a:t> 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i="1" dirty="0"/>
                  <a:t> takes the value 1</a:t>
                </a:r>
              </a:p>
              <a:p>
                <a:pPr marL="0" indent="0">
                  <a:buNone/>
                </a:pPr>
                <a:endParaRPr lang="en-US" sz="2400" b="0" i="1" dirty="0"/>
              </a:p>
              <a:p>
                <a:pPr marL="0" indent="0">
                  <a:buNone/>
                </a:pPr>
                <a:endParaRPr lang="en-US" sz="2400" i="1" dirty="0"/>
              </a:p>
              <a:p>
                <a:pPr marL="0" indent="0">
                  <a:buNone/>
                </a:pPr>
                <a:r>
                  <a:rPr lang="en-US" sz="2400" b="0" i="1" dirty="0" err="1"/>
                  <a:t>Baye’s</a:t>
                </a:r>
                <a:r>
                  <a:rPr lang="en-US" sz="2400" b="0" i="1" dirty="0"/>
                  <a:t> Rule: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400" b="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321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Probability Distributions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5811A-3DA2-43A4-AC6D-EF0EF2574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Discrete: Countable outcomes</a:t>
            </a:r>
          </a:p>
          <a:p>
            <a:pPr>
              <a:buFontTx/>
              <a:buChar char="-"/>
            </a:pPr>
            <a:r>
              <a:rPr lang="en-US" sz="2400" dirty="0"/>
              <a:t>Rolling a Dice</a:t>
            </a:r>
          </a:p>
          <a:p>
            <a:pPr>
              <a:buFontTx/>
              <a:buChar char="-"/>
            </a:pPr>
            <a:r>
              <a:rPr lang="en-US" sz="2400" dirty="0"/>
              <a:t>Binomial, Bernoulli, Poisson, etc.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Continuous: Infinite continuum of outcomes</a:t>
            </a:r>
          </a:p>
          <a:p>
            <a:pPr>
              <a:buFontTx/>
              <a:buChar char="-"/>
            </a:pPr>
            <a:r>
              <a:rPr lang="en-US" sz="2400" dirty="0"/>
              <a:t>Wait time in at McDonalds</a:t>
            </a:r>
          </a:p>
          <a:p>
            <a:pPr>
              <a:buFontTx/>
              <a:buChar char="-"/>
            </a:pPr>
            <a:r>
              <a:rPr lang="en-US" sz="2400" dirty="0"/>
              <a:t>Normal, Uniform, Exponential, etc.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458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PMF vs PDF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Probability Mass Function p(x)</a:t>
                </a:r>
              </a:p>
              <a:p>
                <a:pPr>
                  <a:buFontTx/>
                  <a:buChar char="-"/>
                </a:pPr>
                <a:r>
                  <a:rPr lang="en-US" sz="2400" dirty="0"/>
                  <a:t>Probability that a </a:t>
                </a:r>
                <a:r>
                  <a:rPr lang="en-US" sz="2400" dirty="0">
                    <a:hlinkClick r:id="rId2" tooltip="Discrete random variable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discrete random variable</a:t>
                </a:r>
                <a:r>
                  <a:rPr lang="en-US" sz="2400" dirty="0"/>
                  <a:t> is exactly equal to some value</a:t>
                </a:r>
              </a:p>
              <a:p>
                <a:pPr>
                  <a:buFontTx/>
                  <a:buChar char="-"/>
                </a:pPr>
                <a:r>
                  <a:rPr lang="en-US" sz="2400" dirty="0"/>
                  <a:t>Probability that an unbiased dice gets 1, p(1)=1/6</a:t>
                </a:r>
              </a:p>
              <a:p>
                <a:pPr>
                  <a:buFontTx/>
                  <a:buChar char="-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Probability Density Function p(x)</a:t>
                </a:r>
              </a:p>
              <a:p>
                <a:pPr>
                  <a:buFontTx/>
                  <a:buChar char="-"/>
                </a:pPr>
                <a:r>
                  <a:rPr lang="en-US" sz="2400" dirty="0"/>
                  <a:t>Probability that a </a:t>
                </a:r>
                <a:r>
                  <a:rPr lang="en-US" sz="2400" u="sng" dirty="0"/>
                  <a:t>continuous</a:t>
                </a:r>
                <a:r>
                  <a:rPr lang="en-US" sz="2400" u="sng" dirty="0">
                    <a:hlinkClick r:id="rId2" tooltip="Discrete random variable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 random </a:t>
                </a:r>
                <a:r>
                  <a:rPr lang="en-US" sz="2400" dirty="0">
                    <a:hlinkClick r:id="rId2" tooltip="Discrete random variable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variable</a:t>
                </a:r>
                <a:r>
                  <a:rPr lang="en-US" sz="2400" dirty="0"/>
                  <a:t> has a likelihood to take a value from a function</a:t>
                </a:r>
              </a:p>
              <a:p>
                <a:pPr>
                  <a:buFontTx/>
                  <a:buChar char="-"/>
                </a:pPr>
                <a:r>
                  <a:rPr lang="en-US" sz="2400" dirty="0"/>
                  <a:t>PDF of wait time,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570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Cumulative Density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Cumulative Density Function F(x)</a:t>
                </a:r>
              </a:p>
              <a:p>
                <a:pPr>
                  <a:buFontTx/>
                  <a:buChar char="-"/>
                </a:pPr>
                <a:r>
                  <a:rPr lang="en-US" sz="2400" dirty="0"/>
                  <a:t>Probability that </a:t>
                </a:r>
                <a:r>
                  <a:rPr lang="en-US" sz="2400" i="1" dirty="0"/>
                  <a:t>a random variable X</a:t>
                </a:r>
                <a:r>
                  <a:rPr lang="en-US" sz="2400" dirty="0"/>
                  <a:t> will take a value less than or equal to </a:t>
                </a:r>
                <a:r>
                  <a:rPr lang="en-US" sz="2400" i="1" dirty="0"/>
                  <a:t>x, or 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i="1" dirty="0"/>
              </a:p>
              <a:p>
                <a:pPr>
                  <a:buFontTx/>
                  <a:buChar char="-"/>
                </a:pPr>
                <a:r>
                  <a:rPr lang="en-US" sz="2400" dirty="0"/>
                  <a:t>For Exponential Distribution, </a:t>
                </a:r>
                <a:r>
                  <a:rPr lang="en-US" sz="2400" i="1" dirty="0"/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400" b="0" i="1" dirty="0"/>
              </a:p>
              <a:p>
                <a:pPr>
                  <a:buFontTx/>
                  <a:buChar char="-"/>
                </a:pPr>
                <a:endParaRPr lang="en-US" sz="2400" i="1" dirty="0"/>
              </a:p>
              <a:p>
                <a:pPr marL="0" indent="0">
                  <a:buNone/>
                </a:pPr>
                <a:endParaRPr lang="en-US" sz="2400" b="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0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114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Expected Value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Expected Value E(X)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>
                  <a:buFontTx/>
                  <a:buChar char="-"/>
                </a:pPr>
                <a:r>
                  <a:rPr lang="en-US" sz="2400" i="1" dirty="0"/>
                  <a:t>Mean or weighted average of a random variable</a:t>
                </a:r>
              </a:p>
              <a:p>
                <a:pPr marL="0" indent="0">
                  <a:buNone/>
                </a:pPr>
                <a:endParaRPr lang="en-US" sz="2400" i="1" dirty="0"/>
              </a:p>
              <a:p>
                <a:pPr>
                  <a:buFontTx/>
                  <a:buChar char="-"/>
                </a:pPr>
                <a:r>
                  <a:rPr lang="en-US" sz="2400" i="1" dirty="0"/>
                  <a:t>Discrete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i="1" dirty="0"/>
              </a:p>
              <a:p>
                <a:pPr>
                  <a:buFontTx/>
                  <a:buChar char="-"/>
                </a:pPr>
                <a:r>
                  <a:rPr lang="en-US" sz="2400" i="1" dirty="0"/>
                  <a:t>Continuous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i="1" dirty="0"/>
              </a:p>
              <a:p>
                <a:pPr marL="0" indent="0">
                  <a:buNone/>
                </a:pPr>
                <a:endParaRPr lang="en-US" sz="2400" b="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507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Variance Var(X)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400" baseline="30000" dirty="0">
                    <a:ea typeface="Arial Unicode MS" pitchFamily="34" charset="-128"/>
                  </a:rPr>
                  <a:t>   </a:t>
                </a:r>
              </a:p>
              <a:p>
                <a:pPr>
                  <a:buFontTx/>
                  <a:buChar char="-"/>
                </a:pPr>
                <a:r>
                  <a:rPr lang="en-US" altLang="en-US" sz="2400" dirty="0">
                    <a:ea typeface="Arial Unicode MS" pitchFamily="34" charset="-128"/>
                  </a:rPr>
                  <a:t>The expected squared distance (deviation) from the mean</a:t>
                </a:r>
              </a:p>
              <a:p>
                <a:pPr marL="0" indent="0">
                  <a:buNone/>
                </a:pPr>
                <a:endParaRPr lang="en-US" sz="2400" i="1" dirty="0"/>
              </a:p>
              <a:p>
                <a:pPr>
                  <a:buFontTx/>
                  <a:buChar char="-"/>
                </a:pPr>
                <a:r>
                  <a:rPr lang="en-US" sz="2400" i="1" dirty="0"/>
                  <a:t>Discrete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i="1" dirty="0"/>
              </a:p>
              <a:p>
                <a:pPr>
                  <a:buFontTx/>
                  <a:buChar char="-"/>
                </a:pPr>
                <a:r>
                  <a:rPr lang="en-US" sz="2400" i="1" dirty="0"/>
                  <a:t>Continuous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i="1" dirty="0"/>
              </a:p>
              <a:p>
                <a:pPr marL="0" indent="0">
                  <a:buNone/>
                </a:pPr>
                <a:endParaRPr lang="en-US" sz="2400" b="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540869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1420</TotalTime>
  <Words>376</Words>
  <Application>Microsoft Office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Narrow</vt:lpstr>
      <vt:lpstr>Arial Unicode MS</vt:lpstr>
      <vt:lpstr>Cambria Math</vt:lpstr>
      <vt:lpstr>Garamond</vt:lpstr>
      <vt:lpstr>Symbol</vt:lpstr>
      <vt:lpstr>Tahoma</vt:lpstr>
      <vt:lpstr>Times New Roman</vt:lpstr>
      <vt:lpstr>Wingdings</vt:lpstr>
      <vt:lpstr>Edge</vt:lpstr>
      <vt:lpstr>Lecture 2</vt:lpstr>
      <vt:lpstr>What is Probability P(x)?</vt:lpstr>
      <vt:lpstr>Random Numbers</vt:lpstr>
      <vt:lpstr>Conditioned Probability</vt:lpstr>
      <vt:lpstr>Probability Distributions </vt:lpstr>
      <vt:lpstr>PMF vs PDF</vt:lpstr>
      <vt:lpstr>Cumulative Density Function</vt:lpstr>
      <vt:lpstr>Expected Value </vt:lpstr>
      <vt:lpstr>Variance</vt:lpstr>
      <vt:lpstr>Normal Curve</vt:lpstr>
      <vt:lpstr>Statistical Independent Random Variables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John Wu</dc:creator>
  <cp:lastModifiedBy>Ashesh Kumar Sinha</cp:lastModifiedBy>
  <cp:revision>162</cp:revision>
  <cp:lastPrinted>2016-08-18T02:31:23Z</cp:lastPrinted>
  <dcterms:created xsi:type="dcterms:W3CDTF">2001-08-22T23:12:03Z</dcterms:created>
  <dcterms:modified xsi:type="dcterms:W3CDTF">2018-08-23T17:40:54Z</dcterms:modified>
</cp:coreProperties>
</file>