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2"/>
  </p:notesMasterIdLst>
  <p:handoutMasterIdLst>
    <p:handoutMasterId r:id="rId23"/>
  </p:handoutMasterIdLst>
  <p:sldIdLst>
    <p:sldId id="311" r:id="rId2"/>
    <p:sldId id="312" r:id="rId3"/>
    <p:sldId id="322"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CCFF"/>
    <a:srgbClr val="0000FF"/>
    <a:srgbClr val="CC0000"/>
    <a:srgbClr val="FF6699"/>
    <a:srgbClr val="FF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64" autoAdjust="0"/>
  </p:normalViewPr>
  <p:slideViewPr>
    <p:cSldViewPr>
      <p:cViewPr varScale="1">
        <p:scale>
          <a:sx n="82" d="100"/>
          <a:sy n="82" d="100"/>
        </p:scale>
        <p:origin x="147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92"/>
    </p:cViewPr>
  </p:sorterViewPr>
  <p:notesViewPr>
    <p:cSldViewPr>
      <p:cViewPr varScale="1">
        <p:scale>
          <a:sx n="70" d="100"/>
          <a:sy n="70" d="100"/>
        </p:scale>
        <p:origin x="-960" y="-102"/>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9" tIns="48318" rIns="96639" bIns="48318" numCol="1" anchor="t" anchorCtr="0" compatLnSpc="1">
            <a:prstTxWarp prst="textNoShape">
              <a:avLst/>
            </a:prstTxWarp>
          </a:bodyPr>
          <a:lstStyle>
            <a:lvl1pPr>
              <a:defRPr sz="1300" smtClean="0">
                <a:latin typeface="Arial Narrow" pitchFamily="34" charset="0"/>
              </a:defRPr>
            </a:lvl1pPr>
          </a:lstStyle>
          <a:p>
            <a:pPr>
              <a:defRPr/>
            </a:pPr>
            <a:endParaRPr lang="en-US"/>
          </a:p>
        </p:txBody>
      </p:sp>
      <p:sp>
        <p:nvSpPr>
          <p:cNvPr id="129027"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39" tIns="48318" rIns="96639" bIns="48318" numCol="1" anchor="t" anchorCtr="0" compatLnSpc="1">
            <a:prstTxWarp prst="textNoShape">
              <a:avLst/>
            </a:prstTxWarp>
          </a:bodyPr>
          <a:lstStyle>
            <a:lvl1pPr algn="r">
              <a:defRPr sz="1300" smtClean="0">
                <a:latin typeface="Arial Narrow" pitchFamily="34" charset="0"/>
              </a:defRPr>
            </a:lvl1pPr>
          </a:lstStyle>
          <a:p>
            <a:pPr>
              <a:defRPr/>
            </a:pPr>
            <a:endParaRPr lang="en-US"/>
          </a:p>
        </p:txBody>
      </p:sp>
      <p:sp>
        <p:nvSpPr>
          <p:cNvPr id="129028"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39" tIns="48318" rIns="96639" bIns="48318" numCol="1" anchor="b" anchorCtr="0" compatLnSpc="1">
            <a:prstTxWarp prst="textNoShape">
              <a:avLst/>
            </a:prstTxWarp>
          </a:bodyPr>
          <a:lstStyle>
            <a:lvl1pPr>
              <a:defRPr sz="1300" smtClean="0">
                <a:latin typeface="Arial Narrow" pitchFamily="34" charset="0"/>
              </a:defRPr>
            </a:lvl1pPr>
          </a:lstStyle>
          <a:p>
            <a:pPr>
              <a:defRPr/>
            </a:pPr>
            <a:endParaRPr lang="en-US"/>
          </a:p>
        </p:txBody>
      </p:sp>
      <p:sp>
        <p:nvSpPr>
          <p:cNvPr id="129029"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39" tIns="48318" rIns="96639" bIns="48318" numCol="1" anchor="b" anchorCtr="0" compatLnSpc="1">
            <a:prstTxWarp prst="textNoShape">
              <a:avLst/>
            </a:prstTxWarp>
          </a:bodyPr>
          <a:lstStyle>
            <a:lvl1pPr algn="r">
              <a:defRPr sz="1300" smtClean="0">
                <a:latin typeface="Arial Narrow" pitchFamily="34" charset="0"/>
              </a:defRPr>
            </a:lvl1pPr>
          </a:lstStyle>
          <a:p>
            <a:pPr>
              <a:defRPr/>
            </a:pPr>
            <a:fld id="{1DF175D9-B704-44FD-832E-3B7B02968997}" type="slidenum">
              <a:rPr lang="en-US"/>
              <a:pPr>
                <a:defRPr/>
              </a:pPr>
              <a:t>‹#›</a:t>
            </a:fld>
            <a:endParaRPr lang="en-US"/>
          </a:p>
        </p:txBody>
      </p:sp>
    </p:spTree>
    <p:extLst>
      <p:ext uri="{BB962C8B-B14F-4D97-AF65-F5344CB8AC3E}">
        <p14:creationId xmlns:p14="http://schemas.microsoft.com/office/powerpoint/2010/main" val="1196404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1418" tIns="45710" rIns="91418" bIns="45710" numCol="1" anchor="t" anchorCtr="0" compatLnSpc="1">
            <a:prstTxWarp prst="textNoShape">
              <a:avLst/>
            </a:prstTxWarp>
          </a:bodyPr>
          <a:lstStyle>
            <a:lvl1pPr defTabSz="914456">
              <a:defRPr sz="1200" smtClean="0">
                <a:latin typeface="Arial Narrow" pitchFamily="34" charset="0"/>
              </a:defRPr>
            </a:lvl1pPr>
          </a:lstStyle>
          <a:p>
            <a:pPr>
              <a:defRPr/>
            </a:pPr>
            <a:endParaRPr lang="en-US"/>
          </a:p>
        </p:txBody>
      </p:sp>
      <p:sp>
        <p:nvSpPr>
          <p:cNvPr id="134147"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1418" tIns="45710" rIns="91418" bIns="45710" numCol="1" anchor="t" anchorCtr="0" compatLnSpc="1">
            <a:prstTxWarp prst="textNoShape">
              <a:avLst/>
            </a:prstTxWarp>
          </a:bodyPr>
          <a:lstStyle>
            <a:lvl1pPr algn="r" defTabSz="914456">
              <a:defRPr sz="1200" smtClean="0">
                <a:latin typeface="Arial Narrow" pitchFamily="34"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134149"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1418" tIns="45710" rIns="91418" bIns="4571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4150"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1418" tIns="45710" rIns="91418" bIns="45710" numCol="1" anchor="b" anchorCtr="0" compatLnSpc="1">
            <a:prstTxWarp prst="textNoShape">
              <a:avLst/>
            </a:prstTxWarp>
          </a:bodyPr>
          <a:lstStyle>
            <a:lvl1pPr defTabSz="914456">
              <a:defRPr sz="1200" smtClean="0">
                <a:latin typeface="Arial Narrow" pitchFamily="34" charset="0"/>
              </a:defRPr>
            </a:lvl1pPr>
          </a:lstStyle>
          <a:p>
            <a:pPr>
              <a:defRPr/>
            </a:pPr>
            <a:endParaRPr lang="en-US"/>
          </a:p>
        </p:txBody>
      </p:sp>
      <p:sp>
        <p:nvSpPr>
          <p:cNvPr id="134151"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1418" tIns="45710" rIns="91418" bIns="45710" numCol="1" anchor="b" anchorCtr="0" compatLnSpc="1">
            <a:prstTxWarp prst="textNoShape">
              <a:avLst/>
            </a:prstTxWarp>
          </a:bodyPr>
          <a:lstStyle>
            <a:lvl1pPr algn="r" defTabSz="914456">
              <a:defRPr sz="1200" smtClean="0">
                <a:latin typeface="Arial Narrow" pitchFamily="34" charset="0"/>
              </a:defRPr>
            </a:lvl1pPr>
          </a:lstStyle>
          <a:p>
            <a:pPr>
              <a:defRPr/>
            </a:pPr>
            <a:fld id="{BEFE61CE-7995-4F9D-A759-7AA3DE08BBD2}" type="slidenum">
              <a:rPr lang="en-US"/>
              <a:pPr>
                <a:defRPr/>
              </a:pPr>
              <a:t>‹#›</a:t>
            </a:fld>
            <a:endParaRPr lang="en-US"/>
          </a:p>
        </p:txBody>
      </p:sp>
    </p:spTree>
    <p:extLst>
      <p:ext uri="{BB962C8B-B14F-4D97-AF65-F5344CB8AC3E}">
        <p14:creationId xmlns:p14="http://schemas.microsoft.com/office/powerpoint/2010/main" val="14221667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189442"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18944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smtClean="0"/>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a:prstGeom prst="rect">
            <a:avLst/>
          </a:prstGeom>
        </p:spPr>
        <p:txBody>
          <a:bodyPr/>
          <a:lstStyle>
            <a:lvl1pPr algn="ctr">
              <a:defRPr sz="1100" smtClean="0"/>
            </a:lvl1pPr>
          </a:lstStyle>
          <a:p>
            <a:pPr>
              <a:defRPr/>
            </a:pPr>
            <a:endParaRPr lang="en-US" altLang="en-US" dirty="0"/>
          </a:p>
          <a:p>
            <a:pPr>
              <a:defRPr/>
            </a:pPr>
            <a:r>
              <a:rPr lang="en-US" altLang="en-US" dirty="0"/>
              <a:t>IMSE 866 Applied Stochastic Processes</a:t>
            </a:r>
          </a:p>
        </p:txBody>
      </p:sp>
      <p:sp>
        <p:nvSpPr>
          <p:cNvPr id="8" name="Rectangle 6"/>
          <p:cNvSpPr>
            <a:spLocks noGrp="1" noChangeArrowheads="1"/>
          </p:cNvSpPr>
          <p:nvPr>
            <p:ph type="sldNum" sz="quarter" idx="12"/>
          </p:nvPr>
        </p:nvSpPr>
        <p:spPr/>
        <p:txBody>
          <a:bodyPr/>
          <a:lstStyle>
            <a:lvl1pPr>
              <a:defRPr smtClean="0"/>
            </a:lvl1pPr>
          </a:lstStyle>
          <a:p>
            <a:pPr>
              <a:defRPr/>
            </a:pPr>
            <a:fld id="{53859D08-3D89-421F-842F-7A5541534F9F}"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BCC0716-7840-4BC7-AC05-8CE3FC928123}" type="slidenum">
              <a:rPr lang="en-US" altLang="en-US"/>
              <a:pPr>
                <a:defRPr/>
              </a:pPr>
              <a:t>‹#›</a:t>
            </a:fld>
            <a:endParaRPr lang="en-US" altLang="en-US"/>
          </a:p>
        </p:txBody>
      </p:sp>
      <p:sp>
        <p:nvSpPr>
          <p:cNvPr id="7" name="Rectangle 5">
            <a:extLst>
              <a:ext uri="{FF2B5EF4-FFF2-40B4-BE49-F238E27FC236}">
                <a16:creationId xmlns:a16="http://schemas.microsoft.com/office/drawing/2014/main" id="{9DD757B6-89B7-426C-8ABB-4BBA7D8B592D}"/>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5FB406B-681B-427F-85C9-C8403D90C379}" type="slidenum">
              <a:rPr lang="en-US" altLang="en-US"/>
              <a:pPr>
                <a:defRPr/>
              </a:pPr>
              <a:t>‹#›</a:t>
            </a:fld>
            <a:endParaRPr lang="en-US" altLang="en-US"/>
          </a:p>
        </p:txBody>
      </p:sp>
      <p:sp>
        <p:nvSpPr>
          <p:cNvPr id="7" name="Rectangle 5">
            <a:extLst>
              <a:ext uri="{FF2B5EF4-FFF2-40B4-BE49-F238E27FC236}">
                <a16:creationId xmlns:a16="http://schemas.microsoft.com/office/drawing/2014/main" id="{56408D86-E691-4B86-B13A-EA1F4FC11569}"/>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B213545-308C-43D8-8689-BD7A1F98E348}" type="slidenum">
              <a:rPr lang="en-US" altLang="en-US"/>
              <a:pPr>
                <a:defRPr/>
              </a:pPr>
              <a:t>‹#›</a:t>
            </a:fld>
            <a:endParaRPr lang="en-US" altLang="en-US"/>
          </a:p>
        </p:txBody>
      </p:sp>
      <p:sp>
        <p:nvSpPr>
          <p:cNvPr id="8" name="Rectangle 5">
            <a:extLst>
              <a:ext uri="{FF2B5EF4-FFF2-40B4-BE49-F238E27FC236}">
                <a16:creationId xmlns:a16="http://schemas.microsoft.com/office/drawing/2014/main" id="{ACC61FE5-F2A2-4955-87E8-E4B3526B013D}"/>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11CB90C3-E595-4402-8A07-722762759065}" type="slidenum">
              <a:rPr lang="en-US" altLang="en-US"/>
              <a:pPr>
                <a:defRPr/>
              </a:pPr>
              <a:t>‹#›</a:t>
            </a:fld>
            <a:endParaRPr lang="en-US" altLang="en-US"/>
          </a:p>
        </p:txBody>
      </p:sp>
      <p:sp>
        <p:nvSpPr>
          <p:cNvPr id="6" name="Footer Placeholder 5">
            <a:extLst>
              <a:ext uri="{FF2B5EF4-FFF2-40B4-BE49-F238E27FC236}">
                <a16:creationId xmlns:a16="http://schemas.microsoft.com/office/drawing/2014/main" id="{8E2AC7E6-597C-400E-835A-1FBB17C2770B}"/>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B2A91613-A5B2-4E32-9718-AA0858FEE936}" type="slidenum">
              <a:rPr lang="en-US" altLang="en-US"/>
              <a:pPr>
                <a:defRPr/>
              </a:pPr>
              <a:t>‹#›</a:t>
            </a:fld>
            <a:endParaRPr lang="en-US" altLang="en-US"/>
          </a:p>
        </p:txBody>
      </p:sp>
      <p:sp>
        <p:nvSpPr>
          <p:cNvPr id="5" name="Rectangle 5">
            <a:extLst>
              <a:ext uri="{FF2B5EF4-FFF2-40B4-BE49-F238E27FC236}">
                <a16:creationId xmlns:a16="http://schemas.microsoft.com/office/drawing/2014/main" id="{E4CB8933-54D7-48F1-97D3-52D5460BC112}"/>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4F8EE2C-17D5-4B50-BF6B-8DFE64945525}" type="slidenum">
              <a:rPr lang="en-US" altLang="en-US"/>
              <a:pPr>
                <a:defRPr/>
              </a:pPr>
              <a:t>‹#›</a:t>
            </a:fld>
            <a:endParaRPr lang="en-US" altLang="en-US"/>
          </a:p>
        </p:txBody>
      </p:sp>
      <p:sp>
        <p:nvSpPr>
          <p:cNvPr id="8" name="Rectangle 5">
            <a:extLst>
              <a:ext uri="{FF2B5EF4-FFF2-40B4-BE49-F238E27FC236}">
                <a16:creationId xmlns:a16="http://schemas.microsoft.com/office/drawing/2014/main" id="{70720CCC-4763-40BB-968C-704B87A6A0FD}"/>
              </a:ext>
            </a:extLst>
          </p:cNvPr>
          <p:cNvSpPr>
            <a:spLocks noGrp="1" noChangeArrowheads="1"/>
          </p:cNvSpPr>
          <p:nvPr>
            <p:ph type="ftr" sz="quarter" idx="11"/>
          </p:nvPr>
        </p:nvSpPr>
        <p:spPr>
          <a:xfrm>
            <a:off x="3124200" y="6243638"/>
            <a:ext cx="2895600" cy="457200"/>
          </a:xfrm>
          <a:prstGeom prst="rect">
            <a:avLst/>
          </a:prstGeom>
        </p:spPr>
        <p:txBody>
          <a:bodyPr/>
          <a:lstStyle>
            <a:lvl1pPr>
              <a:defRPr smtClean="0"/>
            </a:lvl1pPr>
          </a:lstStyle>
          <a:p>
            <a:pPr>
              <a:defRPr/>
            </a:pPr>
            <a:r>
              <a:rPr lang="en-US" altLang="en-US" dirty="0"/>
              <a:t>IMSE 866 Applied Stochastic Processes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945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8842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pPr>
              <a:defRPr/>
            </a:pPr>
            <a:endParaRPr lang="en-US" altLang="en-US"/>
          </a:p>
        </p:txBody>
      </p:sp>
      <p:sp>
        <p:nvSpPr>
          <p:cNvPr id="18842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pPr>
              <a:defRPr/>
            </a:pPr>
            <a:fld id="{26FA6F48-2E8B-42EB-ACE5-8ED358A62CDA}" type="slidenum">
              <a:rPr lang="en-US" altLang="en-US"/>
              <a:pPr>
                <a:defRPr/>
              </a:pPr>
              <a:t>‹#›</a:t>
            </a:fld>
            <a:endParaRPr lang="en-US" altLang="en-US"/>
          </a:p>
        </p:txBody>
      </p:sp>
      <p:sp>
        <p:nvSpPr>
          <p:cNvPr id="188423"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188424"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
        <p:nvSpPr>
          <p:cNvPr id="10" name="Rectangle 5">
            <a:extLst>
              <a:ext uri="{FF2B5EF4-FFF2-40B4-BE49-F238E27FC236}">
                <a16:creationId xmlns:a16="http://schemas.microsoft.com/office/drawing/2014/main" id="{DEBE43EF-75AA-484F-97F4-AF9FFFA63A27}"/>
              </a:ext>
            </a:extLst>
          </p:cNvPr>
          <p:cNvSpPr>
            <a:spLocks noGrp="1" noChangeArrowheads="1"/>
          </p:cNvSpPr>
          <p:nvPr>
            <p:ph type="ftr" sz="quarter" idx="3"/>
          </p:nvPr>
        </p:nvSpPr>
        <p:spPr>
          <a:xfrm>
            <a:off x="3124200" y="6243638"/>
            <a:ext cx="2895600" cy="457200"/>
          </a:xfrm>
          <a:prstGeom prst="rect">
            <a:avLst/>
          </a:prstGeom>
        </p:spPr>
        <p:txBody>
          <a:bodyPr/>
          <a:lstStyle>
            <a:lvl1pPr algn="ctr">
              <a:defRPr sz="1100" smtClean="0"/>
            </a:lvl1pPr>
          </a:lstStyle>
          <a:p>
            <a:pPr>
              <a:defRPr/>
            </a:pPr>
            <a:endParaRPr lang="en-US" altLang="en-US" dirty="0"/>
          </a:p>
          <a:p>
            <a:pPr>
              <a:defRPr/>
            </a:pPr>
            <a:r>
              <a:rPr lang="en-US" altLang="en-US" dirty="0"/>
              <a:t>IMSE 866 Applied Stochastic Processes</a:t>
            </a:r>
          </a:p>
        </p:txBody>
      </p:sp>
    </p:spTree>
  </p:cSld>
  <p:clrMap bg1="lt1" tx1="dk1" bg2="lt2" tx2="dk2" accent1="accent1" accent2="accent2" accent3="accent3" accent4="accent4" accent5="accent5" accent6="accent6" hlink="hlink" folHlink="folHlink"/>
  <p:sldLayoutIdLst>
    <p:sldLayoutId id="2147483714" r:id="rId1"/>
    <p:sldLayoutId id="2147483703" r:id="rId2"/>
    <p:sldLayoutId id="2147483704" r:id="rId3"/>
    <p:sldLayoutId id="2147483705" r:id="rId4"/>
    <p:sldLayoutId id="2147483707" r:id="rId5"/>
    <p:sldLayoutId id="2147483708" r:id="rId6"/>
    <p:sldLayoutId id="2147483713" r:id="rId7"/>
  </p:sldLayoutIdLst>
  <p:hf hd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7CCA22-720B-4C25-96CF-A4D75E0979A9}"/>
              </a:ext>
            </a:extLst>
          </p:cNvPr>
          <p:cNvSpPr>
            <a:spLocks noGrp="1"/>
          </p:cNvSpPr>
          <p:nvPr>
            <p:ph type="ctrTitle"/>
          </p:nvPr>
        </p:nvSpPr>
        <p:spPr/>
        <p:txBody>
          <a:bodyPr/>
          <a:lstStyle/>
          <a:p>
            <a:r>
              <a:rPr lang="en-US" dirty="0"/>
              <a:t>Lecture 3</a:t>
            </a:r>
          </a:p>
        </p:txBody>
      </p:sp>
      <p:sp>
        <p:nvSpPr>
          <p:cNvPr id="7" name="Subtitle 6">
            <a:extLst>
              <a:ext uri="{FF2B5EF4-FFF2-40B4-BE49-F238E27FC236}">
                <a16:creationId xmlns:a16="http://schemas.microsoft.com/office/drawing/2014/main" id="{FE067239-A927-4C35-B125-E413AFBBD0E7}"/>
              </a:ext>
            </a:extLst>
          </p:cNvPr>
          <p:cNvSpPr>
            <a:spLocks noGrp="1"/>
          </p:cNvSpPr>
          <p:nvPr>
            <p:ph type="subTitle" idx="1"/>
          </p:nvPr>
        </p:nvSpPr>
        <p:spPr/>
        <p:txBody>
          <a:bodyPr/>
          <a:lstStyle/>
          <a:p>
            <a:r>
              <a:rPr lang="en-US" dirty="0"/>
              <a:t>Discrete-time Markov Chains</a:t>
            </a:r>
          </a:p>
        </p:txBody>
      </p:sp>
      <p:sp>
        <p:nvSpPr>
          <p:cNvPr id="5" name="Footer Placeholder 4">
            <a:extLst>
              <a:ext uri="{FF2B5EF4-FFF2-40B4-BE49-F238E27FC236}">
                <a16:creationId xmlns:a16="http://schemas.microsoft.com/office/drawing/2014/main" id="{EDF92740-4A9A-4372-A7F9-12AB98100DD0}"/>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
        <p:nvSpPr>
          <p:cNvPr id="4" name="Slide Number Placeholder 3">
            <a:extLst>
              <a:ext uri="{FF2B5EF4-FFF2-40B4-BE49-F238E27FC236}">
                <a16:creationId xmlns:a16="http://schemas.microsoft.com/office/drawing/2014/main" id="{BD2752B2-69EA-4BF8-BC1F-D162B9B68311}"/>
              </a:ext>
            </a:extLst>
          </p:cNvPr>
          <p:cNvSpPr>
            <a:spLocks noGrp="1"/>
          </p:cNvSpPr>
          <p:nvPr>
            <p:ph type="sldNum" sz="quarter" idx="12"/>
          </p:nvPr>
        </p:nvSpPr>
        <p:spPr/>
        <p:txBody>
          <a:bodyPr/>
          <a:lstStyle/>
          <a:p>
            <a:pPr>
              <a:defRPr/>
            </a:pPr>
            <a:fld id="{3BCC0716-7840-4BC7-AC05-8CE3FC928123}" type="slidenum">
              <a:rPr lang="en-US" altLang="en-US" smtClean="0"/>
              <a:pPr>
                <a:defRPr/>
              </a:pPr>
              <a:t>1</a:t>
            </a:fld>
            <a:endParaRPr lang="en-US" altLang="en-US"/>
          </a:p>
        </p:txBody>
      </p:sp>
    </p:spTree>
    <p:extLst>
      <p:ext uri="{BB962C8B-B14F-4D97-AF65-F5344CB8AC3E}">
        <p14:creationId xmlns:p14="http://schemas.microsoft.com/office/powerpoint/2010/main" val="60030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Transition Probability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600200"/>
                <a:ext cx="8382000" cy="4530725"/>
              </a:xfrm>
            </p:spPr>
            <p:txBody>
              <a:bodyPr/>
              <a:lstStyle/>
              <a:p>
                <a:pPr marL="0" indent="0">
                  <a:buNone/>
                </a:pPr>
                <a:r>
                  <a:rPr lang="en-US" b="1" dirty="0">
                    <a:solidFill>
                      <a:srgbClr val="7030A0"/>
                    </a:solidFill>
                  </a:rPr>
                  <a:t>One Step Transition Probability Matrix</a:t>
                </a:r>
              </a:p>
              <a:p>
                <a:pPr marL="0" indent="0">
                  <a:buNone/>
                </a:pPr>
                <a:endParaRPr lang="en-US" b="1" dirty="0">
                  <a:solidFill>
                    <a:srgbClr val="7030A0"/>
                  </a:solidFill>
                </a:endParaRPr>
              </a:p>
              <a:p>
                <a:pPr marL="0" indent="0">
                  <a:buNone/>
                </a:pPr>
                <a:r>
                  <a:rPr lang="en-US" dirty="0">
                    <a:solidFill>
                      <a:srgbClr val="FF0000"/>
                    </a:solidFill>
                  </a:rPr>
                  <a:t>Any idea what this means?</a:t>
                </a:r>
              </a:p>
              <a:p>
                <a:pPr marL="0" indent="0">
                  <a:buNone/>
                </a:pPr>
                <a:endParaRPr lang="en-US" dirty="0">
                  <a:solidFill>
                    <a:srgbClr val="FF0000"/>
                  </a:solidFill>
                </a:endParaRPr>
              </a:p>
              <a:p>
                <a:pPr marL="0" indent="0">
                  <a:buNone/>
                </a:pPr>
                <a:r>
                  <a:rPr lang="en-US" dirty="0">
                    <a:solidFill>
                      <a:schemeClr val="tx1"/>
                    </a:solidFill>
                  </a:rPr>
                  <a:t>Recall: </a:t>
                </a:r>
                <a14:m>
                  <m:oMath xmlns:m="http://schemas.openxmlformats.org/officeDocument/2006/math">
                    <m:r>
                      <a:rPr lang="en-US">
                        <a:solidFill>
                          <a:schemeClr val="tx1"/>
                        </a:solidFill>
                        <a:latin typeface="Cambria Math" panose="02040503050406030204" pitchFamily="18" charset="0"/>
                      </a:rPr>
                      <m:t>𝑃</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𝑛</m:t>
                            </m:r>
                            <m:r>
                              <a:rPr lang="en-US">
                                <a:solidFill>
                                  <a:schemeClr val="tx1"/>
                                </a:solidFill>
                                <a:latin typeface="Cambria Math" panose="02040503050406030204" pitchFamily="18" charset="0"/>
                              </a:rPr>
                              <m:t>+1</m:t>
                            </m:r>
                          </m:sub>
                        </m:sSub>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𝑗</m:t>
                        </m:r>
                      </m:e>
                      <m:e>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𝑛</m:t>
                            </m:r>
                          </m:sub>
                        </m:sSub>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𝑖</m:t>
                        </m:r>
                      </m:e>
                    </m:d>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p</m:t>
                        </m:r>
                      </m:e>
                      <m:sub>
                        <m:r>
                          <m:rPr>
                            <m:sty m:val="p"/>
                          </m:rPr>
                          <a:rPr lang="en-US">
                            <a:solidFill>
                              <a:schemeClr val="tx1"/>
                            </a:solidFill>
                            <a:latin typeface="Cambria Math" panose="02040503050406030204" pitchFamily="18" charset="0"/>
                          </a:rPr>
                          <m:t>i</m:t>
                        </m:r>
                        <m:r>
                          <a:rPr lang="en-US">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j</m:t>
                        </m:r>
                      </m:sub>
                    </m:sSub>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𝑛</m:t>
                    </m:r>
                    <m:r>
                      <a:rPr lang="en-US" i="1">
                        <a:solidFill>
                          <a:schemeClr val="tx1"/>
                        </a:solidFill>
                        <a:latin typeface="Cambria Math" panose="02040503050406030204" pitchFamily="18" charset="0"/>
                      </a:rPr>
                      <m:t>≥0, </m:t>
                    </m:r>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𝑗</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𝑆</m:t>
                    </m:r>
                  </m:oMath>
                </a14:m>
                <a:endParaRPr lang="en-US" dirty="0">
                  <a:solidFill>
                    <a:schemeClr val="tx1"/>
                  </a:solidFill>
                </a:endParaRPr>
              </a:p>
              <a:p>
                <a:pPr marL="0" indent="0">
                  <a:buNone/>
                </a:pPr>
                <a:endParaRPr lang="en-US" b="0"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                 </m:t>
                      </m:r>
                    </m:oMath>
                  </m:oMathPara>
                </a14:m>
                <a:endParaRPr lang="en-US" b="0" dirty="0">
                  <a:solidFill>
                    <a:schemeClr val="tx1"/>
                  </a:solidFill>
                </a:endParaRPr>
              </a:p>
              <a:p>
                <a:pPr marL="0" indent="0">
                  <a:buNone/>
                </a:pPr>
                <a:endParaRPr lang="en-US" dirty="0">
                  <a:solidFill>
                    <a:schemeClr val="tx1"/>
                  </a:solidFill>
                </a:endParaRPr>
              </a:p>
              <a:p>
                <a:pPr marL="0" indent="0">
                  <a:buNone/>
                </a:pPr>
                <a:endParaRPr lang="en-US" dirty="0">
                  <a:solidFill>
                    <a:srgbClr val="FF0000"/>
                  </a:solidFill>
                </a:endParaRPr>
              </a:p>
              <a:p>
                <a:pPr marL="0" indent="0">
                  <a:buNone/>
                </a:pPr>
                <a:endParaRPr lang="en-US" b="1" dirty="0">
                  <a:solidFill>
                    <a:srgbClr val="7030A0"/>
                  </a:solidFill>
                </a:endParaRPr>
              </a:p>
              <a:p>
                <a:pPr marL="0" indent="0">
                  <a:buNone/>
                </a:pPr>
                <a:endParaRPr lang="en-US" b="1" dirty="0">
                  <a:solidFill>
                    <a:srgbClr val="7030A0"/>
                  </a:solidFill>
                </a:endParaRP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600200"/>
                <a:ext cx="8382000" cy="4530725"/>
              </a:xfrm>
              <a:blipFill>
                <a:blip r:embed="rId2"/>
                <a:stretch>
                  <a:fillRect l="-1673" t="-175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10</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grpSp>
        <p:nvGrpSpPr>
          <p:cNvPr id="8" name="Group 7">
            <a:extLst>
              <a:ext uri="{FF2B5EF4-FFF2-40B4-BE49-F238E27FC236}">
                <a16:creationId xmlns:a16="http://schemas.microsoft.com/office/drawing/2014/main" id="{1AAE30A5-BAB5-4AE4-A808-08B39D127ACA}"/>
              </a:ext>
            </a:extLst>
          </p:cNvPr>
          <p:cNvGrpSpPr/>
          <p:nvPr/>
        </p:nvGrpSpPr>
        <p:grpSpPr>
          <a:xfrm>
            <a:off x="4343400" y="4419600"/>
            <a:ext cx="1782598" cy="1459192"/>
            <a:chOff x="3886200" y="3183236"/>
            <a:chExt cx="1782598" cy="1459192"/>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BD6C71-E3EF-4434-B89B-367EA8ABFDC4}"/>
                    </a:ext>
                  </a:extLst>
                </p:cNvPr>
                <p:cNvSpPr txBox="1"/>
                <p:nvPr/>
              </p:nvSpPr>
              <p:spPr>
                <a:xfrm>
                  <a:off x="4135056" y="3291840"/>
                  <a:ext cx="1347292" cy="296428"/>
                </a:xfrm>
                <a:prstGeom prst="rect">
                  <a:avLst/>
                </a:prstGeom>
                <a:noFill/>
              </p:spPr>
              <p:txBody>
                <a:bodyPr wrap="none" lIns="0" tIns="0" rIns="0" bIns="0"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1,1</m:t>
                          </m:r>
                        </m:sub>
                      </m:sSub>
                      <m:r>
                        <a:rPr lang="en-US" b="0" i="1" smtClean="0">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𝑝</m:t>
                          </m:r>
                        </m:e>
                        <m:sub>
                          <m:r>
                            <a:rPr lang="en-US" i="1">
                              <a:latin typeface="Cambria Math" panose="02040503050406030204" pitchFamily="18" charset="0"/>
                            </a:rPr>
                            <m:t>1,</m:t>
                          </m:r>
                          <m:r>
                            <a:rPr lang="en-US" b="0" i="1" smtClean="0">
                              <a:latin typeface="Cambria Math" panose="02040503050406030204" pitchFamily="18" charset="0"/>
                            </a:rPr>
                            <m:t>𝐽</m:t>
                          </m:r>
                        </m:sub>
                      </m:sSub>
                    </m:oMath>
                  </a14:m>
                  <a:r>
                    <a:rPr lang="en-US" dirty="0"/>
                    <a:t> </a:t>
                  </a:r>
                </a:p>
              </p:txBody>
            </p:sp>
          </mc:Choice>
          <mc:Fallback xmlns="">
            <p:sp>
              <p:nvSpPr>
                <p:cNvPr id="9" name="TextBox 8">
                  <a:extLst>
                    <a:ext uri="{FF2B5EF4-FFF2-40B4-BE49-F238E27FC236}">
                      <a16:creationId xmlns:a16="http://schemas.microsoft.com/office/drawing/2014/main" id="{F1BD6C71-E3EF-4434-B89B-367EA8ABFDC4}"/>
                    </a:ext>
                  </a:extLst>
                </p:cNvPr>
                <p:cNvSpPr txBox="1">
                  <a:spLocks noRot="1" noChangeAspect="1" noMove="1" noResize="1" noEditPoints="1" noAdjustHandles="1" noChangeArrowheads="1" noChangeShapeType="1" noTextEdit="1"/>
                </p:cNvSpPr>
                <p:nvPr/>
              </p:nvSpPr>
              <p:spPr>
                <a:xfrm>
                  <a:off x="4135056" y="3291840"/>
                  <a:ext cx="1347292" cy="296428"/>
                </a:xfrm>
                <a:prstGeom prst="rect">
                  <a:avLst/>
                </a:prstGeom>
                <a:blipFill>
                  <a:blip r:embed="rId3"/>
                  <a:stretch>
                    <a:fillRect l="-6335" b="-27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921905C-9CA2-4A55-AB37-C2D52834547A}"/>
                    </a:ext>
                  </a:extLst>
                </p:cNvPr>
                <p:cNvSpPr txBox="1"/>
                <p:nvPr/>
              </p:nvSpPr>
              <p:spPr>
                <a:xfrm>
                  <a:off x="4147497" y="4065232"/>
                  <a:ext cx="1329851" cy="296428"/>
                </a:xfrm>
                <a:prstGeom prst="rect">
                  <a:avLst/>
                </a:prstGeom>
                <a:noFill/>
              </p:spPr>
              <p:txBody>
                <a:bodyPr wrap="none" lIns="0" tIns="0" rIns="0" bIns="0"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𝐽</m:t>
                          </m:r>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𝑝</m:t>
                          </m:r>
                        </m:e>
                        <m:sub>
                          <m:r>
                            <a:rPr lang="en-US" b="0" i="1" smtClean="0">
                              <a:latin typeface="Cambria Math" panose="02040503050406030204" pitchFamily="18" charset="0"/>
                            </a:rPr>
                            <m:t>𝐽</m:t>
                          </m:r>
                          <m:r>
                            <a:rPr lang="en-US" i="1">
                              <a:latin typeface="Cambria Math" panose="02040503050406030204" pitchFamily="18" charset="0"/>
                            </a:rPr>
                            <m:t>,</m:t>
                          </m:r>
                          <m:r>
                            <a:rPr lang="en-US" b="0" i="1" smtClean="0">
                              <a:latin typeface="Cambria Math" panose="02040503050406030204" pitchFamily="18" charset="0"/>
                            </a:rPr>
                            <m:t>𝐽</m:t>
                          </m:r>
                        </m:sub>
                      </m:sSub>
                    </m:oMath>
                  </a14:m>
                  <a:r>
                    <a:rPr lang="en-US" dirty="0"/>
                    <a:t> </a:t>
                  </a:r>
                </a:p>
              </p:txBody>
            </p:sp>
          </mc:Choice>
          <mc:Fallback xmlns="">
            <p:sp>
              <p:nvSpPr>
                <p:cNvPr id="10" name="TextBox 9">
                  <a:extLst>
                    <a:ext uri="{FF2B5EF4-FFF2-40B4-BE49-F238E27FC236}">
                      <a16:creationId xmlns:a16="http://schemas.microsoft.com/office/drawing/2014/main" id="{B921905C-9CA2-4A55-AB37-C2D52834547A}"/>
                    </a:ext>
                  </a:extLst>
                </p:cNvPr>
                <p:cNvSpPr txBox="1">
                  <a:spLocks noRot="1" noChangeAspect="1" noMove="1" noResize="1" noEditPoints="1" noAdjustHandles="1" noChangeArrowheads="1" noChangeShapeType="1" noTextEdit="1"/>
                </p:cNvSpPr>
                <p:nvPr/>
              </p:nvSpPr>
              <p:spPr>
                <a:xfrm>
                  <a:off x="4147497" y="4065232"/>
                  <a:ext cx="1329851" cy="296428"/>
                </a:xfrm>
                <a:prstGeom prst="rect">
                  <a:avLst/>
                </a:prstGeom>
                <a:blipFill>
                  <a:blip r:embed="rId4"/>
                  <a:stretch>
                    <a:fillRect l="-6393" b="-2708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4312CD06-48A5-4EDB-917E-FC1BF8DA4B2A}"/>
                </a:ext>
              </a:extLst>
            </p:cNvPr>
            <p:cNvGrpSpPr/>
            <p:nvPr/>
          </p:nvGrpSpPr>
          <p:grpSpPr>
            <a:xfrm>
              <a:off x="4198815" y="3543500"/>
              <a:ext cx="304800" cy="521732"/>
              <a:chOff x="2667000" y="3505200"/>
              <a:chExt cx="304800" cy="521732"/>
            </a:xfrm>
          </p:grpSpPr>
          <p:sp>
            <p:nvSpPr>
              <p:cNvPr id="17" name="TextBox 16">
                <a:extLst>
                  <a:ext uri="{FF2B5EF4-FFF2-40B4-BE49-F238E27FC236}">
                    <a16:creationId xmlns:a16="http://schemas.microsoft.com/office/drawing/2014/main" id="{7517121F-154C-4EB5-A629-2195D3F793CA}"/>
                  </a:ext>
                </a:extLst>
              </p:cNvPr>
              <p:cNvSpPr txBox="1"/>
              <p:nvPr/>
            </p:nvSpPr>
            <p:spPr>
              <a:xfrm>
                <a:off x="2667000" y="3505200"/>
                <a:ext cx="304800" cy="369332"/>
              </a:xfrm>
              <a:prstGeom prst="rect">
                <a:avLst/>
              </a:prstGeom>
              <a:noFill/>
            </p:spPr>
            <p:txBody>
              <a:bodyPr wrap="square" rtlCol="0">
                <a:spAutoFit/>
              </a:bodyPr>
              <a:lstStyle/>
              <a:p>
                <a:r>
                  <a:rPr lang="en-US" dirty="0"/>
                  <a:t>.</a:t>
                </a:r>
              </a:p>
            </p:txBody>
          </p:sp>
          <p:sp>
            <p:nvSpPr>
              <p:cNvPr id="18" name="TextBox 17">
                <a:extLst>
                  <a:ext uri="{FF2B5EF4-FFF2-40B4-BE49-F238E27FC236}">
                    <a16:creationId xmlns:a16="http://schemas.microsoft.com/office/drawing/2014/main" id="{B73AFD87-4D70-4538-8D97-F7880A2C08D4}"/>
                  </a:ext>
                </a:extLst>
              </p:cNvPr>
              <p:cNvSpPr txBox="1"/>
              <p:nvPr/>
            </p:nvSpPr>
            <p:spPr>
              <a:xfrm>
                <a:off x="2667000" y="3581400"/>
                <a:ext cx="304800" cy="369332"/>
              </a:xfrm>
              <a:prstGeom prst="rect">
                <a:avLst/>
              </a:prstGeom>
              <a:noFill/>
            </p:spPr>
            <p:txBody>
              <a:bodyPr wrap="square" rtlCol="0">
                <a:spAutoFit/>
              </a:bodyPr>
              <a:lstStyle/>
              <a:p>
                <a:r>
                  <a:rPr lang="en-US" dirty="0"/>
                  <a:t>.</a:t>
                </a:r>
              </a:p>
            </p:txBody>
          </p:sp>
          <p:sp>
            <p:nvSpPr>
              <p:cNvPr id="19" name="TextBox 18">
                <a:extLst>
                  <a:ext uri="{FF2B5EF4-FFF2-40B4-BE49-F238E27FC236}">
                    <a16:creationId xmlns:a16="http://schemas.microsoft.com/office/drawing/2014/main" id="{389722D7-BA26-4EA5-99C4-266C779ABDC7}"/>
                  </a:ext>
                </a:extLst>
              </p:cNvPr>
              <p:cNvSpPr txBox="1"/>
              <p:nvPr/>
            </p:nvSpPr>
            <p:spPr>
              <a:xfrm>
                <a:off x="2667000" y="3657600"/>
                <a:ext cx="304800" cy="369332"/>
              </a:xfrm>
              <a:prstGeom prst="rect">
                <a:avLst/>
              </a:prstGeom>
              <a:noFill/>
            </p:spPr>
            <p:txBody>
              <a:bodyPr wrap="square" rtlCol="0">
                <a:spAutoFit/>
              </a:bodyPr>
              <a:lstStyle/>
              <a:p>
                <a:r>
                  <a:rPr lang="en-US" dirty="0"/>
                  <a:t>.</a:t>
                </a:r>
              </a:p>
            </p:txBody>
          </p:sp>
        </p:grpSp>
        <p:grpSp>
          <p:nvGrpSpPr>
            <p:cNvPr id="12" name="Group 11">
              <a:extLst>
                <a:ext uri="{FF2B5EF4-FFF2-40B4-BE49-F238E27FC236}">
                  <a16:creationId xmlns:a16="http://schemas.microsoft.com/office/drawing/2014/main" id="{8ADC8077-E1A0-44C0-A335-350F4F0F5221}"/>
                </a:ext>
              </a:extLst>
            </p:cNvPr>
            <p:cNvGrpSpPr/>
            <p:nvPr/>
          </p:nvGrpSpPr>
          <p:grpSpPr>
            <a:xfrm>
              <a:off x="5105400" y="3543500"/>
              <a:ext cx="304800" cy="521732"/>
              <a:chOff x="2667000" y="3505200"/>
              <a:chExt cx="304800" cy="521732"/>
            </a:xfrm>
          </p:grpSpPr>
          <p:sp>
            <p:nvSpPr>
              <p:cNvPr id="14" name="TextBox 13">
                <a:extLst>
                  <a:ext uri="{FF2B5EF4-FFF2-40B4-BE49-F238E27FC236}">
                    <a16:creationId xmlns:a16="http://schemas.microsoft.com/office/drawing/2014/main" id="{60D73570-ED91-44E8-AC9E-701D2F0D07C9}"/>
                  </a:ext>
                </a:extLst>
              </p:cNvPr>
              <p:cNvSpPr txBox="1"/>
              <p:nvPr/>
            </p:nvSpPr>
            <p:spPr>
              <a:xfrm>
                <a:off x="2667000" y="3505200"/>
                <a:ext cx="304800" cy="369332"/>
              </a:xfrm>
              <a:prstGeom prst="rect">
                <a:avLst/>
              </a:prstGeom>
              <a:noFill/>
            </p:spPr>
            <p:txBody>
              <a:bodyPr wrap="square" rtlCol="0">
                <a:spAutoFit/>
              </a:bodyPr>
              <a:lstStyle/>
              <a:p>
                <a:r>
                  <a:rPr lang="en-US" dirty="0"/>
                  <a:t>.</a:t>
                </a:r>
              </a:p>
            </p:txBody>
          </p:sp>
          <p:sp>
            <p:nvSpPr>
              <p:cNvPr id="15" name="TextBox 14">
                <a:extLst>
                  <a:ext uri="{FF2B5EF4-FFF2-40B4-BE49-F238E27FC236}">
                    <a16:creationId xmlns:a16="http://schemas.microsoft.com/office/drawing/2014/main" id="{0991CE05-0A07-4E99-B2A6-0184F4C06887}"/>
                  </a:ext>
                </a:extLst>
              </p:cNvPr>
              <p:cNvSpPr txBox="1"/>
              <p:nvPr/>
            </p:nvSpPr>
            <p:spPr>
              <a:xfrm>
                <a:off x="2667000" y="3581400"/>
                <a:ext cx="304800"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0834C90E-3FD7-4BC3-8697-FE17AD599041}"/>
                  </a:ext>
                </a:extLst>
              </p:cNvPr>
              <p:cNvSpPr txBox="1"/>
              <p:nvPr/>
            </p:nvSpPr>
            <p:spPr>
              <a:xfrm>
                <a:off x="2667000" y="3657600"/>
                <a:ext cx="304800" cy="369332"/>
              </a:xfrm>
              <a:prstGeom prst="rect">
                <a:avLst/>
              </a:prstGeom>
              <a:noFill/>
            </p:spPr>
            <p:txBody>
              <a:bodyPr wrap="square" rtlCol="0">
                <a:spAutoFit/>
              </a:bodyPr>
              <a:lstStyle/>
              <a:p>
                <a:r>
                  <a:rPr lang="en-US" dirty="0"/>
                  <a:t>.</a:t>
                </a:r>
              </a:p>
            </p:txBody>
          </p:sp>
        </p:grpSp>
        <p:sp>
          <p:nvSpPr>
            <p:cNvPr id="13" name="Double Bracket 12">
              <a:extLst>
                <a:ext uri="{FF2B5EF4-FFF2-40B4-BE49-F238E27FC236}">
                  <a16:creationId xmlns:a16="http://schemas.microsoft.com/office/drawing/2014/main" id="{AB1E04C6-2923-4217-A7A4-7B5F4FF27D6A}"/>
                </a:ext>
              </a:extLst>
            </p:cNvPr>
            <p:cNvSpPr/>
            <p:nvPr/>
          </p:nvSpPr>
          <p:spPr bwMode="auto">
            <a:xfrm>
              <a:off x="3886200" y="3183236"/>
              <a:ext cx="1782598" cy="1459192"/>
            </a:xfrm>
            <a:prstGeom prst="bracketPair">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52581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Properties of Probability Matrix</a:t>
            </a:r>
          </a:p>
        </p:txBody>
      </p:sp>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600200"/>
            <a:ext cx="8382000" cy="4530725"/>
          </a:xfrm>
        </p:spPr>
        <p:txBody>
          <a:bodyPr/>
          <a:lstStyle/>
          <a:p>
            <a:pPr marL="0" indent="0">
              <a:buNone/>
            </a:pPr>
            <a:r>
              <a:rPr lang="en-US" b="1" dirty="0">
                <a:solidFill>
                  <a:srgbClr val="7030A0"/>
                </a:solidFill>
              </a:rPr>
              <a:t>Theorem 2.1 (Kulkarni 3</a:t>
            </a:r>
            <a:r>
              <a:rPr lang="en-US" b="1" baseline="30000" dirty="0">
                <a:solidFill>
                  <a:srgbClr val="7030A0"/>
                </a:solidFill>
              </a:rPr>
              <a:t>rd</a:t>
            </a:r>
            <a:r>
              <a:rPr lang="en-US" b="1" dirty="0">
                <a:solidFill>
                  <a:srgbClr val="7030A0"/>
                </a:solidFill>
              </a:rPr>
              <a:t> ed)</a:t>
            </a:r>
          </a:p>
          <a:p>
            <a:pPr marL="0" indent="0">
              <a:buNone/>
            </a:pPr>
            <a:r>
              <a:rPr lang="en-US" dirty="0">
                <a:solidFill>
                  <a:srgbClr val="7030A0"/>
                </a:solidFill>
              </a:rPr>
              <a:t>One Step Transition Probability Matrix is stochastic</a:t>
            </a:r>
          </a:p>
          <a:p>
            <a:pPr marL="0" indent="0">
              <a:buNone/>
            </a:pPr>
            <a:endParaRPr lang="en-US" dirty="0">
              <a:solidFill>
                <a:srgbClr val="7030A0"/>
              </a:solidFill>
            </a:endParaRPr>
          </a:p>
          <a:p>
            <a:pPr marL="0" indent="0">
              <a:buNone/>
            </a:pPr>
            <a:r>
              <a:rPr lang="en-US" dirty="0">
                <a:solidFill>
                  <a:srgbClr val="7030A0"/>
                </a:solidFill>
              </a:rPr>
              <a:t>Proof:</a:t>
            </a:r>
          </a:p>
          <a:p>
            <a:pPr marL="0" indent="0">
              <a:buNone/>
            </a:pPr>
            <a:endParaRPr lang="en-US" b="1" dirty="0">
              <a:solidFill>
                <a:srgbClr val="7030A0"/>
              </a:solidFill>
            </a:endParaRPr>
          </a:p>
          <a:p>
            <a:pPr marL="0" indent="0">
              <a:buNone/>
            </a:pPr>
            <a:endParaRPr lang="en-US" dirty="0">
              <a:solidFill>
                <a:schemeClr val="tx1"/>
              </a:solidFill>
            </a:endParaRPr>
          </a:p>
          <a:p>
            <a:pPr marL="0" indent="0">
              <a:buNone/>
            </a:pPr>
            <a:endParaRPr lang="en-US" dirty="0">
              <a:solidFill>
                <a:srgbClr val="FF0000"/>
              </a:solidFill>
            </a:endParaRPr>
          </a:p>
          <a:p>
            <a:pPr marL="0" indent="0">
              <a:buNone/>
            </a:pPr>
            <a:endParaRPr lang="en-US" b="1" dirty="0">
              <a:solidFill>
                <a:srgbClr val="7030A0"/>
              </a:solidFill>
            </a:endParaRPr>
          </a:p>
          <a:p>
            <a:pPr marL="0" indent="0">
              <a:buNone/>
            </a:pPr>
            <a:endParaRPr lang="en-US" b="1" dirty="0">
              <a:solidFill>
                <a:srgbClr val="7030A0"/>
              </a:solidFill>
            </a:endParaRPr>
          </a:p>
        </p:txBody>
      </p:sp>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11</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3275318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 1 Revisited</a:t>
            </a:r>
          </a:p>
        </p:txBody>
      </p:sp>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382000" cy="4530725"/>
          </a:xfrm>
        </p:spPr>
        <p:txBody>
          <a:bodyPr/>
          <a:lstStyle/>
          <a:p>
            <a:pPr marL="0" indent="0">
              <a:buNone/>
            </a:pPr>
            <a:r>
              <a:rPr lang="en-US" sz="2400" dirty="0"/>
              <a:t>A production facility produces one item per hour. Each item is defective with probability p, the quality of successive items being independent. Consider the following quality control policy parameterized by two positive integers k and r. In the beginning the policy calls for 100% inspection, the expensive mode of operation. As soon as k consecutive non-defective items are encountered, it switched to economic mode and calls or inspecting each item with the probability 1/r. It reverts back to the 100% inspection mode as soon as an inspected item is found to be defective. The process alternates this way forever.  </a:t>
            </a:r>
            <a:endParaRPr lang="en-US" sz="2400" b="1" dirty="0">
              <a:solidFill>
                <a:srgbClr val="7030A0"/>
              </a:solidFill>
            </a:endParaRPr>
          </a:p>
        </p:txBody>
      </p:sp>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12</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271213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Discussion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600200"/>
                <a:ext cx="8382000" cy="4530725"/>
              </a:xfrm>
            </p:spPr>
            <p:txBody>
              <a:bodyPr/>
              <a:lstStyle/>
              <a:p>
                <a:pPr marL="0" indent="0">
                  <a:buNone/>
                </a:pPr>
                <a:r>
                  <a:rPr lang="en-US" dirty="0"/>
                  <a:t>3. Define Transition Probability Matrix</a:t>
                </a:r>
              </a:p>
              <a:p>
                <a:pPr marL="0" indent="0">
                  <a:buNone/>
                </a:pPr>
                <a:endParaRPr lang="en-US" i="1" dirty="0">
                  <a:solidFill>
                    <a:srgbClr val="7030A0"/>
                  </a:solidFill>
                  <a:latin typeface="Cambria Math" panose="02040503050406030204" pitchFamily="18" charset="0"/>
                </a:endParaRPr>
              </a:p>
              <a:p>
                <a:pPr marL="0" indent="0">
                  <a:buNone/>
                </a:pPr>
                <a:r>
                  <a:rPr lang="en-US" dirty="0">
                    <a:solidFill>
                      <a:srgbClr val="7030A0"/>
                    </a:solidFill>
                  </a:rPr>
                  <a:t>       State Space, </a:t>
                </a:r>
                <a14:m>
                  <m:oMath xmlns:m="http://schemas.openxmlformats.org/officeDocument/2006/math">
                    <m:r>
                      <a:rPr lang="en-US" i="1">
                        <a:solidFill>
                          <a:srgbClr val="7030A0"/>
                        </a:solidFill>
                        <a:latin typeface="Cambria Math" panose="02040503050406030204" pitchFamily="18" charset="0"/>
                      </a:rPr>
                      <m:t>𝑆</m:t>
                    </m:r>
                    <m:r>
                      <a:rPr lang="en-US" i="1">
                        <a:solidFill>
                          <a:srgbClr val="7030A0"/>
                        </a:solidFill>
                        <a:latin typeface="Cambria Math" panose="02040503050406030204" pitchFamily="18" charset="0"/>
                      </a:rPr>
                      <m:t>={−1,0,1,2,…,</m:t>
                    </m:r>
                    <m:r>
                      <a:rPr lang="en-US" i="1">
                        <a:solidFill>
                          <a:srgbClr val="7030A0"/>
                        </a:solidFill>
                        <a:latin typeface="Cambria Math" panose="02040503050406030204" pitchFamily="18" charset="0"/>
                      </a:rPr>
                      <m:t>𝑘</m:t>
                    </m:r>
                    <m:r>
                      <a:rPr lang="en-US" i="1">
                        <a:solidFill>
                          <a:srgbClr val="7030A0"/>
                        </a:solidFill>
                        <a:latin typeface="Cambria Math" panose="02040503050406030204" pitchFamily="18" charset="0"/>
                      </a:rPr>
                      <m:t>−1}</m:t>
                    </m:r>
                  </m:oMath>
                </a14:m>
                <a:endParaRPr lang="en-US" dirty="0">
                  <a:solidFill>
                    <a:srgbClr val="7030A0"/>
                  </a:solidFill>
                </a:endParaRPr>
              </a:p>
              <a:p>
                <a:pPr marL="0" indent="0">
                  <a:buNone/>
                </a:pPr>
                <a:endParaRPr lang="en-US" dirty="0">
                  <a:solidFill>
                    <a:srgbClr val="7030A0"/>
                  </a:solidFill>
                </a:endParaRPr>
              </a:p>
              <a:p>
                <a:pPr marL="0" indent="0">
                  <a:buNone/>
                </a:pPr>
                <a:endParaRPr lang="en-US" dirty="0"/>
              </a:p>
              <a:p>
                <a:pPr marL="0" indent="0">
                  <a:buNone/>
                </a:pPr>
                <a:r>
                  <a:rPr lang="en-US" dirty="0"/>
                  <a:t> </a:t>
                </a:r>
                <a:endParaRPr lang="en-US" b="1" dirty="0">
                  <a:solidFill>
                    <a:srgbClr val="7030A0"/>
                  </a:solidFill>
                </a:endParaRP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600200"/>
                <a:ext cx="8382000" cy="4530725"/>
              </a:xfrm>
              <a:blipFill>
                <a:blip r:embed="rId2"/>
                <a:stretch>
                  <a:fillRect l="-1673" t="-175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13</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pic>
        <p:nvPicPr>
          <p:cNvPr id="6" name="Picture 5">
            <a:extLst>
              <a:ext uri="{FF2B5EF4-FFF2-40B4-BE49-F238E27FC236}">
                <a16:creationId xmlns:a16="http://schemas.microsoft.com/office/drawing/2014/main" id="{07139178-B047-4D0F-BF4C-5D53AB3333EF}"/>
              </a:ext>
            </a:extLst>
          </p:cNvPr>
          <p:cNvPicPr>
            <a:picLocks noChangeAspect="1"/>
          </p:cNvPicPr>
          <p:nvPr/>
        </p:nvPicPr>
        <p:blipFill>
          <a:blip r:embed="rId3"/>
          <a:stretch>
            <a:fillRect/>
          </a:stretch>
        </p:blipFill>
        <p:spPr>
          <a:xfrm>
            <a:off x="1295400" y="3743325"/>
            <a:ext cx="6105525" cy="1514475"/>
          </a:xfrm>
          <a:prstGeom prst="rect">
            <a:avLst/>
          </a:prstGeom>
        </p:spPr>
      </p:pic>
      <p:pic>
        <p:nvPicPr>
          <p:cNvPr id="7" name="Picture 6">
            <a:extLst>
              <a:ext uri="{FF2B5EF4-FFF2-40B4-BE49-F238E27FC236}">
                <a16:creationId xmlns:a16="http://schemas.microsoft.com/office/drawing/2014/main" id="{2AA723AF-AA2B-4CEA-85B9-68878EA20212}"/>
              </a:ext>
            </a:extLst>
          </p:cNvPr>
          <p:cNvPicPr>
            <a:picLocks noChangeAspect="1"/>
          </p:cNvPicPr>
          <p:nvPr/>
        </p:nvPicPr>
        <p:blipFill>
          <a:blip r:embed="rId4"/>
          <a:stretch>
            <a:fillRect/>
          </a:stretch>
        </p:blipFill>
        <p:spPr>
          <a:xfrm>
            <a:off x="2209703" y="4966283"/>
            <a:ext cx="3943350" cy="523875"/>
          </a:xfrm>
          <a:prstGeom prst="rect">
            <a:avLst/>
          </a:prstGeom>
        </p:spPr>
      </p:pic>
    </p:spTree>
    <p:extLst>
      <p:ext uri="{BB962C8B-B14F-4D97-AF65-F5344CB8AC3E}">
        <p14:creationId xmlns:p14="http://schemas.microsoft.com/office/powerpoint/2010/main" val="749410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Transition Diagram</a:t>
            </a:r>
          </a:p>
        </p:txBody>
      </p:sp>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382000" cy="4530725"/>
          </a:xfrm>
        </p:spPr>
        <p:txBody>
          <a:bodyPr/>
          <a:lstStyle/>
          <a:p>
            <a:pPr marL="0" indent="0">
              <a:buNone/>
            </a:pPr>
            <a:r>
              <a:rPr lang="en-US" sz="2400" dirty="0"/>
              <a:t>For the previous example draw the transition diagram?</a:t>
            </a:r>
          </a:p>
          <a:p>
            <a:pPr marL="0" indent="0">
              <a:buNone/>
            </a:pPr>
            <a:r>
              <a:rPr lang="en-US" sz="2400" dirty="0"/>
              <a:t>Lets say k=3 and r=2  </a:t>
            </a:r>
            <a:endParaRPr lang="en-US" sz="2400" b="1" dirty="0">
              <a:solidFill>
                <a:srgbClr val="7030A0"/>
              </a:solidFill>
            </a:endParaRPr>
          </a:p>
        </p:txBody>
      </p:sp>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14</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1086323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382000" cy="2930525"/>
          </a:xfrm>
        </p:spPr>
        <p:txBody>
          <a:bodyPr/>
          <a:lstStyle/>
          <a:p>
            <a:pPr marL="0" indent="0">
              <a:buNone/>
            </a:pPr>
            <a:r>
              <a:rPr lang="en-US" sz="2400" dirty="0"/>
              <a:t>Consider an example with 2 computers. </a:t>
            </a:r>
            <a:r>
              <a:rPr lang="en-US" sz="2400" dirty="0" err="1"/>
              <a:t>Comuter</a:t>
            </a:r>
            <a:r>
              <a:rPr lang="en-US" sz="2400" dirty="0"/>
              <a:t> repair process has 3  states</a:t>
            </a:r>
          </a:p>
          <a:p>
            <a:pPr marL="457200" indent="-457200">
              <a:buAutoNum type="arabicPeriod"/>
            </a:pPr>
            <a:r>
              <a:rPr lang="en-US" sz="2400" dirty="0"/>
              <a:t>0 (No computers have failed)</a:t>
            </a:r>
          </a:p>
          <a:p>
            <a:pPr marL="457200" indent="-457200">
              <a:buAutoNum type="arabicPeriod"/>
            </a:pPr>
            <a:r>
              <a:rPr lang="en-US" sz="2400" dirty="0"/>
              <a:t>1 (One computer failed)</a:t>
            </a:r>
          </a:p>
          <a:p>
            <a:pPr marL="457200" indent="-457200">
              <a:buAutoNum type="arabicPeriod"/>
            </a:pPr>
            <a:r>
              <a:rPr lang="en-US" sz="2400" dirty="0"/>
              <a:t>2 (Both computers failed)</a:t>
            </a:r>
          </a:p>
          <a:p>
            <a:pPr marL="0" indent="0">
              <a:buNone/>
            </a:pPr>
            <a:r>
              <a:rPr lang="en-US" sz="2400" dirty="0"/>
              <a:t>Transition Matrix is given by:</a:t>
            </a:r>
          </a:p>
          <a:p>
            <a:pPr marL="0" indent="0">
              <a:buNone/>
            </a:pPr>
            <a:endParaRPr lang="en-US" sz="2400" dirty="0"/>
          </a:p>
          <a:p>
            <a:pPr marL="0" indent="0">
              <a:buNone/>
            </a:pPr>
            <a:r>
              <a:rPr lang="en-US" sz="2400" dirty="0"/>
              <a:t> </a:t>
            </a:r>
            <a:endParaRPr lang="en-US" sz="2400" b="1" dirty="0">
              <a:solidFill>
                <a:srgbClr val="7030A0"/>
              </a:solidFill>
            </a:endParaRPr>
          </a:p>
        </p:txBody>
      </p:sp>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15</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
        <p:nvSpPr>
          <p:cNvPr id="8" name="Double Bracket 7">
            <a:extLst>
              <a:ext uri="{FF2B5EF4-FFF2-40B4-BE49-F238E27FC236}">
                <a16:creationId xmlns:a16="http://schemas.microsoft.com/office/drawing/2014/main" id="{8B59F5B0-CB23-4E4B-836D-6977BE227FC4}"/>
              </a:ext>
            </a:extLst>
          </p:cNvPr>
          <p:cNvSpPr/>
          <p:nvPr/>
        </p:nvSpPr>
        <p:spPr bwMode="auto">
          <a:xfrm>
            <a:off x="3048000" y="4343400"/>
            <a:ext cx="1828800" cy="1609130"/>
          </a:xfrm>
          <a:prstGeom prst="bracketPair">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TextBox 8">
            <a:extLst>
              <a:ext uri="{FF2B5EF4-FFF2-40B4-BE49-F238E27FC236}">
                <a16:creationId xmlns:a16="http://schemas.microsoft.com/office/drawing/2014/main" id="{7061313B-8ABA-4407-BDD8-DF3BBFC3CB1B}"/>
              </a:ext>
            </a:extLst>
          </p:cNvPr>
          <p:cNvSpPr txBox="1"/>
          <p:nvPr/>
        </p:nvSpPr>
        <p:spPr>
          <a:xfrm>
            <a:off x="3124200" y="4409301"/>
            <a:ext cx="1752600" cy="1477328"/>
          </a:xfrm>
          <a:prstGeom prst="rect">
            <a:avLst/>
          </a:prstGeom>
          <a:noFill/>
        </p:spPr>
        <p:txBody>
          <a:bodyPr wrap="square" rtlCol="0">
            <a:spAutoFit/>
          </a:bodyPr>
          <a:lstStyle/>
          <a:p>
            <a:r>
              <a:rPr lang="en-US" dirty="0"/>
              <a:t>0.6    0.3     0.1</a:t>
            </a:r>
          </a:p>
          <a:p>
            <a:endParaRPr lang="en-US" dirty="0"/>
          </a:p>
          <a:p>
            <a:r>
              <a:rPr lang="en-US" dirty="0"/>
              <a:t>0.8    0.2      0</a:t>
            </a:r>
          </a:p>
          <a:p>
            <a:endParaRPr lang="en-US" dirty="0"/>
          </a:p>
          <a:p>
            <a:r>
              <a:rPr lang="en-US" dirty="0"/>
              <a:t> 1       0        0</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556F085-D88B-4FB2-BD19-5E7ABE47B8E1}"/>
                  </a:ext>
                </a:extLst>
              </p:cNvPr>
              <p:cNvSpPr txBox="1"/>
              <p:nvPr/>
            </p:nvSpPr>
            <p:spPr>
              <a:xfrm>
                <a:off x="2411588" y="5009465"/>
                <a:ext cx="4496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oMath>
                  </m:oMathPara>
                </a14:m>
                <a:endParaRPr lang="en-US" dirty="0"/>
              </a:p>
            </p:txBody>
          </p:sp>
        </mc:Choice>
        <mc:Fallback xmlns="">
          <p:sp>
            <p:nvSpPr>
              <p:cNvPr id="10" name="TextBox 9">
                <a:extLst>
                  <a:ext uri="{FF2B5EF4-FFF2-40B4-BE49-F238E27FC236}">
                    <a16:creationId xmlns:a16="http://schemas.microsoft.com/office/drawing/2014/main" id="{D556F085-D88B-4FB2-BD19-5E7ABE47B8E1}"/>
                  </a:ext>
                </a:extLst>
              </p:cNvPr>
              <p:cNvSpPr txBox="1">
                <a:spLocks noRot="1" noChangeAspect="1" noMove="1" noResize="1" noEditPoints="1" noAdjustHandles="1" noChangeArrowheads="1" noChangeShapeType="1" noTextEdit="1"/>
              </p:cNvSpPr>
              <p:nvPr/>
            </p:nvSpPr>
            <p:spPr>
              <a:xfrm>
                <a:off x="2411588" y="5009465"/>
                <a:ext cx="449675" cy="276999"/>
              </a:xfrm>
              <a:prstGeom prst="rect">
                <a:avLst/>
              </a:prstGeom>
              <a:blipFill>
                <a:blip r:embed="rId2"/>
                <a:stretch>
                  <a:fillRect l="-10959" r="-4110" b="-8889"/>
                </a:stretch>
              </a:blipFill>
            </p:spPr>
            <p:txBody>
              <a:bodyPr/>
              <a:lstStyle/>
              <a:p>
                <a:r>
                  <a:rPr lang="en-US">
                    <a:noFill/>
                  </a:rPr>
                  <a:t> </a:t>
                </a:r>
              </a:p>
            </p:txBody>
          </p:sp>
        </mc:Fallback>
      </mc:AlternateContent>
    </p:spTree>
    <p:extLst>
      <p:ext uri="{BB962C8B-B14F-4D97-AF65-F5344CB8AC3E}">
        <p14:creationId xmlns:p14="http://schemas.microsoft.com/office/powerpoint/2010/main" val="1023685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 2 – Question 1</a:t>
            </a:r>
          </a:p>
        </p:txBody>
      </p:sp>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382000" cy="2930525"/>
          </a:xfrm>
        </p:spPr>
        <p:txBody>
          <a:bodyPr/>
          <a:lstStyle/>
          <a:p>
            <a:pPr marL="0" indent="0">
              <a:buNone/>
            </a:pPr>
            <a:r>
              <a:rPr lang="en-US" sz="2400" dirty="0"/>
              <a:t>Draw the state diagram?</a:t>
            </a:r>
          </a:p>
          <a:p>
            <a:pPr marL="0" indent="0">
              <a:buNone/>
            </a:pPr>
            <a:endParaRPr lang="en-US" sz="2400" dirty="0"/>
          </a:p>
          <a:p>
            <a:pPr marL="0" indent="0">
              <a:buNone/>
            </a:pPr>
            <a:r>
              <a:rPr lang="en-US" sz="2400" dirty="0"/>
              <a:t> </a:t>
            </a:r>
            <a:endParaRPr lang="en-US" sz="2400" b="1" dirty="0">
              <a:solidFill>
                <a:srgbClr val="7030A0"/>
              </a:solidFill>
            </a:endParaRPr>
          </a:p>
        </p:txBody>
      </p:sp>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16</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4290486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Initial Condition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458200" cy="4073525"/>
              </a:xfrm>
            </p:spPr>
            <p:txBody>
              <a:bodyPr/>
              <a:lstStyle/>
              <a:p>
                <a:pPr marL="0" indent="0">
                  <a:buNone/>
                </a:pPr>
                <a:r>
                  <a:rPr lang="en-US" sz="2400" dirty="0"/>
                  <a:t>Distribution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oMath>
                </a14:m>
                <a:r>
                  <a:rPr lang="en-US" sz="2400" dirty="0"/>
                  <a:t> (State at time n=0)</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e>
                      </m:d>
                      <m:r>
                        <a:rPr lang="en-US" sz="2400" b="0" i="1" smtClean="0">
                          <a:latin typeface="Cambria Math" panose="02040503050406030204" pitchFamily="18" charset="0"/>
                        </a:rPr>
                        <m:t>, </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𝑆</m:t>
                      </m:r>
                    </m:oMath>
                  </m:oMathPara>
                </a14:m>
                <a:endParaRPr lang="en-US" sz="2400" dirty="0"/>
              </a:p>
              <a:p>
                <a:pPr marL="0" indent="0">
                  <a:buNone/>
                </a:pPr>
                <a:r>
                  <a:rPr lang="en-US" sz="2400" dirty="0"/>
                  <a:t>And, </a:t>
                </a:r>
              </a:p>
              <a:p>
                <a:pPr marL="0" indent="0">
                  <a:buNone/>
                </a:pPr>
                <a:r>
                  <a:rPr lang="en-US" sz="2400" dirty="0"/>
                  <a:t>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m:t>
                                </m:r>
                              </m:sub>
                            </m:sSub>
                          </m:e>
                        </m:d>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𝑆</m:t>
                        </m:r>
                      </m:sub>
                    </m:sSub>
                  </m:oMath>
                </a14:m>
                <a:r>
                  <a:rPr lang="en-US" sz="2400" dirty="0"/>
                  <a:t> </a:t>
                </a:r>
              </a:p>
              <a:p>
                <a:pPr marL="0" indent="0">
                  <a:buNone/>
                </a:pPr>
                <a:r>
                  <a:rPr lang="en-US" sz="2400" dirty="0"/>
                  <a:t> </a:t>
                </a:r>
              </a:p>
              <a:p>
                <a:pPr marL="0" indent="0">
                  <a:buNone/>
                </a:pPr>
                <a:r>
                  <a:rPr lang="en-US" sz="2400" b="1" dirty="0">
                    <a:solidFill>
                      <a:srgbClr val="7030A0"/>
                    </a:solidFill>
                  </a:rPr>
                  <a:t>Later we  will prove that a DTMC is completely described by initial condition </a:t>
                </a:r>
                <a14:m>
                  <m:oMath xmlns:m="http://schemas.openxmlformats.org/officeDocument/2006/math">
                    <m:r>
                      <a:rPr lang="en-US" sz="2400" b="1" i="1" smtClean="0">
                        <a:solidFill>
                          <a:srgbClr val="7030A0"/>
                        </a:solidFill>
                        <a:latin typeface="Cambria Math" panose="02040503050406030204" pitchFamily="18" charset="0"/>
                      </a:rPr>
                      <m:t>𝒂</m:t>
                    </m:r>
                  </m:oMath>
                </a14:m>
                <a:r>
                  <a:rPr lang="en-US" sz="2400" b="1" dirty="0">
                    <a:solidFill>
                      <a:srgbClr val="7030A0"/>
                    </a:solidFill>
                  </a:rPr>
                  <a:t> and transition probability matrix </a:t>
                </a:r>
                <a14:m>
                  <m:oMath xmlns:m="http://schemas.openxmlformats.org/officeDocument/2006/math">
                    <m:r>
                      <a:rPr lang="en-US" sz="2400" b="1" i="1" smtClean="0">
                        <a:solidFill>
                          <a:srgbClr val="7030A0"/>
                        </a:solidFill>
                        <a:latin typeface="Cambria Math" panose="02040503050406030204" pitchFamily="18" charset="0"/>
                      </a:rPr>
                      <m:t>𝑷</m:t>
                    </m:r>
                  </m:oMath>
                </a14:m>
                <a:endParaRPr lang="en-US" sz="2400" b="1" dirty="0">
                  <a:solidFill>
                    <a:srgbClr val="7030A0"/>
                  </a:solidFill>
                </a:endParaRP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458200" cy="4073525"/>
              </a:xfrm>
              <a:blipFill>
                <a:blip r:embed="rId2"/>
                <a:stretch>
                  <a:fillRect l="-1081" t="-1048" r="-3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17</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3810720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382000" cy="1139825"/>
              </a:xfrm>
            </p:spPr>
            <p:txBody>
              <a:bodyPr/>
              <a:lstStyle/>
              <a:p>
                <a:pPr marL="0" indent="0">
                  <a:buNone/>
                </a:pPr>
                <a:r>
                  <a:rPr lang="en-US" sz="2400" dirty="0"/>
                  <a:t>Let </a:t>
                </a: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≥0</m:t>
                        </m:r>
                      </m:e>
                    </m:d>
                  </m:oMath>
                </a14:m>
                <a:r>
                  <a:rPr lang="en-US" sz="2400" dirty="0"/>
                  <a:t> be a DTMC on state space </a:t>
                </a:r>
                <a14:m>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rPr>
                      <m:t>={1,2,3,4}</m:t>
                    </m:r>
                  </m:oMath>
                </a14:m>
                <a:r>
                  <a:rPr lang="en-US" sz="2400" dirty="0"/>
                  <a:t> with transition probability:</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a:t>
                </a:r>
                <a:endParaRPr lang="en-US" sz="2400" b="1" dirty="0">
                  <a:solidFill>
                    <a:srgbClr val="7030A0"/>
                  </a:solidFill>
                </a:endParaRP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382000" cy="1139825"/>
              </a:xfrm>
              <a:blipFill>
                <a:blip r:embed="rId2"/>
                <a:stretch>
                  <a:fillRect l="-1091" t="-37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18</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
        <p:nvSpPr>
          <p:cNvPr id="6" name="Double Bracket 5">
            <a:extLst>
              <a:ext uri="{FF2B5EF4-FFF2-40B4-BE49-F238E27FC236}">
                <a16:creationId xmlns:a16="http://schemas.microsoft.com/office/drawing/2014/main" id="{996A7460-9240-4D5A-B8B4-83DFAB4E8A8C}"/>
              </a:ext>
            </a:extLst>
          </p:cNvPr>
          <p:cNvSpPr/>
          <p:nvPr/>
        </p:nvSpPr>
        <p:spPr bwMode="auto">
          <a:xfrm>
            <a:off x="3124200" y="2438400"/>
            <a:ext cx="2667000" cy="2021025"/>
          </a:xfrm>
          <a:prstGeom prst="bracketPair">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A639A37E-AD80-4E75-B7E8-97760DEE02B1}"/>
              </a:ext>
            </a:extLst>
          </p:cNvPr>
          <p:cNvSpPr txBox="1"/>
          <p:nvPr/>
        </p:nvSpPr>
        <p:spPr>
          <a:xfrm>
            <a:off x="3276600" y="2428100"/>
            <a:ext cx="2362200" cy="2031325"/>
          </a:xfrm>
          <a:prstGeom prst="rect">
            <a:avLst/>
          </a:prstGeom>
          <a:noFill/>
        </p:spPr>
        <p:txBody>
          <a:bodyPr wrap="square" rtlCol="0">
            <a:spAutoFit/>
          </a:bodyPr>
          <a:lstStyle/>
          <a:p>
            <a:r>
              <a:rPr lang="en-US" dirty="0"/>
              <a:t>0.1    0.2     0.3    0.4</a:t>
            </a:r>
          </a:p>
          <a:p>
            <a:endParaRPr lang="en-US" dirty="0"/>
          </a:p>
          <a:p>
            <a:r>
              <a:rPr lang="en-US" dirty="0"/>
              <a:t>0.2    0.2     0.3    0.3</a:t>
            </a:r>
          </a:p>
          <a:p>
            <a:endParaRPr lang="en-US" dirty="0"/>
          </a:p>
          <a:p>
            <a:r>
              <a:rPr lang="en-US" dirty="0"/>
              <a:t>0.5    0.0     0.5    0.0</a:t>
            </a:r>
          </a:p>
          <a:p>
            <a:endParaRPr lang="en-US" dirty="0"/>
          </a:p>
          <a:p>
            <a:r>
              <a:rPr lang="en-US" dirty="0"/>
              <a:t>0.6    0.2     0.1    0.1</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ACF600-515F-4136-B32B-38F23B8B0555}"/>
                  </a:ext>
                </a:extLst>
              </p:cNvPr>
              <p:cNvSpPr txBox="1"/>
              <p:nvPr/>
            </p:nvSpPr>
            <p:spPr>
              <a:xfrm>
                <a:off x="2438400" y="3152001"/>
                <a:ext cx="4496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8FACF600-515F-4136-B32B-38F23B8B0555}"/>
                  </a:ext>
                </a:extLst>
              </p:cNvPr>
              <p:cNvSpPr txBox="1">
                <a:spLocks noRot="1" noChangeAspect="1" noMove="1" noResize="1" noEditPoints="1" noAdjustHandles="1" noChangeArrowheads="1" noChangeShapeType="1" noTextEdit="1"/>
              </p:cNvSpPr>
              <p:nvPr/>
            </p:nvSpPr>
            <p:spPr>
              <a:xfrm>
                <a:off x="2438400" y="3152001"/>
                <a:ext cx="449675" cy="276999"/>
              </a:xfrm>
              <a:prstGeom prst="rect">
                <a:avLst/>
              </a:prstGeom>
              <a:blipFill>
                <a:blip r:embed="rId3"/>
                <a:stretch>
                  <a:fillRect l="-9459" r="-2703"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E5EA86C8-CF94-4D7C-96E0-F9313DB94645}"/>
                  </a:ext>
                </a:extLst>
              </p:cNvPr>
              <p:cNvSpPr txBox="1">
                <a:spLocks/>
              </p:cNvSpPr>
              <p:nvPr/>
            </p:nvSpPr>
            <p:spPr bwMode="auto">
              <a:xfrm>
                <a:off x="457200" y="4643300"/>
                <a:ext cx="83820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a:buNone/>
                </a:pPr>
                <a:r>
                  <a:rPr lang="en-US" sz="2400" kern="0" dirty="0"/>
                  <a:t>And initial condition a</a:t>
                </a:r>
                <a14:m>
                  <m:oMath xmlns:m="http://schemas.openxmlformats.org/officeDocument/2006/math">
                    <m:r>
                      <a:rPr lang="en-US" sz="2400" i="1">
                        <a:latin typeface="Cambria Math" panose="02040503050406030204" pitchFamily="18" charset="0"/>
                      </a:rPr>
                      <m:t>=</m:t>
                    </m:r>
                    <m:r>
                      <a:rPr lang="en-US" sz="2400" b="0" i="1" smtClean="0">
                        <a:latin typeface="Cambria Math" panose="02040503050406030204" pitchFamily="18" charset="0"/>
                      </a:rPr>
                      <m:t>[0.25</m:t>
                    </m:r>
                    <m:r>
                      <a:rPr lang="en-US" sz="2400" i="1">
                        <a:latin typeface="Cambria Math" panose="02040503050406030204" pitchFamily="18" charset="0"/>
                      </a:rPr>
                      <m:t>,</m:t>
                    </m:r>
                    <m:r>
                      <a:rPr lang="en-US" sz="2400" b="0" i="1" smtClean="0">
                        <a:latin typeface="Cambria Math" panose="02040503050406030204" pitchFamily="18" charset="0"/>
                      </a:rPr>
                      <m:t>  0.25</m:t>
                    </m:r>
                    <m:r>
                      <a:rPr lang="en-US" sz="2400" i="1">
                        <a:latin typeface="Cambria Math" panose="02040503050406030204" pitchFamily="18" charset="0"/>
                      </a:rPr>
                      <m:t>,</m:t>
                    </m:r>
                    <m:r>
                      <a:rPr lang="en-US" sz="2400" b="0" i="1" smtClean="0">
                        <a:latin typeface="Cambria Math" panose="02040503050406030204" pitchFamily="18" charset="0"/>
                      </a:rPr>
                      <m:t>  0.25</m:t>
                    </m:r>
                    <m:r>
                      <a:rPr lang="en-US" sz="2400" i="1">
                        <a:latin typeface="Cambria Math" panose="02040503050406030204" pitchFamily="18" charset="0"/>
                      </a:rPr>
                      <m:t>,</m:t>
                    </m:r>
                    <m:r>
                      <a:rPr lang="en-US" sz="2400" b="0" i="1" smtClean="0">
                        <a:latin typeface="Cambria Math" panose="02040503050406030204" pitchFamily="18" charset="0"/>
                      </a:rPr>
                      <m:t>  0.25]</m:t>
                    </m:r>
                  </m:oMath>
                </a14:m>
                <a:r>
                  <a:rPr lang="en-US" sz="2400" kern="0" dirty="0"/>
                  <a:t> </a:t>
                </a:r>
              </a:p>
              <a:p>
                <a:pPr marL="0" indent="0">
                  <a:buFont typeface="Wingdings" pitchFamily="2" charset="2"/>
                  <a:buNone/>
                </a:pPr>
                <a:endParaRPr lang="en-US" sz="2400" kern="0" dirty="0"/>
              </a:p>
              <a:p>
                <a:pPr marL="0" indent="0">
                  <a:buFont typeface="Wingdings" pitchFamily="2" charset="2"/>
                  <a:buNone/>
                </a:pPr>
                <a:endParaRPr lang="en-US" sz="2400" kern="0" dirty="0"/>
              </a:p>
              <a:p>
                <a:pPr marL="0" indent="0">
                  <a:buFont typeface="Wingdings" pitchFamily="2" charset="2"/>
                  <a:buNone/>
                </a:pPr>
                <a:endParaRPr lang="en-US" sz="2400" kern="0" dirty="0"/>
              </a:p>
              <a:p>
                <a:pPr marL="0" indent="0">
                  <a:buFont typeface="Wingdings" pitchFamily="2" charset="2"/>
                  <a:buNone/>
                </a:pPr>
                <a:r>
                  <a:rPr lang="en-US" sz="2400" kern="0" dirty="0"/>
                  <a:t> </a:t>
                </a:r>
                <a:endParaRPr lang="en-US" sz="2400" b="1" kern="0" dirty="0">
                  <a:solidFill>
                    <a:srgbClr val="7030A0"/>
                  </a:solidFill>
                </a:endParaRPr>
              </a:p>
            </p:txBody>
          </p:sp>
        </mc:Choice>
        <mc:Fallback xmlns="">
          <p:sp>
            <p:nvSpPr>
              <p:cNvPr id="9" name="Content Placeholder 2">
                <a:extLst>
                  <a:ext uri="{FF2B5EF4-FFF2-40B4-BE49-F238E27FC236}">
                    <a16:creationId xmlns:a16="http://schemas.microsoft.com/office/drawing/2014/main" id="{E5EA86C8-CF94-4D7C-96E0-F9313DB94645}"/>
                  </a:ext>
                </a:extLst>
              </p:cNvPr>
              <p:cNvSpPr txBox="1">
                <a:spLocks noRot="1" noChangeAspect="1" noMove="1" noResize="1" noEditPoints="1" noAdjustHandles="1" noChangeArrowheads="1" noChangeShapeType="1" noTextEdit="1"/>
              </p:cNvSpPr>
              <p:nvPr/>
            </p:nvSpPr>
            <p:spPr bwMode="auto">
              <a:xfrm>
                <a:off x="457200" y="4643300"/>
                <a:ext cx="8382000" cy="1139825"/>
              </a:xfrm>
              <a:prstGeom prst="rect">
                <a:avLst/>
              </a:prstGeom>
              <a:blipFill>
                <a:blip r:embed="rId4"/>
                <a:stretch>
                  <a:fillRect l="-1091" t="-3743"/>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237368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 3 – Question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382000" cy="644525"/>
              </a:xfrm>
            </p:spPr>
            <p:txBody>
              <a:bodyPr/>
              <a:lstStyle/>
              <a:p>
                <a:pPr marL="0" indent="0">
                  <a:buNone/>
                </a:pPr>
                <a:r>
                  <a:rPr lang="en-US" sz="2400" dirty="0"/>
                  <a:t>Compute  </a:t>
                </a:r>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=4,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=1</m:t>
                    </m:r>
                  </m:oMath>
                </a14:m>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a:t>
                </a:r>
                <a:endParaRPr lang="en-US" sz="2400" b="1" dirty="0">
                  <a:solidFill>
                    <a:srgbClr val="7030A0"/>
                  </a:solidFill>
                </a:endParaRP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412875"/>
                <a:ext cx="8382000" cy="644525"/>
              </a:xfrm>
              <a:blipFill>
                <a:blip r:embed="rId2"/>
                <a:stretch>
                  <a:fillRect l="-1091" t="-66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19</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2722141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Discrete-time Stochastic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600200"/>
                <a:ext cx="8382000" cy="4530725"/>
              </a:xfrm>
            </p:spPr>
            <p:txBody>
              <a:bodyPr/>
              <a:lstStyle/>
              <a:p>
                <a:pPr marL="0" indent="0">
                  <a:buNone/>
                </a:pPr>
                <a:r>
                  <a:rPr lang="en-US" dirty="0">
                    <a:solidFill>
                      <a:srgbClr val="7030A0"/>
                    </a:solidFill>
                  </a:rPr>
                  <a:t>Consider a system that is modeled by a discrete-time stochastic process </a:t>
                </a:r>
                <a14:m>
                  <m:oMath xmlns:m="http://schemas.openxmlformats.org/officeDocument/2006/math">
                    <m:sSub>
                      <m:sSubPr>
                        <m:ctrlPr>
                          <a:rPr lang="en-US" i="1">
                            <a:solidFill>
                              <a:srgbClr val="7030A0"/>
                            </a:solidFill>
                            <a:latin typeface="Cambria Math" panose="02040503050406030204" pitchFamily="18" charset="0"/>
                          </a:rPr>
                        </m:ctrlPr>
                      </m:sSubPr>
                      <m:e>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𝑋</m:t>
                        </m:r>
                      </m:e>
                      <m:sub>
                        <m:r>
                          <a:rPr lang="en-US">
                            <a:solidFill>
                              <a:srgbClr val="7030A0"/>
                            </a:solidFill>
                            <a:latin typeface="Cambria Math" panose="02040503050406030204" pitchFamily="18" charset="0"/>
                          </a:rPr>
                          <m:t>𝑛</m:t>
                        </m:r>
                      </m:sub>
                    </m:sSub>
                    <m:r>
                      <a:rPr lang="en-US">
                        <a:solidFill>
                          <a:srgbClr val="7030A0"/>
                        </a:solidFill>
                        <a:latin typeface="Cambria Math" panose="02040503050406030204" pitchFamily="18" charset="0"/>
                      </a:rPr>
                      <m:t>, </m:t>
                    </m:r>
                    <m:r>
                      <a:rPr lang="en-US">
                        <a:solidFill>
                          <a:srgbClr val="7030A0"/>
                        </a:solidFill>
                        <a:latin typeface="Cambria Math" panose="02040503050406030204" pitchFamily="18" charset="0"/>
                      </a:rPr>
                      <m:t>𝑛</m:t>
                    </m:r>
                    <m:r>
                      <a:rPr lang="en-US">
                        <a:solidFill>
                          <a:srgbClr val="7030A0"/>
                        </a:solidFill>
                        <a:latin typeface="Cambria Math" panose="02040503050406030204" pitchFamily="18" charset="0"/>
                      </a:rPr>
                      <m:t>&gt;0} </m:t>
                    </m:r>
                  </m:oMath>
                </a14:m>
                <a:r>
                  <a:rPr lang="en-US" dirty="0">
                    <a:solidFill>
                      <a:srgbClr val="7030A0"/>
                    </a:solidFill>
                  </a:rPr>
                  <a:t>with countable state space </a:t>
                </a:r>
                <a14:m>
                  <m:oMath xmlns:m="http://schemas.openxmlformats.org/officeDocument/2006/math">
                    <m:r>
                      <a:rPr lang="en-US">
                        <a:solidFill>
                          <a:srgbClr val="7030A0"/>
                        </a:solidFill>
                        <a:latin typeface="Cambria Math" panose="02040503050406030204" pitchFamily="18" charset="0"/>
                      </a:rPr>
                      <m:t>𝑆</m:t>
                    </m:r>
                    <m:r>
                      <a:rPr lang="en-US">
                        <a:solidFill>
                          <a:srgbClr val="7030A0"/>
                        </a:solidFill>
                        <a:latin typeface="Cambria Math" panose="02040503050406030204" pitchFamily="18" charset="0"/>
                      </a:rPr>
                      <m:t>={0,1,2,…}</m:t>
                    </m:r>
                  </m:oMath>
                </a14:m>
                <a:endParaRPr lang="en-US" dirty="0">
                  <a:solidFill>
                    <a:srgbClr val="7030A0"/>
                  </a:solidFill>
                </a:endParaRPr>
              </a:p>
              <a:p>
                <a:pPr marL="0" indent="0">
                  <a:buNone/>
                </a:pPr>
                <a:endParaRPr lang="en-US" dirty="0"/>
              </a:p>
              <a:p>
                <a:pPr marL="0" indent="0">
                  <a:buNone/>
                </a:pPr>
                <a:r>
                  <a:rPr lang="en-US" dirty="0"/>
                  <a:t>Present: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a:solidFill>
                              <a:schemeClr val="tx1"/>
                            </a:solidFill>
                            <a:latin typeface="Cambria Math" panose="02040503050406030204" pitchFamily="18" charset="0"/>
                          </a:rPr>
                          <m:t>𝑛</m:t>
                        </m:r>
                      </m:sub>
                    </m:sSub>
                  </m:oMath>
                </a14:m>
                <a:r>
                  <a:rPr lang="en-US" dirty="0"/>
                  <a:t> at time period </a:t>
                </a:r>
                <a14:m>
                  <m:oMath xmlns:m="http://schemas.openxmlformats.org/officeDocument/2006/math">
                    <m:r>
                      <a:rPr lang="en-US" smtClean="0">
                        <a:solidFill>
                          <a:schemeClr val="tx1"/>
                        </a:solidFill>
                        <a:latin typeface="Cambria Math" panose="02040503050406030204" pitchFamily="18" charset="0"/>
                      </a:rPr>
                      <m:t>𝑛</m:t>
                    </m:r>
                  </m:oMath>
                </a14:m>
                <a:endParaRPr lang="en-US" dirty="0"/>
              </a:p>
              <a:p>
                <a:pPr marL="0" indent="0">
                  <a:buNone/>
                </a:pPr>
                <a:r>
                  <a:rPr lang="en-US" dirty="0"/>
                  <a:t>Past: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𝑋</m:t>
                        </m:r>
                      </m:e>
                      <m:sub>
                        <m:r>
                          <a:rPr lang="en-US">
                            <a:latin typeface="Cambria Math" panose="02040503050406030204" pitchFamily="18" charset="0"/>
                          </a:rPr>
                          <m:t>𝑛</m:t>
                        </m:r>
                        <m:r>
                          <a:rPr lang="en-US" b="0" i="0"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p>
              <a:p>
                <a:pPr marL="0" indent="0">
                  <a:buNone/>
                </a:pPr>
                <a:r>
                  <a:rPr lang="en-US" dirty="0"/>
                  <a:t>Future: </a:t>
                </a:r>
                <a14:m>
                  <m:oMath xmlns:m="http://schemas.openxmlformats.org/officeDocument/2006/math">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𝑛</m:t>
                        </m:r>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m:t>
                    </m:r>
                  </m:oMath>
                </a14:m>
                <a:r>
                  <a:rPr lang="en-US" dirty="0"/>
                  <a:t> </a:t>
                </a:r>
              </a:p>
              <a:p>
                <a:pPr marL="0" indent="0">
                  <a:buNone/>
                </a:pPr>
                <a:endParaRPr lang="en-US" dirty="0"/>
              </a:p>
              <a:p>
                <a:pPr>
                  <a:buFontTx/>
                  <a:buChar char="-"/>
                </a:pPr>
                <a:endParaRPr lang="en-US" dirty="0"/>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600200"/>
                <a:ext cx="8382000" cy="4530725"/>
              </a:xfrm>
              <a:blipFill>
                <a:blip r:embed="rId2"/>
                <a:stretch>
                  <a:fillRect l="-1673" t="-1750" r="-13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2</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90597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 3 – Question 2</a:t>
            </a:r>
          </a:p>
        </p:txBody>
      </p:sp>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20</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88F13F6D-A800-477E-AF72-464B207670E3}"/>
                  </a:ext>
                </a:extLst>
              </p:cNvPr>
              <p:cNvSpPr txBox="1">
                <a:spLocks/>
              </p:cNvSpPr>
              <p:nvPr/>
            </p:nvSpPr>
            <p:spPr bwMode="auto">
              <a:xfrm>
                <a:off x="457200" y="1447800"/>
                <a:ext cx="8382000" cy="644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a:buFont typeface="Wingdings" pitchFamily="2" charset="2"/>
                  <a:buNone/>
                </a:pPr>
                <a:r>
                  <a:rPr lang="en-US" sz="2400" kern="0" dirty="0"/>
                  <a:t>Compute  </a:t>
                </a:r>
                <a14:m>
                  <m:oMath xmlns:m="http://schemas.openxmlformats.org/officeDocument/2006/math">
                    <m:r>
                      <a:rPr lang="en-US" sz="2400" i="1" kern="0" smtClean="0">
                        <a:latin typeface="Cambria Math" panose="02040503050406030204" pitchFamily="18" charset="0"/>
                      </a:rPr>
                      <m:t>𝑃</m:t>
                    </m:r>
                    <m:r>
                      <a:rPr lang="en-US" sz="2400" i="1" kern="0" smtClean="0">
                        <a:latin typeface="Cambria Math" panose="02040503050406030204" pitchFamily="18" charset="0"/>
                      </a:rPr>
                      <m:t>(</m:t>
                    </m:r>
                    <m:sSub>
                      <m:sSubPr>
                        <m:ctrlPr>
                          <a:rPr lang="en-US" sz="2400" i="1" kern="0" smtClean="0">
                            <a:latin typeface="Cambria Math" panose="02040503050406030204" pitchFamily="18" charset="0"/>
                          </a:rPr>
                        </m:ctrlPr>
                      </m:sSubPr>
                      <m:e>
                        <m:r>
                          <a:rPr lang="en-US" sz="2400" i="1" kern="0" smtClean="0">
                            <a:latin typeface="Cambria Math" panose="02040503050406030204" pitchFamily="18" charset="0"/>
                          </a:rPr>
                          <m:t>𝑋</m:t>
                        </m:r>
                      </m:e>
                      <m:sub>
                        <m:r>
                          <a:rPr lang="en-US" sz="2400" i="1" kern="0" smtClean="0">
                            <a:latin typeface="Cambria Math" panose="02040503050406030204" pitchFamily="18" charset="0"/>
                          </a:rPr>
                          <m:t>3</m:t>
                        </m:r>
                      </m:sub>
                    </m:sSub>
                    <m:r>
                      <a:rPr lang="en-US" sz="2400" i="1" kern="0" smtClean="0">
                        <a:latin typeface="Cambria Math" panose="02040503050406030204" pitchFamily="18" charset="0"/>
                      </a:rPr>
                      <m:t>=4, </m:t>
                    </m:r>
                    <m:sSub>
                      <m:sSubPr>
                        <m:ctrlPr>
                          <a:rPr lang="en-US" sz="2400" i="1" kern="0" smtClean="0">
                            <a:latin typeface="Cambria Math" panose="02040503050406030204" pitchFamily="18" charset="0"/>
                          </a:rPr>
                        </m:ctrlPr>
                      </m:sSubPr>
                      <m:e>
                        <m:r>
                          <a:rPr lang="en-US" sz="2400" i="1" kern="0" smtClean="0">
                            <a:latin typeface="Cambria Math" panose="02040503050406030204" pitchFamily="18" charset="0"/>
                          </a:rPr>
                          <m:t>𝑋</m:t>
                        </m:r>
                      </m:e>
                      <m:sub>
                        <m:r>
                          <a:rPr lang="en-US" sz="2400" i="1" kern="0" smtClean="0">
                            <a:latin typeface="Cambria Math" panose="02040503050406030204" pitchFamily="18" charset="0"/>
                          </a:rPr>
                          <m:t>2</m:t>
                        </m:r>
                      </m:sub>
                    </m:sSub>
                    <m:r>
                      <a:rPr lang="en-US" sz="2400" i="1" kern="0" smtClean="0">
                        <a:latin typeface="Cambria Math" panose="02040503050406030204" pitchFamily="18" charset="0"/>
                      </a:rPr>
                      <m:t>=1, </m:t>
                    </m:r>
                    <m:sSub>
                      <m:sSubPr>
                        <m:ctrlPr>
                          <a:rPr lang="en-US" sz="2400" i="1" kern="0" smtClean="0">
                            <a:latin typeface="Cambria Math" panose="02040503050406030204" pitchFamily="18" charset="0"/>
                          </a:rPr>
                        </m:ctrlPr>
                      </m:sSubPr>
                      <m:e>
                        <m:r>
                          <a:rPr lang="en-US" sz="2400" i="1" kern="0" smtClean="0">
                            <a:latin typeface="Cambria Math" panose="02040503050406030204" pitchFamily="18" charset="0"/>
                          </a:rPr>
                          <m:t>𝑋</m:t>
                        </m:r>
                      </m:e>
                      <m:sub>
                        <m:r>
                          <a:rPr lang="en-US" sz="2400" i="1" kern="0" smtClean="0">
                            <a:latin typeface="Cambria Math" panose="02040503050406030204" pitchFamily="18" charset="0"/>
                          </a:rPr>
                          <m:t>1</m:t>
                        </m:r>
                      </m:sub>
                    </m:sSub>
                    <m:r>
                      <a:rPr lang="en-US" sz="2400" i="1" kern="0" smtClean="0">
                        <a:latin typeface="Cambria Math" panose="02040503050406030204" pitchFamily="18" charset="0"/>
                      </a:rPr>
                      <m:t>=3</m:t>
                    </m:r>
                  </m:oMath>
                </a14:m>
                <a:r>
                  <a:rPr lang="en-US" sz="2400" kern="0" dirty="0"/>
                  <a:t>)</a:t>
                </a:r>
              </a:p>
              <a:p>
                <a:pPr marL="0" indent="0">
                  <a:buFont typeface="Wingdings" pitchFamily="2" charset="2"/>
                  <a:buNone/>
                </a:pPr>
                <a:endParaRPr lang="en-US" sz="2400" kern="0" dirty="0"/>
              </a:p>
              <a:p>
                <a:pPr marL="0" indent="0">
                  <a:buFont typeface="Wingdings" pitchFamily="2" charset="2"/>
                  <a:buNone/>
                </a:pPr>
                <a:endParaRPr lang="en-US" sz="2400" kern="0" dirty="0"/>
              </a:p>
              <a:p>
                <a:pPr marL="0" indent="0">
                  <a:buFont typeface="Wingdings" pitchFamily="2" charset="2"/>
                  <a:buNone/>
                </a:pPr>
                <a:endParaRPr lang="en-US" sz="2400" kern="0" dirty="0"/>
              </a:p>
              <a:p>
                <a:pPr marL="0" indent="0">
                  <a:buFont typeface="Wingdings" pitchFamily="2" charset="2"/>
                  <a:buNone/>
                </a:pPr>
                <a:r>
                  <a:rPr lang="en-US" sz="2400" kern="0" dirty="0"/>
                  <a:t> </a:t>
                </a:r>
                <a:endParaRPr lang="en-US" sz="2400" b="1" kern="0" dirty="0">
                  <a:solidFill>
                    <a:srgbClr val="7030A0"/>
                  </a:solidFill>
                </a:endParaRPr>
              </a:p>
            </p:txBody>
          </p:sp>
        </mc:Choice>
        <mc:Fallback xmlns="">
          <p:sp>
            <p:nvSpPr>
              <p:cNvPr id="10" name="Content Placeholder 2">
                <a:extLst>
                  <a:ext uri="{FF2B5EF4-FFF2-40B4-BE49-F238E27FC236}">
                    <a16:creationId xmlns:a16="http://schemas.microsoft.com/office/drawing/2014/main" id="{88F13F6D-A800-477E-AF72-464B207670E3}"/>
                  </a:ext>
                </a:extLst>
              </p:cNvPr>
              <p:cNvSpPr txBox="1">
                <a:spLocks noRot="1" noChangeAspect="1" noMove="1" noResize="1" noEditPoints="1" noAdjustHandles="1" noChangeArrowheads="1" noChangeShapeType="1" noTextEdit="1"/>
              </p:cNvSpPr>
              <p:nvPr/>
            </p:nvSpPr>
            <p:spPr bwMode="auto">
              <a:xfrm>
                <a:off x="457200" y="1447800"/>
                <a:ext cx="8382000" cy="644525"/>
              </a:xfrm>
              <a:prstGeom prst="rect">
                <a:avLst/>
              </a:prstGeom>
              <a:blipFill>
                <a:blip r:embed="rId2"/>
                <a:stretch>
                  <a:fillRect l="-1091" t="-6667"/>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704230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Markov Property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600200"/>
                <a:ext cx="8382000" cy="4530725"/>
              </a:xfrm>
            </p:spPr>
            <p:txBody>
              <a:bodyPr/>
              <a:lstStyle/>
              <a:p>
                <a:pPr marL="0" indent="0">
                  <a:buNone/>
                </a:pPr>
                <a:r>
                  <a:rPr lang="en-US" dirty="0">
                    <a:solidFill>
                      <a:srgbClr val="7030A0"/>
                    </a:solidFill>
                  </a:rPr>
                  <a:t>The future of the system is independent of the past if the present state is known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𝑗</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0</m:t>
                              </m:r>
                            </m:sub>
                          </m:sSub>
                        </m:e>
                      </m:d>
                    </m:oMath>
                  </m:oMathPara>
                </a14:m>
                <a:endParaRPr lang="en-US" dirty="0"/>
              </a:p>
              <a:p>
                <a:pPr marL="0" indent="0">
                  <a:buNone/>
                </a:pPr>
                <a:endParaRPr lang="en-US" dirty="0"/>
              </a:p>
              <a:p>
                <a:pPr marL="0" indent="0">
                  <a:buNone/>
                </a:pPr>
                <a:r>
                  <a:rPr lang="en-US" dirty="0">
                    <a:solidFill>
                      <a:srgbClr val="FF0000"/>
                    </a:solidFill>
                  </a:rPr>
                  <a:t>              </a:t>
                </a:r>
                <a14:m>
                  <m:oMath xmlns:m="http://schemas.openxmlformats.org/officeDocument/2006/math">
                    <m:r>
                      <a:rPr lang="en-US"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𝑃</m:t>
                    </m:r>
                    <m:d>
                      <m:dPr>
                        <m:ctrlPr>
                          <a:rPr lang="en-US" i="1">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i="1">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+1</m:t>
                            </m:r>
                          </m:sub>
                        </m:sSub>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𝑗</m:t>
                        </m:r>
                      </m:e>
                      <m:e>
                        <m:sSub>
                          <m:sSubPr>
                            <m:ctrlPr>
                              <a:rPr lang="en-US" i="1">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i="1">
                                <a:solidFill>
                                  <a:srgbClr val="FF0000"/>
                                </a:solidFill>
                                <a:latin typeface="Cambria Math" panose="02040503050406030204" pitchFamily="18" charset="0"/>
                              </a:rPr>
                              <m:t>𝑛</m:t>
                            </m:r>
                          </m:sub>
                        </m:sSub>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𝑖</m:t>
                        </m:r>
                      </m:e>
                    </m:d>
                  </m:oMath>
                </a14:m>
                <a:endParaRPr lang="en-US" dirty="0">
                  <a:solidFill>
                    <a:srgbClr val="FF0000"/>
                  </a:solidFill>
                </a:endParaRP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600200"/>
                <a:ext cx="8382000" cy="4530725"/>
              </a:xfrm>
              <a:blipFill>
                <a:blip r:embed="rId2"/>
                <a:stretch>
                  <a:fillRect l="-1673" t="-175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3</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293563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Discrete-time Markov Chain (DTMC)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600200"/>
                <a:ext cx="8382000" cy="4530725"/>
              </a:xfrm>
            </p:spPr>
            <p:txBody>
              <a:bodyPr/>
              <a:lstStyle/>
              <a:p>
                <a:pPr marL="0" indent="0">
                  <a:buNone/>
                </a:pPr>
                <a:r>
                  <a:rPr lang="en-US" b="1" dirty="0">
                    <a:solidFill>
                      <a:srgbClr val="7030A0"/>
                    </a:solidFill>
                  </a:rPr>
                  <a:t>Definition 2.1 (Kulkarni 3</a:t>
                </a:r>
                <a:r>
                  <a:rPr lang="en-US" b="1" baseline="30000" dirty="0">
                    <a:solidFill>
                      <a:srgbClr val="7030A0"/>
                    </a:solidFill>
                  </a:rPr>
                  <a:t>rd</a:t>
                </a:r>
                <a:r>
                  <a:rPr lang="en-US" b="1" dirty="0">
                    <a:solidFill>
                      <a:srgbClr val="7030A0"/>
                    </a:solidFill>
                  </a:rPr>
                  <a:t> ed)</a:t>
                </a:r>
              </a:p>
              <a:p>
                <a:pPr marL="0" indent="0">
                  <a:buNone/>
                </a:pPr>
                <a:r>
                  <a:rPr lang="en-US" dirty="0">
                    <a:solidFill>
                      <a:srgbClr val="7030A0"/>
                    </a:solidFill>
                  </a:rPr>
                  <a:t>A stochastic process </a:t>
                </a:r>
                <a14:m>
                  <m:oMath xmlns:m="http://schemas.openxmlformats.org/officeDocument/2006/math">
                    <m:sSub>
                      <m:sSubPr>
                        <m:ctrlPr>
                          <a:rPr lang="en-US" i="1">
                            <a:solidFill>
                              <a:srgbClr val="7030A0"/>
                            </a:solidFill>
                            <a:latin typeface="Cambria Math" panose="02040503050406030204" pitchFamily="18" charset="0"/>
                          </a:rPr>
                        </m:ctrlPr>
                      </m:sSubPr>
                      <m:e>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𝑋</m:t>
                        </m:r>
                      </m:e>
                      <m:sub>
                        <m:r>
                          <a:rPr lang="en-US">
                            <a:solidFill>
                              <a:srgbClr val="7030A0"/>
                            </a:solidFill>
                            <a:latin typeface="Cambria Math" panose="02040503050406030204" pitchFamily="18" charset="0"/>
                          </a:rPr>
                          <m:t>𝑛</m:t>
                        </m:r>
                      </m:sub>
                    </m:sSub>
                    <m:r>
                      <a:rPr lang="en-US">
                        <a:solidFill>
                          <a:srgbClr val="7030A0"/>
                        </a:solidFill>
                        <a:latin typeface="Cambria Math" panose="02040503050406030204" pitchFamily="18" charset="0"/>
                      </a:rPr>
                      <m:t>, </m:t>
                    </m:r>
                    <m:r>
                      <a:rPr lang="en-US">
                        <a:solidFill>
                          <a:srgbClr val="7030A0"/>
                        </a:solidFill>
                        <a:latin typeface="Cambria Math" panose="02040503050406030204" pitchFamily="18" charset="0"/>
                      </a:rPr>
                      <m:t>𝑛</m:t>
                    </m:r>
                    <m:r>
                      <a:rPr lang="en-US">
                        <a:solidFill>
                          <a:srgbClr val="7030A0"/>
                        </a:solidFill>
                        <a:latin typeface="Cambria Math" panose="02040503050406030204" pitchFamily="18" charset="0"/>
                      </a:rPr>
                      <m:t>&gt;0} </m:t>
                    </m:r>
                  </m:oMath>
                </a14:m>
                <a:r>
                  <a:rPr lang="en-US" dirty="0">
                    <a:solidFill>
                      <a:srgbClr val="7030A0"/>
                    </a:solidFill>
                  </a:rPr>
                  <a:t>with countable state space </a:t>
                </a:r>
                <a14:m>
                  <m:oMath xmlns:m="http://schemas.openxmlformats.org/officeDocument/2006/math">
                    <m:r>
                      <a:rPr lang="en-US">
                        <a:solidFill>
                          <a:srgbClr val="7030A0"/>
                        </a:solidFill>
                        <a:latin typeface="Cambria Math" panose="02040503050406030204" pitchFamily="18" charset="0"/>
                      </a:rPr>
                      <m:t>𝑆</m:t>
                    </m:r>
                    <m:r>
                      <a:rPr lang="en-US">
                        <a:solidFill>
                          <a:srgbClr val="7030A0"/>
                        </a:solidFill>
                        <a:latin typeface="Cambria Math" panose="02040503050406030204" pitchFamily="18" charset="0"/>
                      </a:rPr>
                      <m:t>={0,1,2,…}</m:t>
                    </m:r>
                  </m:oMath>
                </a14:m>
                <a:r>
                  <a:rPr lang="en-US" dirty="0">
                    <a:solidFill>
                      <a:srgbClr val="7030A0"/>
                    </a:solidFill>
                  </a:rPr>
                  <a:t> is called DTMC if:</a:t>
                </a:r>
              </a:p>
              <a:p>
                <a:pPr marL="514350" indent="-514350">
                  <a:buAutoNum type="arabicPeriod"/>
                </a:pPr>
                <a14:m>
                  <m:oMath xmlns:m="http://schemas.openxmlformats.org/officeDocument/2006/math">
                    <m:sSub>
                      <m:sSubPr>
                        <m:ctrlPr>
                          <a:rPr lang="en-US" i="1">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𝑛</m:t>
                        </m:r>
                        <m:r>
                          <a:rPr lang="en-US" b="0" i="1" smtClean="0">
                            <a:solidFill>
                              <a:srgbClr val="7030A0"/>
                            </a:solidFill>
                            <a:latin typeface="Cambria Math" panose="02040503050406030204" pitchFamily="18" charset="0"/>
                          </a:rPr>
                          <m:t>≥0, </m:t>
                        </m:r>
                        <m:r>
                          <a:rPr lang="en-US">
                            <a:solidFill>
                              <a:srgbClr val="7030A0"/>
                            </a:solidFill>
                            <a:latin typeface="Cambria Math" panose="02040503050406030204" pitchFamily="18" charset="0"/>
                          </a:rPr>
                          <m:t>𝑋</m:t>
                        </m:r>
                      </m:e>
                      <m:sub>
                        <m:r>
                          <a:rPr lang="en-US">
                            <a:solidFill>
                              <a:srgbClr val="7030A0"/>
                            </a:solidFill>
                            <a:latin typeface="Cambria Math" panose="02040503050406030204" pitchFamily="18" charset="0"/>
                          </a:rPr>
                          <m:t>𝑛</m:t>
                        </m:r>
                      </m:sub>
                    </m:sSub>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𝑆</m:t>
                    </m:r>
                  </m:oMath>
                </a14:m>
                <a:endParaRPr lang="en-US" dirty="0">
                  <a:solidFill>
                    <a:srgbClr val="7030A0"/>
                  </a:solidFill>
                </a:endParaRPr>
              </a:p>
              <a:p>
                <a:pPr marL="514350" indent="-514350">
                  <a:buAutoNum type="arabicPeriod"/>
                </a:pPr>
                <a14:m>
                  <m:oMath xmlns:m="http://schemas.openxmlformats.org/officeDocument/2006/math">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𝑛</m:t>
                    </m:r>
                    <m:r>
                      <a:rPr lang="en-US" i="1">
                        <a:solidFill>
                          <a:srgbClr val="7030A0"/>
                        </a:solidFill>
                        <a:latin typeface="Cambria Math" panose="02040503050406030204" pitchFamily="18" charset="0"/>
                      </a:rPr>
                      <m:t>≥0, </m:t>
                    </m:r>
                    <m:r>
                      <a:rPr lang="en-US" i="1">
                        <a:solidFill>
                          <a:srgbClr val="7030A0"/>
                        </a:solidFill>
                        <a:latin typeface="Cambria Math" panose="02040503050406030204" pitchFamily="18" charset="0"/>
                      </a:rPr>
                      <m:t>𝑖</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𝑗</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𝑆</m:t>
                    </m:r>
                  </m:oMath>
                </a14:m>
                <a:r>
                  <a:rPr lang="en-US" dirty="0">
                    <a:solidFill>
                      <a:srgbClr val="7030A0"/>
                    </a:solidFill>
                  </a:rPr>
                  <a:t>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a:solidFill>
                            <a:srgbClr val="7030A0"/>
                          </a:solidFill>
                          <a:latin typeface="Cambria Math" panose="02040503050406030204" pitchFamily="18" charset="0"/>
                        </a:rPr>
                        <m:t>𝑃</m:t>
                      </m:r>
                      <m:d>
                        <m:dPr>
                          <m:ctrlPr>
                            <a:rPr lang="en-US" i="1">
                              <a:solidFill>
                                <a:srgbClr val="7030A0"/>
                              </a:solidFill>
                              <a:latin typeface="Cambria Math" panose="02040503050406030204" pitchFamily="18" charset="0"/>
                            </a:rPr>
                          </m:ctrlPr>
                        </m:dPr>
                        <m:e>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X</m:t>
                              </m:r>
                            </m:e>
                            <m:sub>
                              <m:r>
                                <a:rPr lang="en-US">
                                  <a:solidFill>
                                    <a:srgbClr val="7030A0"/>
                                  </a:solidFill>
                                  <a:latin typeface="Cambria Math" panose="02040503050406030204" pitchFamily="18" charset="0"/>
                                </a:rPr>
                                <m:t>𝑛</m:t>
                              </m:r>
                              <m:r>
                                <a:rPr lang="en-US" b="0" i="0" smtClean="0">
                                  <a:solidFill>
                                    <a:srgbClr val="7030A0"/>
                                  </a:solidFill>
                                  <a:latin typeface="Cambria Math" panose="02040503050406030204" pitchFamily="18" charset="0"/>
                                </a:rPr>
                                <m:t>+1</m:t>
                              </m:r>
                            </m:sub>
                          </m:sSub>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𝑗</m:t>
                          </m:r>
                        </m:e>
                        <m:e>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X</m:t>
                              </m:r>
                            </m:e>
                            <m:sub>
                              <m:r>
                                <a:rPr lang="en-US">
                                  <a:solidFill>
                                    <a:srgbClr val="7030A0"/>
                                  </a:solidFill>
                                  <a:latin typeface="Cambria Math" panose="02040503050406030204" pitchFamily="18" charset="0"/>
                                </a:rPr>
                                <m:t>𝑛</m:t>
                              </m:r>
                            </m:sub>
                          </m:sSub>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𝑖</m:t>
                          </m:r>
                          <m:r>
                            <a:rPr lang="en-US">
                              <a:solidFill>
                                <a:srgbClr val="7030A0"/>
                              </a:solidFill>
                              <a:latin typeface="Cambria Math" panose="02040503050406030204" pitchFamily="18" charset="0"/>
                            </a:rPr>
                            <m:t>, </m:t>
                          </m:r>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X</m:t>
                              </m:r>
                            </m:e>
                            <m:sub>
                              <m:r>
                                <a:rPr lang="en-US">
                                  <a:solidFill>
                                    <a:srgbClr val="7030A0"/>
                                  </a:solidFill>
                                  <a:latin typeface="Cambria Math" panose="02040503050406030204" pitchFamily="18" charset="0"/>
                                </a:rPr>
                                <m:t>𝑛</m:t>
                              </m:r>
                              <m:r>
                                <a:rPr lang="en-US">
                                  <a:solidFill>
                                    <a:srgbClr val="7030A0"/>
                                  </a:solidFill>
                                  <a:latin typeface="Cambria Math" panose="02040503050406030204" pitchFamily="18" charset="0"/>
                                </a:rPr>
                                <m:t>−1</m:t>
                              </m:r>
                            </m:sub>
                          </m:sSub>
                          <m:r>
                            <a:rPr lang="en-US">
                              <a:solidFill>
                                <a:srgbClr val="7030A0"/>
                              </a:solidFill>
                              <a:latin typeface="Cambria Math" panose="02040503050406030204" pitchFamily="18" charset="0"/>
                            </a:rPr>
                            <m:t>,…, </m:t>
                          </m:r>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X</m:t>
                              </m:r>
                            </m:e>
                            <m:sub>
                              <m:r>
                                <a:rPr lang="en-US">
                                  <a:solidFill>
                                    <a:srgbClr val="7030A0"/>
                                  </a:solidFill>
                                  <a:latin typeface="Cambria Math" panose="02040503050406030204" pitchFamily="18" charset="0"/>
                                </a:rPr>
                                <m:t>0</m:t>
                              </m:r>
                            </m:sub>
                          </m:sSub>
                        </m:e>
                      </m:d>
                    </m:oMath>
                  </m:oMathPara>
                </a14:m>
                <a:endParaRPr lang="en-US" dirty="0">
                  <a:solidFill>
                    <a:srgbClr val="7030A0"/>
                  </a:solidFill>
                </a:endParaRPr>
              </a:p>
              <a:p>
                <a:pPr marL="0" indent="0">
                  <a:buNone/>
                </a:pPr>
                <a:r>
                  <a:rPr lang="en-US" dirty="0">
                    <a:solidFill>
                      <a:srgbClr val="7030A0"/>
                    </a:solidFill>
                  </a:rPr>
                  <a:t>           </a:t>
                </a:r>
                <a14:m>
                  <m:oMath xmlns:m="http://schemas.openxmlformats.org/officeDocument/2006/math">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𝑃</m:t>
                    </m:r>
                    <m:d>
                      <m:dPr>
                        <m:ctrlPr>
                          <a:rPr lang="en-US" i="1">
                            <a:solidFill>
                              <a:srgbClr val="7030A0"/>
                            </a:solidFill>
                            <a:latin typeface="Cambria Math" panose="02040503050406030204" pitchFamily="18" charset="0"/>
                          </a:rPr>
                        </m:ctrlPr>
                      </m:dPr>
                      <m:e>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X</m:t>
                            </m:r>
                          </m:e>
                          <m:sub>
                            <m:r>
                              <a:rPr lang="en-US">
                                <a:solidFill>
                                  <a:srgbClr val="7030A0"/>
                                </a:solidFill>
                                <a:latin typeface="Cambria Math" panose="02040503050406030204" pitchFamily="18" charset="0"/>
                              </a:rPr>
                              <m:t>𝑛</m:t>
                            </m:r>
                            <m:r>
                              <a:rPr lang="en-US" b="0" i="0" smtClean="0">
                                <a:solidFill>
                                  <a:srgbClr val="7030A0"/>
                                </a:solidFill>
                                <a:latin typeface="Cambria Math" panose="02040503050406030204" pitchFamily="18" charset="0"/>
                              </a:rPr>
                              <m:t>+1</m:t>
                            </m:r>
                          </m:sub>
                        </m:sSub>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𝑗</m:t>
                        </m:r>
                      </m:e>
                      <m:e>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X</m:t>
                            </m:r>
                          </m:e>
                          <m:sub>
                            <m:r>
                              <a:rPr lang="en-US">
                                <a:solidFill>
                                  <a:srgbClr val="7030A0"/>
                                </a:solidFill>
                                <a:latin typeface="Cambria Math" panose="02040503050406030204" pitchFamily="18" charset="0"/>
                              </a:rPr>
                              <m:t>𝑛</m:t>
                            </m:r>
                          </m:sub>
                        </m:sSub>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𝑖</m:t>
                        </m:r>
                      </m:e>
                    </m:d>
                  </m:oMath>
                </a14:m>
                <a:endParaRPr lang="en-US" dirty="0">
                  <a:solidFill>
                    <a:srgbClr val="7030A0"/>
                  </a:solidFill>
                </a:endParaRP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600200"/>
                <a:ext cx="8382000" cy="4530725"/>
              </a:xfrm>
              <a:blipFill>
                <a:blip r:embed="rId2"/>
                <a:stretch>
                  <a:fillRect l="-1673" t="-175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4</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3987578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Time Homogeneous DTMC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600200"/>
                <a:ext cx="8382000" cy="4530725"/>
              </a:xfrm>
            </p:spPr>
            <p:txBody>
              <a:bodyPr/>
              <a:lstStyle/>
              <a:p>
                <a:pPr marL="0" indent="0">
                  <a:buNone/>
                </a:pPr>
                <a:r>
                  <a:rPr lang="en-US" b="1" dirty="0">
                    <a:solidFill>
                      <a:srgbClr val="7030A0"/>
                    </a:solidFill>
                  </a:rPr>
                  <a:t>Definition 2.2 (Kulkarni 3</a:t>
                </a:r>
                <a:r>
                  <a:rPr lang="en-US" b="1" baseline="30000" dirty="0">
                    <a:solidFill>
                      <a:srgbClr val="7030A0"/>
                    </a:solidFill>
                  </a:rPr>
                  <a:t>rd</a:t>
                </a:r>
                <a:r>
                  <a:rPr lang="en-US" b="1" dirty="0">
                    <a:solidFill>
                      <a:srgbClr val="7030A0"/>
                    </a:solidFill>
                  </a:rPr>
                  <a:t> ed)</a:t>
                </a:r>
              </a:p>
              <a:p>
                <a:pPr marL="0" indent="0">
                  <a:buNone/>
                </a:pPr>
                <a:r>
                  <a:rPr lang="en-US" dirty="0">
                    <a:solidFill>
                      <a:srgbClr val="7030A0"/>
                    </a:solidFill>
                  </a:rPr>
                  <a:t>A DTMC</a:t>
                </a:r>
                <a14:m>
                  <m:oMath xmlns:m="http://schemas.openxmlformats.org/officeDocument/2006/math">
                    <m:r>
                      <a:rPr lang="en-US" b="0" i="0" smtClean="0">
                        <a:solidFill>
                          <a:srgbClr val="7030A0"/>
                        </a:solidFill>
                        <a:latin typeface="Cambria Math" panose="02040503050406030204" pitchFamily="18" charset="0"/>
                      </a:rPr>
                      <m:t> </m:t>
                    </m:r>
                    <m:sSub>
                      <m:sSubPr>
                        <m:ctrlPr>
                          <a:rPr lang="en-US" i="1">
                            <a:solidFill>
                              <a:srgbClr val="7030A0"/>
                            </a:solidFill>
                            <a:latin typeface="Cambria Math" panose="02040503050406030204" pitchFamily="18" charset="0"/>
                          </a:rPr>
                        </m:ctrlPr>
                      </m:sSubPr>
                      <m:e>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𝑋</m:t>
                        </m:r>
                      </m:e>
                      <m:sub>
                        <m:r>
                          <a:rPr lang="en-US">
                            <a:solidFill>
                              <a:srgbClr val="7030A0"/>
                            </a:solidFill>
                            <a:latin typeface="Cambria Math" panose="02040503050406030204" pitchFamily="18" charset="0"/>
                          </a:rPr>
                          <m:t>𝑛</m:t>
                        </m:r>
                      </m:sub>
                    </m:sSub>
                    <m:r>
                      <a:rPr lang="en-US">
                        <a:solidFill>
                          <a:srgbClr val="7030A0"/>
                        </a:solidFill>
                        <a:latin typeface="Cambria Math" panose="02040503050406030204" pitchFamily="18" charset="0"/>
                      </a:rPr>
                      <m:t>, </m:t>
                    </m:r>
                    <m:r>
                      <a:rPr lang="en-US">
                        <a:solidFill>
                          <a:srgbClr val="7030A0"/>
                        </a:solidFill>
                        <a:latin typeface="Cambria Math" panose="02040503050406030204" pitchFamily="18" charset="0"/>
                      </a:rPr>
                      <m:t>𝑛</m:t>
                    </m:r>
                    <m:r>
                      <a:rPr lang="en-US">
                        <a:solidFill>
                          <a:srgbClr val="7030A0"/>
                        </a:solidFill>
                        <a:latin typeface="Cambria Math" panose="02040503050406030204" pitchFamily="18" charset="0"/>
                      </a:rPr>
                      <m:t>&gt;0} </m:t>
                    </m:r>
                  </m:oMath>
                </a14:m>
                <a:r>
                  <a:rPr lang="en-US" dirty="0">
                    <a:solidFill>
                      <a:srgbClr val="7030A0"/>
                    </a:solidFill>
                  </a:rPr>
                  <a:t>with countable state space </a:t>
                </a:r>
                <a14:m>
                  <m:oMath xmlns:m="http://schemas.openxmlformats.org/officeDocument/2006/math">
                    <m:r>
                      <a:rPr lang="en-US">
                        <a:solidFill>
                          <a:srgbClr val="7030A0"/>
                        </a:solidFill>
                        <a:latin typeface="Cambria Math" panose="02040503050406030204" pitchFamily="18" charset="0"/>
                      </a:rPr>
                      <m:t>𝑆</m:t>
                    </m:r>
                    <m:r>
                      <a:rPr lang="en-US">
                        <a:solidFill>
                          <a:srgbClr val="7030A0"/>
                        </a:solidFill>
                        <a:latin typeface="Cambria Math" panose="02040503050406030204" pitchFamily="18" charset="0"/>
                      </a:rPr>
                      <m:t>={0,1,2,…}</m:t>
                    </m:r>
                  </m:oMath>
                </a14:m>
                <a:r>
                  <a:rPr lang="en-US" dirty="0">
                    <a:solidFill>
                      <a:srgbClr val="7030A0"/>
                    </a:solidFill>
                  </a:rPr>
                  <a:t> is said to be time-homogeneous if:</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a:solidFill>
                            <a:srgbClr val="7030A0"/>
                          </a:solidFill>
                          <a:latin typeface="Cambria Math" panose="02040503050406030204" pitchFamily="18" charset="0"/>
                        </a:rPr>
                        <m:t>𝑃</m:t>
                      </m:r>
                      <m:d>
                        <m:dPr>
                          <m:ctrlPr>
                            <a:rPr lang="en-US" i="1">
                              <a:solidFill>
                                <a:srgbClr val="7030A0"/>
                              </a:solidFill>
                              <a:latin typeface="Cambria Math" panose="02040503050406030204" pitchFamily="18" charset="0"/>
                            </a:rPr>
                          </m:ctrlPr>
                        </m:dPr>
                        <m:e>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X</m:t>
                              </m:r>
                            </m:e>
                            <m:sub>
                              <m:r>
                                <a:rPr lang="en-US">
                                  <a:solidFill>
                                    <a:srgbClr val="7030A0"/>
                                  </a:solidFill>
                                  <a:latin typeface="Cambria Math" panose="02040503050406030204" pitchFamily="18" charset="0"/>
                                </a:rPr>
                                <m:t>𝑛</m:t>
                              </m:r>
                              <m:r>
                                <a:rPr lang="en-US" b="0" i="0" smtClean="0">
                                  <a:solidFill>
                                    <a:srgbClr val="7030A0"/>
                                  </a:solidFill>
                                  <a:latin typeface="Cambria Math" panose="02040503050406030204" pitchFamily="18" charset="0"/>
                                </a:rPr>
                                <m:t>+1</m:t>
                              </m:r>
                            </m:sub>
                          </m:sSub>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𝑗</m:t>
                          </m:r>
                        </m:e>
                        <m:e>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X</m:t>
                              </m:r>
                            </m:e>
                            <m:sub>
                              <m:r>
                                <a:rPr lang="en-US">
                                  <a:solidFill>
                                    <a:srgbClr val="7030A0"/>
                                  </a:solidFill>
                                  <a:latin typeface="Cambria Math" panose="02040503050406030204" pitchFamily="18" charset="0"/>
                                </a:rPr>
                                <m:t>𝑛</m:t>
                              </m:r>
                            </m:sub>
                          </m:sSub>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𝑖</m:t>
                          </m:r>
                        </m:e>
                      </m:d>
                      <m:r>
                        <a:rPr lang="en-US" b="0" i="0" smtClean="0">
                          <a:solidFill>
                            <a:srgbClr val="7030A0"/>
                          </a:solidFill>
                          <a:latin typeface="Cambria Math" panose="02040503050406030204" pitchFamily="18" charset="0"/>
                        </a:rPr>
                        <m:t>=</m:t>
                      </m:r>
                      <m:sSub>
                        <m:sSubPr>
                          <m:ctrlPr>
                            <a:rPr lang="en-US" b="0" i="1" smtClean="0">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p</m:t>
                          </m:r>
                        </m:e>
                        <m:sub>
                          <m:r>
                            <m:rPr>
                              <m:sty m:val="p"/>
                            </m:rPr>
                            <a:rPr lang="en-US" b="0" i="0" smtClean="0">
                              <a:solidFill>
                                <a:srgbClr val="7030A0"/>
                              </a:solidFill>
                              <a:latin typeface="Cambria Math" panose="02040503050406030204" pitchFamily="18" charset="0"/>
                            </a:rPr>
                            <m:t>i</m:t>
                          </m:r>
                          <m:r>
                            <a:rPr lang="en-US" b="0" i="0" smtClean="0">
                              <a:solidFill>
                                <a:srgbClr val="7030A0"/>
                              </a:solidFill>
                              <a:latin typeface="Cambria Math" panose="02040503050406030204" pitchFamily="18" charset="0"/>
                            </a:rPr>
                            <m:t>,</m:t>
                          </m:r>
                          <m:r>
                            <m:rPr>
                              <m:sty m:val="p"/>
                            </m:rPr>
                            <a:rPr lang="en-US" b="0" i="0" smtClean="0">
                              <a:solidFill>
                                <a:srgbClr val="7030A0"/>
                              </a:solidFill>
                              <a:latin typeface="Cambria Math" panose="02040503050406030204" pitchFamily="18" charset="0"/>
                            </a:rPr>
                            <m:t>j</m:t>
                          </m:r>
                        </m:sub>
                      </m:sSub>
                      <m:r>
                        <a:rPr lang="en-US" b="0" i="0"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𝑛</m:t>
                      </m:r>
                      <m:r>
                        <a:rPr lang="en-US" b="0" i="1" smtClean="0">
                          <a:solidFill>
                            <a:srgbClr val="7030A0"/>
                          </a:solidFill>
                          <a:latin typeface="Cambria Math" panose="02040503050406030204" pitchFamily="18" charset="0"/>
                        </a:rPr>
                        <m:t>≥0, </m:t>
                      </m:r>
                      <m:r>
                        <a:rPr lang="en-US" b="0" i="1" smtClean="0">
                          <a:solidFill>
                            <a:srgbClr val="7030A0"/>
                          </a:solidFill>
                          <a:latin typeface="Cambria Math" panose="02040503050406030204" pitchFamily="18" charset="0"/>
                        </a:rPr>
                        <m:t>𝑖</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𝑗</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𝑆</m:t>
                      </m:r>
                    </m:oMath>
                  </m:oMathPara>
                </a14:m>
                <a:endParaRPr lang="en-US" dirty="0">
                  <a:solidFill>
                    <a:srgbClr val="7030A0"/>
                  </a:solidFill>
                </a:endParaRPr>
              </a:p>
              <a:p>
                <a:pPr marL="0" indent="0">
                  <a:buNone/>
                </a:pPr>
                <a:endParaRPr lang="en-US" dirty="0">
                  <a:solidFill>
                    <a:srgbClr val="7030A0"/>
                  </a:solidFill>
                </a:endParaRPr>
              </a:p>
              <a:p>
                <a:pPr marL="0" indent="0">
                  <a:buNone/>
                </a:pPr>
                <a:r>
                  <a:rPr lang="en-US" dirty="0">
                    <a:solidFill>
                      <a:srgbClr val="FF0000"/>
                    </a:solidFill>
                  </a:rPr>
                  <a:t>Why is time-homogeneous property important?</a:t>
                </a:r>
              </a:p>
              <a:p>
                <a:pPr marL="0" indent="0">
                  <a:buNone/>
                </a:pPr>
                <a14:m>
                  <m:oMathPara xmlns:m="http://schemas.openxmlformats.org/officeDocument/2006/math">
                    <m:oMathParaPr>
                      <m:jc m:val="centerGroup"/>
                    </m:oMathParaPr>
                    <m:oMath xmlns:m="http://schemas.openxmlformats.org/officeDocument/2006/math">
                      <m:r>
                        <a:rPr lang="en-US">
                          <a:solidFill>
                            <a:srgbClr val="7030A0"/>
                          </a:solidFill>
                          <a:latin typeface="Cambria Math" panose="02040503050406030204" pitchFamily="18" charset="0"/>
                        </a:rPr>
                        <m:t>𝑃</m:t>
                      </m:r>
                      <m:d>
                        <m:dPr>
                          <m:ctrlPr>
                            <a:rPr lang="en-US" i="1">
                              <a:solidFill>
                                <a:srgbClr val="7030A0"/>
                              </a:solidFill>
                              <a:latin typeface="Cambria Math" panose="02040503050406030204" pitchFamily="18" charset="0"/>
                            </a:rPr>
                          </m:ctrlPr>
                        </m:dPr>
                        <m:e>
                          <m:sSub>
                            <m:sSubPr>
                              <m:ctrlPr>
                                <a:rPr lang="en-US" i="1">
                                  <a:solidFill>
                                    <a:srgbClr val="7030A0"/>
                                  </a:solidFill>
                                  <a:latin typeface="Cambria Math" panose="02040503050406030204" pitchFamily="18" charset="0"/>
                                </a:rPr>
                              </m:ctrlPr>
                            </m:sSubPr>
                            <m:e>
                              <m:r>
                                <m:rPr>
                                  <m:sty m:val="p"/>
                                </m:rPr>
                                <a:rPr lang="en-US">
                                  <a:solidFill>
                                    <a:srgbClr val="7030A0"/>
                                  </a:solidFill>
                                  <a:latin typeface="Cambria Math" panose="02040503050406030204" pitchFamily="18" charset="0"/>
                                </a:rPr>
                                <m:t>X</m:t>
                              </m:r>
                            </m:e>
                            <m:sub>
                              <m:r>
                                <a:rPr lang="en-US">
                                  <a:solidFill>
                                    <a:srgbClr val="7030A0"/>
                                  </a:solidFill>
                                  <a:latin typeface="Cambria Math" panose="02040503050406030204" pitchFamily="18" charset="0"/>
                                </a:rPr>
                                <m:t>𝑛</m:t>
                              </m:r>
                              <m:r>
                                <a:rPr lang="en-US">
                                  <a:solidFill>
                                    <a:srgbClr val="7030A0"/>
                                  </a:solidFill>
                                  <a:latin typeface="Cambria Math" panose="02040503050406030204" pitchFamily="18" charset="0"/>
                                </a:rPr>
                                <m:t>+1</m:t>
                              </m:r>
                            </m:sub>
                          </m:sSub>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𝑗</m:t>
                          </m:r>
                        </m:e>
                        <m:e>
                          <m:sSub>
                            <m:sSubPr>
                              <m:ctrlPr>
                                <a:rPr lang="en-US" i="1">
                                  <a:solidFill>
                                    <a:srgbClr val="7030A0"/>
                                  </a:solidFill>
                                  <a:latin typeface="Cambria Math" panose="02040503050406030204" pitchFamily="18" charset="0"/>
                                </a:rPr>
                              </m:ctrlPr>
                            </m:sSubPr>
                            <m:e>
                              <m:r>
                                <m:rPr>
                                  <m:sty m:val="p"/>
                                </m:rPr>
                                <a:rPr lang="en-US">
                                  <a:solidFill>
                                    <a:srgbClr val="7030A0"/>
                                  </a:solidFill>
                                  <a:latin typeface="Cambria Math" panose="02040503050406030204" pitchFamily="18" charset="0"/>
                                </a:rPr>
                                <m:t>X</m:t>
                              </m:r>
                            </m:e>
                            <m:sub>
                              <m:r>
                                <a:rPr lang="en-US">
                                  <a:solidFill>
                                    <a:srgbClr val="7030A0"/>
                                  </a:solidFill>
                                  <a:latin typeface="Cambria Math" panose="02040503050406030204" pitchFamily="18" charset="0"/>
                                </a:rPr>
                                <m:t>𝑛</m:t>
                              </m:r>
                            </m:sub>
                          </m:sSub>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𝑖</m:t>
                          </m:r>
                        </m:e>
                      </m:d>
                      <m:r>
                        <a:rPr lang="en-US" b="0" i="1" smtClean="0">
                          <a:solidFill>
                            <a:srgbClr val="7030A0"/>
                          </a:solidFill>
                          <a:latin typeface="Cambria Math" panose="02040503050406030204" pitchFamily="18" charset="0"/>
                        </a:rPr>
                        <m:t>=</m:t>
                      </m:r>
                      <m:r>
                        <a:rPr lang="en-US">
                          <a:solidFill>
                            <a:srgbClr val="7030A0"/>
                          </a:solidFill>
                          <a:latin typeface="Cambria Math" panose="02040503050406030204" pitchFamily="18" charset="0"/>
                        </a:rPr>
                        <m:t>𝑃</m:t>
                      </m:r>
                      <m:d>
                        <m:dPr>
                          <m:ctrlPr>
                            <a:rPr lang="en-US" i="1">
                              <a:solidFill>
                                <a:srgbClr val="7030A0"/>
                              </a:solidFill>
                              <a:latin typeface="Cambria Math" panose="02040503050406030204" pitchFamily="18" charset="0"/>
                            </a:rPr>
                          </m:ctrlPr>
                        </m:dPr>
                        <m:e>
                          <m:sSub>
                            <m:sSubPr>
                              <m:ctrlPr>
                                <a:rPr lang="en-US" i="1">
                                  <a:solidFill>
                                    <a:srgbClr val="7030A0"/>
                                  </a:solidFill>
                                  <a:latin typeface="Cambria Math" panose="02040503050406030204" pitchFamily="18" charset="0"/>
                                </a:rPr>
                              </m:ctrlPr>
                            </m:sSubPr>
                            <m:e>
                              <m:r>
                                <m:rPr>
                                  <m:sty m:val="p"/>
                                </m:rPr>
                                <a:rPr lang="en-US">
                                  <a:solidFill>
                                    <a:srgbClr val="7030A0"/>
                                  </a:solidFill>
                                  <a:latin typeface="Cambria Math" panose="02040503050406030204" pitchFamily="18" charset="0"/>
                                </a:rPr>
                                <m:t>X</m:t>
                              </m:r>
                            </m:e>
                            <m:sub>
                              <m:r>
                                <a:rPr lang="en-US">
                                  <a:solidFill>
                                    <a:srgbClr val="7030A0"/>
                                  </a:solidFill>
                                  <a:latin typeface="Cambria Math" panose="02040503050406030204" pitchFamily="18" charset="0"/>
                                </a:rPr>
                                <m:t>1</m:t>
                              </m:r>
                            </m:sub>
                          </m:sSub>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𝑗</m:t>
                          </m:r>
                        </m:e>
                        <m:e>
                          <m:sSub>
                            <m:sSubPr>
                              <m:ctrlPr>
                                <a:rPr lang="en-US" i="1">
                                  <a:solidFill>
                                    <a:srgbClr val="7030A0"/>
                                  </a:solidFill>
                                  <a:latin typeface="Cambria Math" panose="02040503050406030204" pitchFamily="18" charset="0"/>
                                </a:rPr>
                              </m:ctrlPr>
                            </m:sSubPr>
                            <m:e>
                              <m:r>
                                <m:rPr>
                                  <m:sty m:val="p"/>
                                </m:rPr>
                                <a:rPr lang="en-US">
                                  <a:solidFill>
                                    <a:srgbClr val="7030A0"/>
                                  </a:solidFill>
                                  <a:latin typeface="Cambria Math" panose="02040503050406030204" pitchFamily="18" charset="0"/>
                                </a:rPr>
                                <m:t>X</m:t>
                              </m:r>
                            </m:e>
                            <m:sub>
                              <m:r>
                                <a:rPr lang="en-US" b="0" i="1" smtClean="0">
                                  <a:solidFill>
                                    <a:srgbClr val="7030A0"/>
                                  </a:solidFill>
                                  <a:latin typeface="Cambria Math" panose="02040503050406030204" pitchFamily="18" charset="0"/>
                                </a:rPr>
                                <m:t>0</m:t>
                              </m:r>
                            </m:sub>
                          </m:sSub>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𝑖</m:t>
                          </m:r>
                        </m:e>
                      </m:d>
                    </m:oMath>
                  </m:oMathPara>
                </a14:m>
                <a:endParaRPr lang="en-US" dirty="0">
                  <a:solidFill>
                    <a:srgbClr val="FF0000"/>
                  </a:solidFill>
                </a:endParaRP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600200"/>
                <a:ext cx="8382000" cy="4530725"/>
              </a:xfrm>
              <a:blipFill>
                <a:blip r:embed="rId2"/>
                <a:stretch>
                  <a:fillRect l="-1673" t="-1750" r="-152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5</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269023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412875"/>
            <a:ext cx="8382000" cy="4530725"/>
          </a:xfrm>
        </p:spPr>
        <p:txBody>
          <a:bodyPr/>
          <a:lstStyle/>
          <a:p>
            <a:pPr marL="0" indent="0">
              <a:buNone/>
            </a:pPr>
            <a:r>
              <a:rPr lang="en-US" sz="2400" dirty="0"/>
              <a:t>A production facility produces one item per hour. Each item is defective with probability p, the quality of successive items being independent. Consider the following quality control policy parameterized by two positive integers k and r. In the beginning the policy calls for 100% inspection, the expensive mode of operation. As soon as k consecutive non-defective items are encountered, it switched to economic mode and calls or inspecting each item with the probability 1/r. It reverts back to the 100% inspection mode as soon as an inspected item is found to be defective. The process alternates this way forever.  </a:t>
            </a:r>
            <a:endParaRPr lang="en-US" sz="2400" b="1" dirty="0">
              <a:solidFill>
                <a:srgbClr val="7030A0"/>
              </a:solidFill>
            </a:endParaRPr>
          </a:p>
        </p:txBody>
      </p:sp>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6</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3802586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Discussion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600200"/>
                <a:ext cx="8382000" cy="4530725"/>
              </a:xfrm>
            </p:spPr>
            <p:txBody>
              <a:bodyPr/>
              <a:lstStyle/>
              <a:p>
                <a:pPr marL="0" indent="0">
                  <a:buNone/>
                </a:pPr>
                <a:r>
                  <a:rPr lang="en-US" dirty="0"/>
                  <a:t>1. Model this inspection policy as a stochastic process. Define  State Space. </a:t>
                </a:r>
                <a:endParaRPr lang="en-US" b="1" dirty="0">
                  <a:solidFill>
                    <a:srgbClr val="7030A0"/>
                  </a:solidFill>
                </a:endParaRPr>
              </a:p>
              <a:p>
                <a:pPr marL="0" indent="0">
                  <a:buNone/>
                </a:pPr>
                <a:r>
                  <a:rPr lang="en-US" b="1" dirty="0">
                    <a:solidFill>
                      <a:srgbClr val="7030A0"/>
                    </a:solidFill>
                  </a:rPr>
                  <a:t> </a:t>
                </a:r>
                <a14:m>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𝑋</m:t>
                        </m:r>
                      </m:e>
                      <m:sub>
                        <m:r>
                          <m:rPr>
                            <m:sty m:val="p"/>
                          </m:rPr>
                          <a:rPr lang="en-US" b="0" i="0" smtClean="0">
                            <a:solidFill>
                              <a:srgbClr val="7030A0"/>
                            </a:solidFill>
                            <a:latin typeface="Cambria Math" panose="02040503050406030204" pitchFamily="18" charset="0"/>
                          </a:rPr>
                          <m:t>n</m:t>
                        </m:r>
                      </m:sub>
                    </m:sSub>
                    <m:r>
                      <a:rPr lang="en-US" b="0" i="0" smtClean="0">
                        <a:solidFill>
                          <a:srgbClr val="7030A0"/>
                        </a:solidFill>
                        <a:latin typeface="Cambria Math" panose="02040503050406030204" pitchFamily="18" charset="0"/>
                      </a:rPr>
                      <m:t>=</m:t>
                    </m:r>
                    <m:r>
                      <m:rPr>
                        <m:sty m:val="p"/>
                      </m:rPr>
                      <a:rPr lang="en-US" b="0" i="0" smtClean="0">
                        <a:solidFill>
                          <a:srgbClr val="7030A0"/>
                        </a:solidFill>
                        <a:latin typeface="Cambria Math" panose="02040503050406030204" pitchFamily="18" charset="0"/>
                      </a:rPr>
                      <m:t>State</m:t>
                    </m:r>
                    <m:r>
                      <a:rPr lang="en-US" b="0" i="0" smtClean="0">
                        <a:solidFill>
                          <a:srgbClr val="7030A0"/>
                        </a:solidFill>
                        <a:latin typeface="Cambria Math" panose="02040503050406030204" pitchFamily="18" charset="0"/>
                      </a:rPr>
                      <m:t> </m:t>
                    </m:r>
                    <m:r>
                      <m:rPr>
                        <m:sty m:val="p"/>
                      </m:rPr>
                      <a:rPr lang="en-US" b="0" i="0" smtClean="0">
                        <a:solidFill>
                          <a:srgbClr val="7030A0"/>
                        </a:solidFill>
                        <a:latin typeface="Cambria Math" panose="02040503050406030204" pitchFamily="18" charset="0"/>
                      </a:rPr>
                      <m:t>of</m:t>
                    </m:r>
                    <m:r>
                      <a:rPr lang="en-US" b="0" i="0" smtClean="0">
                        <a:solidFill>
                          <a:srgbClr val="7030A0"/>
                        </a:solidFill>
                        <a:latin typeface="Cambria Math" panose="02040503050406030204" pitchFamily="18" charset="0"/>
                      </a:rPr>
                      <m:t> </m:t>
                    </m:r>
                    <m:r>
                      <m:rPr>
                        <m:sty m:val="p"/>
                      </m:rPr>
                      <a:rPr lang="en-US" b="0" i="0" smtClean="0">
                        <a:solidFill>
                          <a:srgbClr val="7030A0"/>
                        </a:solidFill>
                        <a:latin typeface="Cambria Math" panose="02040503050406030204" pitchFamily="18" charset="0"/>
                      </a:rPr>
                      <m:t>the</m:t>
                    </m:r>
                    <m:r>
                      <a:rPr lang="en-US" b="0" i="0" smtClean="0">
                        <a:solidFill>
                          <a:srgbClr val="7030A0"/>
                        </a:solidFill>
                        <a:latin typeface="Cambria Math" panose="02040503050406030204" pitchFamily="18" charset="0"/>
                      </a:rPr>
                      <m:t> </m:t>
                    </m:r>
                    <m:r>
                      <m:rPr>
                        <m:sty m:val="p"/>
                      </m:rPr>
                      <a:rPr lang="en-US" b="0" i="0" smtClean="0">
                        <a:solidFill>
                          <a:srgbClr val="7030A0"/>
                        </a:solidFill>
                        <a:latin typeface="Cambria Math" panose="02040503050406030204" pitchFamily="18" charset="0"/>
                      </a:rPr>
                      <m:t>system</m:t>
                    </m:r>
                    <m:r>
                      <a:rPr lang="en-US" b="0" i="0" smtClean="0">
                        <a:solidFill>
                          <a:srgbClr val="7030A0"/>
                        </a:solidFill>
                        <a:latin typeface="Cambria Math" panose="02040503050406030204" pitchFamily="18" charset="0"/>
                      </a:rPr>
                      <m:t> </m:t>
                    </m:r>
                    <m:r>
                      <m:rPr>
                        <m:sty m:val="p"/>
                      </m:rPr>
                      <a:rPr lang="en-US" b="0" i="0" smtClean="0">
                        <a:solidFill>
                          <a:srgbClr val="7030A0"/>
                        </a:solidFill>
                        <a:latin typeface="Cambria Math" panose="02040503050406030204" pitchFamily="18" charset="0"/>
                      </a:rPr>
                      <m:t>at</m:t>
                    </m:r>
                    <m:r>
                      <a:rPr lang="en-US" b="0" i="0" smtClean="0">
                        <a:solidFill>
                          <a:srgbClr val="7030A0"/>
                        </a:solidFill>
                        <a:latin typeface="Cambria Math" panose="02040503050406030204" pitchFamily="18" charset="0"/>
                      </a:rPr>
                      <m:t> </m:t>
                    </m:r>
                    <m:r>
                      <m:rPr>
                        <m:sty m:val="p"/>
                      </m:rPr>
                      <a:rPr lang="en-US" b="0" i="0" smtClean="0">
                        <a:solidFill>
                          <a:srgbClr val="7030A0"/>
                        </a:solidFill>
                        <a:latin typeface="Cambria Math" panose="02040503050406030204" pitchFamily="18" charset="0"/>
                      </a:rPr>
                      <m:t>time</m:t>
                    </m:r>
                    <m:r>
                      <a:rPr lang="en-US" b="0" i="0" smtClean="0">
                        <a:solidFill>
                          <a:srgbClr val="7030A0"/>
                        </a:solidFill>
                        <a:latin typeface="Cambria Math" panose="02040503050406030204" pitchFamily="18" charset="0"/>
                      </a:rPr>
                      <m:t> </m:t>
                    </m:r>
                    <m:r>
                      <m:rPr>
                        <m:sty m:val="p"/>
                      </m:rPr>
                      <a:rPr lang="en-US" b="0" i="0" smtClean="0">
                        <a:solidFill>
                          <a:srgbClr val="7030A0"/>
                        </a:solidFill>
                        <a:latin typeface="Cambria Math" panose="02040503050406030204" pitchFamily="18" charset="0"/>
                      </a:rPr>
                      <m:t>period</m:t>
                    </m:r>
                    <m:r>
                      <a:rPr lang="en-US" b="0" i="0" smtClean="0">
                        <a:solidFill>
                          <a:srgbClr val="7030A0"/>
                        </a:solidFill>
                        <a:latin typeface="Cambria Math" panose="02040503050406030204" pitchFamily="18" charset="0"/>
                      </a:rPr>
                      <m:t> </m:t>
                    </m:r>
                    <m:r>
                      <m:rPr>
                        <m:sty m:val="p"/>
                      </m:rPr>
                      <a:rPr lang="en-US" b="0" i="0" smtClean="0">
                        <a:solidFill>
                          <a:srgbClr val="7030A0"/>
                        </a:solidFill>
                        <a:latin typeface="Cambria Math" panose="02040503050406030204" pitchFamily="18" charset="0"/>
                      </a:rPr>
                      <m:t>n</m:t>
                    </m:r>
                  </m:oMath>
                </a14:m>
                <a:endParaRPr lang="en-US" dirty="0">
                  <a:solidFill>
                    <a:srgbClr val="7030A0"/>
                  </a:solidFill>
                </a:endParaRPr>
              </a:p>
              <a:p>
                <a:pPr marL="0" indent="0">
                  <a:buNone/>
                </a:pPr>
                <a:endParaRPr lang="en-US" dirty="0">
                  <a:solidFill>
                    <a:srgbClr val="7030A0"/>
                  </a:solidFill>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rgbClr val="7030A0"/>
                          </a:solidFill>
                          <a:latin typeface="Cambria Math" panose="02040503050406030204" pitchFamily="18" charset="0"/>
                        </a:rPr>
                        <m:t>𝑆</m:t>
                      </m:r>
                      <m:r>
                        <a:rPr lang="en-US" b="0" i="1" smtClean="0">
                          <a:solidFill>
                            <a:srgbClr val="7030A0"/>
                          </a:solidFill>
                          <a:latin typeface="Cambria Math" panose="02040503050406030204" pitchFamily="18" charset="0"/>
                        </a:rPr>
                        <m:t>={−1,0,1,2,…,</m:t>
                      </m:r>
                      <m:r>
                        <a:rPr lang="en-US" b="0" i="1" smtClean="0">
                          <a:solidFill>
                            <a:srgbClr val="7030A0"/>
                          </a:solidFill>
                          <a:latin typeface="Cambria Math" panose="02040503050406030204" pitchFamily="18" charset="0"/>
                        </a:rPr>
                        <m:t>𝑘</m:t>
                      </m:r>
                      <m:r>
                        <a:rPr lang="en-US" b="0" i="1" smtClean="0">
                          <a:solidFill>
                            <a:srgbClr val="7030A0"/>
                          </a:solidFill>
                          <a:latin typeface="Cambria Math" panose="02040503050406030204" pitchFamily="18" charset="0"/>
                        </a:rPr>
                        <m:t>−1}</m:t>
                      </m:r>
                    </m:oMath>
                  </m:oMathPara>
                </a14:m>
                <a:endParaRPr lang="en-US" dirty="0">
                  <a:solidFill>
                    <a:srgbClr val="7030A0"/>
                  </a:solidFill>
                </a:endParaRPr>
              </a:p>
              <a:p>
                <a:pPr marL="0" indent="0">
                  <a:buNone/>
                </a:pPr>
                <a:r>
                  <a:rPr lang="en-US" sz="2400" dirty="0">
                    <a:solidFill>
                      <a:srgbClr val="7030A0"/>
                    </a:solidFill>
                  </a:rPr>
                  <a:t> where,</a:t>
                </a:r>
              </a:p>
              <a:p>
                <a:pPr marL="0" indent="0">
                  <a:buNone/>
                </a:pPr>
                <a:r>
                  <a:rPr lang="en-US" sz="2400" dirty="0">
                    <a:solidFill>
                      <a:srgbClr val="7030A0"/>
                    </a:solidFill>
                  </a:rPr>
                  <a:t>-1 represents economic mode</a:t>
                </a:r>
              </a:p>
              <a:p>
                <a:pPr marL="0" indent="0">
                  <a:buNone/>
                </a:pPr>
                <a:r>
                  <a:rPr lang="en-US" sz="2400" dirty="0">
                    <a:solidFill>
                      <a:srgbClr val="7030A0"/>
                    </a:solidFill>
                  </a:rPr>
                  <a:t>1,2,… represents number of consecutive non-defective parts</a:t>
                </a:r>
              </a:p>
              <a:p>
                <a:pPr marL="0" indent="0">
                  <a:buNone/>
                </a:pPr>
                <a:r>
                  <a:rPr lang="en-US" sz="2400" dirty="0">
                    <a:solidFill>
                      <a:srgbClr val="7030A0"/>
                    </a:solidFill>
                  </a:rPr>
                  <a:t>0 represents defective state</a:t>
                </a:r>
              </a:p>
              <a:p>
                <a:pPr marL="0" indent="0">
                  <a:buNone/>
                </a:pPr>
                <a:endParaRPr lang="en-US" dirty="0">
                  <a:solidFill>
                    <a:srgbClr val="7030A0"/>
                  </a:solidFill>
                </a:endParaRPr>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600200"/>
                <a:ext cx="8382000" cy="4530725"/>
              </a:xfrm>
              <a:blipFill>
                <a:blip r:embed="rId2"/>
                <a:stretch>
                  <a:fillRect l="-1673" t="-1750" r="-8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7</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103779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600200"/>
            <a:ext cx="8382000" cy="4530725"/>
          </a:xfrm>
        </p:spPr>
        <p:txBody>
          <a:bodyPr/>
          <a:lstStyle/>
          <a:p>
            <a:pPr marL="0" indent="0">
              <a:buNone/>
            </a:pPr>
            <a:r>
              <a:rPr lang="en-US" dirty="0"/>
              <a:t>2. Is the stochastic process a DTMC?</a:t>
            </a:r>
          </a:p>
          <a:p>
            <a:pPr marL="0" indent="0">
              <a:buNone/>
            </a:pPr>
            <a:endParaRPr lang="en-US" dirty="0"/>
          </a:p>
          <a:p>
            <a:pPr marL="0" indent="0">
              <a:buNone/>
            </a:pPr>
            <a:r>
              <a:rPr lang="en-US" sz="2400" dirty="0">
                <a:solidFill>
                  <a:srgbClr val="7030A0"/>
                </a:solidFill>
              </a:rPr>
              <a:t>   Yes</a:t>
            </a:r>
          </a:p>
          <a:p>
            <a:pPr marL="0" indent="0">
              <a:buNone/>
            </a:pPr>
            <a:r>
              <a:rPr lang="en-US" sz="2400" dirty="0">
                <a:solidFill>
                  <a:srgbClr val="7030A0"/>
                </a:solidFill>
              </a:rPr>
              <a:t>    Future state only depends on present state	 </a:t>
            </a:r>
            <a:r>
              <a:rPr lang="en-US" dirty="0"/>
              <a:t> </a:t>
            </a:r>
            <a:endParaRPr lang="en-US" b="1" dirty="0">
              <a:solidFill>
                <a:srgbClr val="7030A0"/>
              </a:solidFill>
            </a:endParaRPr>
          </a:p>
        </p:txBody>
      </p:sp>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8</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105799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5988-CA6D-4EB5-A526-FF47B56B2F8F}"/>
              </a:ext>
            </a:extLst>
          </p:cNvPr>
          <p:cNvSpPr>
            <a:spLocks noGrp="1"/>
          </p:cNvSpPr>
          <p:nvPr>
            <p:ph type="title"/>
          </p:nvPr>
        </p:nvSpPr>
        <p:spPr/>
        <p:txBody>
          <a:bodyPr/>
          <a:lstStyle/>
          <a:p>
            <a:r>
              <a:rPr lang="en-US" dirty="0"/>
              <a:t>Stochastic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5811A-3DA2-43A4-AC6D-EF0EF25744C2}"/>
                  </a:ext>
                </a:extLst>
              </p:cNvPr>
              <p:cNvSpPr>
                <a:spLocks noGrp="1"/>
              </p:cNvSpPr>
              <p:nvPr>
                <p:ph idx="1"/>
              </p:nvPr>
            </p:nvSpPr>
            <p:spPr>
              <a:xfrm>
                <a:off x="457200" y="1600200"/>
                <a:ext cx="8382000" cy="4530725"/>
              </a:xfrm>
            </p:spPr>
            <p:txBody>
              <a:bodyPr/>
              <a:lstStyle/>
              <a:p>
                <a:pPr marL="0" indent="0">
                  <a:buNone/>
                </a:pPr>
                <a:r>
                  <a:rPr lang="en-US" b="1" dirty="0">
                    <a:solidFill>
                      <a:srgbClr val="7030A0"/>
                    </a:solidFill>
                  </a:rPr>
                  <a:t>Definition 2.3 (Kulkarni 3</a:t>
                </a:r>
                <a:r>
                  <a:rPr lang="en-US" b="1" baseline="30000" dirty="0">
                    <a:solidFill>
                      <a:srgbClr val="7030A0"/>
                    </a:solidFill>
                  </a:rPr>
                  <a:t>rd</a:t>
                </a:r>
                <a:r>
                  <a:rPr lang="en-US" b="1" dirty="0">
                    <a:solidFill>
                      <a:srgbClr val="7030A0"/>
                    </a:solidFill>
                  </a:rPr>
                  <a:t> ed)</a:t>
                </a:r>
              </a:p>
              <a:p>
                <a:pPr marL="0" indent="0">
                  <a:buNone/>
                </a:pPr>
                <a:r>
                  <a:rPr lang="en-US" dirty="0">
                    <a:solidFill>
                      <a:srgbClr val="7030A0"/>
                    </a:solidFill>
                  </a:rPr>
                  <a:t>A square matrix </a:t>
                </a:r>
                <a14:m>
                  <m:oMath xmlns:m="http://schemas.openxmlformats.org/officeDocument/2006/math">
                    <m:r>
                      <a:rPr lang="en-US" b="0" i="0" smtClean="0">
                        <a:solidFill>
                          <a:srgbClr val="7030A0"/>
                        </a:solidFill>
                        <a:latin typeface="Cambria Math" panose="02040503050406030204" pitchFamily="18" charset="0"/>
                      </a:rPr>
                      <m:t> </m:t>
                    </m:r>
                    <m:r>
                      <a:rPr lang="en-US" i="1" smtClean="0">
                        <a:solidFill>
                          <a:srgbClr val="7030A0"/>
                        </a:solidFill>
                        <a:latin typeface="Cambria Math" panose="02040503050406030204" pitchFamily="18" charset="0"/>
                      </a:rPr>
                      <m:t>𝑃</m:t>
                    </m:r>
                    <m:r>
                      <a:rPr lang="en-US" b="0" i="1" smtClean="0">
                        <a:solidFill>
                          <a:srgbClr val="7030A0"/>
                        </a:solidFill>
                        <a:latin typeface="Cambria Math" panose="02040503050406030204" pitchFamily="18" charset="0"/>
                      </a:rPr>
                      <m:t>=</m:t>
                    </m:r>
                    <m:d>
                      <m:dPr>
                        <m:begChr m:val="["/>
                        <m:endChr m:val="]"/>
                        <m:ctrlPr>
                          <a:rPr lang="en-US" b="0" i="1" smtClean="0">
                            <a:solidFill>
                              <a:srgbClr val="7030A0"/>
                            </a:solidFill>
                            <a:latin typeface="Cambria Math" panose="02040503050406030204" pitchFamily="18" charset="0"/>
                          </a:rPr>
                        </m:ctrlPr>
                      </m:dPr>
                      <m:e>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𝑝</m:t>
                            </m:r>
                          </m:e>
                          <m:sub>
                            <m:r>
                              <a:rPr lang="en-US" b="0" i="1" smtClean="0">
                                <a:solidFill>
                                  <a:srgbClr val="7030A0"/>
                                </a:solidFill>
                                <a:latin typeface="Cambria Math" panose="02040503050406030204" pitchFamily="18" charset="0"/>
                              </a:rPr>
                              <m:t>𝑖</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𝑗</m:t>
                            </m:r>
                          </m:sub>
                        </m:sSub>
                      </m:e>
                    </m:d>
                  </m:oMath>
                </a14:m>
                <a:r>
                  <a:rPr lang="en-US" dirty="0">
                    <a:solidFill>
                      <a:srgbClr val="7030A0"/>
                    </a:solidFill>
                  </a:rPr>
                  <a:t> is called stochastic if:</a:t>
                </a:r>
              </a:p>
              <a:p>
                <a:pPr marL="514350" indent="-514350">
                  <a:buAutoNum type="arabicPeriod"/>
                </a:pPr>
                <a14:m>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𝑝</m:t>
                        </m:r>
                      </m:e>
                      <m:sub>
                        <m:r>
                          <a:rPr lang="en-US" b="0" i="1" smtClean="0">
                            <a:solidFill>
                              <a:srgbClr val="7030A0"/>
                            </a:solidFill>
                            <a:latin typeface="Cambria Math" panose="02040503050406030204" pitchFamily="18" charset="0"/>
                          </a:rPr>
                          <m:t>𝑖</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𝑗</m:t>
                        </m:r>
                      </m:sub>
                    </m:sSub>
                    <m:r>
                      <a:rPr lang="en-US" b="0" i="1" smtClean="0">
                        <a:solidFill>
                          <a:srgbClr val="7030A0"/>
                        </a:solidFill>
                        <a:latin typeface="Cambria Math" panose="02040503050406030204" pitchFamily="18" charset="0"/>
                      </a:rPr>
                      <m:t>≥0 ∀</m:t>
                    </m:r>
                    <m:r>
                      <a:rPr lang="en-US" b="0" i="1" smtClean="0">
                        <a:solidFill>
                          <a:srgbClr val="7030A0"/>
                        </a:solidFill>
                        <a:latin typeface="Cambria Math" panose="02040503050406030204" pitchFamily="18" charset="0"/>
                      </a:rPr>
                      <m:t>𝑖</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𝑗</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𝑆</m:t>
                    </m:r>
                  </m:oMath>
                </a14:m>
                <a:endParaRPr lang="en-US" b="0" i="1" dirty="0">
                  <a:solidFill>
                    <a:srgbClr val="7030A0"/>
                  </a:solidFill>
                </a:endParaRPr>
              </a:p>
              <a:p>
                <a:pPr marL="514350" indent="-514350">
                  <a:buFont typeface="Wingdings" pitchFamily="2" charset="2"/>
                  <a:buAutoNum type="arabicPeriod"/>
                </a:pPr>
                <a14:m>
                  <m:oMath xmlns:m="http://schemas.openxmlformats.org/officeDocument/2006/math">
                    <m:nary>
                      <m:naryPr>
                        <m:chr m:val="∑"/>
                        <m:supHide m:val="on"/>
                        <m:ctrlPr>
                          <a:rPr lang="en-US" b="0" i="1" smtClean="0">
                            <a:solidFill>
                              <a:srgbClr val="7030A0"/>
                            </a:solidFill>
                            <a:latin typeface="Cambria Math" panose="02040503050406030204" pitchFamily="18" charset="0"/>
                          </a:rPr>
                        </m:ctrlPr>
                      </m:naryPr>
                      <m:sub>
                        <m:r>
                          <a:rPr lang="en-US" b="0" i="1" smtClean="0">
                            <a:solidFill>
                              <a:srgbClr val="7030A0"/>
                            </a:solidFill>
                            <a:latin typeface="Cambria Math" panose="02040503050406030204" pitchFamily="18" charset="0"/>
                          </a:rPr>
                          <m:t>𝑗</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𝑆</m:t>
                        </m:r>
                      </m:sub>
                      <m:sup/>
                      <m:e>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𝑝</m:t>
                            </m:r>
                          </m:e>
                          <m:sub>
                            <m:r>
                              <a:rPr lang="en-US" b="0" i="1" smtClean="0">
                                <a:solidFill>
                                  <a:srgbClr val="7030A0"/>
                                </a:solidFill>
                                <a:latin typeface="Cambria Math" panose="02040503050406030204" pitchFamily="18" charset="0"/>
                              </a:rPr>
                              <m:t>𝑖</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𝑗</m:t>
                            </m:r>
                          </m:sub>
                        </m:sSub>
                      </m:e>
                    </m:nary>
                    <m:r>
                      <a:rPr lang="en-US" b="0" i="1" smtClean="0">
                        <a:solidFill>
                          <a:srgbClr val="7030A0"/>
                        </a:solidFill>
                        <a:latin typeface="Cambria Math" panose="02040503050406030204" pitchFamily="18" charset="0"/>
                      </a:rPr>
                      <m:t>=1</m:t>
                    </m:r>
                    <m:r>
                      <a:rPr lang="en-US" i="1">
                        <a:solidFill>
                          <a:srgbClr val="7030A0"/>
                        </a:solidFill>
                        <a:latin typeface="Cambria Math" panose="02040503050406030204" pitchFamily="18" charset="0"/>
                      </a:rPr>
                      <m:t> ∀</m:t>
                    </m:r>
                    <m:r>
                      <a:rPr lang="en-US" i="1">
                        <a:solidFill>
                          <a:srgbClr val="7030A0"/>
                        </a:solidFill>
                        <a:latin typeface="Cambria Math" panose="02040503050406030204" pitchFamily="18" charset="0"/>
                      </a:rPr>
                      <m:t>𝑖</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𝑆</m:t>
                    </m:r>
                  </m:oMath>
                </a14:m>
                <a:endParaRPr lang="en-US" dirty="0"/>
              </a:p>
            </p:txBody>
          </p:sp>
        </mc:Choice>
        <mc:Fallback xmlns="">
          <p:sp>
            <p:nvSpPr>
              <p:cNvPr id="3" name="Content Placeholder 2">
                <a:extLst>
                  <a:ext uri="{FF2B5EF4-FFF2-40B4-BE49-F238E27FC236}">
                    <a16:creationId xmlns:a16="http://schemas.microsoft.com/office/drawing/2014/main" id="{0B95811A-3DA2-43A4-AC6D-EF0EF25744C2}"/>
                  </a:ext>
                </a:extLst>
              </p:cNvPr>
              <p:cNvSpPr>
                <a:spLocks noGrp="1" noRot="1" noChangeAspect="1" noMove="1" noResize="1" noEditPoints="1" noAdjustHandles="1" noChangeArrowheads="1" noChangeShapeType="1" noTextEdit="1"/>
              </p:cNvSpPr>
              <p:nvPr>
                <p:ph idx="1"/>
              </p:nvPr>
            </p:nvSpPr>
            <p:spPr>
              <a:xfrm>
                <a:off x="457200" y="1600200"/>
                <a:ext cx="8382000" cy="4530725"/>
              </a:xfrm>
              <a:blipFill>
                <a:blip r:embed="rId2"/>
                <a:stretch>
                  <a:fillRect l="-1673" t="-1750" r="-2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FAFC5B-80B3-4F7A-B8E0-C288AD091076}"/>
              </a:ext>
            </a:extLst>
          </p:cNvPr>
          <p:cNvSpPr>
            <a:spLocks noGrp="1"/>
          </p:cNvSpPr>
          <p:nvPr>
            <p:ph type="sldNum" sz="quarter" idx="12"/>
          </p:nvPr>
        </p:nvSpPr>
        <p:spPr/>
        <p:txBody>
          <a:bodyPr/>
          <a:lstStyle/>
          <a:p>
            <a:pPr>
              <a:defRPr/>
            </a:pPr>
            <a:fld id="{3BCC0716-7840-4BC7-AC05-8CE3FC928123}" type="slidenum">
              <a:rPr lang="en-US" altLang="en-US" smtClean="0"/>
              <a:pPr>
                <a:defRPr/>
              </a:pPr>
              <a:t>9</a:t>
            </a:fld>
            <a:endParaRPr lang="en-US" altLang="en-US"/>
          </a:p>
        </p:txBody>
      </p:sp>
      <p:sp>
        <p:nvSpPr>
          <p:cNvPr id="5" name="Footer Placeholder 4">
            <a:extLst>
              <a:ext uri="{FF2B5EF4-FFF2-40B4-BE49-F238E27FC236}">
                <a16:creationId xmlns:a16="http://schemas.microsoft.com/office/drawing/2014/main" id="{E982B061-DC22-488B-9954-E4183CAE10EB}"/>
              </a:ext>
            </a:extLst>
          </p:cNvPr>
          <p:cNvSpPr>
            <a:spLocks noGrp="1"/>
          </p:cNvSpPr>
          <p:nvPr>
            <p:ph type="ftr" sz="quarter" idx="11"/>
          </p:nvPr>
        </p:nvSpPr>
        <p:spPr/>
        <p:txBody>
          <a:bodyPr/>
          <a:lstStyle/>
          <a:p>
            <a:pPr>
              <a:defRPr/>
            </a:pPr>
            <a:r>
              <a:rPr lang="en-US" altLang="en-US"/>
              <a:t>IMSE 866 Applied Stochastic Processes</a:t>
            </a:r>
            <a:endParaRPr lang="en-US" altLang="en-US" dirty="0"/>
          </a:p>
        </p:txBody>
      </p:sp>
    </p:spTree>
    <p:extLst>
      <p:ext uri="{BB962C8B-B14F-4D97-AF65-F5344CB8AC3E}">
        <p14:creationId xmlns:p14="http://schemas.microsoft.com/office/powerpoint/2010/main" val="3280270775"/>
      </p:ext>
    </p:extLst>
  </p:cSld>
  <p:clrMapOvr>
    <a:masterClrMapping/>
  </p:clrMapOvr>
</p:sld>
</file>

<file path=ppt/theme/theme1.xml><?xml version="1.0" encoding="utf-8"?>
<a:theme xmlns:a="http://schemas.openxmlformats.org/drawingml/2006/main" name="Edge">
  <a:themeElements>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1491</TotalTime>
  <Words>892</Words>
  <Application>Microsoft Office PowerPoint</Application>
  <PresentationFormat>On-screen Show (4:3)</PresentationFormat>
  <Paragraphs>186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Narrow</vt:lpstr>
      <vt:lpstr>Cambria Math</vt:lpstr>
      <vt:lpstr>Garamond</vt:lpstr>
      <vt:lpstr>Wingdings</vt:lpstr>
      <vt:lpstr>Edge</vt:lpstr>
      <vt:lpstr>Lecture 3</vt:lpstr>
      <vt:lpstr>Discrete-time Stochastic Process</vt:lpstr>
      <vt:lpstr>Markov Property</vt:lpstr>
      <vt:lpstr>Discrete-time Markov Chain (DTMC)</vt:lpstr>
      <vt:lpstr>Time Homogeneous DTMC</vt:lpstr>
      <vt:lpstr>Example 1</vt:lpstr>
      <vt:lpstr>Discussion</vt:lpstr>
      <vt:lpstr>Discussion</vt:lpstr>
      <vt:lpstr>Stochastic Matrix</vt:lpstr>
      <vt:lpstr>Transition Probability Matrix</vt:lpstr>
      <vt:lpstr>Properties of Probability Matrix</vt:lpstr>
      <vt:lpstr>Example 1 Revisited</vt:lpstr>
      <vt:lpstr>Discussion</vt:lpstr>
      <vt:lpstr>Transition Diagram</vt:lpstr>
      <vt:lpstr>Example 2</vt:lpstr>
      <vt:lpstr>Example 2 – Question 1</vt:lpstr>
      <vt:lpstr>Initial Condition</vt:lpstr>
      <vt:lpstr>Example 3</vt:lpstr>
      <vt:lpstr>Example 3 – Question 1</vt:lpstr>
      <vt:lpstr>Example 3 – Question 2</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John Wu</dc:creator>
  <cp:lastModifiedBy>Ashesh Kumar Sinha</cp:lastModifiedBy>
  <cp:revision>174</cp:revision>
  <cp:lastPrinted>2016-08-18T02:31:23Z</cp:lastPrinted>
  <dcterms:created xsi:type="dcterms:W3CDTF">2001-08-22T23:12:03Z</dcterms:created>
  <dcterms:modified xsi:type="dcterms:W3CDTF">2018-08-29T13:44:40Z</dcterms:modified>
</cp:coreProperties>
</file>