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74" r:id="rId3"/>
    <p:sldId id="265" r:id="rId4"/>
    <p:sldId id="27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73" autoAdjust="0"/>
  </p:normalViewPr>
  <p:slideViewPr>
    <p:cSldViewPr snapToGrid="0">
      <p:cViewPr varScale="1">
        <p:scale>
          <a:sx n="104" d="100"/>
          <a:sy n="104" d="100"/>
        </p:scale>
        <p:origin x="13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FA784F-8BF9-4D54-82AD-0432A2BFBE04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35B615-948B-43A8-832F-1E60EC267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256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CB467-40B7-4A23-BE2F-9728B0DDDD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935672-5508-4040-BD77-047DE6F452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12361-B282-4AD0-861F-CA34F7BBA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E571-38F2-4F73-B523-6EB95170224E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78DAC5-D2E3-4C4A-8994-31AE26877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E72F5-1362-4EC8-82F6-D3D867AA2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14D2B-5922-49BF-9260-B86805FFC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397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946AB-4946-4B0A-A547-6CF003347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C663AD-4CDC-4121-A5EB-CEB6655E1B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925E65-C3FA-45F8-A4BC-A9CC09AE2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E571-38F2-4F73-B523-6EB95170224E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03046-6751-458E-AD43-3ADA2F2F0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6768BE-9A01-4C78-A7AC-54687142A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14D2B-5922-49BF-9260-B86805FFC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17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B54878-183B-4868-BA3F-924394475B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FBC635-7F9E-433F-86D1-5FCF049A7A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61BEB-A9F0-47DA-91C8-DBF0A5889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E571-38F2-4F73-B523-6EB95170224E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C0BD3C-FD8E-4B7F-AD14-EEC3187A6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75ADF-23A8-4F00-8A92-3CF02D0E5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14D2B-5922-49BF-9260-B86805FFC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544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EDCD3-6C1B-4E75-BFE6-7A7B91D1A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93498-5A06-4592-B8C1-66163A2FA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1F72F-B1C5-41B1-B3D9-7E1181428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E571-38F2-4F73-B523-6EB95170224E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BF97F-44B3-4032-AEB3-88AB7CBA0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F34CD-7B91-4F59-9120-2DA062EAA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14D2B-5922-49BF-9260-B86805FFC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721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FADDB-B275-4190-B743-27D10EFD0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B57CA0-6033-4432-976C-8FACD75D62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BD9FC-CE6F-4186-83AA-43B35A694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E571-38F2-4F73-B523-6EB95170224E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63B19-86E3-49E2-BEDC-79D73A68E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B693D-96F7-4707-B2BC-B5DBDDEFA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14D2B-5922-49BF-9260-B86805FFC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42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E9EBA-F2A9-40FC-8EBB-64A4AFDEC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FE8C3-63A5-411A-9539-6EB600E71D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5013B7-1CE9-46C8-80A5-63592B2022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87A7A2-C754-4ACA-A254-AB27282B7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E571-38F2-4F73-B523-6EB95170224E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3FAD7F-6B68-4565-B036-464B61ED6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FF0215-0C79-43D0-B440-DA47A3850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14D2B-5922-49BF-9260-B86805FFC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156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B3B99-FA11-4061-8A29-3EF375FB8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86A56E-1320-49CE-BBF3-619C0D49EC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D464BF-C42D-416D-8C39-802EE7D546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A319C1-E3D1-4EA0-9200-B8A94FE8CB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F01129-EB3E-4311-B000-A6850CD5AC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61FA4A-19EF-4345-89A7-781A698A0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E571-38F2-4F73-B523-6EB95170224E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580C9C-1A22-4805-874F-F935D722C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49C295-B80A-414C-8112-EFFE63E92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14D2B-5922-49BF-9260-B86805FFC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371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FC0E9-757D-48FD-87A7-7CA21607D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947E8A-0666-48AC-97EE-8B73C57EC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E571-38F2-4F73-B523-6EB95170224E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618402-25EA-4ED2-BB52-BA96E4C8E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F61926-7AAB-4467-9B53-17CDB789F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14D2B-5922-49BF-9260-B86805FFC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611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6CF3E9-0272-49A6-A46F-47B23B69B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E571-38F2-4F73-B523-6EB95170224E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84EAC7-12CB-421B-B910-8911713CF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908F21-862E-4FAA-AD58-5D8069D35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14D2B-5922-49BF-9260-B86805FFC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004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425D9-67DE-4CC0-AA59-A0FDAE43F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F98A8-7DBB-47B2-BEB4-795CB5963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F6335-7FDC-468D-96F9-CE0B045EBA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A7B6FD-2281-40A4-ADEE-0609F87BA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E571-38F2-4F73-B523-6EB95170224E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B795C3-9C21-4F6E-A944-A46AC40C0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8DDCEB-74C3-4982-8337-65379CD83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14D2B-5922-49BF-9260-B86805FFC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122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972EC-88A1-4844-8636-6ED4123D3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E3EED0-A1FA-474D-83AC-3A5E73A7AC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FAD944-7A85-483D-BBB2-F0F12DB08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CA97A3-DFA8-44F4-AFFB-5AA97E5B3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E571-38F2-4F73-B523-6EB95170224E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DB9E-E266-4ED7-8AC3-A6B130B70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E537D3-4A4D-4693-9022-227472FC0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14D2B-5922-49BF-9260-B86805FFC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597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ED5E67-0DEE-42A9-89E8-1DE839508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028FF9-46FD-4CA6-83D7-9CA2F16587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DB2C2-4D9B-48DD-851A-9D454DE80F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2E571-38F2-4F73-B523-6EB95170224E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A4B6F-6D05-4541-914E-53D3FF8596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1E684F-56A0-44B6-A644-A8D442D2F1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14D2B-5922-49BF-9260-B86805FFC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628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Conrad.Meyer-reed@colorado.edu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E593F-7395-4994-A0D0-255639C2A8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3668" y="1181608"/>
            <a:ext cx="9884664" cy="1461706"/>
          </a:xfrm>
        </p:spPr>
        <p:txBody>
          <a:bodyPr>
            <a:noAutofit/>
          </a:bodyPr>
          <a:lstStyle/>
          <a:p>
            <a:r>
              <a:rPr lang="en-US" sz="4400" dirty="0"/>
              <a:t>Spatial and storm-time dependence of electron microburst pitch angle isotropy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2CD7C5-C16C-42CB-A5B0-2351946F41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4519" y="3221721"/>
            <a:ext cx="4855829" cy="992966"/>
          </a:xfrm>
        </p:spPr>
        <p:txBody>
          <a:bodyPr>
            <a:normAutofit/>
          </a:bodyPr>
          <a:lstStyle/>
          <a:p>
            <a:r>
              <a:rPr lang="en-US" dirty="0"/>
              <a:t>Presented by:</a:t>
            </a:r>
          </a:p>
          <a:p>
            <a:r>
              <a:rPr lang="en-US" dirty="0"/>
              <a:t>Conrad Meyer-Reed</a:t>
            </a: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F83674BD-C9F7-4724-8E65-AD0CAFAA89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126" y="4818000"/>
            <a:ext cx="5063745" cy="1716783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2874A022-3B2B-40D0-B7F5-A18930144CA0}"/>
              </a:ext>
            </a:extLst>
          </p:cNvPr>
          <p:cNvSpPr txBox="1">
            <a:spLocks/>
          </p:cNvSpPr>
          <p:nvPr/>
        </p:nvSpPr>
        <p:spPr>
          <a:xfrm>
            <a:off x="6361652" y="3221721"/>
            <a:ext cx="4855829" cy="9929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Co-authors:</a:t>
            </a:r>
          </a:p>
          <a:p>
            <a:r>
              <a:rPr lang="en-US" dirty="0"/>
              <a:t>Lauren Blum, Mike Shumko</a:t>
            </a:r>
          </a:p>
        </p:txBody>
      </p:sp>
    </p:spTree>
    <p:extLst>
      <p:ext uri="{BB962C8B-B14F-4D97-AF65-F5344CB8AC3E}">
        <p14:creationId xmlns:p14="http://schemas.microsoft.com/office/powerpoint/2010/main" val="79528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466195D-2205-44E7-BFF4-780EFCD95B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422" y="3633325"/>
            <a:ext cx="3388353" cy="2991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1312AEB-365B-49D0-9B4C-79C979E79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663EC-6282-4A2E-844E-FB6534F72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193" y="1810659"/>
            <a:ext cx="5761118" cy="1325564"/>
          </a:xfrm>
        </p:spPr>
        <p:txBody>
          <a:bodyPr>
            <a:noAutofit/>
          </a:bodyPr>
          <a:lstStyle/>
          <a:p>
            <a:r>
              <a:rPr lang="en-US" sz="2000" dirty="0">
                <a:latin typeface="Calibri (Body)"/>
                <a:cs typeface="Calibri" panose="020F0502020204030204" pitchFamily="34" charset="0"/>
              </a:rPr>
              <a:t>This study uses electron count data from the SAMPEX satellite to calculate a qualitative measurement of electron pitch angle isotropy associated with </a:t>
            </a:r>
            <a:r>
              <a:rPr lang="en-US" sz="2000" u="sng" dirty="0">
                <a:latin typeface="Calibri (Body)"/>
                <a:cs typeface="Calibri" panose="020F0502020204030204" pitchFamily="34" charset="0"/>
              </a:rPr>
              <a:t>microbursts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828A32-694E-4ECB-9B2A-FE7806A4A8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4639" y="616420"/>
            <a:ext cx="3533518" cy="3206597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BA8D32C-C077-4CD9-BB2E-5FAFE21BE57B}"/>
              </a:ext>
            </a:extLst>
          </p:cNvPr>
          <p:cNvSpPr txBox="1">
            <a:spLocks/>
          </p:cNvSpPr>
          <p:nvPr/>
        </p:nvSpPr>
        <p:spPr>
          <a:xfrm>
            <a:off x="4498597" y="4338716"/>
            <a:ext cx="6562206" cy="13255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Calibri (Body)"/>
                <a:cs typeface="Calibri" panose="020F0502020204030204" pitchFamily="34" charset="0"/>
              </a:rPr>
              <a:t>By correlating microburst isotropy with magnitude, L-Shell, MLT, Dst, and AE, we can better understand the spatial and storm-time dependence of electron loss mechanisms in the Earth’s radiation belts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A9BA85-F7EC-42E9-823D-688D0572DB56}"/>
              </a:ext>
            </a:extLst>
          </p:cNvPr>
          <p:cNvSpPr txBox="1"/>
          <p:nvPr/>
        </p:nvSpPr>
        <p:spPr>
          <a:xfrm>
            <a:off x="8741398" y="3711535"/>
            <a:ext cx="170169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(From O’Brien et al, 2004)</a:t>
            </a:r>
          </a:p>
        </p:txBody>
      </p:sp>
    </p:spTree>
    <p:extLst>
      <p:ext uri="{BB962C8B-B14F-4D97-AF65-F5344CB8AC3E}">
        <p14:creationId xmlns:p14="http://schemas.microsoft.com/office/powerpoint/2010/main" val="3172791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C4304B1C-008F-495E-B375-D5C26078B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8474" y="552204"/>
            <a:ext cx="3978860" cy="341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5FFF59-A7F3-4D06-82DF-C62176772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Findings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872E3E74-A7CA-46E3-A4A0-78A2A5D3BB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35" b="1"/>
          <a:stretch/>
        </p:blipFill>
        <p:spPr bwMode="auto">
          <a:xfrm>
            <a:off x="534423" y="3835222"/>
            <a:ext cx="3388353" cy="2789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79E284C-E130-4205-B793-3A396FFD7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394" y="1426778"/>
            <a:ext cx="6193614" cy="1526681"/>
          </a:xfrm>
        </p:spPr>
        <p:txBody>
          <a:bodyPr>
            <a:noAutofit/>
          </a:bodyPr>
          <a:lstStyle/>
          <a:p>
            <a:pPr marL="800100" lvl="1" indent="-342900">
              <a:lnSpc>
                <a:spcPct val="100000"/>
              </a:lnSpc>
              <a:buFont typeface="Arial" panose="020B0604020202020204" pitchFamily="34" charset="0"/>
              <a:buAutoNum type="arabicParenR"/>
            </a:pPr>
            <a:r>
              <a:rPr lang="en-US" sz="2000" dirty="0">
                <a:cs typeface="Calibri" panose="020F0502020204030204" pitchFamily="34" charset="0"/>
              </a:rPr>
              <a:t>Recap: High isotropy corresponds to more electron precipitation; low isotropy corresponds to less electron precipitation</a:t>
            </a:r>
          </a:p>
          <a:p>
            <a:pPr marL="800100" lvl="1" indent="-342900">
              <a:lnSpc>
                <a:spcPct val="100000"/>
              </a:lnSpc>
              <a:buFont typeface="Arial" panose="020B0604020202020204" pitchFamily="34" charset="0"/>
              <a:buAutoNum type="arabicParenR"/>
            </a:pPr>
            <a:r>
              <a:rPr lang="en-US" sz="2000" dirty="0">
                <a:cs typeface="Calibri" panose="020F0502020204030204" pitchFamily="34" charset="0"/>
              </a:rPr>
              <a:t>Low magnitude microbursts are widely varying in isotropy; </a:t>
            </a:r>
            <a:r>
              <a:rPr lang="en-US" sz="2000" u="sng" dirty="0">
                <a:cs typeface="Calibri" panose="020F0502020204030204" pitchFamily="34" charset="0"/>
              </a:rPr>
              <a:t>high magnitude</a:t>
            </a:r>
            <a:r>
              <a:rPr lang="en-US" sz="2000" dirty="0">
                <a:cs typeface="Calibri" panose="020F0502020204030204" pitchFamily="34" charset="0"/>
              </a:rPr>
              <a:t> microbursts are </a:t>
            </a:r>
            <a:r>
              <a:rPr lang="en-US" sz="2000" u="sng" dirty="0">
                <a:cs typeface="Calibri" panose="020F0502020204030204" pitchFamily="34" charset="0"/>
              </a:rPr>
              <a:t>more isotropic</a:t>
            </a:r>
            <a:r>
              <a:rPr lang="en-US" sz="2000" dirty="0">
                <a:cs typeface="Calibri" panose="020F0502020204030204" pitchFamily="34" charset="0"/>
              </a:rPr>
              <a:t> (top right figure)</a:t>
            </a:r>
          </a:p>
          <a:p>
            <a:pPr marL="800100" lvl="1" indent="-342900">
              <a:lnSpc>
                <a:spcPct val="100000"/>
              </a:lnSpc>
              <a:buFont typeface="Arial" panose="020B0604020202020204" pitchFamily="34" charset="0"/>
              <a:buAutoNum type="arabicParenR"/>
            </a:pPr>
            <a:endParaRPr lang="en-US" sz="2000" dirty="0">
              <a:cs typeface="Calibri" panose="020F0502020204030204" pitchFamily="34" charset="0"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6D16650-2D16-47CF-B580-DE8056AD7278}"/>
              </a:ext>
            </a:extLst>
          </p:cNvPr>
          <p:cNvSpPr txBox="1">
            <a:spLocks/>
          </p:cNvSpPr>
          <p:nvPr/>
        </p:nvSpPr>
        <p:spPr>
          <a:xfrm>
            <a:off x="3541855" y="4094557"/>
            <a:ext cx="8287512" cy="22708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>
              <a:lnSpc>
                <a:spcPct val="100000"/>
              </a:lnSpc>
              <a:buFont typeface="Arial" panose="020B0604020202020204" pitchFamily="34" charset="0"/>
              <a:buAutoNum type="arabicParenR" startAt="3"/>
            </a:pPr>
            <a:endParaRPr lang="en-US" sz="2000" dirty="0">
              <a:cs typeface="Calibri" panose="020F0502020204030204" pitchFamily="34" charset="0"/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593C028-0F46-43D8-9F57-5A6DB9686936}"/>
              </a:ext>
            </a:extLst>
          </p:cNvPr>
          <p:cNvSpPr txBox="1">
            <a:spLocks/>
          </p:cNvSpPr>
          <p:nvPr/>
        </p:nvSpPr>
        <p:spPr>
          <a:xfrm>
            <a:off x="3922776" y="4158272"/>
            <a:ext cx="8073426" cy="22708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>
              <a:lnSpc>
                <a:spcPct val="100000"/>
              </a:lnSpc>
              <a:buFont typeface="Arial" panose="020B0604020202020204" pitchFamily="34" charset="0"/>
              <a:buAutoNum type="arabicParenR" startAt="3"/>
            </a:pPr>
            <a:r>
              <a:rPr lang="en-US" sz="2000" dirty="0">
                <a:latin typeface="Calibri (Body)"/>
                <a:cs typeface="Calibri" panose="020F0502020204030204" pitchFamily="34" charset="0"/>
              </a:rPr>
              <a:t>Microburst isotropy compared to background is </a:t>
            </a:r>
            <a:r>
              <a:rPr lang="en-US" sz="2000" u="sng" dirty="0">
                <a:latin typeface="Calibri (Body)"/>
                <a:cs typeface="Calibri" panose="020F0502020204030204" pitchFamily="34" charset="0"/>
              </a:rPr>
              <a:t>highest in the evening</a:t>
            </a:r>
            <a:r>
              <a:rPr lang="en-US" sz="2000" dirty="0">
                <a:latin typeface="Calibri (Body)"/>
                <a:cs typeface="Calibri" panose="020F0502020204030204" pitchFamily="34" charset="0"/>
              </a:rPr>
              <a:t> magnetic local time region and </a:t>
            </a:r>
            <a:r>
              <a:rPr lang="en-US" sz="2000" u="sng" dirty="0">
                <a:latin typeface="Calibri (Body)"/>
                <a:cs typeface="Calibri" panose="020F0502020204030204" pitchFamily="34" charset="0"/>
              </a:rPr>
              <a:t>lowest in the noon</a:t>
            </a:r>
            <a:r>
              <a:rPr lang="en-US" sz="2000" dirty="0">
                <a:latin typeface="Calibri (Body)"/>
                <a:cs typeface="Calibri" panose="020F0502020204030204" pitchFamily="34" charset="0"/>
              </a:rPr>
              <a:t> region (bottom left figure)</a:t>
            </a:r>
          </a:p>
          <a:p>
            <a:pPr marL="800100" lvl="1" indent="-342900">
              <a:lnSpc>
                <a:spcPct val="100000"/>
              </a:lnSpc>
              <a:buFont typeface="Arial" panose="020B0604020202020204" pitchFamily="34" charset="0"/>
              <a:buAutoNum type="arabicParenR" startAt="3"/>
            </a:pPr>
            <a:r>
              <a:rPr lang="en-US" sz="2000" dirty="0">
                <a:latin typeface="Calibri (Body)"/>
                <a:cs typeface="Calibri" panose="020F0502020204030204" pitchFamily="34" charset="0"/>
              </a:rPr>
              <a:t>Microburst isotropy compared to background is </a:t>
            </a:r>
            <a:r>
              <a:rPr lang="en-US" sz="2000" u="sng" dirty="0">
                <a:latin typeface="Calibri (Body)"/>
                <a:cs typeface="Calibri" panose="020F0502020204030204" pitchFamily="34" charset="0"/>
              </a:rPr>
              <a:t>highest during the initial phase</a:t>
            </a:r>
            <a:r>
              <a:rPr lang="en-US" sz="2000" dirty="0">
                <a:latin typeface="Calibri (Body)"/>
                <a:cs typeface="Calibri" panose="020F0502020204030204" pitchFamily="34" charset="0"/>
              </a:rPr>
              <a:t> and </a:t>
            </a:r>
            <a:r>
              <a:rPr lang="en-US" sz="2000" u="sng" dirty="0">
                <a:latin typeface="Calibri (Body)"/>
                <a:cs typeface="Calibri" panose="020F0502020204030204" pitchFamily="34" charset="0"/>
              </a:rPr>
              <a:t>lowest during the recovery phase</a:t>
            </a:r>
            <a:r>
              <a:rPr lang="en-US" sz="2000" dirty="0">
                <a:latin typeface="Calibri (Body)"/>
                <a:cs typeface="Calibri" panose="020F0502020204030204" pitchFamily="34" charset="0"/>
              </a:rPr>
              <a:t> of intense geomagnetic storms (figure not shown)</a:t>
            </a:r>
            <a:endParaRPr lang="en-US" sz="2000" dirty="0">
              <a:cs typeface="Calibri" panose="020F0502020204030204" pitchFamily="34" charset="0"/>
            </a:endParaRPr>
          </a:p>
          <a:p>
            <a:pPr marL="800100" lvl="1" indent="-342900">
              <a:lnSpc>
                <a:spcPct val="100000"/>
              </a:lnSpc>
              <a:buFont typeface="Arial" panose="020B0604020202020204" pitchFamily="34" charset="0"/>
              <a:buAutoNum type="arabicParenR" startAt="3"/>
            </a:pPr>
            <a:endParaRPr lang="en-US" sz="2000" dirty="0">
              <a:cs typeface="Calibri" panose="020F0502020204030204" pitchFamily="34" charset="0"/>
            </a:endParaRPr>
          </a:p>
          <a:p>
            <a:pPr marL="800100" lvl="1" indent="-342900">
              <a:lnSpc>
                <a:spcPct val="100000"/>
              </a:lnSpc>
              <a:buFont typeface="Arial" panose="020B0604020202020204" pitchFamily="34" charset="0"/>
              <a:buAutoNum type="arabicParenR" startAt="3"/>
            </a:pPr>
            <a:endParaRPr lang="en-US" sz="2000" dirty="0">
              <a:cs typeface="Calibri" panose="020F0502020204030204" pitchFamily="34" charset="0"/>
            </a:endParaRPr>
          </a:p>
          <a:p>
            <a:pPr marL="800100" lvl="1" indent="-342900">
              <a:lnSpc>
                <a:spcPct val="100000"/>
              </a:lnSpc>
              <a:buFont typeface="Arial" panose="020B0604020202020204" pitchFamily="34" charset="0"/>
              <a:buAutoNum type="arabicParenR" startAt="3"/>
            </a:pPr>
            <a:endParaRPr lang="en-US" sz="2000" dirty="0">
              <a:cs typeface="Calibri" panose="020F050202020403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E706B79-56E8-473F-80B4-D1E0C31C0AD9}"/>
              </a:ext>
            </a:extLst>
          </p:cNvPr>
          <p:cNvSpPr/>
          <p:nvPr/>
        </p:nvSpPr>
        <p:spPr>
          <a:xfrm>
            <a:off x="367770" y="3589001"/>
            <a:ext cx="31100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rgbClr val="292929"/>
                </a:solidFill>
                <a:latin typeface="Calibri (Body)"/>
              </a:rPr>
              <a:t>Median Microburst Isotropy vs MLT and L-Shell</a:t>
            </a:r>
          </a:p>
        </p:txBody>
      </p:sp>
    </p:spTree>
    <p:extLst>
      <p:ext uri="{BB962C8B-B14F-4D97-AF65-F5344CB8AC3E}">
        <p14:creationId xmlns:p14="http://schemas.microsoft.com/office/powerpoint/2010/main" val="2153237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F04D8-107D-44F7-8DCC-BBCBE39FF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D910A-C7FE-4B83-80F8-E64A5A38B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Contact information:</a:t>
            </a:r>
          </a:p>
          <a:p>
            <a:pPr lvl="1"/>
            <a:r>
              <a:rPr lang="en-US" sz="2200" dirty="0">
                <a:latin typeface="Calibri (Body)"/>
              </a:rPr>
              <a:t>Email: </a:t>
            </a:r>
            <a:r>
              <a:rPr lang="en-US" sz="2200" b="0" i="0" dirty="0">
                <a:solidFill>
                  <a:srgbClr val="202124"/>
                </a:solidFill>
                <a:effectLst/>
                <a:latin typeface="Calibri (Body)"/>
                <a:hlinkClick r:id="rId2"/>
              </a:rPr>
              <a:t>Conrad.Meyer-reed@colorado.edu</a:t>
            </a:r>
            <a:endParaRPr lang="en-US" sz="2200" b="0" i="0" dirty="0">
              <a:solidFill>
                <a:srgbClr val="202124"/>
              </a:solidFill>
              <a:effectLst/>
              <a:latin typeface="Calibri (Body)"/>
            </a:endParaRPr>
          </a:p>
          <a:p>
            <a:pPr lvl="1"/>
            <a:r>
              <a:rPr lang="en-US" sz="2200" b="0" i="0" dirty="0">
                <a:solidFill>
                  <a:srgbClr val="202124"/>
                </a:solidFill>
                <a:effectLst/>
                <a:latin typeface="Calibri (Body)"/>
              </a:rPr>
              <a:t>Cell: (574) 538-8023</a:t>
            </a:r>
          </a:p>
        </p:txBody>
      </p:sp>
    </p:spTree>
    <p:extLst>
      <p:ext uri="{BB962C8B-B14F-4D97-AF65-F5344CB8AC3E}">
        <p14:creationId xmlns:p14="http://schemas.microsoft.com/office/powerpoint/2010/main" val="2620924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5699</TotalTime>
  <Words>206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(Body)</vt:lpstr>
      <vt:lpstr>Calibri Light</vt:lpstr>
      <vt:lpstr>Office Theme</vt:lpstr>
      <vt:lpstr>Spatial and storm-time dependence of electron microburst pitch angle isotropy</vt:lpstr>
      <vt:lpstr>Abstract</vt:lpstr>
      <vt:lpstr>Key Findings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Spatial and storm-time dependence of electron microburst pitch angle anisotropy</dc:title>
  <dc:creator>Conrad Meyer-reed</dc:creator>
  <cp:lastModifiedBy>Conrad Meyer-reed</cp:lastModifiedBy>
  <cp:revision>31</cp:revision>
  <dcterms:created xsi:type="dcterms:W3CDTF">2021-11-23T21:47:50Z</dcterms:created>
  <dcterms:modified xsi:type="dcterms:W3CDTF">2021-12-13T22:35:38Z</dcterms:modified>
</cp:coreProperties>
</file>